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481" r:id="rId6"/>
    <p:sldId id="11091161" r:id="rId7"/>
    <p:sldId id="11091147" r:id="rId8"/>
    <p:sldId id="11091153" r:id="rId9"/>
    <p:sldId id="11091155" r:id="rId10"/>
    <p:sldId id="11091162" r:id="rId11"/>
    <p:sldId id="11091139" r:id="rId12"/>
    <p:sldId id="11091158" r:id="rId13"/>
    <p:sldId id="11091044" r:id="rId14"/>
    <p:sldId id="11091151" r:id="rId15"/>
    <p:sldId id="11091146" r:id="rId16"/>
    <p:sldId id="11091136" r:id="rId17"/>
    <p:sldId id="11091041" r:id="rId18"/>
    <p:sldId id="11091138" r:id="rId19"/>
    <p:sldId id="11091137" r:id="rId20"/>
    <p:sldId id="11091163" r:id="rId21"/>
    <p:sldId id="11091013" r:id="rId22"/>
    <p:sldId id="11091160" r:id="rId23"/>
    <p:sldId id="11090090" r:id="rId24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D966664-9553-49AF-A658-8880F21F12EF}">
          <p14:sldIdLst>
            <p14:sldId id="256"/>
            <p14:sldId id="481"/>
            <p14:sldId id="11091161"/>
            <p14:sldId id="11091147"/>
            <p14:sldId id="11091153"/>
            <p14:sldId id="11091155"/>
            <p14:sldId id="11091162"/>
            <p14:sldId id="11091139"/>
            <p14:sldId id="11091158"/>
            <p14:sldId id="11091044"/>
            <p14:sldId id="11091151"/>
            <p14:sldId id="11091146"/>
            <p14:sldId id="11091136"/>
            <p14:sldId id="11091041"/>
            <p14:sldId id="11091138"/>
            <p14:sldId id="11091137"/>
            <p14:sldId id="11091163"/>
            <p14:sldId id="11091013"/>
            <p14:sldId id="11091160"/>
            <p14:sldId id="110900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张 聪" initials="张" lastIdx="8" clrIdx="1"/>
  <p:cmAuthor id="3" name="吴海东" initials="1" lastIdx="4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93"/>
    <a:srgbClr val="DEEBF7"/>
    <a:srgbClr val="D2DEEF"/>
    <a:srgbClr val="000099"/>
    <a:srgbClr val="0000CC"/>
    <a:srgbClr val="001F75"/>
    <a:srgbClr val="FF0000"/>
    <a:srgbClr val="CC0000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2" autoAdjust="0"/>
    <p:restoredTop sz="76277" autoAdjust="0"/>
  </p:normalViewPr>
  <p:slideViewPr>
    <p:cSldViewPr snapToGrid="0">
      <p:cViewPr varScale="1">
        <p:scale>
          <a:sx n="78" d="100"/>
          <a:sy n="78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262389480388E-2"/>
          <c:y val="3.97018827360483E-2"/>
          <c:w val="0.92797807689908196"/>
          <c:h val="0.843135292994009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主管部门审核退回次数</c:v>
                </c:pt>
              </c:strCache>
            </c:strRef>
          </c:tx>
          <c:spPr>
            <a:ln w="28575" cap="rnd">
              <a:solidFill>
                <a:srgbClr val="0029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2993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2081</c:v>
                </c:pt>
                <c:pt idx="1">
                  <c:v>1365</c:v>
                </c:pt>
                <c:pt idx="2">
                  <c:v>1242</c:v>
                </c:pt>
                <c:pt idx="3">
                  <c:v>1153</c:v>
                </c:pt>
                <c:pt idx="4">
                  <c:v>1037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2A-6849-8764-91FFF775A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737439"/>
        <c:axId val="1113732447"/>
      </c:lineChart>
      <c:catAx>
        <c:axId val="111373743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31900">
                    <a:schemeClr val="accent1">
                      <a:lumMod val="40000"/>
                      <a:lumOff val="60000"/>
                    </a:schemeClr>
                  </a:gs>
                  <a:gs pos="0">
                    <a:schemeClr val="accent1">
                      <a:lumMod val="40000"/>
                      <a:lumOff val="60000"/>
                      <a:alpha val="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pPr>
            <a:endParaRPr lang="en-JP"/>
          </a:p>
        </c:txPr>
        <c:crossAx val="1113732447"/>
        <c:crosses val="autoZero"/>
        <c:auto val="1"/>
        <c:lblAlgn val="ctr"/>
        <c:lblOffset val="100"/>
        <c:tickLblSkip val="1"/>
        <c:noMultiLvlLbl val="0"/>
      </c:catAx>
      <c:valAx>
        <c:axId val="1113732447"/>
        <c:scaling>
          <c:orientation val="minMax"/>
          <c:min val="700"/>
        </c:scaling>
        <c:delete val="1"/>
        <c:axPos val="l"/>
        <c:numFmt formatCode="General" sourceLinked="1"/>
        <c:majorTickMark val="out"/>
        <c:minorTickMark val="none"/>
        <c:tickLblPos val="nextTo"/>
        <c:crossAx val="111373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ac2f996-3f82-4cdd-aea3-34a3b6b8ac48}"/>
      </c:ext>
    </c:extLst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黑体" panose="02010609060101010101" charset="-122"/>
        </a:defRPr>
      </a:pPr>
      <a:endParaRPr lang="en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排放报告按期提交率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E-7A4C-A596-8D7B01A42C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核查按期完成率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E-7A4C-A596-8D7B01A42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100928"/>
        <c:axId val="565103840"/>
      </c:barChart>
      <c:catAx>
        <c:axId val="56510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pPr>
            <a:endParaRPr lang="en-JP"/>
          </a:p>
        </c:txPr>
        <c:crossAx val="565103840"/>
        <c:crosses val="autoZero"/>
        <c:auto val="1"/>
        <c:lblAlgn val="ctr"/>
        <c:lblOffset val="100"/>
        <c:noMultiLvlLbl val="0"/>
      </c:catAx>
      <c:valAx>
        <c:axId val="565103840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pPr>
            <a:endParaRPr lang="en-JP"/>
          </a:p>
        </c:txPr>
        <c:crossAx val="56510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90850076191299"/>
          <c:y val="0.91999603301765198"/>
          <c:w val="0.80309149185164497"/>
          <c:h val="5.9286011042687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黑体" panose="02010609060101010101" charset="-122"/>
              <a:cs typeface="+mn-cs"/>
            </a:defRPr>
          </a:pPr>
          <a:endParaRPr lang="en-JP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f125de8-ccdc-4836-b5ea-fea3b48dd02a}"/>
      </c:ext>
    </c:extLst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黑体" panose="02010609060101010101" charset="-122"/>
        </a:defRPr>
      </a:pPr>
      <a:endParaRPr lang="en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03BD9-F1D0-43EE-BAB5-75157116A809}" type="doc">
      <dgm:prSet loTypeId="urn:microsoft.com/office/officeart/2008/layout/HorizontalMultiLevelHierarchy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91CC9D47-4ACD-4FE7-8F9E-A403B12BDE68}">
      <dgm:prSet phldrT="[文本]"/>
      <dgm:spPr>
        <a:solidFill>
          <a:srgbClr val="002993"/>
        </a:solidFill>
      </dgm:spPr>
      <dgm:t>
        <a:bodyPr vert="eaVert"/>
        <a:lstStyle/>
        <a:p>
          <a:endParaRPr lang="zh-CN" altLang="en-US" b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A3B4CD-EA41-4027-B967-97EF6601CE2E}" type="parTrans" cxnId="{7D5A3A8B-1C2B-41A9-8C3E-409CFAF70CF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D7148D5-A3C1-47C0-95D8-6FB581495FD0}" type="sibTrans" cxnId="{7D5A3A8B-1C2B-41A9-8C3E-409CFAF70CF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A3AFCF-CCE7-4A4A-9842-9AF7DC0C105D}">
      <dgm:prSet custT="1"/>
      <dgm:spPr>
        <a:solidFill>
          <a:srgbClr val="002993"/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碳排放权交易管理暂行条例</a:t>
          </a:r>
        </a:p>
      </dgm:t>
    </dgm:pt>
    <dgm:pt modelId="{4ADE5980-1255-4429-9B17-A0EEB2EE43B0}" type="parTrans" cxnId="{AE4EB304-3143-4A31-82E4-8C0EC84A6E8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0E7A2F-F942-48C0-8A4E-B80D37BBF521}" type="sibTrans" cxnId="{AE4EB304-3143-4A31-82E4-8C0EC84A6E8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3AE2BE-C3A0-4571-BE9E-492801170F26}">
      <dgm:prSet custT="1"/>
      <dgm:spPr>
        <a:solidFill>
          <a:srgbClr val="002993"/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碳排放权交易管理办法</a:t>
          </a:r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(</a:t>
          </a:r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试行</a:t>
          </a:r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)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94A652-83DF-4583-89E4-486E7D91A383}" type="parTrans" cxnId="{ED904754-DB74-4F45-93A3-7D2EC081186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A02A0C-2F55-4388-9E62-5419DAEC3922}" type="sibTrans" cxnId="{ED904754-DB74-4F45-93A3-7D2EC081186F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7A8E22-B57A-4A29-ACF6-8A85F5107491}">
      <dgm:prSet custT="1"/>
      <dgm:spPr>
        <a:solidFill>
          <a:srgbClr val="002993"/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碳排放权登记管理规则</a:t>
          </a:r>
        </a:p>
      </dgm:t>
    </dgm:pt>
    <dgm:pt modelId="{99B4F6FE-0C3B-4CEF-B075-415F074CFB21}" type="parTrans" cxnId="{BF08C846-3FDB-4B80-AA73-62A0C243531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EA569A4-8519-43FA-BD73-A95A6D17CCB7}" type="sibTrans" cxnId="{BF08C846-3FDB-4B80-AA73-62A0C243531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3E88BB-9E8E-4612-AAED-1C0FAD45A9F4}">
      <dgm:prSet custT="1"/>
      <dgm:spPr>
        <a:solidFill>
          <a:srgbClr val="002993"/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碳排放权交易管理规则</a:t>
          </a:r>
        </a:p>
      </dgm:t>
    </dgm:pt>
    <dgm:pt modelId="{F725638F-12BD-45A4-9BDC-647967ED5404}" type="parTrans" cxnId="{40F5EB64-E60B-4C53-9B21-2AC018AE448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DE906A-858F-489A-8512-ED6543F755C7}" type="sibTrans" cxnId="{40F5EB64-E60B-4C53-9B21-2AC018AE448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3056F1-7937-417A-9336-80CE5086CF58}">
      <dgm:prSet custT="1"/>
      <dgm:spPr>
        <a:solidFill>
          <a:srgbClr val="002993"/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温室气体排放核算指南</a:t>
          </a:r>
        </a:p>
      </dgm:t>
    </dgm:pt>
    <dgm:pt modelId="{97A94472-CF7D-437D-8C6E-847C0647D884}" type="parTrans" cxnId="{EC389E16-D503-4F82-84EB-4C717E903C8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4FD7B6-A58C-4BCB-A04A-F5543C8E6D88}" type="sibTrans" cxnId="{EC389E16-D503-4F82-84EB-4C717E903C8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6874487-85EE-4DED-A28E-0CF1355DB894}">
      <dgm:prSet custT="1"/>
      <dgm:spPr>
        <a:solidFill>
          <a:srgbClr val="002993"/>
        </a:solidFill>
      </dgm:spPr>
      <dgm:t>
        <a:bodyPr/>
        <a:lstStyle/>
        <a:p>
          <a:r>
            <a: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温室气体排放核查技术指南</a:t>
          </a:r>
        </a:p>
      </dgm:t>
    </dgm:pt>
    <dgm:pt modelId="{9DA322CB-A7C5-4018-9465-9C621A9B2F74}" type="parTrans" cxnId="{A7EB33DC-67ED-4D30-BDE8-938A076100B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AA26FB-9CFC-46F1-9911-BAED28BB4E78}" type="sibTrans" cxnId="{A7EB33DC-67ED-4D30-BDE8-938A076100B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0E2CBB-1D90-4703-9A1A-99D5A84E5625}">
      <dgm:prSet custT="1"/>
      <dgm:spPr>
        <a:solidFill>
          <a:srgbClr val="002993"/>
        </a:solidFill>
      </dgm:spPr>
      <dgm:t>
        <a:bodyPr/>
        <a:lstStyle/>
        <a:p>
          <a:r>
            <a: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rPr>
            <a:t>……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6DE015-B50A-452B-9722-C8DE94CA5C7C}" type="parTrans" cxnId="{C1F80C9C-8150-471E-B049-672182617FF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EB0C0DF-548C-4E27-BDBD-293A250B6FF6}" type="sibTrans" cxnId="{C1F80C9C-8150-471E-B049-672182617FF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9B6F3F-473E-47A7-8B02-0FD28DF36262}" type="pres">
      <dgm:prSet presAssocID="{08D03BD9-F1D0-43EE-BAB5-75157116A80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EAB7A0-9A11-4A36-80A3-C1FB210DB937}" type="pres">
      <dgm:prSet presAssocID="{91CC9D47-4ACD-4FE7-8F9E-A403B12BDE68}" presName="root1" presStyleCnt="0"/>
      <dgm:spPr/>
    </dgm:pt>
    <dgm:pt modelId="{7CD84088-D495-4EA5-A034-56ABC859ADE6}" type="pres">
      <dgm:prSet presAssocID="{91CC9D47-4ACD-4FE7-8F9E-A403B12BDE68}" presName="LevelOneTextNode" presStyleLbl="node0" presStyleIdx="0" presStyleCnt="1" custScaleX="128524" custScaleY="159066">
        <dgm:presLayoutVars>
          <dgm:chPref val="3"/>
        </dgm:presLayoutVars>
      </dgm:prSet>
      <dgm:spPr/>
    </dgm:pt>
    <dgm:pt modelId="{C3426672-FD15-4CA6-A70D-34C7D64F55C4}" type="pres">
      <dgm:prSet presAssocID="{91CC9D47-4ACD-4FE7-8F9E-A403B12BDE68}" presName="level2hierChild" presStyleCnt="0"/>
      <dgm:spPr/>
    </dgm:pt>
    <dgm:pt modelId="{9D43370E-877B-46FD-88F2-F77C08977A05}" type="pres">
      <dgm:prSet presAssocID="{4ADE5980-1255-4429-9B17-A0EEB2EE43B0}" presName="conn2-1" presStyleLbl="parChTrans1D2" presStyleIdx="0" presStyleCnt="7"/>
      <dgm:spPr/>
    </dgm:pt>
    <dgm:pt modelId="{861F7437-33D1-4718-BD20-E776F60C7535}" type="pres">
      <dgm:prSet presAssocID="{4ADE5980-1255-4429-9B17-A0EEB2EE43B0}" presName="connTx" presStyleLbl="parChTrans1D2" presStyleIdx="0" presStyleCnt="7"/>
      <dgm:spPr/>
    </dgm:pt>
    <dgm:pt modelId="{DE9C43B1-91EB-4A25-8771-15D4E3374419}" type="pres">
      <dgm:prSet presAssocID="{70A3AFCF-CCE7-4A4A-9842-9AF7DC0C105D}" presName="root2" presStyleCnt="0"/>
      <dgm:spPr/>
    </dgm:pt>
    <dgm:pt modelId="{A4DD0E6B-1ACA-4DAD-8D6E-D2789E6196E5}" type="pres">
      <dgm:prSet presAssocID="{70A3AFCF-CCE7-4A4A-9842-9AF7DC0C105D}" presName="LevelTwoTextNode" presStyleLbl="node2" presStyleIdx="0" presStyleCnt="7" custScaleX="168819">
        <dgm:presLayoutVars>
          <dgm:chPref val="3"/>
        </dgm:presLayoutVars>
      </dgm:prSet>
      <dgm:spPr/>
    </dgm:pt>
    <dgm:pt modelId="{33FA6B80-C178-45EC-8AED-4908AA1F3C66}" type="pres">
      <dgm:prSet presAssocID="{70A3AFCF-CCE7-4A4A-9842-9AF7DC0C105D}" presName="level3hierChild" presStyleCnt="0"/>
      <dgm:spPr/>
    </dgm:pt>
    <dgm:pt modelId="{24456A54-D260-4D2C-9F7D-2CEDBBD80227}" type="pres">
      <dgm:prSet presAssocID="{4194A652-83DF-4583-89E4-486E7D91A383}" presName="conn2-1" presStyleLbl="parChTrans1D2" presStyleIdx="1" presStyleCnt="7"/>
      <dgm:spPr/>
    </dgm:pt>
    <dgm:pt modelId="{561AA37C-C848-4651-8244-1E110985DDDD}" type="pres">
      <dgm:prSet presAssocID="{4194A652-83DF-4583-89E4-486E7D91A383}" presName="connTx" presStyleLbl="parChTrans1D2" presStyleIdx="1" presStyleCnt="7"/>
      <dgm:spPr/>
    </dgm:pt>
    <dgm:pt modelId="{1C3B15B4-89A9-4F91-B4A8-8964E79F5418}" type="pres">
      <dgm:prSet presAssocID="{013AE2BE-C3A0-4571-BE9E-492801170F26}" presName="root2" presStyleCnt="0"/>
      <dgm:spPr/>
    </dgm:pt>
    <dgm:pt modelId="{081BB9AA-7DF9-4213-8FCB-E37185783BAC}" type="pres">
      <dgm:prSet presAssocID="{013AE2BE-C3A0-4571-BE9E-492801170F26}" presName="LevelTwoTextNode" presStyleLbl="node2" presStyleIdx="1" presStyleCnt="7" custScaleX="168819">
        <dgm:presLayoutVars>
          <dgm:chPref val="3"/>
        </dgm:presLayoutVars>
      </dgm:prSet>
      <dgm:spPr/>
    </dgm:pt>
    <dgm:pt modelId="{39483FDC-98E0-484E-B63A-1ECB1C2F809B}" type="pres">
      <dgm:prSet presAssocID="{013AE2BE-C3A0-4571-BE9E-492801170F26}" presName="level3hierChild" presStyleCnt="0"/>
      <dgm:spPr/>
    </dgm:pt>
    <dgm:pt modelId="{B99FCB9C-6EE9-46DF-B877-910AD8D95CC3}" type="pres">
      <dgm:prSet presAssocID="{99B4F6FE-0C3B-4CEF-B075-415F074CFB21}" presName="conn2-1" presStyleLbl="parChTrans1D2" presStyleIdx="2" presStyleCnt="7"/>
      <dgm:spPr/>
    </dgm:pt>
    <dgm:pt modelId="{2FA36D93-FC0B-4B63-8D0E-04C564A1DD31}" type="pres">
      <dgm:prSet presAssocID="{99B4F6FE-0C3B-4CEF-B075-415F074CFB21}" presName="connTx" presStyleLbl="parChTrans1D2" presStyleIdx="2" presStyleCnt="7"/>
      <dgm:spPr/>
    </dgm:pt>
    <dgm:pt modelId="{814E7621-BEDD-4ABA-9443-AA928E048DBE}" type="pres">
      <dgm:prSet presAssocID="{6A7A8E22-B57A-4A29-ACF6-8A85F5107491}" presName="root2" presStyleCnt="0"/>
      <dgm:spPr/>
    </dgm:pt>
    <dgm:pt modelId="{041E356A-737A-4CEC-8174-24B9B32E0469}" type="pres">
      <dgm:prSet presAssocID="{6A7A8E22-B57A-4A29-ACF6-8A85F5107491}" presName="LevelTwoTextNode" presStyleLbl="node2" presStyleIdx="2" presStyleCnt="7" custScaleX="168819">
        <dgm:presLayoutVars>
          <dgm:chPref val="3"/>
        </dgm:presLayoutVars>
      </dgm:prSet>
      <dgm:spPr/>
    </dgm:pt>
    <dgm:pt modelId="{5B298B22-AE82-4B58-BDC0-A883C7A20947}" type="pres">
      <dgm:prSet presAssocID="{6A7A8E22-B57A-4A29-ACF6-8A85F5107491}" presName="level3hierChild" presStyleCnt="0"/>
      <dgm:spPr/>
    </dgm:pt>
    <dgm:pt modelId="{E10B8FB8-B8EE-42BA-BB61-D69C14E1FD24}" type="pres">
      <dgm:prSet presAssocID="{F725638F-12BD-45A4-9BDC-647967ED5404}" presName="conn2-1" presStyleLbl="parChTrans1D2" presStyleIdx="3" presStyleCnt="7"/>
      <dgm:spPr/>
    </dgm:pt>
    <dgm:pt modelId="{9D4500DF-2159-47EC-9630-E700843C79C6}" type="pres">
      <dgm:prSet presAssocID="{F725638F-12BD-45A4-9BDC-647967ED5404}" presName="connTx" presStyleLbl="parChTrans1D2" presStyleIdx="3" presStyleCnt="7"/>
      <dgm:spPr/>
    </dgm:pt>
    <dgm:pt modelId="{BE04DBEC-B251-4C66-81D3-6DC5AA33501A}" type="pres">
      <dgm:prSet presAssocID="{8D3E88BB-9E8E-4612-AAED-1C0FAD45A9F4}" presName="root2" presStyleCnt="0"/>
      <dgm:spPr/>
    </dgm:pt>
    <dgm:pt modelId="{E6D9981D-7013-4F3D-BDD5-8FA028135F06}" type="pres">
      <dgm:prSet presAssocID="{8D3E88BB-9E8E-4612-AAED-1C0FAD45A9F4}" presName="LevelTwoTextNode" presStyleLbl="node2" presStyleIdx="3" presStyleCnt="7" custScaleX="168819">
        <dgm:presLayoutVars>
          <dgm:chPref val="3"/>
        </dgm:presLayoutVars>
      </dgm:prSet>
      <dgm:spPr/>
    </dgm:pt>
    <dgm:pt modelId="{C785DD88-FB1C-4C38-93F1-448523901FA3}" type="pres">
      <dgm:prSet presAssocID="{8D3E88BB-9E8E-4612-AAED-1C0FAD45A9F4}" presName="level3hierChild" presStyleCnt="0"/>
      <dgm:spPr/>
    </dgm:pt>
    <dgm:pt modelId="{F5C7B922-66A7-4A69-9F42-2A586D85ACE2}" type="pres">
      <dgm:prSet presAssocID="{97A94472-CF7D-437D-8C6E-847C0647D884}" presName="conn2-1" presStyleLbl="parChTrans1D2" presStyleIdx="4" presStyleCnt="7"/>
      <dgm:spPr/>
    </dgm:pt>
    <dgm:pt modelId="{B92BCAB2-171D-4CD3-91F6-62D9AEF780AE}" type="pres">
      <dgm:prSet presAssocID="{97A94472-CF7D-437D-8C6E-847C0647D884}" presName="connTx" presStyleLbl="parChTrans1D2" presStyleIdx="4" presStyleCnt="7"/>
      <dgm:spPr/>
    </dgm:pt>
    <dgm:pt modelId="{21A52851-5F73-4D42-92B9-324E47DAB731}" type="pres">
      <dgm:prSet presAssocID="{A83056F1-7937-417A-9336-80CE5086CF58}" presName="root2" presStyleCnt="0"/>
      <dgm:spPr/>
    </dgm:pt>
    <dgm:pt modelId="{ADB6746B-54C4-415E-9846-AF0B8DE03F8A}" type="pres">
      <dgm:prSet presAssocID="{A83056F1-7937-417A-9336-80CE5086CF58}" presName="LevelTwoTextNode" presStyleLbl="node2" presStyleIdx="4" presStyleCnt="7" custScaleX="168819">
        <dgm:presLayoutVars>
          <dgm:chPref val="3"/>
        </dgm:presLayoutVars>
      </dgm:prSet>
      <dgm:spPr/>
    </dgm:pt>
    <dgm:pt modelId="{B6981E09-0767-4F98-A128-9C2177A64F05}" type="pres">
      <dgm:prSet presAssocID="{A83056F1-7937-417A-9336-80CE5086CF58}" presName="level3hierChild" presStyleCnt="0"/>
      <dgm:spPr/>
    </dgm:pt>
    <dgm:pt modelId="{3834F01B-B8CC-4358-99A8-4F580E68C7EE}" type="pres">
      <dgm:prSet presAssocID="{9DA322CB-A7C5-4018-9465-9C621A9B2F74}" presName="conn2-1" presStyleLbl="parChTrans1D2" presStyleIdx="5" presStyleCnt="7"/>
      <dgm:spPr/>
    </dgm:pt>
    <dgm:pt modelId="{2E49AF0A-02AC-4C58-8B73-416222C7FE06}" type="pres">
      <dgm:prSet presAssocID="{9DA322CB-A7C5-4018-9465-9C621A9B2F74}" presName="connTx" presStyleLbl="parChTrans1D2" presStyleIdx="5" presStyleCnt="7"/>
      <dgm:spPr/>
    </dgm:pt>
    <dgm:pt modelId="{0980885F-9FE2-4472-A1F7-8F160F05EC81}" type="pres">
      <dgm:prSet presAssocID="{36874487-85EE-4DED-A28E-0CF1355DB894}" presName="root2" presStyleCnt="0"/>
      <dgm:spPr/>
    </dgm:pt>
    <dgm:pt modelId="{80D8A831-C8FF-4767-A829-8B760DDBA0A6}" type="pres">
      <dgm:prSet presAssocID="{36874487-85EE-4DED-A28E-0CF1355DB894}" presName="LevelTwoTextNode" presStyleLbl="node2" presStyleIdx="5" presStyleCnt="7" custScaleX="168819">
        <dgm:presLayoutVars>
          <dgm:chPref val="3"/>
        </dgm:presLayoutVars>
      </dgm:prSet>
      <dgm:spPr/>
    </dgm:pt>
    <dgm:pt modelId="{A9427B73-E9F6-46E1-98CB-6CD40C646EAB}" type="pres">
      <dgm:prSet presAssocID="{36874487-85EE-4DED-A28E-0CF1355DB894}" presName="level3hierChild" presStyleCnt="0"/>
      <dgm:spPr/>
    </dgm:pt>
    <dgm:pt modelId="{AC6444B0-BE65-4190-8558-4CC8742F5156}" type="pres">
      <dgm:prSet presAssocID="{4F6DE015-B50A-452B-9722-C8DE94CA5C7C}" presName="conn2-1" presStyleLbl="parChTrans1D2" presStyleIdx="6" presStyleCnt="7"/>
      <dgm:spPr/>
    </dgm:pt>
    <dgm:pt modelId="{C56A1822-665B-4DD0-BD1B-3C8774B24C60}" type="pres">
      <dgm:prSet presAssocID="{4F6DE015-B50A-452B-9722-C8DE94CA5C7C}" presName="connTx" presStyleLbl="parChTrans1D2" presStyleIdx="6" presStyleCnt="7"/>
      <dgm:spPr/>
    </dgm:pt>
    <dgm:pt modelId="{00DC2A45-8A73-4008-9D38-DE9A39BB29F9}" type="pres">
      <dgm:prSet presAssocID="{950E2CBB-1D90-4703-9A1A-99D5A84E5625}" presName="root2" presStyleCnt="0"/>
      <dgm:spPr/>
    </dgm:pt>
    <dgm:pt modelId="{E639C855-CFBB-4DDB-96F6-F2881A9B750A}" type="pres">
      <dgm:prSet presAssocID="{950E2CBB-1D90-4703-9A1A-99D5A84E5625}" presName="LevelTwoTextNode" presStyleLbl="node2" presStyleIdx="6" presStyleCnt="7" custScaleX="168819">
        <dgm:presLayoutVars>
          <dgm:chPref val="3"/>
        </dgm:presLayoutVars>
      </dgm:prSet>
      <dgm:spPr/>
    </dgm:pt>
    <dgm:pt modelId="{AC63CF5D-63B4-4738-89F4-B0368DF0AA9B}" type="pres">
      <dgm:prSet presAssocID="{950E2CBB-1D90-4703-9A1A-99D5A84E5625}" presName="level3hierChild" presStyleCnt="0"/>
      <dgm:spPr/>
    </dgm:pt>
  </dgm:ptLst>
  <dgm:cxnLst>
    <dgm:cxn modelId="{AE4EB304-3143-4A31-82E4-8C0EC84A6E86}" srcId="{91CC9D47-4ACD-4FE7-8F9E-A403B12BDE68}" destId="{70A3AFCF-CCE7-4A4A-9842-9AF7DC0C105D}" srcOrd="0" destOrd="0" parTransId="{4ADE5980-1255-4429-9B17-A0EEB2EE43B0}" sibTransId="{B10E7A2F-F942-48C0-8A4E-B80D37BBF521}"/>
    <dgm:cxn modelId="{94BB0710-20B5-4461-9FCE-3235FDB10A4E}" type="presOf" srcId="{4F6DE015-B50A-452B-9722-C8DE94CA5C7C}" destId="{AC6444B0-BE65-4190-8558-4CC8742F5156}" srcOrd="0" destOrd="0" presId="urn:microsoft.com/office/officeart/2008/layout/HorizontalMultiLevelHierarchy#1"/>
    <dgm:cxn modelId="{E4297D10-32D4-4C8A-AFCD-E0959AD16102}" type="presOf" srcId="{F725638F-12BD-45A4-9BDC-647967ED5404}" destId="{E10B8FB8-B8EE-42BA-BB61-D69C14E1FD24}" srcOrd="0" destOrd="0" presId="urn:microsoft.com/office/officeart/2008/layout/HorizontalMultiLevelHierarchy#1"/>
    <dgm:cxn modelId="{0E58C611-C07B-4AC2-8F5A-CAB252809FA0}" type="presOf" srcId="{9DA322CB-A7C5-4018-9465-9C621A9B2F74}" destId="{2E49AF0A-02AC-4C58-8B73-416222C7FE06}" srcOrd="1" destOrd="0" presId="urn:microsoft.com/office/officeart/2008/layout/HorizontalMultiLevelHierarchy#1"/>
    <dgm:cxn modelId="{5A933915-12E9-46DF-A480-6FC8F51B2BC6}" type="presOf" srcId="{950E2CBB-1D90-4703-9A1A-99D5A84E5625}" destId="{E639C855-CFBB-4DDB-96F6-F2881A9B750A}" srcOrd="0" destOrd="0" presId="urn:microsoft.com/office/officeart/2008/layout/HorizontalMultiLevelHierarchy#1"/>
    <dgm:cxn modelId="{EC389E16-D503-4F82-84EB-4C717E903C87}" srcId="{91CC9D47-4ACD-4FE7-8F9E-A403B12BDE68}" destId="{A83056F1-7937-417A-9336-80CE5086CF58}" srcOrd="4" destOrd="0" parTransId="{97A94472-CF7D-437D-8C6E-847C0647D884}" sibTransId="{5E4FD7B6-A58C-4BCB-A04A-F5543C8E6D88}"/>
    <dgm:cxn modelId="{75D5001B-D233-4D2D-BA8A-E04EB0774B62}" type="presOf" srcId="{6A7A8E22-B57A-4A29-ACF6-8A85F5107491}" destId="{041E356A-737A-4CEC-8174-24B9B32E0469}" srcOrd="0" destOrd="0" presId="urn:microsoft.com/office/officeart/2008/layout/HorizontalMultiLevelHierarchy#1"/>
    <dgm:cxn modelId="{90BDE422-6414-4E7A-AEC8-9B5E1285261A}" type="presOf" srcId="{36874487-85EE-4DED-A28E-0CF1355DB894}" destId="{80D8A831-C8FF-4767-A829-8B760DDBA0A6}" srcOrd="0" destOrd="0" presId="urn:microsoft.com/office/officeart/2008/layout/HorizontalMultiLevelHierarchy#1"/>
    <dgm:cxn modelId="{52A1182A-5560-4761-9BF3-6E4F8DDF228C}" type="presOf" srcId="{4194A652-83DF-4583-89E4-486E7D91A383}" destId="{24456A54-D260-4D2C-9F7D-2CEDBBD80227}" srcOrd="0" destOrd="0" presId="urn:microsoft.com/office/officeart/2008/layout/HorizontalMultiLevelHierarchy#1"/>
    <dgm:cxn modelId="{32A9AC36-EDDB-49B8-8FE1-818ED985B2AA}" type="presOf" srcId="{91CC9D47-4ACD-4FE7-8F9E-A403B12BDE68}" destId="{7CD84088-D495-4EA5-A034-56ABC859ADE6}" srcOrd="0" destOrd="0" presId="urn:microsoft.com/office/officeart/2008/layout/HorizontalMultiLevelHierarchy#1"/>
    <dgm:cxn modelId="{5A89D545-6720-461E-94B4-2A477CB9504B}" type="presOf" srcId="{4ADE5980-1255-4429-9B17-A0EEB2EE43B0}" destId="{861F7437-33D1-4718-BD20-E776F60C7535}" srcOrd="1" destOrd="0" presId="urn:microsoft.com/office/officeart/2008/layout/HorizontalMultiLevelHierarchy#1"/>
    <dgm:cxn modelId="{BF08C846-3FDB-4B80-AA73-62A0C243531C}" srcId="{91CC9D47-4ACD-4FE7-8F9E-A403B12BDE68}" destId="{6A7A8E22-B57A-4A29-ACF6-8A85F5107491}" srcOrd="2" destOrd="0" parTransId="{99B4F6FE-0C3B-4CEF-B075-415F074CFB21}" sibTransId="{7EA569A4-8519-43FA-BD73-A95A6D17CCB7}"/>
    <dgm:cxn modelId="{15CDC04E-B7FA-4335-B4C3-11193851E318}" type="presOf" srcId="{A83056F1-7937-417A-9336-80CE5086CF58}" destId="{ADB6746B-54C4-415E-9846-AF0B8DE03F8A}" srcOrd="0" destOrd="0" presId="urn:microsoft.com/office/officeart/2008/layout/HorizontalMultiLevelHierarchy#1"/>
    <dgm:cxn modelId="{7079B64F-ED0D-4E03-8D07-397464034350}" type="presOf" srcId="{4ADE5980-1255-4429-9B17-A0EEB2EE43B0}" destId="{9D43370E-877B-46FD-88F2-F77C08977A05}" srcOrd="0" destOrd="0" presId="urn:microsoft.com/office/officeart/2008/layout/HorizontalMultiLevelHierarchy#1"/>
    <dgm:cxn modelId="{ED904754-DB74-4F45-93A3-7D2EC081186F}" srcId="{91CC9D47-4ACD-4FE7-8F9E-A403B12BDE68}" destId="{013AE2BE-C3A0-4571-BE9E-492801170F26}" srcOrd="1" destOrd="0" parTransId="{4194A652-83DF-4583-89E4-486E7D91A383}" sibTransId="{AAA02A0C-2F55-4388-9E62-5419DAEC3922}"/>
    <dgm:cxn modelId="{5C51D360-176E-480F-8B78-E30A289EAD90}" type="presOf" srcId="{99B4F6FE-0C3B-4CEF-B075-415F074CFB21}" destId="{B99FCB9C-6EE9-46DF-B877-910AD8D95CC3}" srcOrd="0" destOrd="0" presId="urn:microsoft.com/office/officeart/2008/layout/HorizontalMultiLevelHierarchy#1"/>
    <dgm:cxn modelId="{40F5EB64-E60B-4C53-9B21-2AC018AE448A}" srcId="{91CC9D47-4ACD-4FE7-8F9E-A403B12BDE68}" destId="{8D3E88BB-9E8E-4612-AAED-1C0FAD45A9F4}" srcOrd="3" destOrd="0" parTransId="{F725638F-12BD-45A4-9BDC-647967ED5404}" sibTransId="{4DDE906A-858F-489A-8512-ED6543F755C7}"/>
    <dgm:cxn modelId="{EB985471-CED8-4B5E-B416-C123338F36F1}" type="presOf" srcId="{013AE2BE-C3A0-4571-BE9E-492801170F26}" destId="{081BB9AA-7DF9-4213-8FCB-E37185783BAC}" srcOrd="0" destOrd="0" presId="urn:microsoft.com/office/officeart/2008/layout/HorizontalMultiLevelHierarchy#1"/>
    <dgm:cxn modelId="{AE5D1076-EDB7-4FDA-8469-665F65F103C1}" type="presOf" srcId="{9DA322CB-A7C5-4018-9465-9C621A9B2F74}" destId="{3834F01B-B8CC-4358-99A8-4F580E68C7EE}" srcOrd="0" destOrd="0" presId="urn:microsoft.com/office/officeart/2008/layout/HorizontalMultiLevelHierarchy#1"/>
    <dgm:cxn modelId="{C8B2A47A-58D7-4971-A53A-4FD105D8CD58}" type="presOf" srcId="{08D03BD9-F1D0-43EE-BAB5-75157116A809}" destId="{9D9B6F3F-473E-47A7-8B02-0FD28DF36262}" srcOrd="0" destOrd="0" presId="urn:microsoft.com/office/officeart/2008/layout/HorizontalMultiLevelHierarchy#1"/>
    <dgm:cxn modelId="{0A1C5781-AA1A-4C69-BC7A-3BB6092D843F}" type="presOf" srcId="{4F6DE015-B50A-452B-9722-C8DE94CA5C7C}" destId="{C56A1822-665B-4DD0-BD1B-3C8774B24C60}" srcOrd="1" destOrd="0" presId="urn:microsoft.com/office/officeart/2008/layout/HorizontalMultiLevelHierarchy#1"/>
    <dgm:cxn modelId="{7D5A3A8B-1C2B-41A9-8C3E-409CFAF70CF7}" srcId="{08D03BD9-F1D0-43EE-BAB5-75157116A809}" destId="{91CC9D47-4ACD-4FE7-8F9E-A403B12BDE68}" srcOrd="0" destOrd="0" parTransId="{7AA3B4CD-EA41-4027-B967-97EF6601CE2E}" sibTransId="{7D7148D5-A3C1-47C0-95D8-6FB581495FD0}"/>
    <dgm:cxn modelId="{C1F80C9C-8150-471E-B049-672182617FF6}" srcId="{91CC9D47-4ACD-4FE7-8F9E-A403B12BDE68}" destId="{950E2CBB-1D90-4703-9A1A-99D5A84E5625}" srcOrd="6" destOrd="0" parTransId="{4F6DE015-B50A-452B-9722-C8DE94CA5C7C}" sibTransId="{5EB0C0DF-548C-4E27-BDBD-293A250B6FF6}"/>
    <dgm:cxn modelId="{A539B3AE-85EB-4A7B-B2DE-3E2C36A08686}" type="presOf" srcId="{99B4F6FE-0C3B-4CEF-B075-415F074CFB21}" destId="{2FA36D93-FC0B-4B63-8D0E-04C564A1DD31}" srcOrd="1" destOrd="0" presId="urn:microsoft.com/office/officeart/2008/layout/HorizontalMultiLevelHierarchy#1"/>
    <dgm:cxn modelId="{955A90B8-2A74-4CE0-92D4-817B6810FC5E}" type="presOf" srcId="{4194A652-83DF-4583-89E4-486E7D91A383}" destId="{561AA37C-C848-4651-8244-1E110985DDDD}" srcOrd="1" destOrd="0" presId="urn:microsoft.com/office/officeart/2008/layout/HorizontalMultiLevelHierarchy#1"/>
    <dgm:cxn modelId="{AB7E5FBA-BF25-4BBA-BCB9-CE353562B414}" type="presOf" srcId="{F725638F-12BD-45A4-9BDC-647967ED5404}" destId="{9D4500DF-2159-47EC-9630-E700843C79C6}" srcOrd="1" destOrd="0" presId="urn:microsoft.com/office/officeart/2008/layout/HorizontalMultiLevelHierarchy#1"/>
    <dgm:cxn modelId="{867E81BB-040E-4F42-B4DE-098AA33C51B0}" type="presOf" srcId="{70A3AFCF-CCE7-4A4A-9842-9AF7DC0C105D}" destId="{A4DD0E6B-1ACA-4DAD-8D6E-D2789E6196E5}" srcOrd="0" destOrd="0" presId="urn:microsoft.com/office/officeart/2008/layout/HorizontalMultiLevelHierarchy#1"/>
    <dgm:cxn modelId="{8701F4CA-D58F-4F54-AA0F-F9AA36046918}" type="presOf" srcId="{8D3E88BB-9E8E-4612-AAED-1C0FAD45A9F4}" destId="{E6D9981D-7013-4F3D-BDD5-8FA028135F06}" srcOrd="0" destOrd="0" presId="urn:microsoft.com/office/officeart/2008/layout/HorizontalMultiLevelHierarchy#1"/>
    <dgm:cxn modelId="{A7EB33DC-67ED-4D30-BDE8-938A076100BA}" srcId="{91CC9D47-4ACD-4FE7-8F9E-A403B12BDE68}" destId="{36874487-85EE-4DED-A28E-0CF1355DB894}" srcOrd="5" destOrd="0" parTransId="{9DA322CB-A7C5-4018-9465-9C621A9B2F74}" sibTransId="{A7AA26FB-9CFC-46F1-9911-BAED28BB4E78}"/>
    <dgm:cxn modelId="{66316EF4-AE6F-4969-BDCE-5B11045CBEB3}" type="presOf" srcId="{97A94472-CF7D-437D-8C6E-847C0647D884}" destId="{B92BCAB2-171D-4CD3-91F6-62D9AEF780AE}" srcOrd="1" destOrd="0" presId="urn:microsoft.com/office/officeart/2008/layout/HorizontalMultiLevelHierarchy#1"/>
    <dgm:cxn modelId="{39E4C6F8-22F5-43FD-A97C-C9B877FC8328}" type="presOf" srcId="{97A94472-CF7D-437D-8C6E-847C0647D884}" destId="{F5C7B922-66A7-4A69-9F42-2A586D85ACE2}" srcOrd="0" destOrd="0" presId="urn:microsoft.com/office/officeart/2008/layout/HorizontalMultiLevelHierarchy#1"/>
    <dgm:cxn modelId="{E4A4FB86-FDD7-48DB-8B90-1CB7A4CB82AB}" type="presParOf" srcId="{9D9B6F3F-473E-47A7-8B02-0FD28DF36262}" destId="{D4EAB7A0-9A11-4A36-80A3-C1FB210DB937}" srcOrd="0" destOrd="0" presId="urn:microsoft.com/office/officeart/2008/layout/HorizontalMultiLevelHierarchy#1"/>
    <dgm:cxn modelId="{7A53D062-EAAA-452C-9049-7A5872AB31D4}" type="presParOf" srcId="{D4EAB7A0-9A11-4A36-80A3-C1FB210DB937}" destId="{7CD84088-D495-4EA5-A034-56ABC859ADE6}" srcOrd="0" destOrd="0" presId="urn:microsoft.com/office/officeart/2008/layout/HorizontalMultiLevelHierarchy#1"/>
    <dgm:cxn modelId="{3DB4FC1A-009F-4164-8D6D-7915932D268F}" type="presParOf" srcId="{D4EAB7A0-9A11-4A36-80A3-C1FB210DB937}" destId="{C3426672-FD15-4CA6-A70D-34C7D64F55C4}" srcOrd="1" destOrd="0" presId="urn:microsoft.com/office/officeart/2008/layout/HorizontalMultiLevelHierarchy#1"/>
    <dgm:cxn modelId="{18DAE7EE-5785-43E6-8525-85D7E71863AF}" type="presParOf" srcId="{C3426672-FD15-4CA6-A70D-34C7D64F55C4}" destId="{9D43370E-877B-46FD-88F2-F77C08977A05}" srcOrd="0" destOrd="0" presId="urn:microsoft.com/office/officeart/2008/layout/HorizontalMultiLevelHierarchy#1"/>
    <dgm:cxn modelId="{7823CE14-D196-4AAD-8549-ABCA0480A224}" type="presParOf" srcId="{9D43370E-877B-46FD-88F2-F77C08977A05}" destId="{861F7437-33D1-4718-BD20-E776F60C7535}" srcOrd="0" destOrd="0" presId="urn:microsoft.com/office/officeart/2008/layout/HorizontalMultiLevelHierarchy#1"/>
    <dgm:cxn modelId="{E9C22B5B-7CC7-473F-BB8C-38F5D8BCBF35}" type="presParOf" srcId="{C3426672-FD15-4CA6-A70D-34C7D64F55C4}" destId="{DE9C43B1-91EB-4A25-8771-15D4E3374419}" srcOrd="1" destOrd="0" presId="urn:microsoft.com/office/officeart/2008/layout/HorizontalMultiLevelHierarchy#1"/>
    <dgm:cxn modelId="{03E36624-30E8-4B64-AFA6-FAA0F7417C8D}" type="presParOf" srcId="{DE9C43B1-91EB-4A25-8771-15D4E3374419}" destId="{A4DD0E6B-1ACA-4DAD-8D6E-D2789E6196E5}" srcOrd="0" destOrd="0" presId="urn:microsoft.com/office/officeart/2008/layout/HorizontalMultiLevelHierarchy#1"/>
    <dgm:cxn modelId="{72568AB8-681C-4E61-8CF9-C6FD78894458}" type="presParOf" srcId="{DE9C43B1-91EB-4A25-8771-15D4E3374419}" destId="{33FA6B80-C178-45EC-8AED-4908AA1F3C66}" srcOrd="1" destOrd="0" presId="urn:microsoft.com/office/officeart/2008/layout/HorizontalMultiLevelHierarchy#1"/>
    <dgm:cxn modelId="{785799BD-4384-48F9-9665-28EF19C58BFE}" type="presParOf" srcId="{C3426672-FD15-4CA6-A70D-34C7D64F55C4}" destId="{24456A54-D260-4D2C-9F7D-2CEDBBD80227}" srcOrd="2" destOrd="0" presId="urn:microsoft.com/office/officeart/2008/layout/HorizontalMultiLevelHierarchy#1"/>
    <dgm:cxn modelId="{53FA5A22-7FE5-4D96-8884-FD66F56D4AAA}" type="presParOf" srcId="{24456A54-D260-4D2C-9F7D-2CEDBBD80227}" destId="{561AA37C-C848-4651-8244-1E110985DDDD}" srcOrd="0" destOrd="0" presId="urn:microsoft.com/office/officeart/2008/layout/HorizontalMultiLevelHierarchy#1"/>
    <dgm:cxn modelId="{17340160-CDC9-4DC6-80E0-EBDEBFB31378}" type="presParOf" srcId="{C3426672-FD15-4CA6-A70D-34C7D64F55C4}" destId="{1C3B15B4-89A9-4F91-B4A8-8964E79F5418}" srcOrd="3" destOrd="0" presId="urn:microsoft.com/office/officeart/2008/layout/HorizontalMultiLevelHierarchy#1"/>
    <dgm:cxn modelId="{787F98EF-1761-4FB7-90E8-9CA6B245A35B}" type="presParOf" srcId="{1C3B15B4-89A9-4F91-B4A8-8964E79F5418}" destId="{081BB9AA-7DF9-4213-8FCB-E37185783BAC}" srcOrd="0" destOrd="0" presId="urn:microsoft.com/office/officeart/2008/layout/HorizontalMultiLevelHierarchy#1"/>
    <dgm:cxn modelId="{E3AE8243-34C0-48A2-8076-3556C2E19D00}" type="presParOf" srcId="{1C3B15B4-89A9-4F91-B4A8-8964E79F5418}" destId="{39483FDC-98E0-484E-B63A-1ECB1C2F809B}" srcOrd="1" destOrd="0" presId="urn:microsoft.com/office/officeart/2008/layout/HorizontalMultiLevelHierarchy#1"/>
    <dgm:cxn modelId="{4A8B07DD-B30D-4578-8FDC-2078055CDEB7}" type="presParOf" srcId="{C3426672-FD15-4CA6-A70D-34C7D64F55C4}" destId="{B99FCB9C-6EE9-46DF-B877-910AD8D95CC3}" srcOrd="4" destOrd="0" presId="urn:microsoft.com/office/officeart/2008/layout/HorizontalMultiLevelHierarchy#1"/>
    <dgm:cxn modelId="{392EBDEC-8D59-4877-8D0E-0F7F453E62C7}" type="presParOf" srcId="{B99FCB9C-6EE9-46DF-B877-910AD8D95CC3}" destId="{2FA36D93-FC0B-4B63-8D0E-04C564A1DD31}" srcOrd="0" destOrd="0" presId="urn:microsoft.com/office/officeart/2008/layout/HorizontalMultiLevelHierarchy#1"/>
    <dgm:cxn modelId="{7AF078C0-6B22-48A1-AD21-7D9130B0154A}" type="presParOf" srcId="{C3426672-FD15-4CA6-A70D-34C7D64F55C4}" destId="{814E7621-BEDD-4ABA-9443-AA928E048DBE}" srcOrd="5" destOrd="0" presId="urn:microsoft.com/office/officeart/2008/layout/HorizontalMultiLevelHierarchy#1"/>
    <dgm:cxn modelId="{BEA862B2-C7D2-4BB3-B97F-DEE7CA44E3A2}" type="presParOf" srcId="{814E7621-BEDD-4ABA-9443-AA928E048DBE}" destId="{041E356A-737A-4CEC-8174-24B9B32E0469}" srcOrd="0" destOrd="0" presId="urn:microsoft.com/office/officeart/2008/layout/HorizontalMultiLevelHierarchy#1"/>
    <dgm:cxn modelId="{F4FE5B1F-902F-4E91-BE99-266C3F4FC34E}" type="presParOf" srcId="{814E7621-BEDD-4ABA-9443-AA928E048DBE}" destId="{5B298B22-AE82-4B58-BDC0-A883C7A20947}" srcOrd="1" destOrd="0" presId="urn:microsoft.com/office/officeart/2008/layout/HorizontalMultiLevelHierarchy#1"/>
    <dgm:cxn modelId="{9853C01C-D6F8-42D6-93F3-C74F3DBDA1DF}" type="presParOf" srcId="{C3426672-FD15-4CA6-A70D-34C7D64F55C4}" destId="{E10B8FB8-B8EE-42BA-BB61-D69C14E1FD24}" srcOrd="6" destOrd="0" presId="urn:microsoft.com/office/officeart/2008/layout/HorizontalMultiLevelHierarchy#1"/>
    <dgm:cxn modelId="{BF71CC7C-8ADB-48D3-8851-6136B653F4D9}" type="presParOf" srcId="{E10B8FB8-B8EE-42BA-BB61-D69C14E1FD24}" destId="{9D4500DF-2159-47EC-9630-E700843C79C6}" srcOrd="0" destOrd="0" presId="urn:microsoft.com/office/officeart/2008/layout/HorizontalMultiLevelHierarchy#1"/>
    <dgm:cxn modelId="{A04F689E-A3FD-408A-ADCF-AD3D9F17282C}" type="presParOf" srcId="{C3426672-FD15-4CA6-A70D-34C7D64F55C4}" destId="{BE04DBEC-B251-4C66-81D3-6DC5AA33501A}" srcOrd="7" destOrd="0" presId="urn:microsoft.com/office/officeart/2008/layout/HorizontalMultiLevelHierarchy#1"/>
    <dgm:cxn modelId="{78FE286A-62BF-4C5F-AFAF-9284F1B433FF}" type="presParOf" srcId="{BE04DBEC-B251-4C66-81D3-6DC5AA33501A}" destId="{E6D9981D-7013-4F3D-BDD5-8FA028135F06}" srcOrd="0" destOrd="0" presId="urn:microsoft.com/office/officeart/2008/layout/HorizontalMultiLevelHierarchy#1"/>
    <dgm:cxn modelId="{D66A7727-07D8-4490-B0DE-D03F4124B5FC}" type="presParOf" srcId="{BE04DBEC-B251-4C66-81D3-6DC5AA33501A}" destId="{C785DD88-FB1C-4C38-93F1-448523901FA3}" srcOrd="1" destOrd="0" presId="urn:microsoft.com/office/officeart/2008/layout/HorizontalMultiLevelHierarchy#1"/>
    <dgm:cxn modelId="{C2139790-5409-4E78-947D-3D7C9D084A2C}" type="presParOf" srcId="{C3426672-FD15-4CA6-A70D-34C7D64F55C4}" destId="{F5C7B922-66A7-4A69-9F42-2A586D85ACE2}" srcOrd="8" destOrd="0" presId="urn:microsoft.com/office/officeart/2008/layout/HorizontalMultiLevelHierarchy#1"/>
    <dgm:cxn modelId="{ECAC79CD-E36F-49ED-B52E-4C3D140C3A15}" type="presParOf" srcId="{F5C7B922-66A7-4A69-9F42-2A586D85ACE2}" destId="{B92BCAB2-171D-4CD3-91F6-62D9AEF780AE}" srcOrd="0" destOrd="0" presId="urn:microsoft.com/office/officeart/2008/layout/HorizontalMultiLevelHierarchy#1"/>
    <dgm:cxn modelId="{CB36E0FF-B49D-4B26-8BAC-CDE20CEE4C41}" type="presParOf" srcId="{C3426672-FD15-4CA6-A70D-34C7D64F55C4}" destId="{21A52851-5F73-4D42-92B9-324E47DAB731}" srcOrd="9" destOrd="0" presId="urn:microsoft.com/office/officeart/2008/layout/HorizontalMultiLevelHierarchy#1"/>
    <dgm:cxn modelId="{DAB93178-A840-4C08-A0E7-8C6A92E47162}" type="presParOf" srcId="{21A52851-5F73-4D42-92B9-324E47DAB731}" destId="{ADB6746B-54C4-415E-9846-AF0B8DE03F8A}" srcOrd="0" destOrd="0" presId="urn:microsoft.com/office/officeart/2008/layout/HorizontalMultiLevelHierarchy#1"/>
    <dgm:cxn modelId="{E0BC4DE5-F6C9-4EC6-9DB1-6F750B76691C}" type="presParOf" srcId="{21A52851-5F73-4D42-92B9-324E47DAB731}" destId="{B6981E09-0767-4F98-A128-9C2177A64F05}" srcOrd="1" destOrd="0" presId="urn:microsoft.com/office/officeart/2008/layout/HorizontalMultiLevelHierarchy#1"/>
    <dgm:cxn modelId="{6DFEA7BD-FE59-491F-A61F-A3FDFE45A919}" type="presParOf" srcId="{C3426672-FD15-4CA6-A70D-34C7D64F55C4}" destId="{3834F01B-B8CC-4358-99A8-4F580E68C7EE}" srcOrd="10" destOrd="0" presId="urn:microsoft.com/office/officeart/2008/layout/HorizontalMultiLevelHierarchy#1"/>
    <dgm:cxn modelId="{BA0BD9B8-BED7-42D7-9C28-F11A3C8F77C3}" type="presParOf" srcId="{3834F01B-B8CC-4358-99A8-4F580E68C7EE}" destId="{2E49AF0A-02AC-4C58-8B73-416222C7FE06}" srcOrd="0" destOrd="0" presId="urn:microsoft.com/office/officeart/2008/layout/HorizontalMultiLevelHierarchy#1"/>
    <dgm:cxn modelId="{B0B28DC0-3C9A-4836-B911-6C9F55A08ED6}" type="presParOf" srcId="{C3426672-FD15-4CA6-A70D-34C7D64F55C4}" destId="{0980885F-9FE2-4472-A1F7-8F160F05EC81}" srcOrd="11" destOrd="0" presId="urn:microsoft.com/office/officeart/2008/layout/HorizontalMultiLevelHierarchy#1"/>
    <dgm:cxn modelId="{6E14AEA5-B4FF-4BBE-B12D-219CF7A61EBA}" type="presParOf" srcId="{0980885F-9FE2-4472-A1F7-8F160F05EC81}" destId="{80D8A831-C8FF-4767-A829-8B760DDBA0A6}" srcOrd="0" destOrd="0" presId="urn:microsoft.com/office/officeart/2008/layout/HorizontalMultiLevelHierarchy#1"/>
    <dgm:cxn modelId="{D1D86784-1666-4200-96BB-14FED63F2206}" type="presParOf" srcId="{0980885F-9FE2-4472-A1F7-8F160F05EC81}" destId="{A9427B73-E9F6-46E1-98CB-6CD40C646EAB}" srcOrd="1" destOrd="0" presId="urn:microsoft.com/office/officeart/2008/layout/HorizontalMultiLevelHierarchy#1"/>
    <dgm:cxn modelId="{C4C9141E-3166-4C4B-A14E-7512BE6AE4A0}" type="presParOf" srcId="{C3426672-FD15-4CA6-A70D-34C7D64F55C4}" destId="{AC6444B0-BE65-4190-8558-4CC8742F5156}" srcOrd="12" destOrd="0" presId="urn:microsoft.com/office/officeart/2008/layout/HorizontalMultiLevelHierarchy#1"/>
    <dgm:cxn modelId="{19C9C599-2481-4C4C-ACFA-4C3D7EFC8F34}" type="presParOf" srcId="{AC6444B0-BE65-4190-8558-4CC8742F5156}" destId="{C56A1822-665B-4DD0-BD1B-3C8774B24C60}" srcOrd="0" destOrd="0" presId="urn:microsoft.com/office/officeart/2008/layout/HorizontalMultiLevelHierarchy#1"/>
    <dgm:cxn modelId="{378A47EC-367B-4018-B096-9F76675F9ACE}" type="presParOf" srcId="{C3426672-FD15-4CA6-A70D-34C7D64F55C4}" destId="{00DC2A45-8A73-4008-9D38-DE9A39BB29F9}" srcOrd="13" destOrd="0" presId="urn:microsoft.com/office/officeart/2008/layout/HorizontalMultiLevelHierarchy#1"/>
    <dgm:cxn modelId="{CE40EC64-E84B-412A-ACA8-0FDA98FF472B}" type="presParOf" srcId="{00DC2A45-8A73-4008-9D38-DE9A39BB29F9}" destId="{E639C855-CFBB-4DDB-96F6-F2881A9B750A}" srcOrd="0" destOrd="0" presId="urn:microsoft.com/office/officeart/2008/layout/HorizontalMultiLevelHierarchy#1"/>
    <dgm:cxn modelId="{3D154837-B80D-4DA7-A85D-E80B884659D8}" type="presParOf" srcId="{00DC2A45-8A73-4008-9D38-DE9A39BB29F9}" destId="{AC63CF5D-63B4-4738-89F4-B0368DF0AA9B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97589-75B1-4489-B235-C921BE709813}" type="doc">
      <dgm:prSet loTypeId="urn:microsoft.com/office/officeart/2005/8/layout/hProcess9#1" loCatId="process" qsTypeId="urn:microsoft.com/office/officeart/2005/8/quickstyle/simple1#2" qsCatId="simple" csTypeId="urn:microsoft.com/office/officeart/2005/8/colors/accent1_2#2" csCatId="accent1" phldr="1"/>
      <dgm:spPr/>
    </dgm:pt>
    <dgm:pt modelId="{6D8D8C6A-2BC4-49DA-B7BF-8F97FCFCC18B}">
      <dgm:prSet phldrT="[文本]"/>
      <dgm:spPr>
        <a:solidFill>
          <a:srgbClr val="002993"/>
        </a:solidFill>
      </dgm:spPr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信息化</a:t>
          </a:r>
        </a:p>
      </dgm:t>
    </dgm:pt>
    <dgm:pt modelId="{3FE73F4E-3393-4280-BA8A-92BD197E83D7}" type="parTrans" cxnId="{D4FD2AEA-8ECB-4086-855F-F439F7B0B373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C5E7F1-2CA3-4D29-A6EB-2E6B8DC1CD74}" type="sibTrans" cxnId="{D4FD2AEA-8ECB-4086-855F-F439F7B0B373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09153F3-200E-491A-B11E-2D79DD0C60C1}">
      <dgm:prSet phldrT="[文本]"/>
      <dgm:spPr>
        <a:solidFill>
          <a:srgbClr val="002993"/>
        </a:solidFill>
      </dgm:spPr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智能化</a:t>
          </a:r>
        </a:p>
      </dgm:t>
    </dgm:pt>
    <dgm:pt modelId="{D01A8F83-39C9-4887-8E71-00D26E717F42}" type="parTrans" cxnId="{4B903EB1-6A11-452D-A734-986AF2D52A96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0D1B0C2-DD6C-4C8F-A498-DF19772ECA29}" type="sibTrans" cxnId="{4B903EB1-6A11-452D-A734-986AF2D52A96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89AD894-FF58-492F-8881-622C478DE888}">
      <dgm:prSet phldrT="[文本]"/>
      <dgm:spPr>
        <a:solidFill>
          <a:srgbClr val="002993"/>
        </a:solidFill>
      </dgm:spPr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数字化</a:t>
          </a:r>
        </a:p>
      </dgm:t>
    </dgm:pt>
    <dgm:pt modelId="{90DAC98F-C7B9-4987-A1B9-AD8FEF1F2987}" type="sibTrans" cxnId="{E6982443-AC19-45AE-B6AF-900098AF3B15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CCEEE84-20FD-40DD-8C9D-3DE8777EF46A}" type="parTrans" cxnId="{E6982443-AC19-45AE-B6AF-900098AF3B15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07534A2-A12A-4B17-AE98-73753DB88FB1}" type="pres">
      <dgm:prSet presAssocID="{54997589-75B1-4489-B235-C921BE709813}" presName="CompostProcess" presStyleCnt="0">
        <dgm:presLayoutVars>
          <dgm:dir/>
          <dgm:resizeHandles val="exact"/>
        </dgm:presLayoutVars>
      </dgm:prSet>
      <dgm:spPr/>
    </dgm:pt>
    <dgm:pt modelId="{444D706E-B446-4C08-961C-FEA24D92073D}" type="pres">
      <dgm:prSet presAssocID="{54997589-75B1-4489-B235-C921BE709813}" presName="arrow" presStyleLbl="bgShp" presStyleIdx="0" presStyleCnt="1"/>
      <dgm:spPr>
        <a:solidFill>
          <a:srgbClr val="D2DEEF"/>
        </a:solidFill>
      </dgm:spPr>
    </dgm:pt>
    <dgm:pt modelId="{F42A5777-BFB5-4B9C-98E8-9CB9FC26E8CE}" type="pres">
      <dgm:prSet presAssocID="{54997589-75B1-4489-B235-C921BE709813}" presName="linearProcess" presStyleCnt="0"/>
      <dgm:spPr/>
    </dgm:pt>
    <dgm:pt modelId="{E8688369-40EC-4167-B185-DF9B78EA1368}" type="pres">
      <dgm:prSet presAssocID="{6D8D8C6A-2BC4-49DA-B7BF-8F97FCFCC18B}" presName="textNode" presStyleLbl="node1" presStyleIdx="0" presStyleCnt="3">
        <dgm:presLayoutVars>
          <dgm:bulletEnabled val="1"/>
        </dgm:presLayoutVars>
      </dgm:prSet>
      <dgm:spPr/>
    </dgm:pt>
    <dgm:pt modelId="{C43BF093-AA4A-465D-A7B5-2B39389ECD49}" type="pres">
      <dgm:prSet presAssocID="{B9C5E7F1-2CA3-4D29-A6EB-2E6B8DC1CD74}" presName="sibTrans" presStyleCnt="0"/>
      <dgm:spPr/>
    </dgm:pt>
    <dgm:pt modelId="{A9DA88C2-819E-42C3-980D-D82F0D04A144}" type="pres">
      <dgm:prSet presAssocID="{689AD894-FF58-492F-8881-622C478DE888}" presName="textNode" presStyleLbl="node1" presStyleIdx="1" presStyleCnt="3">
        <dgm:presLayoutVars>
          <dgm:bulletEnabled val="1"/>
        </dgm:presLayoutVars>
      </dgm:prSet>
      <dgm:spPr/>
    </dgm:pt>
    <dgm:pt modelId="{A5F52710-1218-4F2B-B8DD-42AB608CB180}" type="pres">
      <dgm:prSet presAssocID="{90DAC98F-C7B9-4987-A1B9-AD8FEF1F2987}" presName="sibTrans" presStyleCnt="0"/>
      <dgm:spPr/>
    </dgm:pt>
    <dgm:pt modelId="{32773EB9-E510-465D-BD1F-C045DFE6D948}" type="pres">
      <dgm:prSet presAssocID="{609153F3-200E-491A-B11E-2D79DD0C60C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F45EB32-4E36-4119-A28A-5C4438FF4630}" type="presOf" srcId="{6D8D8C6A-2BC4-49DA-B7BF-8F97FCFCC18B}" destId="{E8688369-40EC-4167-B185-DF9B78EA1368}" srcOrd="0" destOrd="0" presId="urn:microsoft.com/office/officeart/2005/8/layout/hProcess9#1"/>
    <dgm:cxn modelId="{E6982443-AC19-45AE-B6AF-900098AF3B15}" srcId="{54997589-75B1-4489-B235-C921BE709813}" destId="{689AD894-FF58-492F-8881-622C478DE888}" srcOrd="1" destOrd="0" parTransId="{CCCEEE84-20FD-40DD-8C9D-3DE8777EF46A}" sibTransId="{90DAC98F-C7B9-4987-A1B9-AD8FEF1F2987}"/>
    <dgm:cxn modelId="{1F8A0648-6CEA-47DA-893F-438B24A6B0C0}" type="presOf" srcId="{689AD894-FF58-492F-8881-622C478DE888}" destId="{A9DA88C2-819E-42C3-980D-D82F0D04A144}" srcOrd="0" destOrd="0" presId="urn:microsoft.com/office/officeart/2005/8/layout/hProcess9#1"/>
    <dgm:cxn modelId="{844CCD81-5CC0-488D-B6A3-C8AE7CC0788F}" type="presOf" srcId="{609153F3-200E-491A-B11E-2D79DD0C60C1}" destId="{32773EB9-E510-465D-BD1F-C045DFE6D948}" srcOrd="0" destOrd="0" presId="urn:microsoft.com/office/officeart/2005/8/layout/hProcess9#1"/>
    <dgm:cxn modelId="{8D1AAE89-6AAC-4216-90DC-D49C095DE635}" type="presOf" srcId="{54997589-75B1-4489-B235-C921BE709813}" destId="{507534A2-A12A-4B17-AE98-73753DB88FB1}" srcOrd="0" destOrd="0" presId="urn:microsoft.com/office/officeart/2005/8/layout/hProcess9#1"/>
    <dgm:cxn modelId="{4B903EB1-6A11-452D-A734-986AF2D52A96}" srcId="{54997589-75B1-4489-B235-C921BE709813}" destId="{609153F3-200E-491A-B11E-2D79DD0C60C1}" srcOrd="2" destOrd="0" parTransId="{D01A8F83-39C9-4887-8E71-00D26E717F42}" sibTransId="{A0D1B0C2-DD6C-4C8F-A498-DF19772ECA29}"/>
    <dgm:cxn modelId="{D4FD2AEA-8ECB-4086-855F-F439F7B0B373}" srcId="{54997589-75B1-4489-B235-C921BE709813}" destId="{6D8D8C6A-2BC4-49DA-B7BF-8F97FCFCC18B}" srcOrd="0" destOrd="0" parTransId="{3FE73F4E-3393-4280-BA8A-92BD197E83D7}" sibTransId="{B9C5E7F1-2CA3-4D29-A6EB-2E6B8DC1CD74}"/>
    <dgm:cxn modelId="{FFFDD2FC-1629-47AB-BD4B-517413B5C540}" type="presParOf" srcId="{507534A2-A12A-4B17-AE98-73753DB88FB1}" destId="{444D706E-B446-4C08-961C-FEA24D92073D}" srcOrd="0" destOrd="0" presId="urn:microsoft.com/office/officeart/2005/8/layout/hProcess9#1"/>
    <dgm:cxn modelId="{35C61699-97AB-46B1-AF45-422A12A94DDB}" type="presParOf" srcId="{507534A2-A12A-4B17-AE98-73753DB88FB1}" destId="{F42A5777-BFB5-4B9C-98E8-9CB9FC26E8CE}" srcOrd="1" destOrd="0" presId="urn:microsoft.com/office/officeart/2005/8/layout/hProcess9#1"/>
    <dgm:cxn modelId="{C6C1B4FD-3C02-4BE7-A26A-6ABE7FF5EB6A}" type="presParOf" srcId="{F42A5777-BFB5-4B9C-98E8-9CB9FC26E8CE}" destId="{E8688369-40EC-4167-B185-DF9B78EA1368}" srcOrd="0" destOrd="0" presId="urn:microsoft.com/office/officeart/2005/8/layout/hProcess9#1"/>
    <dgm:cxn modelId="{E4C8F765-B83B-4E1B-BF6C-C3A7171F71AA}" type="presParOf" srcId="{F42A5777-BFB5-4B9C-98E8-9CB9FC26E8CE}" destId="{C43BF093-AA4A-465D-A7B5-2B39389ECD49}" srcOrd="1" destOrd="0" presId="urn:microsoft.com/office/officeart/2005/8/layout/hProcess9#1"/>
    <dgm:cxn modelId="{B2D04796-262E-4C1E-9D78-0E4C83F69BDE}" type="presParOf" srcId="{F42A5777-BFB5-4B9C-98E8-9CB9FC26E8CE}" destId="{A9DA88C2-819E-42C3-980D-D82F0D04A144}" srcOrd="2" destOrd="0" presId="urn:microsoft.com/office/officeart/2005/8/layout/hProcess9#1"/>
    <dgm:cxn modelId="{B95DF013-99BE-4BC2-84D0-4344560B4CB4}" type="presParOf" srcId="{F42A5777-BFB5-4B9C-98E8-9CB9FC26E8CE}" destId="{A5F52710-1218-4F2B-B8DD-42AB608CB180}" srcOrd="3" destOrd="0" presId="urn:microsoft.com/office/officeart/2005/8/layout/hProcess9#1"/>
    <dgm:cxn modelId="{D06BB109-CF38-4865-93BE-80E655CF08A0}" type="presParOf" srcId="{F42A5777-BFB5-4B9C-98E8-9CB9FC26E8CE}" destId="{32773EB9-E510-465D-BD1F-C045DFE6D948}" srcOrd="4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7E2172-105E-4EE8-9825-FD9397FDBD18}" type="doc">
      <dgm:prSet loTypeId="urn:microsoft.com/office/officeart/2005/8/layout/cycle2" loCatId="cycle" qsTypeId="urn:microsoft.com/office/officeart/2005/8/quickstyle/simple3#1" qsCatId="simple" csTypeId="urn:microsoft.com/office/officeart/2005/8/colors/accent2_2#1" csCatId="accent2" phldr="1"/>
      <dgm:spPr/>
      <dgm:t>
        <a:bodyPr/>
        <a:lstStyle/>
        <a:p>
          <a:endParaRPr lang="zh-CN" altLang="en-US"/>
        </a:p>
      </dgm:t>
    </dgm:pt>
    <dgm:pt modelId="{A8AE5708-7054-4732-BA66-28981738E524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</dgm:spPr>
      <dgm:t>
        <a:bodyPr rot="0" spcFirstLastPara="0" vert="horz" wrap="square" lIns="91440" tIns="45720" rIns="91440" bIns="45720" numCol="1" spcCol="0" rtlCol="0" fromWordArt="0" anchor="ctr" anchorCtr="0" forceAA="0" compatLnSpc="1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全主体覆盖</a:t>
          </a:r>
        </a:p>
      </dgm:t>
    </dgm:pt>
    <dgm:pt modelId="{B7563158-CC2A-42E4-B781-61D261B2D1AF}" type="parTrans" cxnId="{DECBBD14-D15F-4BB0-9E6E-0CE27FEA99F1}">
      <dgm:prSet/>
      <dgm:spPr/>
      <dgm:t>
        <a:bodyPr/>
        <a:lstStyle/>
        <a:p>
          <a:endParaRPr lang="zh-CN" altLang="en-US" sz="1800">
            <a:solidFill>
              <a:schemeClr val="bg1"/>
            </a:solidFill>
          </a:endParaRPr>
        </a:p>
      </dgm:t>
    </dgm:pt>
    <dgm:pt modelId="{5ECD9AD1-F739-4EA7-84F9-E736EF69A359}" type="sibTrans" cxnId="{DECBBD14-D15F-4BB0-9E6E-0CE27FEA99F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2993"/>
        </a:solidFill>
      </dgm:spPr>
      <dgm:t>
        <a:bodyPr rot="0" spcFirstLastPara="0" vert="horz" wrap="square" lIns="91440" tIns="45720" rIns="91440" bIns="45720" numCol="1" spcCol="1270" rtlCol="0" fromWordArt="0" anchor="ctr" anchorCtr="0" forceAA="0" compatLnSpc="1"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6281E00-E9C8-4192-8C5D-7CE74326317E}">
      <dgm:prSet phldr="0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</dgm:spPr>
      <dgm:t>
        <a:bodyPr rot="0" spcFirstLastPara="0" vert="horz" wrap="square" lIns="91440" tIns="45720" rIns="91440" bIns="45720" numCol="1" spcCol="0" rtlCol="0" fromWordArt="0" anchor="ctr" anchorCtr="0" forceAA="0" compatLnSpc="1"/>
        <a:lstStyle/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全过程监管</a:t>
          </a:r>
        </a:p>
      </dgm:t>
    </dgm:pt>
    <dgm:pt modelId="{9820A1B7-1922-413B-8987-9639E9FF921F}" type="parTrans" cxnId="{7F37D5F1-D448-4C9E-A9E2-1A4284CDA242}">
      <dgm:prSet/>
      <dgm:spPr/>
      <dgm:t>
        <a:bodyPr/>
        <a:lstStyle/>
        <a:p>
          <a:endParaRPr lang="zh-CN" altLang="en-US" sz="1800">
            <a:solidFill>
              <a:schemeClr val="bg1"/>
            </a:solidFill>
          </a:endParaRPr>
        </a:p>
      </dgm:t>
    </dgm:pt>
    <dgm:pt modelId="{1FBD642C-2CA0-4ABB-ABB5-3EF01F7265AA}" type="sibTrans" cxnId="{7F37D5F1-D448-4C9E-A9E2-1A4284CDA242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2993"/>
        </a:solidFill>
      </dgm:spPr>
      <dgm:t>
        <a:bodyPr rot="0" spcFirstLastPara="0" vert="horz" wrap="square" lIns="91440" tIns="45720" rIns="91440" bIns="45720" numCol="1" spcCol="1270" rtlCol="0" fromWordArt="0" anchor="ctr" anchorCtr="0" forceAA="0" compatLnSpc="1"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582B3F0-BBEF-4418-B9F7-F62832DE0FC8}">
      <dgm:prSet phldr="0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</dgm:spPr>
      <dgm:t>
        <a:bodyPr rot="0" spcFirstLastPara="0" vert="horz" wrap="square" lIns="91440" tIns="45720" rIns="91440" bIns="45720" numCol="1" spcCol="0" rtlCol="0" fromWordArt="0" anchor="ctr" anchorCtr="0" forceAA="0" compatLnSpc="1"/>
        <a:lstStyle/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dirty="0">
              <a:solidFill>
                <a:schemeClr val="bg1"/>
              </a:solidFill>
              <a:latin typeface="+mj-ea"/>
              <a:ea typeface="+mj-ea"/>
            </a:rPr>
            <a:t>全参数智核</a:t>
          </a:r>
          <a:endParaRPr sz="1800" b="1" dirty="0">
            <a:solidFill>
              <a:schemeClr val="bg1"/>
            </a:solidFill>
            <a:latin typeface="+mj-ea"/>
            <a:ea typeface="+mj-ea"/>
          </a:endParaRPr>
        </a:p>
      </dgm:t>
    </dgm:pt>
    <dgm:pt modelId="{A207B434-C40C-45DF-9F84-65E5376481C5}" type="parTrans" cxnId="{226889C0-B579-4E10-B2B2-8F95B5DD9C0E}">
      <dgm:prSet/>
      <dgm:spPr/>
      <dgm:t>
        <a:bodyPr/>
        <a:lstStyle/>
        <a:p>
          <a:endParaRPr lang="zh-CN" altLang="en-US" sz="1800">
            <a:solidFill>
              <a:schemeClr val="bg1"/>
            </a:solidFill>
          </a:endParaRPr>
        </a:p>
      </dgm:t>
    </dgm:pt>
    <dgm:pt modelId="{AD0BE40B-93A3-4AD7-A267-9353F77A8B52}" type="sibTrans" cxnId="{226889C0-B579-4E10-B2B2-8F95B5DD9C0E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2993"/>
        </a:solidFill>
      </dgm:spPr>
      <dgm:t>
        <a:bodyPr rot="0" spcFirstLastPara="0" vert="horz" wrap="square" lIns="91440" tIns="45720" rIns="91440" bIns="45720" numCol="1" spcCol="1270" rtlCol="0" fromWordArt="0" anchor="ctr" anchorCtr="0" forceAA="0" compatLnSpc="1"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6DCA6972-5357-4D90-903E-76D147D5C6AA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</dgm:spPr>
      <dgm:t>
        <a:bodyPr rot="0" spcFirstLastPara="0" vert="horz" wrap="square" lIns="91440" tIns="45720" rIns="91440" bIns="45720" numCol="1" spcCol="0" rtlCol="0" fromWordArt="0" anchor="ctr" anchorCtr="0" forceAA="0" compatLnSpc="1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全要素分析</a:t>
          </a:r>
        </a:p>
      </dgm:t>
    </dgm:pt>
    <dgm:pt modelId="{B2A4DEE0-8CF0-426A-A65C-C4BBD4E26B9D}" type="parTrans" cxnId="{5F395233-042D-4839-BF9A-8F8DB62166D1}">
      <dgm:prSet/>
      <dgm:spPr/>
      <dgm:t>
        <a:bodyPr/>
        <a:lstStyle/>
        <a:p>
          <a:endParaRPr lang="zh-CN" altLang="en-US" sz="1800">
            <a:solidFill>
              <a:schemeClr val="bg1"/>
            </a:solidFill>
          </a:endParaRPr>
        </a:p>
      </dgm:t>
    </dgm:pt>
    <dgm:pt modelId="{BD37720C-E4DC-4913-B526-3872177D78AA}" type="sibTrans" cxnId="{5F395233-042D-4839-BF9A-8F8DB62166D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2993"/>
        </a:solidFill>
      </dgm:spPr>
      <dgm:t>
        <a:bodyPr rot="0" spcFirstLastPara="0" vert="horz" wrap="square" lIns="91440" tIns="45720" rIns="91440" bIns="45720" numCol="1" spcCol="1270" rtlCol="0" fromWordArt="0" anchor="ctr" anchorCtr="0" forceAA="0" compatLnSpc="1"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014778B-99FB-4BAB-9950-0DE26E46B2EC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</dgm:spPr>
      <dgm:t>
        <a:bodyPr rot="0" spcFirstLastPara="0" vert="horz" wrap="square" lIns="91440" tIns="45720" rIns="91440" bIns="45720" numCol="1" spcCol="0" rtlCol="0" fromWordArt="0" anchor="ctr" anchorCtr="0" forceAA="0" compatLnSpc="1"/>
        <a:lstStyle/>
        <a:p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全链条溯源</a:t>
          </a:r>
        </a:p>
      </dgm:t>
    </dgm:pt>
    <dgm:pt modelId="{7FB58F3D-436D-44EB-8C2D-46A92F4BDCBD}" type="parTrans" cxnId="{0A60D857-8E37-4B5B-B365-CE2885C88C20}">
      <dgm:prSet/>
      <dgm:spPr/>
      <dgm:t>
        <a:bodyPr/>
        <a:lstStyle/>
        <a:p>
          <a:endParaRPr lang="zh-CN" altLang="en-US" sz="1800">
            <a:solidFill>
              <a:schemeClr val="bg1"/>
            </a:solidFill>
          </a:endParaRPr>
        </a:p>
      </dgm:t>
    </dgm:pt>
    <dgm:pt modelId="{660F7D62-E548-44B2-B3FA-8F32C0812901}" type="sibTrans" cxnId="{0A60D857-8E37-4B5B-B365-CE2885C88C2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2993"/>
        </a:solidFill>
      </dgm:spPr>
      <dgm:t>
        <a:bodyPr rot="0" spcFirstLastPara="0" vert="horz" wrap="square" lIns="91440" tIns="45720" rIns="91440" bIns="45720" numCol="1" spcCol="1270" rtlCol="0" fromWordArt="0" anchor="ctr" anchorCtr="0" forceAA="0" compatLnSpc="1"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A347B54-EF66-4F67-92D0-B210C6614CD6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</dgm:spPr>
      <dgm:t>
        <a:bodyPr rot="0" spcFirstLastPara="0" vert="horz" wrap="square" lIns="91440" tIns="45720" rIns="91440" bIns="45720" numCol="1" spcCol="0" rtlCol="0" fromWordArt="0" anchor="ctr" anchorCtr="0" forceAA="0" compatLnSpc="1"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全方位强化</a:t>
          </a:r>
        </a:p>
      </dgm:t>
    </dgm:pt>
    <dgm:pt modelId="{D6435226-A1A7-4C52-872A-B98673A9F113}" type="parTrans" cxnId="{EB39F888-1D04-4E6A-B73C-6FA41E0BEFA5}">
      <dgm:prSet/>
      <dgm:spPr/>
      <dgm:t>
        <a:bodyPr/>
        <a:lstStyle/>
        <a:p>
          <a:endParaRPr lang="zh-CN" altLang="en-US" sz="1800">
            <a:solidFill>
              <a:schemeClr val="bg1"/>
            </a:solidFill>
          </a:endParaRPr>
        </a:p>
      </dgm:t>
    </dgm:pt>
    <dgm:pt modelId="{12D49F37-738B-4415-A812-5532E5B42F90}" type="sibTrans" cxnId="{EB39F888-1D04-4E6A-B73C-6FA41E0BEFA5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2993"/>
        </a:solidFill>
      </dgm:spPr>
      <dgm:t>
        <a:bodyPr rot="0" spcFirstLastPara="0" vert="horz" wrap="square" lIns="91440" tIns="45720" rIns="91440" bIns="45720" numCol="1" spcCol="1270" rtlCol="0" fromWordArt="0" anchor="ctr" anchorCtr="0" forceAA="0" compatLnSpc="1"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69A58564-C80A-4987-A904-F83712A53EF1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</dgm:spPr>
      <dgm:t>
        <a:bodyPr rot="0" spcFirstLastPara="0" vert="horz" wrap="square" lIns="91440" tIns="45720" rIns="91440" bIns="45720" numCol="1" spcCol="0" rtlCol="0" fromWordArt="0" anchor="ctr" anchorCtr="0" forceAA="0" compatLnSpc="1"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全社会参与</a:t>
          </a:r>
        </a:p>
      </dgm:t>
    </dgm:pt>
    <dgm:pt modelId="{0C17A0F7-FB2C-430C-A908-5AD4C2C581F6}" type="parTrans" cxnId="{C42563FC-669B-43BB-BD9B-03D870EB9DE2}">
      <dgm:prSet/>
      <dgm:spPr/>
      <dgm:t>
        <a:bodyPr/>
        <a:lstStyle/>
        <a:p>
          <a:endParaRPr lang="zh-CN" altLang="en-US" sz="1800">
            <a:solidFill>
              <a:schemeClr val="bg1"/>
            </a:solidFill>
          </a:endParaRPr>
        </a:p>
      </dgm:t>
    </dgm:pt>
    <dgm:pt modelId="{286E7B12-5A10-43B7-ACB8-C11BA8DBB1FE}" type="sibTrans" cxnId="{C42563FC-669B-43BB-BD9B-03D870EB9DE2}">
      <dgm:prSet custT="1"/>
      <dgm:spPr>
        <a:solidFill>
          <a:srgbClr val="00299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49530" tIns="49530" rIns="49530" bIns="49530" numCol="1" spcCol="1270" anchor="ctr" anchorCtr="0"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>
            <a:solidFill>
              <a:schemeClr val="bg1"/>
            </a:solidFill>
            <a:latin typeface="Arial" panose="020B0604020202020204"/>
            <a:ea typeface="微软雅黑" panose="020B0503020204020204" pitchFamily="34" charset="-122"/>
            <a:cs typeface="+mn-cs"/>
          </a:endParaRPr>
        </a:p>
      </dgm:t>
    </dgm:pt>
    <dgm:pt modelId="{946DBDBE-4597-427A-AC85-184943FD612C}" type="pres">
      <dgm:prSet presAssocID="{AF7E2172-105E-4EE8-9825-FD9397FDBD18}" presName="cycle" presStyleCnt="0">
        <dgm:presLayoutVars>
          <dgm:dir/>
          <dgm:resizeHandles val="exact"/>
        </dgm:presLayoutVars>
      </dgm:prSet>
      <dgm:spPr/>
    </dgm:pt>
    <dgm:pt modelId="{EC687D10-CB5A-43FF-9680-D2119B58603A}" type="pres">
      <dgm:prSet presAssocID="{A8AE5708-7054-4732-BA66-28981738E524}" presName="node" presStyleLbl="node1" presStyleIdx="0" presStyleCnt="7">
        <dgm:presLayoutVars>
          <dgm:bulletEnabled val="1"/>
        </dgm:presLayoutVars>
      </dgm:prSet>
      <dgm:spPr>
        <a:xfrm>
          <a:off x="2944653" y="71"/>
          <a:ext cx="694372" cy="694372"/>
        </a:xfrm>
        <a:prstGeom prst="ellipse">
          <a:avLst/>
        </a:prstGeom>
      </dgm:spPr>
    </dgm:pt>
    <dgm:pt modelId="{7F4985F6-7A2D-49C1-9188-E5AAAED731F8}" type="pres">
      <dgm:prSet presAssocID="{5ECD9AD1-F739-4EA7-84F9-E736EF69A359}" presName="sibTrans" presStyleLbl="sibTrans2D1" presStyleIdx="0" presStyleCnt="7"/>
      <dgm:spPr>
        <a:xfrm rot="1080000">
          <a:off x="4255786" y="451285"/>
          <a:ext cx="212789" cy="270541"/>
        </a:xfrm>
        <a:prstGeom prst="rightArrow">
          <a:avLst>
            <a:gd name="adj1" fmla="val 60000"/>
            <a:gd name="adj2" fmla="val 50000"/>
          </a:avLst>
        </a:prstGeom>
      </dgm:spPr>
    </dgm:pt>
    <dgm:pt modelId="{F7D74F6C-F074-41B0-A304-92DBAF929C15}" type="pres">
      <dgm:prSet presAssocID="{5ECD9AD1-F739-4EA7-84F9-E736EF69A359}" presName="connectorText" presStyleLbl="sibTrans2D1" presStyleIdx="0" presStyleCnt="7"/>
      <dgm:spPr/>
    </dgm:pt>
    <dgm:pt modelId="{779293C2-68B3-4786-9794-189F8B8E5101}" type="pres">
      <dgm:prSet presAssocID="{46281E00-E9C8-4192-8C5D-7CE74326317E}" presName="node" presStyleLbl="node1" presStyleIdx="1" presStyleCnt="7">
        <dgm:presLayoutVars>
          <dgm:bulletEnabled val="1"/>
        </dgm:presLayoutVars>
      </dgm:prSet>
      <dgm:spPr>
        <a:xfrm>
          <a:off x="3937159" y="322556"/>
          <a:ext cx="694372" cy="694372"/>
        </a:xfrm>
        <a:prstGeom prst="ellipse">
          <a:avLst/>
        </a:prstGeom>
      </dgm:spPr>
    </dgm:pt>
    <dgm:pt modelId="{1628297B-A16F-4B86-924A-161BE4812D2E}" type="pres">
      <dgm:prSet presAssocID="{1FBD642C-2CA0-4ABB-ABB5-3EF01F7265AA}" presName="sibTrans" presStyleLbl="sibTrans2D1" presStyleIdx="1" presStyleCnt="7"/>
      <dgm:spPr>
        <a:xfrm rot="3240000">
          <a:off x="5183659" y="1120823"/>
          <a:ext cx="212789" cy="270541"/>
        </a:xfrm>
        <a:prstGeom prst="rightArrow">
          <a:avLst>
            <a:gd name="adj1" fmla="val 60000"/>
            <a:gd name="adj2" fmla="val 50000"/>
          </a:avLst>
        </a:prstGeom>
      </dgm:spPr>
    </dgm:pt>
    <dgm:pt modelId="{FFAECE7F-DE1A-4800-AD53-C2EBCE00E8B0}" type="pres">
      <dgm:prSet presAssocID="{1FBD642C-2CA0-4ABB-ABB5-3EF01F7265AA}" presName="connectorText" presStyleLbl="sibTrans2D1" presStyleIdx="1" presStyleCnt="7"/>
      <dgm:spPr/>
    </dgm:pt>
    <dgm:pt modelId="{D6F7BBC5-68D8-4886-8EF5-52CF3FB2A9DE}" type="pres">
      <dgm:prSet presAssocID="{0582B3F0-BBEF-4418-B9F7-F62832DE0FC8}" presName="node" presStyleLbl="node1" presStyleIdx="2" presStyleCnt="7">
        <dgm:presLayoutVars>
          <dgm:bulletEnabled val="1"/>
        </dgm:presLayoutVars>
      </dgm:prSet>
      <dgm:spPr>
        <a:xfrm>
          <a:off x="4550562" y="1166832"/>
          <a:ext cx="694372" cy="694372"/>
        </a:xfrm>
        <a:prstGeom prst="ellipse">
          <a:avLst/>
        </a:prstGeom>
      </dgm:spPr>
    </dgm:pt>
    <dgm:pt modelId="{626C2E68-D126-49E9-B668-671142BFDC57}" type="pres">
      <dgm:prSet presAssocID="{AD0BE40B-93A3-4AD7-A267-9353F77A8B52}" presName="sibTrans" presStyleLbl="sibTrans2D1" presStyleIdx="2" presStyleCnt="7"/>
      <dgm:spPr>
        <a:xfrm rot="5400000">
          <a:off x="5540779" y="2207881"/>
          <a:ext cx="212789" cy="270541"/>
        </a:xfrm>
        <a:prstGeom prst="rightArrow">
          <a:avLst>
            <a:gd name="adj1" fmla="val 60000"/>
            <a:gd name="adj2" fmla="val 50000"/>
          </a:avLst>
        </a:prstGeom>
      </dgm:spPr>
    </dgm:pt>
    <dgm:pt modelId="{2D033D04-489B-443A-A52D-09F6EBC22A74}" type="pres">
      <dgm:prSet presAssocID="{AD0BE40B-93A3-4AD7-A267-9353F77A8B52}" presName="connectorText" presStyleLbl="sibTrans2D1" presStyleIdx="2" presStyleCnt="7"/>
      <dgm:spPr/>
    </dgm:pt>
    <dgm:pt modelId="{7CE2B734-9ED7-4574-83E0-CFC42A8FFAC4}" type="pres">
      <dgm:prSet presAssocID="{6DCA6972-5357-4D90-903E-76D147D5C6AA}" presName="node" presStyleLbl="node1" presStyleIdx="3" presStyleCnt="7">
        <dgm:presLayoutVars>
          <dgm:bulletEnabled val="1"/>
        </dgm:presLayoutVars>
      </dgm:prSet>
      <dgm:spPr>
        <a:xfrm>
          <a:off x="4550562" y="2210415"/>
          <a:ext cx="694372" cy="694372"/>
        </a:xfrm>
        <a:prstGeom prst="ellipse">
          <a:avLst/>
        </a:prstGeom>
      </dgm:spPr>
    </dgm:pt>
    <dgm:pt modelId="{B8D43721-BD3E-438C-BB3F-C935012265D6}" type="pres">
      <dgm:prSet presAssocID="{BD37720C-E4DC-4913-B526-3872177D78AA}" presName="sibTrans" presStyleLbl="sibTrans2D1" presStyleIdx="3" presStyleCnt="7"/>
      <dgm:spPr>
        <a:xfrm rot="7560000">
          <a:off x="5190739" y="3297239"/>
          <a:ext cx="212789" cy="270541"/>
        </a:xfrm>
        <a:prstGeom prst="rightArrow">
          <a:avLst>
            <a:gd name="adj1" fmla="val 60000"/>
            <a:gd name="adj2" fmla="val 50000"/>
          </a:avLst>
        </a:prstGeom>
      </dgm:spPr>
    </dgm:pt>
    <dgm:pt modelId="{ED8FEE47-F1E2-42E2-8187-96CAA9246113}" type="pres">
      <dgm:prSet presAssocID="{BD37720C-E4DC-4913-B526-3872177D78AA}" presName="connectorText" presStyleLbl="sibTrans2D1" presStyleIdx="3" presStyleCnt="7"/>
      <dgm:spPr/>
    </dgm:pt>
    <dgm:pt modelId="{CB37F9AE-3313-4EB1-8177-B41204F95833}" type="pres">
      <dgm:prSet presAssocID="{E014778B-99FB-4BAB-9950-0DE26E46B2EC}" presName="node" presStyleLbl="node1" presStyleIdx="4" presStyleCnt="7">
        <dgm:presLayoutVars>
          <dgm:bulletEnabled val="1"/>
        </dgm:presLayoutVars>
      </dgm:prSet>
      <dgm:spPr>
        <a:xfrm>
          <a:off x="1952147" y="3054691"/>
          <a:ext cx="694372" cy="694372"/>
        </a:xfrm>
        <a:prstGeom prst="ellipse">
          <a:avLst/>
        </a:prstGeom>
      </dgm:spPr>
    </dgm:pt>
    <dgm:pt modelId="{1F79CF9D-37CF-4B36-B386-C51989A409CC}" type="pres">
      <dgm:prSet presAssocID="{660F7D62-E548-44B2-B3FA-8F32C0812901}" presName="sibTrans" presStyleLbl="sibTrans2D1" presStyleIdx="4" presStyleCnt="7"/>
      <dgm:spPr>
        <a:xfrm rot="14040000">
          <a:off x="2195159" y="3306984"/>
          <a:ext cx="212789" cy="270541"/>
        </a:xfrm>
        <a:prstGeom prst="rightArrow">
          <a:avLst>
            <a:gd name="adj1" fmla="val 60000"/>
            <a:gd name="adj2" fmla="val 50000"/>
          </a:avLst>
        </a:prstGeom>
      </dgm:spPr>
    </dgm:pt>
    <dgm:pt modelId="{7B45A4B0-511C-4A61-B9FF-E8E76D84BEA0}" type="pres">
      <dgm:prSet presAssocID="{660F7D62-E548-44B2-B3FA-8F32C0812901}" presName="connectorText" presStyleLbl="sibTrans2D1" presStyleIdx="4" presStyleCnt="7"/>
      <dgm:spPr/>
    </dgm:pt>
    <dgm:pt modelId="{A9A97E83-0CFA-4F18-AFBE-9BDA1F1DA98C}" type="pres">
      <dgm:prSet presAssocID="{5A347B54-EF66-4F67-92D0-B210C6614CD6}" presName="node" presStyleLbl="node1" presStyleIdx="5" presStyleCnt="7">
        <dgm:presLayoutVars>
          <dgm:bulletEnabled val="1"/>
        </dgm:presLayoutVars>
      </dgm:prSet>
      <dgm:spPr>
        <a:xfrm>
          <a:off x="1338745" y="2210415"/>
          <a:ext cx="694372" cy="694372"/>
        </a:xfrm>
        <a:prstGeom prst="ellipse">
          <a:avLst/>
        </a:prstGeom>
      </dgm:spPr>
    </dgm:pt>
    <dgm:pt modelId="{E2C60D58-4220-4387-940E-A6B6A629FB8F}" type="pres">
      <dgm:prSet presAssocID="{12D49F37-738B-4415-A812-5532E5B42F90}" presName="sibTrans" presStyleLbl="sibTrans2D1" presStyleIdx="5" presStyleCnt="7"/>
      <dgm:spPr>
        <a:xfrm rot="16200000">
          <a:off x="1838039" y="2219926"/>
          <a:ext cx="212789" cy="270541"/>
        </a:xfrm>
        <a:prstGeom prst="rightArrow">
          <a:avLst>
            <a:gd name="adj1" fmla="val 60000"/>
            <a:gd name="adj2" fmla="val 50000"/>
          </a:avLst>
        </a:prstGeom>
      </dgm:spPr>
    </dgm:pt>
    <dgm:pt modelId="{13181D52-BFF0-4BA4-BD54-B81E363F7C41}" type="pres">
      <dgm:prSet presAssocID="{12D49F37-738B-4415-A812-5532E5B42F90}" presName="connectorText" presStyleLbl="sibTrans2D1" presStyleIdx="5" presStyleCnt="7"/>
      <dgm:spPr/>
    </dgm:pt>
    <dgm:pt modelId="{E1E957F0-2097-4677-A93A-5620321CF2DE}" type="pres">
      <dgm:prSet presAssocID="{69A58564-C80A-4987-A904-F83712A53EF1}" presName="node" presStyleLbl="node1" presStyleIdx="6" presStyleCnt="7">
        <dgm:presLayoutVars>
          <dgm:bulletEnabled val="1"/>
        </dgm:presLayoutVars>
      </dgm:prSet>
      <dgm:spPr>
        <a:xfrm>
          <a:off x="1338745" y="1166832"/>
          <a:ext cx="694372" cy="694372"/>
        </a:xfrm>
        <a:prstGeom prst="ellipse">
          <a:avLst/>
        </a:prstGeom>
      </dgm:spPr>
    </dgm:pt>
    <dgm:pt modelId="{C900374E-391E-46A8-9CC4-1653C79881FD}" type="pres">
      <dgm:prSet presAssocID="{286E7B12-5A10-43B7-ACB8-C11BA8DBB1FE}" presName="sibTrans" presStyleLbl="sibTrans2D1" presStyleIdx="6" presStyleCnt="7"/>
      <dgm:spPr>
        <a:xfrm rot="17550000">
          <a:off x="1615154" y="1409757"/>
          <a:ext cx="234053" cy="295714"/>
        </a:xfrm>
        <a:prstGeom prst="rightArrow">
          <a:avLst>
            <a:gd name="adj1" fmla="val 60000"/>
            <a:gd name="adj2" fmla="val 50000"/>
          </a:avLst>
        </a:prstGeom>
      </dgm:spPr>
    </dgm:pt>
    <dgm:pt modelId="{B23F2F26-38CB-4DD7-9F68-5B6F9BC82DF2}" type="pres">
      <dgm:prSet presAssocID="{286E7B12-5A10-43B7-ACB8-C11BA8DBB1FE}" presName="connectorText" presStyleLbl="sibTrans2D1" presStyleIdx="6" presStyleCnt="7"/>
      <dgm:spPr/>
    </dgm:pt>
  </dgm:ptLst>
  <dgm:cxnLst>
    <dgm:cxn modelId="{98DBC608-40AC-42E0-91E1-A515F466145F}" type="presOf" srcId="{BD37720C-E4DC-4913-B526-3872177D78AA}" destId="{ED8FEE47-F1E2-42E2-8187-96CAA9246113}" srcOrd="1" destOrd="0" presId="urn:microsoft.com/office/officeart/2005/8/layout/cycle2"/>
    <dgm:cxn modelId="{BFF19A0E-83F8-4095-9276-995D057C132B}" type="presOf" srcId="{0582B3F0-BBEF-4418-B9F7-F62832DE0FC8}" destId="{D6F7BBC5-68D8-4886-8EF5-52CF3FB2A9DE}" srcOrd="0" destOrd="0" presId="urn:microsoft.com/office/officeart/2005/8/layout/cycle2"/>
    <dgm:cxn modelId="{DECBBD14-D15F-4BB0-9E6E-0CE27FEA99F1}" srcId="{AF7E2172-105E-4EE8-9825-FD9397FDBD18}" destId="{A8AE5708-7054-4732-BA66-28981738E524}" srcOrd="0" destOrd="0" parTransId="{B7563158-CC2A-42E4-B781-61D261B2D1AF}" sibTransId="{5ECD9AD1-F739-4EA7-84F9-E736EF69A359}"/>
    <dgm:cxn modelId="{8B460A16-90BA-4116-B878-1045BAACE037}" type="presOf" srcId="{AD0BE40B-93A3-4AD7-A267-9353F77A8B52}" destId="{626C2E68-D126-49E9-B668-671142BFDC57}" srcOrd="0" destOrd="0" presId="urn:microsoft.com/office/officeart/2005/8/layout/cycle2"/>
    <dgm:cxn modelId="{A6FE7B20-1E6E-40C7-A035-493230D59552}" type="presOf" srcId="{5ECD9AD1-F739-4EA7-84F9-E736EF69A359}" destId="{7F4985F6-7A2D-49C1-9188-E5AAAED731F8}" srcOrd="0" destOrd="0" presId="urn:microsoft.com/office/officeart/2005/8/layout/cycle2"/>
    <dgm:cxn modelId="{A12FE723-191E-42CF-A916-A3B24D1F5C1E}" type="presOf" srcId="{286E7B12-5A10-43B7-ACB8-C11BA8DBB1FE}" destId="{C900374E-391E-46A8-9CC4-1653C79881FD}" srcOrd="0" destOrd="0" presId="urn:microsoft.com/office/officeart/2005/8/layout/cycle2"/>
    <dgm:cxn modelId="{5F395233-042D-4839-BF9A-8F8DB62166D1}" srcId="{AF7E2172-105E-4EE8-9825-FD9397FDBD18}" destId="{6DCA6972-5357-4D90-903E-76D147D5C6AA}" srcOrd="3" destOrd="0" parTransId="{B2A4DEE0-8CF0-426A-A65C-C4BBD4E26B9D}" sibTransId="{BD37720C-E4DC-4913-B526-3872177D78AA}"/>
    <dgm:cxn modelId="{CF1A2553-78F2-4286-AA5B-1ECC9F871C8C}" type="presOf" srcId="{46281E00-E9C8-4192-8C5D-7CE74326317E}" destId="{779293C2-68B3-4786-9794-189F8B8E5101}" srcOrd="0" destOrd="0" presId="urn:microsoft.com/office/officeart/2005/8/layout/cycle2"/>
    <dgm:cxn modelId="{0A60D857-8E37-4B5B-B365-CE2885C88C20}" srcId="{AF7E2172-105E-4EE8-9825-FD9397FDBD18}" destId="{E014778B-99FB-4BAB-9950-0DE26E46B2EC}" srcOrd="4" destOrd="0" parTransId="{7FB58F3D-436D-44EB-8C2D-46A92F4BDCBD}" sibTransId="{660F7D62-E548-44B2-B3FA-8F32C0812901}"/>
    <dgm:cxn modelId="{049DEE6A-D4A3-4A33-A931-77078B7B6E2C}" type="presOf" srcId="{1FBD642C-2CA0-4ABB-ABB5-3EF01F7265AA}" destId="{FFAECE7F-DE1A-4800-AD53-C2EBCE00E8B0}" srcOrd="1" destOrd="0" presId="urn:microsoft.com/office/officeart/2005/8/layout/cycle2"/>
    <dgm:cxn modelId="{8954256E-54C7-4C3B-8F86-BF14A2F06B79}" type="presOf" srcId="{A8AE5708-7054-4732-BA66-28981738E524}" destId="{EC687D10-CB5A-43FF-9680-D2119B58603A}" srcOrd="0" destOrd="0" presId="urn:microsoft.com/office/officeart/2005/8/layout/cycle2"/>
    <dgm:cxn modelId="{725B837F-3F3F-4039-B1AB-5D68C68F692B}" type="presOf" srcId="{AF7E2172-105E-4EE8-9825-FD9397FDBD18}" destId="{946DBDBE-4597-427A-AC85-184943FD612C}" srcOrd="0" destOrd="0" presId="urn:microsoft.com/office/officeart/2005/8/layout/cycle2"/>
    <dgm:cxn modelId="{EB39F888-1D04-4E6A-B73C-6FA41E0BEFA5}" srcId="{AF7E2172-105E-4EE8-9825-FD9397FDBD18}" destId="{5A347B54-EF66-4F67-92D0-B210C6614CD6}" srcOrd="5" destOrd="0" parTransId="{D6435226-A1A7-4C52-872A-B98673A9F113}" sibTransId="{12D49F37-738B-4415-A812-5532E5B42F90}"/>
    <dgm:cxn modelId="{97326E97-13A8-4D9C-9DC2-7807367B6933}" type="presOf" srcId="{E014778B-99FB-4BAB-9950-0DE26E46B2EC}" destId="{CB37F9AE-3313-4EB1-8177-B41204F95833}" srcOrd="0" destOrd="0" presId="urn:microsoft.com/office/officeart/2005/8/layout/cycle2"/>
    <dgm:cxn modelId="{68D8A39D-71F1-449C-8EF8-860E8DE480DA}" type="presOf" srcId="{12D49F37-738B-4415-A812-5532E5B42F90}" destId="{E2C60D58-4220-4387-940E-A6B6A629FB8F}" srcOrd="0" destOrd="0" presId="urn:microsoft.com/office/officeart/2005/8/layout/cycle2"/>
    <dgm:cxn modelId="{1A9ED7AC-7E3A-45A3-9C9E-40E1FD08864E}" type="presOf" srcId="{BD37720C-E4DC-4913-B526-3872177D78AA}" destId="{B8D43721-BD3E-438C-BB3F-C935012265D6}" srcOrd="0" destOrd="0" presId="urn:microsoft.com/office/officeart/2005/8/layout/cycle2"/>
    <dgm:cxn modelId="{ADEEC5AF-EF6C-4743-A077-E1D5AC924A0A}" type="presOf" srcId="{660F7D62-E548-44B2-B3FA-8F32C0812901}" destId="{7B45A4B0-511C-4A61-B9FF-E8E76D84BEA0}" srcOrd="1" destOrd="0" presId="urn:microsoft.com/office/officeart/2005/8/layout/cycle2"/>
    <dgm:cxn modelId="{6BEDB7BD-C6CC-402E-BB16-3EA13B7E18DF}" type="presOf" srcId="{1FBD642C-2CA0-4ABB-ABB5-3EF01F7265AA}" destId="{1628297B-A16F-4B86-924A-161BE4812D2E}" srcOrd="0" destOrd="0" presId="urn:microsoft.com/office/officeart/2005/8/layout/cycle2"/>
    <dgm:cxn modelId="{226889C0-B579-4E10-B2B2-8F95B5DD9C0E}" srcId="{AF7E2172-105E-4EE8-9825-FD9397FDBD18}" destId="{0582B3F0-BBEF-4418-B9F7-F62832DE0FC8}" srcOrd="2" destOrd="0" parTransId="{A207B434-C40C-45DF-9F84-65E5376481C5}" sibTransId="{AD0BE40B-93A3-4AD7-A267-9353F77A8B52}"/>
    <dgm:cxn modelId="{A43A34C2-8E8E-4E19-8E63-41355B777DEB}" type="presOf" srcId="{12D49F37-738B-4415-A812-5532E5B42F90}" destId="{13181D52-BFF0-4BA4-BD54-B81E363F7C41}" srcOrd="1" destOrd="0" presId="urn:microsoft.com/office/officeart/2005/8/layout/cycle2"/>
    <dgm:cxn modelId="{7C1DC0C7-8635-4235-90CD-8BD46D615DE3}" type="presOf" srcId="{AD0BE40B-93A3-4AD7-A267-9353F77A8B52}" destId="{2D033D04-489B-443A-A52D-09F6EBC22A74}" srcOrd="1" destOrd="0" presId="urn:microsoft.com/office/officeart/2005/8/layout/cycle2"/>
    <dgm:cxn modelId="{903135C8-142D-4A08-806E-0829F1C32096}" type="presOf" srcId="{660F7D62-E548-44B2-B3FA-8F32C0812901}" destId="{1F79CF9D-37CF-4B36-B386-C51989A409CC}" srcOrd="0" destOrd="0" presId="urn:microsoft.com/office/officeart/2005/8/layout/cycle2"/>
    <dgm:cxn modelId="{4B2320DA-E844-4AD1-AD44-59E420F4621C}" type="presOf" srcId="{69A58564-C80A-4987-A904-F83712A53EF1}" destId="{E1E957F0-2097-4677-A93A-5620321CF2DE}" srcOrd="0" destOrd="0" presId="urn:microsoft.com/office/officeart/2005/8/layout/cycle2"/>
    <dgm:cxn modelId="{D3907ADC-0D28-42CD-94D9-3873A24840F3}" type="presOf" srcId="{5A347B54-EF66-4F67-92D0-B210C6614CD6}" destId="{A9A97E83-0CFA-4F18-AFBE-9BDA1F1DA98C}" srcOrd="0" destOrd="0" presId="urn:microsoft.com/office/officeart/2005/8/layout/cycle2"/>
    <dgm:cxn modelId="{7650B6DD-9204-4662-AD3A-C572B1809674}" type="presOf" srcId="{5ECD9AD1-F739-4EA7-84F9-E736EF69A359}" destId="{F7D74F6C-F074-41B0-A304-92DBAF929C15}" srcOrd="1" destOrd="0" presId="urn:microsoft.com/office/officeart/2005/8/layout/cycle2"/>
    <dgm:cxn modelId="{6A53BAE1-5205-40DB-B74B-C960F40F333B}" type="presOf" srcId="{286E7B12-5A10-43B7-ACB8-C11BA8DBB1FE}" destId="{B23F2F26-38CB-4DD7-9F68-5B6F9BC82DF2}" srcOrd="1" destOrd="0" presId="urn:microsoft.com/office/officeart/2005/8/layout/cycle2"/>
    <dgm:cxn modelId="{8C585DEF-F65B-46E6-BCD3-57B45B9442CB}" type="presOf" srcId="{6DCA6972-5357-4D90-903E-76D147D5C6AA}" destId="{7CE2B734-9ED7-4574-83E0-CFC42A8FFAC4}" srcOrd="0" destOrd="0" presId="urn:microsoft.com/office/officeart/2005/8/layout/cycle2"/>
    <dgm:cxn modelId="{7F37D5F1-D448-4C9E-A9E2-1A4284CDA242}" srcId="{AF7E2172-105E-4EE8-9825-FD9397FDBD18}" destId="{46281E00-E9C8-4192-8C5D-7CE74326317E}" srcOrd="1" destOrd="0" parTransId="{9820A1B7-1922-413B-8987-9639E9FF921F}" sibTransId="{1FBD642C-2CA0-4ABB-ABB5-3EF01F7265AA}"/>
    <dgm:cxn modelId="{C42563FC-669B-43BB-BD9B-03D870EB9DE2}" srcId="{AF7E2172-105E-4EE8-9825-FD9397FDBD18}" destId="{69A58564-C80A-4987-A904-F83712A53EF1}" srcOrd="6" destOrd="0" parTransId="{0C17A0F7-FB2C-430C-A908-5AD4C2C581F6}" sibTransId="{286E7B12-5A10-43B7-ACB8-C11BA8DBB1FE}"/>
    <dgm:cxn modelId="{20C2BB9A-7F7D-4B9F-A3F0-03A38A74E93F}" type="presParOf" srcId="{946DBDBE-4597-427A-AC85-184943FD612C}" destId="{EC687D10-CB5A-43FF-9680-D2119B58603A}" srcOrd="0" destOrd="0" presId="urn:microsoft.com/office/officeart/2005/8/layout/cycle2"/>
    <dgm:cxn modelId="{7A739471-0D8B-4192-B82C-36B201D4D580}" type="presParOf" srcId="{946DBDBE-4597-427A-AC85-184943FD612C}" destId="{7F4985F6-7A2D-49C1-9188-E5AAAED731F8}" srcOrd="1" destOrd="0" presId="urn:microsoft.com/office/officeart/2005/8/layout/cycle2"/>
    <dgm:cxn modelId="{69585E52-B2C7-4D21-BB51-FA717F3F9BFF}" type="presParOf" srcId="{7F4985F6-7A2D-49C1-9188-E5AAAED731F8}" destId="{F7D74F6C-F074-41B0-A304-92DBAF929C15}" srcOrd="0" destOrd="0" presId="urn:microsoft.com/office/officeart/2005/8/layout/cycle2"/>
    <dgm:cxn modelId="{66B17179-D62E-494B-8163-3581B6E47852}" type="presParOf" srcId="{946DBDBE-4597-427A-AC85-184943FD612C}" destId="{779293C2-68B3-4786-9794-189F8B8E5101}" srcOrd="2" destOrd="0" presId="urn:microsoft.com/office/officeart/2005/8/layout/cycle2"/>
    <dgm:cxn modelId="{DBD2B257-B677-46B9-B529-3C3074B8F3DE}" type="presParOf" srcId="{946DBDBE-4597-427A-AC85-184943FD612C}" destId="{1628297B-A16F-4B86-924A-161BE4812D2E}" srcOrd="3" destOrd="0" presId="urn:microsoft.com/office/officeart/2005/8/layout/cycle2"/>
    <dgm:cxn modelId="{8C504A9C-36F1-4B02-B059-22FD884AC868}" type="presParOf" srcId="{1628297B-A16F-4B86-924A-161BE4812D2E}" destId="{FFAECE7F-DE1A-4800-AD53-C2EBCE00E8B0}" srcOrd="0" destOrd="0" presId="urn:microsoft.com/office/officeart/2005/8/layout/cycle2"/>
    <dgm:cxn modelId="{3F12C333-2F26-4C88-A953-C61C443674F4}" type="presParOf" srcId="{946DBDBE-4597-427A-AC85-184943FD612C}" destId="{D6F7BBC5-68D8-4886-8EF5-52CF3FB2A9DE}" srcOrd="4" destOrd="0" presId="urn:microsoft.com/office/officeart/2005/8/layout/cycle2"/>
    <dgm:cxn modelId="{0D94DCE2-753A-4203-AB29-F4948B33EBD9}" type="presParOf" srcId="{946DBDBE-4597-427A-AC85-184943FD612C}" destId="{626C2E68-D126-49E9-B668-671142BFDC57}" srcOrd="5" destOrd="0" presId="urn:microsoft.com/office/officeart/2005/8/layout/cycle2"/>
    <dgm:cxn modelId="{DE722BC4-11C2-4FCF-AF3D-1D7EFA0FEAAA}" type="presParOf" srcId="{626C2E68-D126-49E9-B668-671142BFDC57}" destId="{2D033D04-489B-443A-A52D-09F6EBC22A74}" srcOrd="0" destOrd="0" presId="urn:microsoft.com/office/officeart/2005/8/layout/cycle2"/>
    <dgm:cxn modelId="{AC9AD288-5A9D-404E-B963-E3A15C01C2A9}" type="presParOf" srcId="{946DBDBE-4597-427A-AC85-184943FD612C}" destId="{7CE2B734-9ED7-4574-83E0-CFC42A8FFAC4}" srcOrd="6" destOrd="0" presId="urn:microsoft.com/office/officeart/2005/8/layout/cycle2"/>
    <dgm:cxn modelId="{B96A3CFA-701F-44CA-B78A-93F13817AC81}" type="presParOf" srcId="{946DBDBE-4597-427A-AC85-184943FD612C}" destId="{B8D43721-BD3E-438C-BB3F-C935012265D6}" srcOrd="7" destOrd="0" presId="urn:microsoft.com/office/officeart/2005/8/layout/cycle2"/>
    <dgm:cxn modelId="{4A7C9F9D-1F45-4C19-A971-D930A9DA6212}" type="presParOf" srcId="{B8D43721-BD3E-438C-BB3F-C935012265D6}" destId="{ED8FEE47-F1E2-42E2-8187-96CAA9246113}" srcOrd="0" destOrd="0" presId="urn:microsoft.com/office/officeart/2005/8/layout/cycle2"/>
    <dgm:cxn modelId="{97B27DB0-1743-4F95-BF85-D1FF4C88C1ED}" type="presParOf" srcId="{946DBDBE-4597-427A-AC85-184943FD612C}" destId="{CB37F9AE-3313-4EB1-8177-B41204F95833}" srcOrd="8" destOrd="0" presId="urn:microsoft.com/office/officeart/2005/8/layout/cycle2"/>
    <dgm:cxn modelId="{EA226AF9-ED19-4C49-846A-8FC3EC9A1B7E}" type="presParOf" srcId="{946DBDBE-4597-427A-AC85-184943FD612C}" destId="{1F79CF9D-37CF-4B36-B386-C51989A409CC}" srcOrd="9" destOrd="0" presId="urn:microsoft.com/office/officeart/2005/8/layout/cycle2"/>
    <dgm:cxn modelId="{784ADBD8-5D0B-41A4-8505-6CD9D260A047}" type="presParOf" srcId="{1F79CF9D-37CF-4B36-B386-C51989A409CC}" destId="{7B45A4B0-511C-4A61-B9FF-E8E76D84BEA0}" srcOrd="0" destOrd="0" presId="urn:microsoft.com/office/officeart/2005/8/layout/cycle2"/>
    <dgm:cxn modelId="{6F8E4867-3C39-4A93-8D16-4DC83DD4A43D}" type="presParOf" srcId="{946DBDBE-4597-427A-AC85-184943FD612C}" destId="{A9A97E83-0CFA-4F18-AFBE-9BDA1F1DA98C}" srcOrd="10" destOrd="0" presId="urn:microsoft.com/office/officeart/2005/8/layout/cycle2"/>
    <dgm:cxn modelId="{325FDFEA-412A-457A-944E-F070301C145E}" type="presParOf" srcId="{946DBDBE-4597-427A-AC85-184943FD612C}" destId="{E2C60D58-4220-4387-940E-A6B6A629FB8F}" srcOrd="11" destOrd="0" presId="urn:microsoft.com/office/officeart/2005/8/layout/cycle2"/>
    <dgm:cxn modelId="{837DFED1-6461-415E-92BC-0933409C5052}" type="presParOf" srcId="{E2C60D58-4220-4387-940E-A6B6A629FB8F}" destId="{13181D52-BFF0-4BA4-BD54-B81E363F7C41}" srcOrd="0" destOrd="0" presId="urn:microsoft.com/office/officeart/2005/8/layout/cycle2"/>
    <dgm:cxn modelId="{FEA5CB49-4C21-42C3-8269-73202A231892}" type="presParOf" srcId="{946DBDBE-4597-427A-AC85-184943FD612C}" destId="{E1E957F0-2097-4677-A93A-5620321CF2DE}" srcOrd="12" destOrd="0" presId="urn:microsoft.com/office/officeart/2005/8/layout/cycle2"/>
    <dgm:cxn modelId="{218E26A4-BDB3-49A1-8815-0942717B742E}" type="presParOf" srcId="{946DBDBE-4597-427A-AC85-184943FD612C}" destId="{C900374E-391E-46A8-9CC4-1653C79881FD}" srcOrd="13" destOrd="0" presId="urn:microsoft.com/office/officeart/2005/8/layout/cycle2"/>
    <dgm:cxn modelId="{49607A4E-F89D-4BAC-B3B4-9794FE3D65B8}" type="presParOf" srcId="{C900374E-391E-46A8-9CC4-1653C79881FD}" destId="{B23F2F26-38CB-4DD7-9F68-5B6F9BC82DF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444B0-BE65-4190-8558-4CC8742F5156}">
      <dsp:nvSpPr>
        <dsp:cNvPr id="0" name=""/>
        <dsp:cNvSpPr/>
      </dsp:nvSpPr>
      <dsp:spPr>
        <a:xfrm>
          <a:off x="1105975" y="2128512"/>
          <a:ext cx="328192" cy="187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096" y="0"/>
              </a:lnTo>
              <a:lnTo>
                <a:pt x="164096" y="1876099"/>
              </a:lnTo>
              <a:lnTo>
                <a:pt x="328192" y="18760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22456" y="3018947"/>
        <a:ext cx="95229" cy="95229"/>
      </dsp:txXfrm>
    </dsp:sp>
    <dsp:sp modelId="{3834F01B-B8CC-4358-99A8-4F580E68C7EE}">
      <dsp:nvSpPr>
        <dsp:cNvPr id="0" name=""/>
        <dsp:cNvSpPr/>
      </dsp:nvSpPr>
      <dsp:spPr>
        <a:xfrm>
          <a:off x="1105975" y="2128512"/>
          <a:ext cx="328192" cy="125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096" y="0"/>
              </a:lnTo>
              <a:lnTo>
                <a:pt x="164096" y="1250733"/>
              </a:lnTo>
              <a:lnTo>
                <a:pt x="328192" y="1250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37744" y="2721551"/>
        <a:ext cx="64653" cy="64653"/>
      </dsp:txXfrm>
    </dsp:sp>
    <dsp:sp modelId="{F5C7B922-66A7-4A69-9F42-2A586D85ACE2}">
      <dsp:nvSpPr>
        <dsp:cNvPr id="0" name=""/>
        <dsp:cNvSpPr/>
      </dsp:nvSpPr>
      <dsp:spPr>
        <a:xfrm>
          <a:off x="1105975" y="2128512"/>
          <a:ext cx="328192" cy="625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096" y="0"/>
              </a:lnTo>
              <a:lnTo>
                <a:pt x="164096" y="625366"/>
              </a:lnTo>
              <a:lnTo>
                <a:pt x="328192" y="625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52415" y="2423538"/>
        <a:ext cx="35312" cy="35312"/>
      </dsp:txXfrm>
    </dsp:sp>
    <dsp:sp modelId="{E10B8FB8-B8EE-42BA-BB61-D69C14E1FD24}">
      <dsp:nvSpPr>
        <dsp:cNvPr id="0" name=""/>
        <dsp:cNvSpPr/>
      </dsp:nvSpPr>
      <dsp:spPr>
        <a:xfrm>
          <a:off x="1105975" y="2082791"/>
          <a:ext cx="3281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819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61866" y="2120307"/>
        <a:ext cx="16409" cy="16409"/>
      </dsp:txXfrm>
    </dsp:sp>
    <dsp:sp modelId="{B99FCB9C-6EE9-46DF-B877-910AD8D95CC3}">
      <dsp:nvSpPr>
        <dsp:cNvPr id="0" name=""/>
        <dsp:cNvSpPr/>
      </dsp:nvSpPr>
      <dsp:spPr>
        <a:xfrm>
          <a:off x="1105975" y="1503145"/>
          <a:ext cx="328192" cy="625366"/>
        </a:xfrm>
        <a:custGeom>
          <a:avLst/>
          <a:gdLst/>
          <a:ahLst/>
          <a:cxnLst/>
          <a:rect l="0" t="0" r="0" b="0"/>
          <a:pathLst>
            <a:path>
              <a:moveTo>
                <a:pt x="0" y="625366"/>
              </a:moveTo>
              <a:lnTo>
                <a:pt x="164096" y="625366"/>
              </a:lnTo>
              <a:lnTo>
                <a:pt x="164096" y="0"/>
              </a:lnTo>
              <a:lnTo>
                <a:pt x="328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52415" y="1798172"/>
        <a:ext cx="35312" cy="35312"/>
      </dsp:txXfrm>
    </dsp:sp>
    <dsp:sp modelId="{24456A54-D260-4D2C-9F7D-2CEDBBD80227}">
      <dsp:nvSpPr>
        <dsp:cNvPr id="0" name=""/>
        <dsp:cNvSpPr/>
      </dsp:nvSpPr>
      <dsp:spPr>
        <a:xfrm>
          <a:off x="1105975" y="877778"/>
          <a:ext cx="328192" cy="1250733"/>
        </a:xfrm>
        <a:custGeom>
          <a:avLst/>
          <a:gdLst/>
          <a:ahLst/>
          <a:cxnLst/>
          <a:rect l="0" t="0" r="0" b="0"/>
          <a:pathLst>
            <a:path>
              <a:moveTo>
                <a:pt x="0" y="1250733"/>
              </a:moveTo>
              <a:lnTo>
                <a:pt x="164096" y="1250733"/>
              </a:lnTo>
              <a:lnTo>
                <a:pt x="164096" y="0"/>
              </a:lnTo>
              <a:lnTo>
                <a:pt x="328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37744" y="1470818"/>
        <a:ext cx="64653" cy="64653"/>
      </dsp:txXfrm>
    </dsp:sp>
    <dsp:sp modelId="{9D43370E-877B-46FD-88F2-F77C08977A05}">
      <dsp:nvSpPr>
        <dsp:cNvPr id="0" name=""/>
        <dsp:cNvSpPr/>
      </dsp:nvSpPr>
      <dsp:spPr>
        <a:xfrm>
          <a:off x="1105975" y="252412"/>
          <a:ext cx="328192" cy="1876099"/>
        </a:xfrm>
        <a:custGeom>
          <a:avLst/>
          <a:gdLst/>
          <a:ahLst/>
          <a:cxnLst/>
          <a:rect l="0" t="0" r="0" b="0"/>
          <a:pathLst>
            <a:path>
              <a:moveTo>
                <a:pt x="0" y="1876099"/>
              </a:moveTo>
              <a:lnTo>
                <a:pt x="164096" y="1876099"/>
              </a:lnTo>
              <a:lnTo>
                <a:pt x="164096" y="0"/>
              </a:lnTo>
              <a:lnTo>
                <a:pt x="3281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22456" y="1142847"/>
        <a:ext cx="95229" cy="95229"/>
      </dsp:txXfrm>
    </dsp:sp>
    <dsp:sp modelId="{7CD84088-D495-4EA5-A034-56ABC859ADE6}">
      <dsp:nvSpPr>
        <dsp:cNvPr id="0" name=""/>
        <dsp:cNvSpPr/>
      </dsp:nvSpPr>
      <dsp:spPr>
        <a:xfrm rot="16200000">
          <a:off x="-1309724" y="1807013"/>
          <a:ext cx="4188402" cy="642996"/>
        </a:xfrm>
        <a:prstGeom prst="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b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-1309724" y="1807013"/>
        <a:ext cx="4188402" cy="642996"/>
      </dsp:txXfrm>
    </dsp:sp>
    <dsp:sp modelId="{A4DD0E6B-1ACA-4DAD-8D6E-D2789E6196E5}">
      <dsp:nvSpPr>
        <dsp:cNvPr id="0" name=""/>
        <dsp:cNvSpPr/>
      </dsp:nvSpPr>
      <dsp:spPr>
        <a:xfrm>
          <a:off x="1434167" y="2265"/>
          <a:ext cx="2770255" cy="500293"/>
        </a:xfrm>
        <a:prstGeom prst="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碳排放权交易管理暂行条例</a:t>
          </a:r>
        </a:p>
      </dsp:txBody>
      <dsp:txXfrm>
        <a:off x="1434167" y="2265"/>
        <a:ext cx="2770255" cy="500293"/>
      </dsp:txXfrm>
    </dsp:sp>
    <dsp:sp modelId="{081BB9AA-7DF9-4213-8FCB-E37185783BAC}">
      <dsp:nvSpPr>
        <dsp:cNvPr id="0" name=""/>
        <dsp:cNvSpPr/>
      </dsp:nvSpPr>
      <dsp:spPr>
        <a:xfrm>
          <a:off x="1434167" y="627632"/>
          <a:ext cx="2770255" cy="500293"/>
        </a:xfrm>
        <a:prstGeom prst="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碳排放权交易管理办法</a:t>
          </a:r>
          <a:r>
            <a:rPr lang="en-US" altLang="zh-CN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(</a:t>
          </a: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试行</a:t>
          </a:r>
          <a:r>
            <a:rPr lang="en-US" altLang="zh-CN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)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34167" y="627632"/>
        <a:ext cx="2770255" cy="500293"/>
      </dsp:txXfrm>
    </dsp:sp>
    <dsp:sp modelId="{041E356A-737A-4CEC-8174-24B9B32E0469}">
      <dsp:nvSpPr>
        <dsp:cNvPr id="0" name=""/>
        <dsp:cNvSpPr/>
      </dsp:nvSpPr>
      <dsp:spPr>
        <a:xfrm>
          <a:off x="1434167" y="1252998"/>
          <a:ext cx="2770255" cy="500293"/>
        </a:xfrm>
        <a:prstGeom prst="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碳排放权登记管理规则</a:t>
          </a:r>
        </a:p>
      </dsp:txBody>
      <dsp:txXfrm>
        <a:off x="1434167" y="1252998"/>
        <a:ext cx="2770255" cy="500293"/>
      </dsp:txXfrm>
    </dsp:sp>
    <dsp:sp modelId="{E6D9981D-7013-4F3D-BDD5-8FA028135F06}">
      <dsp:nvSpPr>
        <dsp:cNvPr id="0" name=""/>
        <dsp:cNvSpPr/>
      </dsp:nvSpPr>
      <dsp:spPr>
        <a:xfrm>
          <a:off x="1434167" y="1878365"/>
          <a:ext cx="2770255" cy="500293"/>
        </a:xfrm>
        <a:prstGeom prst="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碳排放权交易管理规则</a:t>
          </a:r>
        </a:p>
      </dsp:txBody>
      <dsp:txXfrm>
        <a:off x="1434167" y="1878365"/>
        <a:ext cx="2770255" cy="500293"/>
      </dsp:txXfrm>
    </dsp:sp>
    <dsp:sp modelId="{ADB6746B-54C4-415E-9846-AF0B8DE03F8A}">
      <dsp:nvSpPr>
        <dsp:cNvPr id="0" name=""/>
        <dsp:cNvSpPr/>
      </dsp:nvSpPr>
      <dsp:spPr>
        <a:xfrm>
          <a:off x="1434167" y="2503731"/>
          <a:ext cx="2770255" cy="500293"/>
        </a:xfrm>
        <a:prstGeom prst="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温室气体排放核算指南</a:t>
          </a:r>
        </a:p>
      </dsp:txBody>
      <dsp:txXfrm>
        <a:off x="1434167" y="2503731"/>
        <a:ext cx="2770255" cy="500293"/>
      </dsp:txXfrm>
    </dsp:sp>
    <dsp:sp modelId="{80D8A831-C8FF-4767-A829-8B760DDBA0A6}">
      <dsp:nvSpPr>
        <dsp:cNvPr id="0" name=""/>
        <dsp:cNvSpPr/>
      </dsp:nvSpPr>
      <dsp:spPr>
        <a:xfrm>
          <a:off x="1434167" y="3129098"/>
          <a:ext cx="2770255" cy="500293"/>
        </a:xfrm>
        <a:prstGeom prst="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温室气体排放核查技术指南</a:t>
          </a:r>
        </a:p>
      </dsp:txBody>
      <dsp:txXfrm>
        <a:off x="1434167" y="3129098"/>
        <a:ext cx="2770255" cy="500293"/>
      </dsp:txXfrm>
    </dsp:sp>
    <dsp:sp modelId="{E639C855-CFBB-4DDB-96F6-F2881A9B750A}">
      <dsp:nvSpPr>
        <dsp:cNvPr id="0" name=""/>
        <dsp:cNvSpPr/>
      </dsp:nvSpPr>
      <dsp:spPr>
        <a:xfrm>
          <a:off x="1434167" y="3754465"/>
          <a:ext cx="2770255" cy="500293"/>
        </a:xfrm>
        <a:prstGeom prst="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……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34167" y="3754465"/>
        <a:ext cx="2770255" cy="500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D706E-B446-4C08-961C-FEA24D92073D}">
      <dsp:nvSpPr>
        <dsp:cNvPr id="0" name=""/>
        <dsp:cNvSpPr/>
      </dsp:nvSpPr>
      <dsp:spPr bwMode="white">
        <a:xfrm>
          <a:off x="737978" y="0"/>
          <a:ext cx="8363747" cy="3467458"/>
        </a:xfrm>
        <a:prstGeom prst="rightArrow">
          <a:avLst/>
        </a:prstGeom>
        <a:solidFill>
          <a:srgbClr val="D2DEEF"/>
        </a:solidFill>
        <a:ln>
          <a:noFill/>
        </a:ln>
        <a:effectLst/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</dsp:sp>
    <dsp:sp modelId="{E8688369-40EC-4167-B185-DF9B78EA1368}">
      <dsp:nvSpPr>
        <dsp:cNvPr id="0" name=""/>
        <dsp:cNvSpPr/>
      </dsp:nvSpPr>
      <dsp:spPr bwMode="white">
        <a:xfrm>
          <a:off x="0" y="1040237"/>
          <a:ext cx="2951911" cy="1386983"/>
        </a:xfrm>
        <a:prstGeom prst="round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信息化</a:t>
          </a:r>
        </a:p>
      </dsp:txBody>
      <dsp:txXfrm>
        <a:off x="0" y="1040237"/>
        <a:ext cx="2951911" cy="1386983"/>
      </dsp:txXfrm>
    </dsp:sp>
    <dsp:sp modelId="{A9DA88C2-819E-42C3-980D-D82F0D04A144}">
      <dsp:nvSpPr>
        <dsp:cNvPr id="0" name=""/>
        <dsp:cNvSpPr/>
      </dsp:nvSpPr>
      <dsp:spPr bwMode="white">
        <a:xfrm>
          <a:off x="3443896" y="1040237"/>
          <a:ext cx="2951911" cy="1386983"/>
        </a:xfrm>
        <a:prstGeom prst="round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数字化</a:t>
          </a:r>
        </a:p>
      </dsp:txBody>
      <dsp:txXfrm>
        <a:off x="3443896" y="1040237"/>
        <a:ext cx="2951911" cy="1386983"/>
      </dsp:txXfrm>
    </dsp:sp>
    <dsp:sp modelId="{32773EB9-E510-465D-BD1F-C045DFE6D948}">
      <dsp:nvSpPr>
        <dsp:cNvPr id="0" name=""/>
        <dsp:cNvSpPr/>
      </dsp:nvSpPr>
      <dsp:spPr bwMode="white">
        <a:xfrm>
          <a:off x="6887791" y="1040237"/>
          <a:ext cx="2951911" cy="1386983"/>
        </a:xfrm>
        <a:prstGeom prst="roundRect">
          <a:avLst/>
        </a:prstGeom>
        <a:solidFill>
          <a:srgbClr val="0029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智能化</a:t>
          </a:r>
        </a:p>
      </dsp:txBody>
      <dsp:txXfrm>
        <a:off x="6887791" y="1040237"/>
        <a:ext cx="2951911" cy="13869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87D10-CB5A-43FF-9680-D2119B58603A}">
      <dsp:nvSpPr>
        <dsp:cNvPr id="0" name=""/>
        <dsp:cNvSpPr/>
      </dsp:nvSpPr>
      <dsp:spPr>
        <a:xfrm>
          <a:off x="3741652" y="637"/>
          <a:ext cx="1239408" cy="1239408"/>
        </a:xfrm>
        <a:prstGeom prst="ellipse">
          <a:avLst/>
        </a:prstGeom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 cmpd="sng" algn="ctr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全主体覆盖</a:t>
          </a:r>
        </a:p>
      </dsp:txBody>
      <dsp:txXfrm>
        <a:off x="3923159" y="182144"/>
        <a:ext cx="876394" cy="876394"/>
      </dsp:txXfrm>
    </dsp:sp>
    <dsp:sp modelId="{7F4985F6-7A2D-49C1-9188-E5AAAED731F8}">
      <dsp:nvSpPr>
        <dsp:cNvPr id="0" name=""/>
        <dsp:cNvSpPr/>
      </dsp:nvSpPr>
      <dsp:spPr>
        <a:xfrm rot="1542857">
          <a:off x="5026605" y="810899"/>
          <a:ext cx="329504" cy="418300"/>
        </a:xfrm>
        <a:prstGeom prst="rightArrow">
          <a:avLst>
            <a:gd name="adj1" fmla="val 60000"/>
            <a:gd name="adj2" fmla="val 50000"/>
          </a:avLst>
        </a:prstGeom>
        <a:solidFill>
          <a:srgbClr val="002993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5031500" y="873114"/>
        <a:ext cx="230653" cy="250980"/>
      </dsp:txXfrm>
    </dsp:sp>
    <dsp:sp modelId="{779293C2-68B3-4786-9794-189F8B8E5101}">
      <dsp:nvSpPr>
        <dsp:cNvPr id="0" name=""/>
        <dsp:cNvSpPr/>
      </dsp:nvSpPr>
      <dsp:spPr>
        <a:xfrm>
          <a:off x="5418459" y="808145"/>
          <a:ext cx="1239408" cy="1239408"/>
        </a:xfrm>
        <a:prstGeom prst="ellipse">
          <a:avLst/>
        </a:prstGeom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 cmpd="sng" algn="ctr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全过程监管</a:t>
          </a:r>
        </a:p>
      </dsp:txBody>
      <dsp:txXfrm>
        <a:off x="5599966" y="989652"/>
        <a:ext cx="876394" cy="876394"/>
      </dsp:txXfrm>
    </dsp:sp>
    <dsp:sp modelId="{1628297B-A16F-4B86-924A-161BE4812D2E}">
      <dsp:nvSpPr>
        <dsp:cNvPr id="0" name=""/>
        <dsp:cNvSpPr/>
      </dsp:nvSpPr>
      <dsp:spPr>
        <a:xfrm rot="4628571">
          <a:off x="6078405" y="2116835"/>
          <a:ext cx="329504" cy="418300"/>
        </a:xfrm>
        <a:prstGeom prst="rightArrow">
          <a:avLst>
            <a:gd name="adj1" fmla="val 60000"/>
            <a:gd name="adj2" fmla="val 50000"/>
          </a:avLst>
        </a:prstGeom>
        <a:solidFill>
          <a:srgbClr val="002993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6116832" y="2152309"/>
        <a:ext cx="230653" cy="250980"/>
      </dsp:txXfrm>
    </dsp:sp>
    <dsp:sp modelId="{D6F7BBC5-68D8-4886-8EF5-52CF3FB2A9DE}">
      <dsp:nvSpPr>
        <dsp:cNvPr id="0" name=""/>
        <dsp:cNvSpPr/>
      </dsp:nvSpPr>
      <dsp:spPr>
        <a:xfrm>
          <a:off x="5832596" y="2622599"/>
          <a:ext cx="1239408" cy="1239408"/>
        </a:xfrm>
        <a:prstGeom prst="ellipse">
          <a:avLst/>
        </a:prstGeom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 cmpd="sng" algn="ctr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</a:rPr>
            <a:t>全参数智核</a:t>
          </a:r>
          <a:endParaRPr sz="1800" b="1" kern="1200" dirty="0">
            <a:solidFill>
              <a:schemeClr val="bg1"/>
            </a:solidFill>
            <a:latin typeface="+mj-ea"/>
            <a:ea typeface="+mj-ea"/>
          </a:endParaRPr>
        </a:p>
      </dsp:txBody>
      <dsp:txXfrm>
        <a:off x="6014103" y="2804106"/>
        <a:ext cx="876394" cy="876394"/>
      </dsp:txXfrm>
    </dsp:sp>
    <dsp:sp modelId="{626C2E68-D126-49E9-B668-671142BFDC57}">
      <dsp:nvSpPr>
        <dsp:cNvPr id="0" name=""/>
        <dsp:cNvSpPr/>
      </dsp:nvSpPr>
      <dsp:spPr>
        <a:xfrm rot="7714286">
          <a:off x="5713169" y="3753402"/>
          <a:ext cx="329504" cy="418300"/>
        </a:xfrm>
        <a:prstGeom prst="rightArrow">
          <a:avLst>
            <a:gd name="adj1" fmla="val 60000"/>
            <a:gd name="adj2" fmla="val 50000"/>
          </a:avLst>
        </a:prstGeom>
        <a:solidFill>
          <a:srgbClr val="002993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10800000">
        <a:off x="5793411" y="3798420"/>
        <a:ext cx="230653" cy="250980"/>
      </dsp:txXfrm>
    </dsp:sp>
    <dsp:sp modelId="{7CE2B734-9ED7-4574-83E0-CFC42A8FFAC4}">
      <dsp:nvSpPr>
        <dsp:cNvPr id="0" name=""/>
        <dsp:cNvSpPr/>
      </dsp:nvSpPr>
      <dsp:spPr>
        <a:xfrm>
          <a:off x="4672210" y="4077679"/>
          <a:ext cx="1239408" cy="1239408"/>
        </a:xfrm>
        <a:prstGeom prst="ellipse">
          <a:avLst/>
        </a:prstGeom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 cmpd="sng" algn="ctr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全要素分析</a:t>
          </a:r>
        </a:p>
      </dsp:txBody>
      <dsp:txXfrm>
        <a:off x="4853717" y="4259186"/>
        <a:ext cx="876394" cy="876394"/>
      </dsp:txXfrm>
    </dsp:sp>
    <dsp:sp modelId="{B8D43721-BD3E-438C-BB3F-C935012265D6}">
      <dsp:nvSpPr>
        <dsp:cNvPr id="0" name=""/>
        <dsp:cNvSpPr/>
      </dsp:nvSpPr>
      <dsp:spPr>
        <a:xfrm rot="10800000">
          <a:off x="4205929" y="4488233"/>
          <a:ext cx="329504" cy="418300"/>
        </a:xfrm>
        <a:prstGeom prst="rightArrow">
          <a:avLst>
            <a:gd name="adj1" fmla="val 60000"/>
            <a:gd name="adj2" fmla="val 50000"/>
          </a:avLst>
        </a:prstGeom>
        <a:solidFill>
          <a:srgbClr val="002993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10800000">
        <a:off x="4304780" y="4571893"/>
        <a:ext cx="230653" cy="250980"/>
      </dsp:txXfrm>
    </dsp:sp>
    <dsp:sp modelId="{CB37F9AE-3313-4EB1-8177-B41204F95833}">
      <dsp:nvSpPr>
        <dsp:cNvPr id="0" name=""/>
        <dsp:cNvSpPr/>
      </dsp:nvSpPr>
      <dsp:spPr>
        <a:xfrm>
          <a:off x="2811094" y="4077679"/>
          <a:ext cx="1239408" cy="1239408"/>
        </a:xfrm>
        <a:prstGeom prst="ellipse">
          <a:avLst/>
        </a:prstGeom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 cmpd="sng" algn="ctr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全链条溯源</a:t>
          </a:r>
        </a:p>
      </dsp:txBody>
      <dsp:txXfrm>
        <a:off x="2992601" y="4259186"/>
        <a:ext cx="876394" cy="876394"/>
      </dsp:txXfrm>
    </dsp:sp>
    <dsp:sp modelId="{1F79CF9D-37CF-4B36-B386-C51989A409CC}">
      <dsp:nvSpPr>
        <dsp:cNvPr id="0" name=""/>
        <dsp:cNvSpPr/>
      </dsp:nvSpPr>
      <dsp:spPr>
        <a:xfrm rot="13885714">
          <a:off x="2691667" y="3767984"/>
          <a:ext cx="329504" cy="418300"/>
        </a:xfrm>
        <a:prstGeom prst="rightArrow">
          <a:avLst>
            <a:gd name="adj1" fmla="val 60000"/>
            <a:gd name="adj2" fmla="val 50000"/>
          </a:avLst>
        </a:prstGeom>
        <a:solidFill>
          <a:srgbClr val="002993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 rot="10800000">
        <a:off x="2771909" y="3890286"/>
        <a:ext cx="230653" cy="250980"/>
      </dsp:txXfrm>
    </dsp:sp>
    <dsp:sp modelId="{A9A97E83-0CFA-4F18-AFBE-9BDA1F1DA98C}">
      <dsp:nvSpPr>
        <dsp:cNvPr id="0" name=""/>
        <dsp:cNvSpPr/>
      </dsp:nvSpPr>
      <dsp:spPr>
        <a:xfrm>
          <a:off x="1650707" y="2622599"/>
          <a:ext cx="1239408" cy="1239408"/>
        </a:xfrm>
        <a:prstGeom prst="ellipse">
          <a:avLst/>
        </a:prstGeom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 cmpd="sng" algn="ctr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全方位强化</a:t>
          </a:r>
        </a:p>
      </dsp:txBody>
      <dsp:txXfrm>
        <a:off x="1832214" y="2804106"/>
        <a:ext cx="876394" cy="876394"/>
      </dsp:txXfrm>
    </dsp:sp>
    <dsp:sp modelId="{E2C60D58-4220-4387-940E-A6B6A629FB8F}">
      <dsp:nvSpPr>
        <dsp:cNvPr id="0" name=""/>
        <dsp:cNvSpPr/>
      </dsp:nvSpPr>
      <dsp:spPr>
        <a:xfrm rot="16971429">
          <a:off x="2310652" y="2135018"/>
          <a:ext cx="329504" cy="418300"/>
        </a:xfrm>
        <a:prstGeom prst="rightArrow">
          <a:avLst>
            <a:gd name="adj1" fmla="val 60000"/>
            <a:gd name="adj2" fmla="val 50000"/>
          </a:avLst>
        </a:prstGeom>
        <a:solidFill>
          <a:srgbClr val="002993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b="1" kern="1200">
            <a:solidFill>
              <a:prstClr val="white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349079" y="2266864"/>
        <a:ext cx="230653" cy="250980"/>
      </dsp:txXfrm>
    </dsp:sp>
    <dsp:sp modelId="{E1E957F0-2097-4677-A93A-5620321CF2DE}">
      <dsp:nvSpPr>
        <dsp:cNvPr id="0" name=""/>
        <dsp:cNvSpPr/>
      </dsp:nvSpPr>
      <dsp:spPr>
        <a:xfrm>
          <a:off x="2064844" y="808145"/>
          <a:ext cx="1239408" cy="1239408"/>
        </a:xfrm>
        <a:prstGeom prst="ellipse">
          <a:avLst/>
        </a:prstGeom>
        <a:gradFill flip="none" rotWithShape="1">
          <a:gsLst>
            <a:gs pos="0">
              <a:srgbClr val="003399">
                <a:shade val="30000"/>
                <a:satMod val="115000"/>
              </a:srgbClr>
            </a:gs>
            <a:gs pos="50000">
              <a:srgbClr val="003399">
                <a:shade val="67500"/>
                <a:satMod val="115000"/>
              </a:srgbClr>
            </a:gs>
            <a:gs pos="100000">
              <a:srgbClr val="003399">
                <a:shade val="100000"/>
                <a:satMod val="115000"/>
              </a:srgbClr>
            </a:gs>
          </a:gsLst>
          <a:lin ang="18900000" scaled="1"/>
          <a:tileRect/>
        </a:gradFill>
        <a:ln w="57150" cap="rnd" cmpd="sng" algn="ctr">
          <a:noFill/>
          <a:prstDash val="solid"/>
          <a:round/>
        </a:ln>
        <a:effectLst>
          <a:outerShdw blurRad="76200" dist="50800" dir="5400000" algn="ctr" rotWithShape="0">
            <a:schemeClr val="accent6">
              <a:alpha val="20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rot="0" spcFirstLastPara="0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>
              <a:solidFill>
                <a:schemeClr val="bg1"/>
              </a:solidFill>
              <a:latin typeface="+mj-ea"/>
              <a:ea typeface="+mj-ea"/>
              <a:cs typeface="+mn-cs"/>
            </a:rPr>
            <a:t>全社会参与</a:t>
          </a:r>
        </a:p>
      </dsp:txBody>
      <dsp:txXfrm>
        <a:off x="2246351" y="989652"/>
        <a:ext cx="876394" cy="876394"/>
      </dsp:txXfrm>
    </dsp:sp>
    <dsp:sp modelId="{C900374E-391E-46A8-9CC4-1653C79881FD}">
      <dsp:nvSpPr>
        <dsp:cNvPr id="0" name=""/>
        <dsp:cNvSpPr/>
      </dsp:nvSpPr>
      <dsp:spPr>
        <a:xfrm rot="20057143">
          <a:off x="3349798" y="818992"/>
          <a:ext cx="329504" cy="418300"/>
        </a:xfrm>
        <a:prstGeom prst="rightArrow">
          <a:avLst>
            <a:gd name="adj1" fmla="val 60000"/>
            <a:gd name="adj2" fmla="val 50000"/>
          </a:avLst>
        </a:prstGeom>
        <a:solidFill>
          <a:srgbClr val="00299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800" kern="1200">
            <a:solidFill>
              <a:schemeClr val="bg1"/>
            </a:solidFill>
            <a:latin typeface="Arial" panose="020B0604020202020204"/>
            <a:ea typeface="微软雅黑" panose="020B0503020204020204" pitchFamily="34" charset="-122"/>
            <a:cs typeface="+mn-cs"/>
          </a:endParaRPr>
        </a:p>
      </dsp:txBody>
      <dsp:txXfrm>
        <a:off x="3354693" y="924097"/>
        <a:ext cx="230653" cy="250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1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375" y="1"/>
            <a:ext cx="294571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4F71D-B78B-456A-A39D-F0CB8E3F5C5F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571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375" y="9431339"/>
            <a:ext cx="294571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84272-2E2D-4ABB-9588-A6EA7D897A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E09BA-AE4D-4367-A4DA-854F57C90953}" type="datetimeFigureOut">
              <a:rPr lang="zh-CN" altLang="en-US" smtClean="0"/>
              <a:t>2025/12/29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80A9D-21EB-40B4-A385-68C79E5DD7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80A9D-21EB-40B4-A385-68C79E5DD76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172721"/>
          </a:xfrm>
          <a:prstGeom prst="rect">
            <a:avLst/>
          </a:prstGeom>
          <a:gradFill flip="none" rotWithShape="1">
            <a:gsLst>
              <a:gs pos="17000">
                <a:srgbClr val="1758A7"/>
              </a:gs>
              <a:gs pos="47000">
                <a:srgbClr val="24AAE3"/>
              </a:gs>
              <a:gs pos="81000">
                <a:srgbClr val="5E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 descr="徽标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77" y="136525"/>
            <a:ext cx="982861" cy="99348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徽标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51" y="0"/>
            <a:ext cx="763566" cy="77181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218766"/>
            <a:ext cx="9663608" cy="487680"/>
            <a:chOff x="0" y="152400"/>
            <a:chExt cx="9663608" cy="487680"/>
          </a:xfrm>
          <a:gradFill>
            <a:gsLst>
              <a:gs pos="25000">
                <a:srgbClr val="1758A7"/>
              </a:gs>
              <a:gs pos="58000">
                <a:srgbClr val="24AAE3"/>
              </a:gs>
              <a:gs pos="81000">
                <a:srgbClr val="5E9933"/>
              </a:gs>
            </a:gsLst>
            <a:lin ang="0" scaled="1"/>
          </a:gradFill>
        </p:grpSpPr>
        <p:sp>
          <p:nvSpPr>
            <p:cNvPr id="12" name="矩形 11"/>
            <p:cNvSpPr/>
            <p:nvPr/>
          </p:nvSpPr>
          <p:spPr>
            <a:xfrm>
              <a:off x="0" y="152400"/>
              <a:ext cx="152400" cy="487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 userDrawn="1"/>
          </p:nvGrpSpPr>
          <p:grpSpPr>
            <a:xfrm>
              <a:off x="9098084" y="189207"/>
              <a:ext cx="565524" cy="414066"/>
              <a:chOff x="9098084" y="176465"/>
              <a:chExt cx="565524" cy="414066"/>
            </a:xfrm>
            <a:grpFill/>
          </p:grpSpPr>
          <p:sp>
            <p:nvSpPr>
              <p:cNvPr id="14" name="燕尾形 13"/>
              <p:cNvSpPr/>
              <p:nvPr/>
            </p:nvSpPr>
            <p:spPr>
              <a:xfrm>
                <a:off x="9098084" y="176465"/>
                <a:ext cx="188508" cy="414066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燕尾形 14"/>
              <p:cNvSpPr/>
              <p:nvPr/>
            </p:nvSpPr>
            <p:spPr>
              <a:xfrm>
                <a:off x="9286592" y="176465"/>
                <a:ext cx="188508" cy="414066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燕尾形 15"/>
              <p:cNvSpPr/>
              <p:nvPr/>
            </p:nvSpPr>
            <p:spPr>
              <a:xfrm>
                <a:off x="9475100" y="176465"/>
                <a:ext cx="188508" cy="414066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35" name="直接连接符 34"/>
          <p:cNvCxnSpPr/>
          <p:nvPr userDrawn="1"/>
        </p:nvCxnSpPr>
        <p:spPr>
          <a:xfrm>
            <a:off x="0" y="765438"/>
            <a:ext cx="12192000" cy="0"/>
          </a:xfrm>
          <a:prstGeom prst="line">
            <a:avLst/>
          </a:prstGeom>
          <a:ln w="12700">
            <a:solidFill>
              <a:srgbClr val="1A62A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徽标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51" y="0"/>
            <a:ext cx="763566" cy="771816"/>
          </a:xfrm>
          <a:prstGeom prst="rect">
            <a:avLst/>
          </a:prstGeom>
        </p:spPr>
      </p:pic>
      <p:pic>
        <p:nvPicPr>
          <p:cNvPr id="7" name="图片 6" descr="徽标&#10;&#10;描述已自动生成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" y="6402858"/>
            <a:ext cx="1066810" cy="5347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685280"/>
            <a:ext cx="12192000" cy="172721"/>
          </a:xfrm>
          <a:prstGeom prst="rect">
            <a:avLst/>
          </a:prstGeom>
          <a:gradFill flip="none" rotWithShape="1">
            <a:gsLst>
              <a:gs pos="30000">
                <a:srgbClr val="1758A7"/>
              </a:gs>
              <a:gs pos="63000">
                <a:srgbClr val="24AAE3"/>
              </a:gs>
              <a:gs pos="91000">
                <a:srgbClr val="5E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152394" y="6402914"/>
            <a:ext cx="241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生态环境部信息中心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徽标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51" y="0"/>
            <a:ext cx="763566" cy="771816"/>
          </a:xfrm>
          <a:prstGeom prst="rect">
            <a:avLst/>
          </a:prstGeom>
        </p:spPr>
      </p:pic>
      <p:sp>
        <p:nvSpPr>
          <p:cNvPr id="6" name="任意多边形 8"/>
          <p:cNvSpPr/>
          <p:nvPr userDrawn="1"/>
        </p:nvSpPr>
        <p:spPr>
          <a:xfrm>
            <a:off x="0" y="6482080"/>
            <a:ext cx="3259393" cy="375920"/>
          </a:xfrm>
          <a:custGeom>
            <a:avLst/>
            <a:gdLst>
              <a:gd name="connsiteX0" fmla="*/ 0 w 1273215"/>
              <a:gd name="connsiteY0" fmla="*/ 0 h 399327"/>
              <a:gd name="connsiteX1" fmla="*/ 1069211 w 1273215"/>
              <a:gd name="connsiteY1" fmla="*/ 0 h 399327"/>
              <a:gd name="connsiteX2" fmla="*/ 1273215 w 1273215"/>
              <a:gd name="connsiteY2" fmla="*/ 399327 h 399327"/>
              <a:gd name="connsiteX3" fmla="*/ 0 w 1273215"/>
              <a:gd name="connsiteY3" fmla="*/ 399327 h 3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215" h="399327">
                <a:moveTo>
                  <a:pt x="0" y="0"/>
                </a:moveTo>
                <a:lnTo>
                  <a:pt x="1069211" y="0"/>
                </a:lnTo>
                <a:lnTo>
                  <a:pt x="1273215" y="399327"/>
                </a:lnTo>
                <a:lnTo>
                  <a:pt x="0" y="399327"/>
                </a:lnTo>
                <a:close/>
              </a:path>
            </a:pathLst>
          </a:custGeom>
          <a:solidFill>
            <a:srgbClr val="175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685280"/>
            <a:ext cx="12192000" cy="172721"/>
          </a:xfrm>
          <a:prstGeom prst="rect">
            <a:avLst/>
          </a:prstGeom>
          <a:gradFill flip="none" rotWithShape="1">
            <a:gsLst>
              <a:gs pos="30000">
                <a:srgbClr val="1758A7"/>
              </a:gs>
              <a:gs pos="63000">
                <a:srgbClr val="24AAE3"/>
              </a:gs>
              <a:gs pos="91000">
                <a:srgbClr val="5E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75584" y="6470859"/>
            <a:ext cx="241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生态环境部信息中心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徽标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51" y="0"/>
            <a:ext cx="763566" cy="771816"/>
          </a:xfrm>
          <a:prstGeom prst="rect">
            <a:avLst/>
          </a:prstGeom>
        </p:spPr>
      </p:pic>
      <p:sp>
        <p:nvSpPr>
          <p:cNvPr id="6" name="任意多边形 8"/>
          <p:cNvSpPr/>
          <p:nvPr userDrawn="1"/>
        </p:nvSpPr>
        <p:spPr>
          <a:xfrm>
            <a:off x="0" y="6482080"/>
            <a:ext cx="3259393" cy="375920"/>
          </a:xfrm>
          <a:custGeom>
            <a:avLst/>
            <a:gdLst>
              <a:gd name="connsiteX0" fmla="*/ 0 w 1273215"/>
              <a:gd name="connsiteY0" fmla="*/ 0 h 399327"/>
              <a:gd name="connsiteX1" fmla="*/ 1069211 w 1273215"/>
              <a:gd name="connsiteY1" fmla="*/ 0 h 399327"/>
              <a:gd name="connsiteX2" fmla="*/ 1273215 w 1273215"/>
              <a:gd name="connsiteY2" fmla="*/ 399327 h 399327"/>
              <a:gd name="connsiteX3" fmla="*/ 0 w 1273215"/>
              <a:gd name="connsiteY3" fmla="*/ 399327 h 39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3215" h="399327">
                <a:moveTo>
                  <a:pt x="0" y="0"/>
                </a:moveTo>
                <a:lnTo>
                  <a:pt x="1069211" y="0"/>
                </a:lnTo>
                <a:lnTo>
                  <a:pt x="1273215" y="399327"/>
                </a:lnTo>
                <a:lnTo>
                  <a:pt x="0" y="399327"/>
                </a:lnTo>
                <a:close/>
              </a:path>
            </a:pathLst>
          </a:custGeom>
          <a:solidFill>
            <a:srgbClr val="175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685280"/>
            <a:ext cx="12192000" cy="172721"/>
          </a:xfrm>
          <a:prstGeom prst="rect">
            <a:avLst/>
          </a:prstGeom>
          <a:gradFill flip="none" rotWithShape="1">
            <a:gsLst>
              <a:gs pos="30000">
                <a:srgbClr val="1758A7"/>
              </a:gs>
              <a:gs pos="63000">
                <a:srgbClr val="24AAE3"/>
              </a:gs>
              <a:gs pos="91000">
                <a:srgbClr val="5E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75584" y="6470859"/>
            <a:ext cx="241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生态环境部信息中心</a:t>
            </a: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27940" y="771525"/>
            <a:ext cx="12139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徽标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51" y="0"/>
            <a:ext cx="763566" cy="77181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6482080"/>
            <a:ext cx="12192000" cy="375921"/>
            <a:chOff x="0" y="6482080"/>
            <a:chExt cx="12192000" cy="375921"/>
          </a:xfrm>
          <a:solidFill>
            <a:srgbClr val="0F438D"/>
          </a:solidFill>
        </p:grpSpPr>
        <p:sp>
          <p:nvSpPr>
            <p:cNvPr id="7" name="任意多边形 8"/>
            <p:cNvSpPr/>
            <p:nvPr/>
          </p:nvSpPr>
          <p:spPr>
            <a:xfrm>
              <a:off x="1" y="6482080"/>
              <a:ext cx="1273215" cy="375920"/>
            </a:xfrm>
            <a:custGeom>
              <a:avLst/>
              <a:gdLst>
                <a:gd name="connsiteX0" fmla="*/ 0 w 1273215"/>
                <a:gd name="connsiteY0" fmla="*/ 0 h 399327"/>
                <a:gd name="connsiteX1" fmla="*/ 1069211 w 1273215"/>
                <a:gd name="connsiteY1" fmla="*/ 0 h 399327"/>
                <a:gd name="connsiteX2" fmla="*/ 1273215 w 1273215"/>
                <a:gd name="connsiteY2" fmla="*/ 399327 h 399327"/>
                <a:gd name="connsiteX3" fmla="*/ 0 w 1273215"/>
                <a:gd name="connsiteY3" fmla="*/ 399327 h 39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3215" h="399327">
                  <a:moveTo>
                    <a:pt x="0" y="0"/>
                  </a:moveTo>
                  <a:lnTo>
                    <a:pt x="1069211" y="0"/>
                  </a:lnTo>
                  <a:lnTo>
                    <a:pt x="1273215" y="399327"/>
                  </a:lnTo>
                  <a:lnTo>
                    <a:pt x="0" y="399327"/>
                  </a:lnTo>
                  <a:close/>
                </a:path>
              </a:pathLst>
            </a:custGeom>
            <a:solidFill>
              <a:srgbClr val="1758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685280"/>
              <a:ext cx="12192000" cy="172721"/>
            </a:xfrm>
            <a:prstGeom prst="rect">
              <a:avLst/>
            </a:prstGeom>
            <a:gradFill flip="none" rotWithShape="1">
              <a:gsLst>
                <a:gs pos="17000">
                  <a:srgbClr val="1758A7"/>
                </a:gs>
                <a:gs pos="47000">
                  <a:srgbClr val="24AAE3"/>
                </a:gs>
                <a:gs pos="81000">
                  <a:srgbClr val="5E993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 descr="徽标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" y="6437783"/>
            <a:ext cx="1066810" cy="53479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2192000" cy="172721"/>
          </a:xfrm>
          <a:prstGeom prst="rect">
            <a:avLst/>
          </a:prstGeom>
          <a:gradFill flip="none" rotWithShape="1">
            <a:gsLst>
              <a:gs pos="17000">
                <a:srgbClr val="1758A7"/>
              </a:gs>
              <a:gs pos="47000">
                <a:srgbClr val="24AAE3"/>
              </a:gs>
              <a:gs pos="81000">
                <a:srgbClr val="5E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4" descr="徽标&#10;&#10;描述已自动生成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77" y="136525"/>
            <a:ext cx="982861" cy="993480"/>
          </a:xfrm>
          <a:prstGeom prst="rect">
            <a:avLst/>
          </a:prstGeom>
        </p:spPr>
      </p:pic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99098" y="110045"/>
            <a:ext cx="397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758A7"/>
                </a:solidFill>
              </a:rPr>
              <a:t>生态环境部信息中心</a:t>
            </a:r>
          </a:p>
        </p:txBody>
      </p:sp>
      <p:pic>
        <p:nvPicPr>
          <p:cNvPr id="5" name="图片 4" descr="徽标&#10;&#10;描述已自动生成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177" y="136525"/>
            <a:ext cx="982861" cy="993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E8C2B-663F-4F16-A7C1-B9B989A051D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slideLayout" Target="../slideLayouts/slideLayout14.xml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image" Target="../media/image5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hyperlink" Target="https://www.cets.org.cn/" TargetMode="Externa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714876" y="2495064"/>
            <a:ext cx="10808599" cy="8528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indent="0" algn="ctr" fontAlgn="auto">
              <a:lnSpc>
                <a:spcPct val="120000"/>
              </a:lnSpc>
            </a:pPr>
            <a:r>
              <a:rPr lang="zh-CN" altLang="en-US" sz="45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438D"/>
                </a:solidFill>
                <a:latin typeface="+mj-ea"/>
                <a:ea typeface="+mj-ea"/>
                <a:cs typeface="方正兰亭大黑_GBK" panose="02000000000000000000" pitchFamily="2" charset="-122"/>
              </a:rPr>
              <a:t>中国碳市场数据质量智慧化治理实践</a:t>
            </a:r>
            <a:endParaRPr lang="en-US" altLang="zh-CN" sz="4500" b="1" spc="600" dirty="0">
              <a:ln w="9525">
                <a:solidFill>
                  <a:schemeClr val="bg1"/>
                </a:solidFill>
                <a:prstDash val="solid"/>
              </a:ln>
              <a:solidFill>
                <a:srgbClr val="0F438D"/>
              </a:solidFill>
              <a:latin typeface="+mj-ea"/>
              <a:ea typeface="+mj-ea"/>
              <a:cs typeface="方正兰亭大黑_GBK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3021" y="3462621"/>
            <a:ext cx="9545955" cy="294005"/>
            <a:chOff x="2081" y="5380"/>
            <a:chExt cx="15033" cy="463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081" y="5614"/>
              <a:ext cx="7294" cy="0"/>
            </a:xfrm>
            <a:prstGeom prst="line">
              <a:avLst/>
            </a:prstGeom>
            <a:ln w="12700">
              <a:gradFill>
                <a:gsLst>
                  <a:gs pos="0">
                    <a:srgbClr val="36A5AB"/>
                  </a:gs>
                  <a:gs pos="53000">
                    <a:srgbClr val="29A9D3"/>
                  </a:gs>
                  <a:gs pos="96000">
                    <a:srgbClr val="1758A7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任意多边形 2"/>
            <p:cNvSpPr/>
            <p:nvPr/>
          </p:nvSpPr>
          <p:spPr>
            <a:xfrm>
              <a:off x="9371" y="5380"/>
              <a:ext cx="388" cy="235"/>
            </a:xfrm>
            <a:custGeom>
              <a:avLst/>
              <a:gdLst>
                <a:gd name="connisteX0" fmla="*/ 246380 w 246380"/>
                <a:gd name="connsiteY0" fmla="*/ 98425 h 149225"/>
                <a:gd name="connisteX1" fmla="*/ 148590 w 246380"/>
                <a:gd name="connsiteY1" fmla="*/ 0 h 149225"/>
                <a:gd name="connisteX2" fmla="*/ 0 w 246380"/>
                <a:gd name="connsiteY2" fmla="*/ 149225 h 14922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46380" h="149225">
                  <a:moveTo>
                    <a:pt x="246380" y="98425"/>
                  </a:moveTo>
                  <a:lnTo>
                    <a:pt x="148590" y="0"/>
                  </a:lnTo>
                  <a:lnTo>
                    <a:pt x="0" y="149225"/>
                  </a:lnTo>
                </a:path>
              </a:pathLst>
            </a:custGeom>
            <a:noFill/>
            <a:ln>
              <a:solidFill>
                <a:srgbClr val="1758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3"/>
            <p:cNvSpPr/>
            <p:nvPr/>
          </p:nvSpPr>
          <p:spPr>
            <a:xfrm rot="10800000">
              <a:off x="9440" y="5609"/>
              <a:ext cx="388" cy="235"/>
            </a:xfrm>
            <a:custGeom>
              <a:avLst/>
              <a:gdLst>
                <a:gd name="connisteX0" fmla="*/ 246380 w 246380"/>
                <a:gd name="connsiteY0" fmla="*/ 98425 h 149225"/>
                <a:gd name="connisteX1" fmla="*/ 148590 w 246380"/>
                <a:gd name="connsiteY1" fmla="*/ 0 h 149225"/>
                <a:gd name="connisteX2" fmla="*/ 0 w 246380"/>
                <a:gd name="connsiteY2" fmla="*/ 149225 h 14922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46380" h="149225">
                  <a:moveTo>
                    <a:pt x="246380" y="98425"/>
                  </a:moveTo>
                  <a:lnTo>
                    <a:pt x="148590" y="0"/>
                  </a:lnTo>
                  <a:lnTo>
                    <a:pt x="0" y="149225"/>
                  </a:lnTo>
                </a:path>
              </a:pathLst>
            </a:custGeom>
            <a:noFill/>
            <a:ln>
              <a:solidFill>
                <a:srgbClr val="36A5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9820" y="5614"/>
              <a:ext cx="7294" cy="0"/>
            </a:xfrm>
            <a:prstGeom prst="line">
              <a:avLst/>
            </a:prstGeom>
            <a:ln w="12700">
              <a:gradFill>
                <a:gsLst>
                  <a:gs pos="0">
                    <a:srgbClr val="36A5AB"/>
                  </a:gs>
                  <a:gs pos="53000">
                    <a:srgbClr val="29A9D3"/>
                  </a:gs>
                  <a:gs pos="96000">
                    <a:srgbClr val="1758A7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>
              <a:spLocks noChangeAspect="1"/>
            </p:cNvSpPr>
            <p:nvPr/>
          </p:nvSpPr>
          <p:spPr>
            <a:xfrm rot="18900000">
              <a:off x="9515" y="5529"/>
              <a:ext cx="170" cy="170"/>
            </a:xfrm>
            <a:prstGeom prst="rect">
              <a:avLst/>
            </a:prstGeom>
            <a:gradFill>
              <a:gsLst>
                <a:gs pos="0">
                  <a:srgbClr val="36A5AB"/>
                </a:gs>
                <a:gs pos="47000">
                  <a:srgbClr val="29A9D3"/>
                </a:gs>
                <a:gs pos="100000">
                  <a:srgbClr val="1758A7"/>
                </a:gs>
              </a:gsLst>
              <a:lin ang="17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32314" y="4418521"/>
            <a:ext cx="557372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F438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生态环境部信息中心  吴海东</a:t>
            </a:r>
            <a:endParaRPr lang="en-US" altLang="zh-CN" sz="2800" b="1" dirty="0">
              <a:solidFill>
                <a:srgbClr val="0F438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en-US" altLang="zh-CN" sz="1600" b="1" dirty="0">
              <a:solidFill>
                <a:srgbClr val="0F438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800" b="1" dirty="0">
                <a:solidFill>
                  <a:srgbClr val="0F438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</a:t>
            </a:r>
            <a:r>
              <a:rPr lang="en-US" sz="2800" b="1" dirty="0">
                <a:solidFill>
                  <a:srgbClr val="0F438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800" b="1" dirty="0">
                <a:solidFill>
                  <a:srgbClr val="0F438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251254" y="2478577"/>
            <a:ext cx="8745096" cy="3460899"/>
            <a:chOff x="1261345" y="1784958"/>
            <a:chExt cx="8745096" cy="3460899"/>
          </a:xfrm>
        </p:grpSpPr>
        <p:grpSp>
          <p:nvGrpSpPr>
            <p:cNvPr id="76" name="组合 75"/>
            <p:cNvGrpSpPr/>
            <p:nvPr/>
          </p:nvGrpSpPr>
          <p:grpSpPr>
            <a:xfrm>
              <a:off x="1261345" y="1888599"/>
              <a:ext cx="1398607" cy="1398607"/>
              <a:chOff x="1261345" y="1888599"/>
              <a:chExt cx="1398607" cy="1398607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261345" y="1888599"/>
                <a:ext cx="1398607" cy="1398607"/>
              </a:xfrm>
              <a:prstGeom prst="ellipse">
                <a:avLst/>
              </a:prstGeom>
              <a:solidFill>
                <a:srgbClr val="003399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2000" b="1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261345" y="2230777"/>
                <a:ext cx="1394870" cy="71425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r>
                  <a:rPr lang="zh-CN" altLang="en-US" sz="28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监测</a:t>
                </a:r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>
              <a:off x="2656215" y="2168802"/>
              <a:ext cx="7254495" cy="0"/>
            </a:xfrm>
            <a:prstGeom prst="line">
              <a:avLst/>
            </a:prstGeom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>
              <a:off x="3093432" y="2712884"/>
              <a:ext cx="1398607" cy="1398607"/>
              <a:chOff x="3093432" y="2712884"/>
              <a:chExt cx="1398607" cy="139860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093432" y="2712884"/>
                <a:ext cx="1398607" cy="1398607"/>
              </a:xfrm>
              <a:prstGeom prst="ellipse">
                <a:avLst/>
              </a:prstGeom>
              <a:solidFill>
                <a:srgbClr val="003399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2000" b="1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093432" y="3055062"/>
                <a:ext cx="1394870" cy="71425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r>
                  <a:rPr lang="zh-CN" altLang="en-US" sz="28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报告</a:t>
                </a: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1534395" y="3811059"/>
              <a:ext cx="1398607" cy="1398607"/>
              <a:chOff x="1534395" y="3811059"/>
              <a:chExt cx="1398607" cy="1398607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534395" y="3811059"/>
                <a:ext cx="1398607" cy="1398607"/>
              </a:xfrm>
              <a:prstGeom prst="ellipse">
                <a:avLst/>
              </a:prstGeom>
              <a:solidFill>
                <a:srgbClr val="003399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2000" b="1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536263" y="4153237"/>
                <a:ext cx="1394870" cy="71425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r>
                  <a:rPr lang="zh-CN" altLang="en-US" sz="28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核查</a:t>
                </a:r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>
              <a:off x="2967990" y="4629521"/>
              <a:ext cx="6942720" cy="0"/>
            </a:xfrm>
            <a:prstGeom prst="line">
              <a:avLst/>
            </a:prstGeom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659162" y="3399162"/>
              <a:ext cx="5251548" cy="0"/>
            </a:xfrm>
            <a:prstGeom prst="line">
              <a:avLst/>
            </a:prstGeom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形 19" descr="箭头: 逆时针曲线 纯色填充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268471" flipV="1">
              <a:off x="2738883" y="2437853"/>
              <a:ext cx="539367" cy="539367"/>
            </a:xfrm>
            <a:prstGeom prst="rect">
              <a:avLst/>
            </a:prstGeom>
          </p:spPr>
        </p:pic>
        <p:pic>
          <p:nvPicPr>
            <p:cNvPr id="56" name="图形 55" descr="箭头: 逆时针曲线 纯色填充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5416" flipV="1">
              <a:off x="2846801" y="3819204"/>
              <a:ext cx="539367" cy="539367"/>
            </a:xfrm>
            <a:prstGeom prst="rect">
              <a:avLst/>
            </a:prstGeom>
          </p:spPr>
        </p:pic>
        <p:pic>
          <p:nvPicPr>
            <p:cNvPr id="57" name="图形 56" descr="箭头: 逆时针曲线 纯色填充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071310" flipH="1">
              <a:off x="1660149" y="3303747"/>
              <a:ext cx="539367" cy="539367"/>
            </a:xfrm>
            <a:prstGeom prst="rect">
              <a:avLst/>
            </a:prstGeom>
          </p:spPr>
        </p:pic>
        <p:grpSp>
          <p:nvGrpSpPr>
            <p:cNvPr id="92" name="组合 91"/>
            <p:cNvGrpSpPr/>
            <p:nvPr/>
          </p:nvGrpSpPr>
          <p:grpSpPr>
            <a:xfrm>
              <a:off x="5231427" y="1784958"/>
              <a:ext cx="4775014" cy="993381"/>
              <a:chOff x="5231427" y="1784958"/>
              <a:chExt cx="4775014" cy="993381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5231427" y="2173878"/>
                <a:ext cx="4775014" cy="6044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Arial" panose="020B0604020202020204" pitchFamily="34" charset="0"/>
                    <a:ea typeface="黑体" panose="02010609060101010101" charset="-122"/>
                  </a:rPr>
                  <a:t>事前阶段，通过强制约束、提醒复核等方式从源头提升企业填报质量，筑牢企业作为</a:t>
                </a:r>
                <a:r>
                  <a:rPr lang="zh-CN" altLang="en-US" sz="1400" b="1" dirty="0">
                    <a:latin typeface="Arial" panose="020B0604020202020204" pitchFamily="34" charset="0"/>
                    <a:ea typeface="黑体" panose="02010609060101010101" charset="-122"/>
                  </a:rPr>
                  <a:t>数据质量“第一责任人”</a:t>
                </a:r>
                <a:r>
                  <a:rPr lang="zh-CN" altLang="en-US" sz="1400" dirty="0">
                    <a:latin typeface="Arial" panose="020B0604020202020204" pitchFamily="34" charset="0"/>
                    <a:ea typeface="黑体" panose="02010609060101010101" charset="-122"/>
                  </a:rPr>
                  <a:t>的防线。</a:t>
                </a: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5231427" y="1784958"/>
                <a:ext cx="20699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003399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事前规范化填报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5231427" y="3031376"/>
              <a:ext cx="4775014" cy="978093"/>
              <a:chOff x="5231427" y="3031376"/>
              <a:chExt cx="4775014" cy="978093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5231427" y="3405008"/>
                <a:ext cx="4775014" cy="6044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b="1" dirty="0">
                    <a:latin typeface="Arial" panose="020B0604020202020204" pitchFamily="34" charset="0"/>
                    <a:ea typeface="黑体" panose="02010609060101010101" charset="-122"/>
                  </a:rPr>
                  <a:t>大数据分析排查</a:t>
                </a:r>
                <a:r>
                  <a:rPr lang="zh-CN" altLang="en-US" sz="1400" dirty="0">
                    <a:latin typeface="Arial" panose="020B0604020202020204" pitchFamily="34" charset="0"/>
                    <a:ea typeface="黑体" panose="02010609060101010101" charset="-122"/>
                  </a:rPr>
                  <a:t>所有可疑数据，引导省、市两级逐条辨别，通过审核数据流压实责任链。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5231427" y="3031376"/>
                <a:ext cx="20699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003399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事中智能化预警</a:t>
                </a: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5231427" y="4249358"/>
              <a:ext cx="4775014" cy="996499"/>
              <a:chOff x="5231427" y="4249358"/>
              <a:chExt cx="4775014" cy="996499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5231427" y="4636138"/>
                <a:ext cx="4775014" cy="6097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Arial" panose="020B0604020202020204" pitchFamily="34" charset="0"/>
                    <a:ea typeface="黑体" panose="02010609060101010101" charset="-122"/>
                  </a:rPr>
                  <a:t>制定工作规范、程序，迭代优化系统内置的审核规则、模型，开展</a:t>
                </a:r>
                <a:r>
                  <a:rPr lang="zh-CN" altLang="en-US" sz="1400" b="1" dirty="0">
                    <a:latin typeface="Arial" panose="020B0604020202020204" pitchFamily="34" charset="0"/>
                    <a:ea typeface="黑体" panose="02010609060101010101" charset="-122"/>
                  </a:rPr>
                  <a:t>事后核查检查</a:t>
                </a:r>
                <a:r>
                  <a:rPr lang="zh-CN" altLang="en-US" sz="1400" dirty="0">
                    <a:latin typeface="Arial" panose="020B0604020202020204" pitchFamily="34" charset="0"/>
                    <a:ea typeface="黑体" panose="02010609060101010101" charset="-122"/>
                  </a:rPr>
                  <a:t>。</a:t>
                </a: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5231427" y="4249358"/>
                <a:ext cx="206998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003399"/>
                    </a:solidFill>
                    <a:latin typeface="Arial" panose="020B0604020202020204" pitchFamily="34" charset="0"/>
                    <a:ea typeface="黑体" panose="02010609060101010101" charset="-122"/>
                  </a:rPr>
                  <a:t>事后清单化检查</a:t>
                </a:r>
              </a:p>
            </p:txBody>
          </p:sp>
        </p:grpSp>
      </p:grpSp>
      <p:sp>
        <p:nvSpPr>
          <p:cNvPr id="3" name="任意多边形: 形状 2"/>
          <p:cNvSpPr/>
          <p:nvPr/>
        </p:nvSpPr>
        <p:spPr>
          <a:xfrm>
            <a:off x="8510206" y="2410862"/>
            <a:ext cx="427625" cy="398253"/>
          </a:xfrm>
          <a:custGeom>
            <a:avLst/>
            <a:gdLst>
              <a:gd name="T0" fmla="*/ 1051 w 2583"/>
              <a:gd name="T1" fmla="*/ 1267 h 2409"/>
              <a:gd name="T2" fmla="*/ 1210 w 2583"/>
              <a:gd name="T3" fmla="*/ 835 h 2409"/>
              <a:gd name="T4" fmla="*/ 1531 w 2583"/>
              <a:gd name="T5" fmla="*/ 722 h 2409"/>
              <a:gd name="T6" fmla="*/ 1373 w 2583"/>
              <a:gd name="T7" fmla="*/ 1267 h 2409"/>
              <a:gd name="T8" fmla="*/ 1531 w 2583"/>
              <a:gd name="T9" fmla="*/ 722 h 2409"/>
              <a:gd name="T10" fmla="*/ 1694 w 2583"/>
              <a:gd name="T11" fmla="*/ 550 h 2409"/>
              <a:gd name="T12" fmla="*/ 1853 w 2583"/>
              <a:gd name="T13" fmla="*/ 1267 h 2409"/>
              <a:gd name="T14" fmla="*/ 2174 w 2583"/>
              <a:gd name="T15" fmla="*/ 629 h 2409"/>
              <a:gd name="T16" fmla="*/ 2016 w 2583"/>
              <a:gd name="T17" fmla="*/ 1267 h 2409"/>
              <a:gd name="T18" fmla="*/ 2174 w 2583"/>
              <a:gd name="T19" fmla="*/ 629 h 2409"/>
              <a:gd name="T20" fmla="*/ 408 w 2583"/>
              <a:gd name="T21" fmla="*/ 1126 h 2409"/>
              <a:gd name="T22" fmla="*/ 567 w 2583"/>
              <a:gd name="T23" fmla="*/ 1267 h 2409"/>
              <a:gd name="T24" fmla="*/ 888 w 2583"/>
              <a:gd name="T25" fmla="*/ 928 h 2409"/>
              <a:gd name="T26" fmla="*/ 730 w 2583"/>
              <a:gd name="T27" fmla="*/ 1267 h 2409"/>
              <a:gd name="T28" fmla="*/ 888 w 2583"/>
              <a:gd name="T29" fmla="*/ 928 h 2409"/>
              <a:gd name="T30" fmla="*/ 2583 w 2583"/>
              <a:gd name="T31" fmla="*/ 437 h 2409"/>
              <a:gd name="T32" fmla="*/ 2583 w 2583"/>
              <a:gd name="T33" fmla="*/ 1772 h 2409"/>
              <a:gd name="T34" fmla="*/ 1675 w 2583"/>
              <a:gd name="T35" fmla="*/ 1977 h 2409"/>
              <a:gd name="T36" fmla="*/ 1952 w 2583"/>
              <a:gd name="T37" fmla="*/ 2276 h 2409"/>
              <a:gd name="T38" fmla="*/ 1952 w 2583"/>
              <a:gd name="T39" fmla="*/ 2409 h 2409"/>
              <a:gd name="T40" fmla="*/ 1719 w 2583"/>
              <a:gd name="T41" fmla="*/ 2409 h 2409"/>
              <a:gd name="T42" fmla="*/ 630 w 2583"/>
              <a:gd name="T43" fmla="*/ 2409 h 2409"/>
              <a:gd name="T44" fmla="*/ 630 w 2583"/>
              <a:gd name="T45" fmla="*/ 2276 h 2409"/>
              <a:gd name="T46" fmla="*/ 908 w 2583"/>
              <a:gd name="T47" fmla="*/ 1977 h 2409"/>
              <a:gd name="T48" fmla="*/ 0 w 2583"/>
              <a:gd name="T49" fmla="*/ 1772 h 2409"/>
              <a:gd name="T50" fmla="*/ 0 w 2583"/>
              <a:gd name="T51" fmla="*/ 437 h 2409"/>
              <a:gd name="T52" fmla="*/ 205 w 2583"/>
              <a:gd name="T53" fmla="*/ 0 h 2409"/>
              <a:gd name="T54" fmla="*/ 2583 w 2583"/>
              <a:gd name="T55" fmla="*/ 205 h 2409"/>
              <a:gd name="T56" fmla="*/ 342 w 2583"/>
              <a:gd name="T57" fmla="*/ 1401 h 2409"/>
              <a:gd name="T58" fmla="*/ 648 w 2583"/>
              <a:gd name="T59" fmla="*/ 1399 h 2409"/>
              <a:gd name="T60" fmla="*/ 955 w 2583"/>
              <a:gd name="T61" fmla="*/ 1401 h 2409"/>
              <a:gd name="T62" fmla="*/ 985 w 2583"/>
              <a:gd name="T63" fmla="*/ 1401 h 2409"/>
              <a:gd name="T64" fmla="*/ 1291 w 2583"/>
              <a:gd name="T65" fmla="*/ 1399 h 2409"/>
              <a:gd name="T66" fmla="*/ 1598 w 2583"/>
              <a:gd name="T67" fmla="*/ 1401 h 2409"/>
              <a:gd name="T68" fmla="*/ 1627 w 2583"/>
              <a:gd name="T69" fmla="*/ 1401 h 2409"/>
              <a:gd name="T70" fmla="*/ 1934 w 2583"/>
              <a:gd name="T71" fmla="*/ 1399 h 2409"/>
              <a:gd name="T72" fmla="*/ 2241 w 2583"/>
              <a:gd name="T73" fmla="*/ 1401 h 2409"/>
              <a:gd name="T74" fmla="*/ 2307 w 2583"/>
              <a:gd name="T75" fmla="*/ 563 h 2409"/>
              <a:gd name="T76" fmla="*/ 1986 w 2583"/>
              <a:gd name="T77" fmla="*/ 496 h 2409"/>
              <a:gd name="T78" fmla="*/ 1919 w 2583"/>
              <a:gd name="T79" fmla="*/ 417 h 2409"/>
              <a:gd name="T80" fmla="*/ 1561 w 2583"/>
              <a:gd name="T81" fmla="*/ 483 h 2409"/>
              <a:gd name="T82" fmla="*/ 1306 w 2583"/>
              <a:gd name="T83" fmla="*/ 589 h 2409"/>
              <a:gd name="T84" fmla="*/ 1239 w 2583"/>
              <a:gd name="T85" fmla="*/ 702 h 2409"/>
              <a:gd name="T86" fmla="*/ 918 w 2583"/>
              <a:gd name="T87" fmla="*/ 768 h 2409"/>
              <a:gd name="T88" fmla="*/ 663 w 2583"/>
              <a:gd name="T89" fmla="*/ 795 h 2409"/>
              <a:gd name="T90" fmla="*/ 597 w 2583"/>
              <a:gd name="T91" fmla="*/ 993 h 2409"/>
              <a:gd name="T92" fmla="*/ 275 w 2583"/>
              <a:gd name="T93" fmla="*/ 1060 h 2409"/>
              <a:gd name="T94" fmla="*/ 2449 w 2583"/>
              <a:gd name="T95" fmla="*/ 1682 h 2409"/>
              <a:gd name="T96" fmla="*/ 133 w 2583"/>
              <a:gd name="T97" fmla="*/ 1772 h 2409"/>
              <a:gd name="T98" fmla="*/ 2377 w 2583"/>
              <a:gd name="T99" fmla="*/ 1843 h 2409"/>
              <a:gd name="T100" fmla="*/ 2449 w 2583"/>
              <a:gd name="T101" fmla="*/ 1682 h 2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83" h="2409">
                <a:moveTo>
                  <a:pt x="1210" y="1267"/>
                </a:moveTo>
                <a:lnTo>
                  <a:pt x="1051" y="1267"/>
                </a:lnTo>
                <a:lnTo>
                  <a:pt x="1051" y="835"/>
                </a:lnTo>
                <a:lnTo>
                  <a:pt x="1210" y="835"/>
                </a:lnTo>
                <a:lnTo>
                  <a:pt x="1210" y="1267"/>
                </a:lnTo>
                <a:close/>
                <a:moveTo>
                  <a:pt x="1531" y="722"/>
                </a:moveTo>
                <a:lnTo>
                  <a:pt x="1373" y="722"/>
                </a:lnTo>
                <a:lnTo>
                  <a:pt x="1373" y="1267"/>
                </a:lnTo>
                <a:lnTo>
                  <a:pt x="1531" y="1267"/>
                </a:lnTo>
                <a:lnTo>
                  <a:pt x="1531" y="722"/>
                </a:lnTo>
                <a:close/>
                <a:moveTo>
                  <a:pt x="1853" y="550"/>
                </a:moveTo>
                <a:lnTo>
                  <a:pt x="1694" y="550"/>
                </a:lnTo>
                <a:lnTo>
                  <a:pt x="1694" y="1267"/>
                </a:lnTo>
                <a:lnTo>
                  <a:pt x="1853" y="1267"/>
                </a:lnTo>
                <a:lnTo>
                  <a:pt x="1853" y="550"/>
                </a:lnTo>
                <a:close/>
                <a:moveTo>
                  <a:pt x="2174" y="629"/>
                </a:moveTo>
                <a:lnTo>
                  <a:pt x="2016" y="629"/>
                </a:lnTo>
                <a:lnTo>
                  <a:pt x="2016" y="1267"/>
                </a:lnTo>
                <a:lnTo>
                  <a:pt x="2174" y="1267"/>
                </a:lnTo>
                <a:lnTo>
                  <a:pt x="2174" y="629"/>
                </a:lnTo>
                <a:close/>
                <a:moveTo>
                  <a:pt x="567" y="1126"/>
                </a:moveTo>
                <a:lnTo>
                  <a:pt x="408" y="1126"/>
                </a:lnTo>
                <a:lnTo>
                  <a:pt x="408" y="1267"/>
                </a:lnTo>
                <a:lnTo>
                  <a:pt x="567" y="1267"/>
                </a:lnTo>
                <a:lnTo>
                  <a:pt x="567" y="1126"/>
                </a:lnTo>
                <a:close/>
                <a:moveTo>
                  <a:pt x="888" y="928"/>
                </a:moveTo>
                <a:lnTo>
                  <a:pt x="730" y="928"/>
                </a:lnTo>
                <a:lnTo>
                  <a:pt x="730" y="1267"/>
                </a:lnTo>
                <a:lnTo>
                  <a:pt x="888" y="1267"/>
                </a:lnTo>
                <a:lnTo>
                  <a:pt x="888" y="928"/>
                </a:lnTo>
                <a:close/>
                <a:moveTo>
                  <a:pt x="2583" y="205"/>
                </a:moveTo>
                <a:lnTo>
                  <a:pt x="2583" y="437"/>
                </a:lnTo>
                <a:lnTo>
                  <a:pt x="2583" y="1615"/>
                </a:lnTo>
                <a:lnTo>
                  <a:pt x="2583" y="1772"/>
                </a:lnTo>
                <a:cubicBezTo>
                  <a:pt x="2583" y="1885"/>
                  <a:pt x="2491" y="1977"/>
                  <a:pt x="2377" y="1977"/>
                </a:cubicBezTo>
                <a:lnTo>
                  <a:pt x="1675" y="1977"/>
                </a:lnTo>
                <a:lnTo>
                  <a:pt x="1768" y="2276"/>
                </a:lnTo>
                <a:lnTo>
                  <a:pt x="1952" y="2276"/>
                </a:lnTo>
                <a:cubicBezTo>
                  <a:pt x="1989" y="2276"/>
                  <a:pt x="2019" y="2305"/>
                  <a:pt x="2019" y="2342"/>
                </a:cubicBezTo>
                <a:cubicBezTo>
                  <a:pt x="2019" y="2379"/>
                  <a:pt x="1989" y="2409"/>
                  <a:pt x="1952" y="2409"/>
                </a:cubicBezTo>
                <a:lnTo>
                  <a:pt x="1719" y="2409"/>
                </a:lnTo>
                <a:cubicBezTo>
                  <a:pt x="1719" y="2409"/>
                  <a:pt x="1719" y="2409"/>
                  <a:pt x="1719" y="2409"/>
                </a:cubicBezTo>
                <a:lnTo>
                  <a:pt x="864" y="2409"/>
                </a:lnTo>
                <a:lnTo>
                  <a:pt x="630" y="2409"/>
                </a:lnTo>
                <a:cubicBezTo>
                  <a:pt x="594" y="2409"/>
                  <a:pt x="564" y="2379"/>
                  <a:pt x="564" y="2342"/>
                </a:cubicBezTo>
                <a:cubicBezTo>
                  <a:pt x="564" y="2305"/>
                  <a:pt x="594" y="2276"/>
                  <a:pt x="630" y="2276"/>
                </a:cubicBezTo>
                <a:lnTo>
                  <a:pt x="815" y="2276"/>
                </a:lnTo>
                <a:lnTo>
                  <a:pt x="908" y="1977"/>
                </a:lnTo>
                <a:lnTo>
                  <a:pt x="205" y="1977"/>
                </a:lnTo>
                <a:cubicBezTo>
                  <a:pt x="92" y="1977"/>
                  <a:pt x="0" y="1885"/>
                  <a:pt x="0" y="1772"/>
                </a:cubicBezTo>
                <a:lnTo>
                  <a:pt x="0" y="1615"/>
                </a:lnTo>
                <a:lnTo>
                  <a:pt x="0" y="437"/>
                </a:lnTo>
                <a:lnTo>
                  <a:pt x="0" y="205"/>
                </a:lnTo>
                <a:cubicBezTo>
                  <a:pt x="0" y="92"/>
                  <a:pt x="92" y="0"/>
                  <a:pt x="205" y="0"/>
                </a:cubicBezTo>
                <a:lnTo>
                  <a:pt x="2377" y="0"/>
                </a:lnTo>
                <a:cubicBezTo>
                  <a:pt x="2491" y="0"/>
                  <a:pt x="2583" y="92"/>
                  <a:pt x="2583" y="205"/>
                </a:cubicBezTo>
                <a:close/>
                <a:moveTo>
                  <a:pt x="275" y="1334"/>
                </a:moveTo>
                <a:cubicBezTo>
                  <a:pt x="275" y="1371"/>
                  <a:pt x="305" y="1401"/>
                  <a:pt x="342" y="1401"/>
                </a:cubicBezTo>
                <a:lnTo>
                  <a:pt x="634" y="1401"/>
                </a:lnTo>
                <a:cubicBezTo>
                  <a:pt x="639" y="1401"/>
                  <a:pt x="644" y="1400"/>
                  <a:pt x="648" y="1399"/>
                </a:cubicBezTo>
                <a:cubicBezTo>
                  <a:pt x="653" y="1400"/>
                  <a:pt x="658" y="1401"/>
                  <a:pt x="663" y="1401"/>
                </a:cubicBezTo>
                <a:lnTo>
                  <a:pt x="955" y="1401"/>
                </a:lnTo>
                <a:cubicBezTo>
                  <a:pt x="960" y="1401"/>
                  <a:pt x="965" y="1400"/>
                  <a:pt x="970" y="1399"/>
                </a:cubicBezTo>
                <a:cubicBezTo>
                  <a:pt x="975" y="1400"/>
                  <a:pt x="980" y="1401"/>
                  <a:pt x="985" y="1401"/>
                </a:cubicBezTo>
                <a:lnTo>
                  <a:pt x="1277" y="1401"/>
                </a:lnTo>
                <a:cubicBezTo>
                  <a:pt x="1282" y="1401"/>
                  <a:pt x="1287" y="1400"/>
                  <a:pt x="1291" y="1399"/>
                </a:cubicBezTo>
                <a:cubicBezTo>
                  <a:pt x="1296" y="1400"/>
                  <a:pt x="1301" y="1401"/>
                  <a:pt x="1306" y="1401"/>
                </a:cubicBezTo>
                <a:lnTo>
                  <a:pt x="1598" y="1401"/>
                </a:lnTo>
                <a:cubicBezTo>
                  <a:pt x="1603" y="1401"/>
                  <a:pt x="1608" y="1400"/>
                  <a:pt x="1613" y="1399"/>
                </a:cubicBezTo>
                <a:cubicBezTo>
                  <a:pt x="1617" y="1400"/>
                  <a:pt x="1622" y="1401"/>
                  <a:pt x="1627" y="1401"/>
                </a:cubicBezTo>
                <a:lnTo>
                  <a:pt x="1919" y="1401"/>
                </a:lnTo>
                <a:cubicBezTo>
                  <a:pt x="1924" y="1401"/>
                  <a:pt x="1929" y="1400"/>
                  <a:pt x="1934" y="1399"/>
                </a:cubicBezTo>
                <a:cubicBezTo>
                  <a:pt x="1939" y="1400"/>
                  <a:pt x="1944" y="1401"/>
                  <a:pt x="1949" y="1401"/>
                </a:cubicBezTo>
                <a:lnTo>
                  <a:pt x="2241" y="1401"/>
                </a:lnTo>
                <a:cubicBezTo>
                  <a:pt x="2278" y="1401"/>
                  <a:pt x="2307" y="1371"/>
                  <a:pt x="2307" y="1334"/>
                </a:cubicBezTo>
                <a:lnTo>
                  <a:pt x="2307" y="563"/>
                </a:lnTo>
                <a:cubicBezTo>
                  <a:pt x="2307" y="526"/>
                  <a:pt x="2278" y="496"/>
                  <a:pt x="2241" y="496"/>
                </a:cubicBezTo>
                <a:lnTo>
                  <a:pt x="1986" y="496"/>
                </a:lnTo>
                <a:lnTo>
                  <a:pt x="1986" y="483"/>
                </a:lnTo>
                <a:cubicBezTo>
                  <a:pt x="1986" y="446"/>
                  <a:pt x="1956" y="417"/>
                  <a:pt x="1919" y="417"/>
                </a:cubicBezTo>
                <a:lnTo>
                  <a:pt x="1627" y="417"/>
                </a:lnTo>
                <a:cubicBezTo>
                  <a:pt x="1591" y="417"/>
                  <a:pt x="1561" y="446"/>
                  <a:pt x="1561" y="483"/>
                </a:cubicBezTo>
                <a:lnTo>
                  <a:pt x="1561" y="589"/>
                </a:lnTo>
                <a:lnTo>
                  <a:pt x="1306" y="589"/>
                </a:lnTo>
                <a:cubicBezTo>
                  <a:pt x="1269" y="589"/>
                  <a:pt x="1239" y="619"/>
                  <a:pt x="1239" y="655"/>
                </a:cubicBezTo>
                <a:lnTo>
                  <a:pt x="1239" y="702"/>
                </a:lnTo>
                <a:lnTo>
                  <a:pt x="985" y="702"/>
                </a:lnTo>
                <a:cubicBezTo>
                  <a:pt x="948" y="702"/>
                  <a:pt x="918" y="731"/>
                  <a:pt x="918" y="768"/>
                </a:cubicBezTo>
                <a:lnTo>
                  <a:pt x="918" y="795"/>
                </a:lnTo>
                <a:lnTo>
                  <a:pt x="663" y="795"/>
                </a:lnTo>
                <a:cubicBezTo>
                  <a:pt x="626" y="795"/>
                  <a:pt x="597" y="825"/>
                  <a:pt x="597" y="862"/>
                </a:cubicBezTo>
                <a:lnTo>
                  <a:pt x="597" y="993"/>
                </a:lnTo>
                <a:lnTo>
                  <a:pt x="342" y="993"/>
                </a:lnTo>
                <a:cubicBezTo>
                  <a:pt x="305" y="993"/>
                  <a:pt x="275" y="1023"/>
                  <a:pt x="275" y="1060"/>
                </a:cubicBezTo>
                <a:lnTo>
                  <a:pt x="275" y="1334"/>
                </a:lnTo>
                <a:close/>
                <a:moveTo>
                  <a:pt x="2449" y="1682"/>
                </a:moveTo>
                <a:lnTo>
                  <a:pt x="133" y="1682"/>
                </a:lnTo>
                <a:lnTo>
                  <a:pt x="133" y="1772"/>
                </a:lnTo>
                <a:cubicBezTo>
                  <a:pt x="133" y="1811"/>
                  <a:pt x="166" y="1843"/>
                  <a:pt x="205" y="1843"/>
                </a:cubicBezTo>
                <a:lnTo>
                  <a:pt x="2377" y="1843"/>
                </a:lnTo>
                <a:cubicBezTo>
                  <a:pt x="2417" y="1843"/>
                  <a:pt x="2449" y="1811"/>
                  <a:pt x="2449" y="1772"/>
                </a:cubicBezTo>
                <a:lnTo>
                  <a:pt x="2449" y="1682"/>
                </a:lnTo>
                <a:close/>
              </a:path>
            </a:pathLst>
          </a:cu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任意多边形: 形状 3"/>
          <p:cNvSpPr/>
          <p:nvPr/>
        </p:nvSpPr>
        <p:spPr>
          <a:xfrm>
            <a:off x="8490338" y="3585695"/>
            <a:ext cx="407242" cy="460819"/>
          </a:xfrm>
          <a:custGeom>
            <a:avLst/>
            <a:gdLst>
              <a:gd name="connsiteX0" fmla="*/ 313737 w 536216"/>
              <a:gd name="connsiteY0" fmla="*/ 536216 h 606761"/>
              <a:gd name="connsiteX1" fmla="*/ 384282 w 536216"/>
              <a:gd name="connsiteY1" fmla="*/ 536216 h 606761"/>
              <a:gd name="connsiteX2" fmla="*/ 384282 w 536216"/>
              <a:gd name="connsiteY2" fmla="*/ 555954 h 606761"/>
              <a:gd name="connsiteX3" fmla="*/ 313737 w 536216"/>
              <a:gd name="connsiteY3" fmla="*/ 555954 h 606761"/>
              <a:gd name="connsiteX4" fmla="*/ 212732 w 536216"/>
              <a:gd name="connsiteY4" fmla="*/ 536216 h 606761"/>
              <a:gd name="connsiteX5" fmla="*/ 283277 w 536216"/>
              <a:gd name="connsiteY5" fmla="*/ 536216 h 606761"/>
              <a:gd name="connsiteX6" fmla="*/ 283277 w 536216"/>
              <a:gd name="connsiteY6" fmla="*/ 555954 h 606761"/>
              <a:gd name="connsiteX7" fmla="*/ 212732 w 536216"/>
              <a:gd name="connsiteY7" fmla="*/ 555954 h 606761"/>
              <a:gd name="connsiteX8" fmla="*/ 110874 w 536216"/>
              <a:gd name="connsiteY8" fmla="*/ 536216 h 606761"/>
              <a:gd name="connsiteX9" fmla="*/ 182272 w 536216"/>
              <a:gd name="connsiteY9" fmla="*/ 536216 h 606761"/>
              <a:gd name="connsiteX10" fmla="*/ 182272 w 536216"/>
              <a:gd name="connsiteY10" fmla="*/ 555954 h 606761"/>
              <a:gd name="connsiteX11" fmla="*/ 110874 w 536216"/>
              <a:gd name="connsiteY11" fmla="*/ 555954 h 606761"/>
              <a:gd name="connsiteX12" fmla="*/ 435209 w 536216"/>
              <a:gd name="connsiteY12" fmla="*/ 505887 h 606761"/>
              <a:gd name="connsiteX13" fmla="*/ 435209 w 536216"/>
              <a:gd name="connsiteY13" fmla="*/ 572631 h 606761"/>
              <a:gd name="connsiteX14" fmla="*/ 468625 w 536216"/>
              <a:gd name="connsiteY14" fmla="*/ 539259 h 606761"/>
              <a:gd name="connsiteX15" fmla="*/ 502041 w 536216"/>
              <a:gd name="connsiteY15" fmla="*/ 505887 h 606761"/>
              <a:gd name="connsiteX16" fmla="*/ 313737 w 536216"/>
              <a:gd name="connsiteY16" fmla="*/ 485409 h 606761"/>
              <a:gd name="connsiteX17" fmla="*/ 384282 w 536216"/>
              <a:gd name="connsiteY17" fmla="*/ 485409 h 606761"/>
              <a:gd name="connsiteX18" fmla="*/ 384282 w 536216"/>
              <a:gd name="connsiteY18" fmla="*/ 505878 h 606761"/>
              <a:gd name="connsiteX19" fmla="*/ 313737 w 536216"/>
              <a:gd name="connsiteY19" fmla="*/ 505878 h 606761"/>
              <a:gd name="connsiteX20" fmla="*/ 212732 w 536216"/>
              <a:gd name="connsiteY20" fmla="*/ 485409 h 606761"/>
              <a:gd name="connsiteX21" fmla="*/ 283277 w 536216"/>
              <a:gd name="connsiteY21" fmla="*/ 485409 h 606761"/>
              <a:gd name="connsiteX22" fmla="*/ 283277 w 536216"/>
              <a:gd name="connsiteY22" fmla="*/ 505878 h 606761"/>
              <a:gd name="connsiteX23" fmla="*/ 212732 w 536216"/>
              <a:gd name="connsiteY23" fmla="*/ 505878 h 606761"/>
              <a:gd name="connsiteX24" fmla="*/ 110874 w 536216"/>
              <a:gd name="connsiteY24" fmla="*/ 485409 h 606761"/>
              <a:gd name="connsiteX25" fmla="*/ 182272 w 536216"/>
              <a:gd name="connsiteY25" fmla="*/ 485409 h 606761"/>
              <a:gd name="connsiteX26" fmla="*/ 182272 w 536216"/>
              <a:gd name="connsiteY26" fmla="*/ 505878 h 606761"/>
              <a:gd name="connsiteX27" fmla="*/ 110874 w 536216"/>
              <a:gd name="connsiteY27" fmla="*/ 505878 h 606761"/>
              <a:gd name="connsiteX28" fmla="*/ 313737 w 536216"/>
              <a:gd name="connsiteY28" fmla="*/ 434602 h 606761"/>
              <a:gd name="connsiteX29" fmla="*/ 384282 w 536216"/>
              <a:gd name="connsiteY29" fmla="*/ 434602 h 606761"/>
              <a:gd name="connsiteX30" fmla="*/ 384282 w 536216"/>
              <a:gd name="connsiteY30" fmla="*/ 455071 h 606761"/>
              <a:gd name="connsiteX31" fmla="*/ 313737 w 536216"/>
              <a:gd name="connsiteY31" fmla="*/ 455071 h 606761"/>
              <a:gd name="connsiteX32" fmla="*/ 212732 w 536216"/>
              <a:gd name="connsiteY32" fmla="*/ 434602 h 606761"/>
              <a:gd name="connsiteX33" fmla="*/ 283277 w 536216"/>
              <a:gd name="connsiteY33" fmla="*/ 434602 h 606761"/>
              <a:gd name="connsiteX34" fmla="*/ 283277 w 536216"/>
              <a:gd name="connsiteY34" fmla="*/ 455071 h 606761"/>
              <a:gd name="connsiteX35" fmla="*/ 212732 w 536216"/>
              <a:gd name="connsiteY35" fmla="*/ 455071 h 606761"/>
              <a:gd name="connsiteX36" fmla="*/ 110874 w 536216"/>
              <a:gd name="connsiteY36" fmla="*/ 434602 h 606761"/>
              <a:gd name="connsiteX37" fmla="*/ 182272 w 536216"/>
              <a:gd name="connsiteY37" fmla="*/ 434602 h 606761"/>
              <a:gd name="connsiteX38" fmla="*/ 182272 w 536216"/>
              <a:gd name="connsiteY38" fmla="*/ 455071 h 606761"/>
              <a:gd name="connsiteX39" fmla="*/ 110874 w 536216"/>
              <a:gd name="connsiteY39" fmla="*/ 455071 h 606761"/>
              <a:gd name="connsiteX40" fmla="*/ 252939 w 536216"/>
              <a:gd name="connsiteY40" fmla="*/ 384526 h 606761"/>
              <a:gd name="connsiteX41" fmla="*/ 465549 w 536216"/>
              <a:gd name="connsiteY41" fmla="*/ 384526 h 606761"/>
              <a:gd name="connsiteX42" fmla="*/ 465549 w 536216"/>
              <a:gd name="connsiteY42" fmla="*/ 404264 h 606761"/>
              <a:gd name="connsiteX43" fmla="*/ 252939 w 536216"/>
              <a:gd name="connsiteY43" fmla="*/ 404264 h 606761"/>
              <a:gd name="connsiteX44" fmla="*/ 252939 w 536216"/>
              <a:gd name="connsiteY44" fmla="*/ 333719 h 606761"/>
              <a:gd name="connsiteX45" fmla="*/ 465549 w 536216"/>
              <a:gd name="connsiteY45" fmla="*/ 333719 h 606761"/>
              <a:gd name="connsiteX46" fmla="*/ 465549 w 536216"/>
              <a:gd name="connsiteY46" fmla="*/ 354188 h 606761"/>
              <a:gd name="connsiteX47" fmla="*/ 252939 w 536216"/>
              <a:gd name="connsiteY47" fmla="*/ 354188 h 606761"/>
              <a:gd name="connsiteX48" fmla="*/ 19752 w 536216"/>
              <a:gd name="connsiteY48" fmla="*/ 303377 h 606761"/>
              <a:gd name="connsiteX49" fmla="*/ 19752 w 536216"/>
              <a:gd name="connsiteY49" fmla="*/ 364049 h 606761"/>
              <a:gd name="connsiteX50" fmla="*/ 60776 w 536216"/>
              <a:gd name="connsiteY50" fmla="*/ 364049 h 606761"/>
              <a:gd name="connsiteX51" fmla="*/ 60776 w 536216"/>
              <a:gd name="connsiteY51" fmla="*/ 303377 h 606761"/>
              <a:gd name="connsiteX52" fmla="*/ 252939 w 536216"/>
              <a:gd name="connsiteY52" fmla="*/ 282911 h 606761"/>
              <a:gd name="connsiteX53" fmla="*/ 465549 w 536216"/>
              <a:gd name="connsiteY53" fmla="*/ 282911 h 606761"/>
              <a:gd name="connsiteX54" fmla="*/ 465549 w 536216"/>
              <a:gd name="connsiteY54" fmla="*/ 303380 h 606761"/>
              <a:gd name="connsiteX55" fmla="*/ 252939 w 536216"/>
              <a:gd name="connsiteY55" fmla="*/ 303380 h 606761"/>
              <a:gd name="connsiteX56" fmla="*/ 80529 w 536216"/>
              <a:gd name="connsiteY56" fmla="*/ 252566 h 606761"/>
              <a:gd name="connsiteX57" fmla="*/ 80529 w 536216"/>
              <a:gd name="connsiteY57" fmla="*/ 293518 h 606761"/>
              <a:gd name="connsiteX58" fmla="*/ 80529 w 536216"/>
              <a:gd name="connsiteY58" fmla="*/ 364049 h 606761"/>
              <a:gd name="connsiteX59" fmla="*/ 121553 w 536216"/>
              <a:gd name="connsiteY59" fmla="*/ 364049 h 606761"/>
              <a:gd name="connsiteX60" fmla="*/ 121553 w 536216"/>
              <a:gd name="connsiteY60" fmla="*/ 252566 h 606761"/>
              <a:gd name="connsiteX61" fmla="*/ 141305 w 536216"/>
              <a:gd name="connsiteY61" fmla="*/ 182035 h 606761"/>
              <a:gd name="connsiteX62" fmla="*/ 141305 w 536216"/>
              <a:gd name="connsiteY62" fmla="*/ 242707 h 606761"/>
              <a:gd name="connsiteX63" fmla="*/ 141305 w 536216"/>
              <a:gd name="connsiteY63" fmla="*/ 364049 h 606761"/>
              <a:gd name="connsiteX64" fmla="*/ 182329 w 536216"/>
              <a:gd name="connsiteY64" fmla="*/ 364049 h 606761"/>
              <a:gd name="connsiteX65" fmla="*/ 182329 w 536216"/>
              <a:gd name="connsiteY65" fmla="*/ 182035 h 606761"/>
              <a:gd name="connsiteX66" fmla="*/ 131429 w 536216"/>
              <a:gd name="connsiteY66" fmla="*/ 161559 h 606761"/>
              <a:gd name="connsiteX67" fmla="*/ 192206 w 536216"/>
              <a:gd name="connsiteY67" fmla="*/ 161559 h 606761"/>
              <a:gd name="connsiteX68" fmla="*/ 202082 w 536216"/>
              <a:gd name="connsiteY68" fmla="*/ 172176 h 606761"/>
              <a:gd name="connsiteX69" fmla="*/ 202082 w 536216"/>
              <a:gd name="connsiteY69" fmla="*/ 364049 h 606761"/>
              <a:gd name="connsiteX70" fmla="*/ 232470 w 536216"/>
              <a:gd name="connsiteY70" fmla="*/ 364049 h 606761"/>
              <a:gd name="connsiteX71" fmla="*/ 232470 w 536216"/>
              <a:gd name="connsiteY71" fmla="*/ 384525 h 606761"/>
              <a:gd name="connsiteX72" fmla="*/ 192206 w 536216"/>
              <a:gd name="connsiteY72" fmla="*/ 384525 h 606761"/>
              <a:gd name="connsiteX73" fmla="*/ 131429 w 536216"/>
              <a:gd name="connsiteY73" fmla="*/ 384525 h 606761"/>
              <a:gd name="connsiteX74" fmla="*/ 70653 w 536216"/>
              <a:gd name="connsiteY74" fmla="*/ 384525 h 606761"/>
              <a:gd name="connsiteX75" fmla="*/ 9876 w 536216"/>
              <a:gd name="connsiteY75" fmla="*/ 384525 h 606761"/>
              <a:gd name="connsiteX76" fmla="*/ 0 w 536216"/>
              <a:gd name="connsiteY76" fmla="*/ 373908 h 606761"/>
              <a:gd name="connsiteX77" fmla="*/ 0 w 536216"/>
              <a:gd name="connsiteY77" fmla="*/ 293518 h 606761"/>
              <a:gd name="connsiteX78" fmla="*/ 9876 w 536216"/>
              <a:gd name="connsiteY78" fmla="*/ 282901 h 606761"/>
              <a:gd name="connsiteX79" fmla="*/ 60776 w 536216"/>
              <a:gd name="connsiteY79" fmla="*/ 282901 h 606761"/>
              <a:gd name="connsiteX80" fmla="*/ 60776 w 536216"/>
              <a:gd name="connsiteY80" fmla="*/ 242707 h 606761"/>
              <a:gd name="connsiteX81" fmla="*/ 70653 w 536216"/>
              <a:gd name="connsiteY81" fmla="*/ 232847 h 606761"/>
              <a:gd name="connsiteX82" fmla="*/ 121553 w 536216"/>
              <a:gd name="connsiteY82" fmla="*/ 232847 h 606761"/>
              <a:gd name="connsiteX83" fmla="*/ 121553 w 536216"/>
              <a:gd name="connsiteY83" fmla="*/ 172176 h 606761"/>
              <a:gd name="connsiteX84" fmla="*/ 131429 w 536216"/>
              <a:gd name="connsiteY84" fmla="*/ 161559 h 606761"/>
              <a:gd name="connsiteX85" fmla="*/ 334187 w 536216"/>
              <a:gd name="connsiteY85" fmla="*/ 141834 h 606761"/>
              <a:gd name="connsiteX86" fmla="*/ 334187 w 536216"/>
              <a:gd name="connsiteY86" fmla="*/ 232852 h 606761"/>
              <a:gd name="connsiteX87" fmla="*/ 455676 w 536216"/>
              <a:gd name="connsiteY87" fmla="*/ 232852 h 606761"/>
              <a:gd name="connsiteX88" fmla="*/ 455676 w 536216"/>
              <a:gd name="connsiteY88" fmla="*/ 141834 h 606761"/>
              <a:gd name="connsiteX89" fmla="*/ 262812 w 536216"/>
              <a:gd name="connsiteY89" fmla="*/ 141834 h 606761"/>
              <a:gd name="connsiteX90" fmla="*/ 262812 w 536216"/>
              <a:gd name="connsiteY90" fmla="*/ 232852 h 606761"/>
              <a:gd name="connsiteX91" fmla="*/ 313686 w 536216"/>
              <a:gd name="connsiteY91" fmla="*/ 232852 h 606761"/>
              <a:gd name="connsiteX92" fmla="*/ 313686 w 536216"/>
              <a:gd name="connsiteY92" fmla="*/ 141834 h 606761"/>
              <a:gd name="connsiteX93" fmla="*/ 110874 w 536216"/>
              <a:gd name="connsiteY93" fmla="*/ 111483 h 606761"/>
              <a:gd name="connsiteX94" fmla="*/ 202010 w 536216"/>
              <a:gd name="connsiteY94" fmla="*/ 111483 h 606761"/>
              <a:gd name="connsiteX95" fmla="*/ 202010 w 536216"/>
              <a:gd name="connsiteY95" fmla="*/ 131221 h 606761"/>
              <a:gd name="connsiteX96" fmla="*/ 110874 w 536216"/>
              <a:gd name="connsiteY96" fmla="*/ 131221 h 606761"/>
              <a:gd name="connsiteX97" fmla="*/ 334187 w 536216"/>
              <a:gd name="connsiteY97" fmla="*/ 81155 h 606761"/>
              <a:gd name="connsiteX98" fmla="*/ 334187 w 536216"/>
              <a:gd name="connsiteY98" fmla="*/ 121355 h 606761"/>
              <a:gd name="connsiteX99" fmla="*/ 455676 w 536216"/>
              <a:gd name="connsiteY99" fmla="*/ 121355 h 606761"/>
              <a:gd name="connsiteX100" fmla="*/ 455676 w 536216"/>
              <a:gd name="connsiteY100" fmla="*/ 81155 h 606761"/>
              <a:gd name="connsiteX101" fmla="*/ 262812 w 536216"/>
              <a:gd name="connsiteY101" fmla="*/ 81155 h 606761"/>
              <a:gd name="connsiteX102" fmla="*/ 262812 w 536216"/>
              <a:gd name="connsiteY102" fmla="*/ 121355 h 606761"/>
              <a:gd name="connsiteX103" fmla="*/ 313686 w 536216"/>
              <a:gd name="connsiteY103" fmla="*/ 121355 h 606761"/>
              <a:gd name="connsiteX104" fmla="*/ 313686 w 536216"/>
              <a:gd name="connsiteY104" fmla="*/ 81155 h 606761"/>
              <a:gd name="connsiteX105" fmla="*/ 110874 w 536216"/>
              <a:gd name="connsiteY105" fmla="*/ 60676 h 606761"/>
              <a:gd name="connsiteX106" fmla="*/ 171672 w 536216"/>
              <a:gd name="connsiteY106" fmla="*/ 60676 h 606761"/>
              <a:gd name="connsiteX107" fmla="*/ 171672 w 536216"/>
              <a:gd name="connsiteY107" fmla="*/ 81145 h 606761"/>
              <a:gd name="connsiteX108" fmla="*/ 110874 w 536216"/>
              <a:gd name="connsiteY108" fmla="*/ 81145 h 606761"/>
              <a:gd name="connsiteX109" fmla="*/ 252941 w 536216"/>
              <a:gd name="connsiteY109" fmla="*/ 60676 h 606761"/>
              <a:gd name="connsiteX110" fmla="*/ 465547 w 536216"/>
              <a:gd name="connsiteY110" fmla="*/ 60676 h 606761"/>
              <a:gd name="connsiteX111" fmla="*/ 475418 w 536216"/>
              <a:gd name="connsiteY111" fmla="*/ 70536 h 606761"/>
              <a:gd name="connsiteX112" fmla="*/ 475418 w 536216"/>
              <a:gd name="connsiteY112" fmla="*/ 242713 h 606761"/>
              <a:gd name="connsiteX113" fmla="*/ 465547 w 536216"/>
              <a:gd name="connsiteY113" fmla="*/ 252573 h 606761"/>
              <a:gd name="connsiteX114" fmla="*/ 252941 w 536216"/>
              <a:gd name="connsiteY114" fmla="*/ 252573 h 606761"/>
              <a:gd name="connsiteX115" fmla="*/ 243070 w 536216"/>
              <a:gd name="connsiteY115" fmla="*/ 242713 h 606761"/>
              <a:gd name="connsiteX116" fmla="*/ 243070 w 536216"/>
              <a:gd name="connsiteY116" fmla="*/ 70536 h 606761"/>
              <a:gd name="connsiteX117" fmla="*/ 252941 w 536216"/>
              <a:gd name="connsiteY117" fmla="*/ 60676 h 606761"/>
              <a:gd name="connsiteX118" fmla="*/ 70671 w 536216"/>
              <a:gd name="connsiteY118" fmla="*/ 0 h 606761"/>
              <a:gd name="connsiteX119" fmla="*/ 526343 w 536216"/>
              <a:gd name="connsiteY119" fmla="*/ 0 h 606761"/>
              <a:gd name="connsiteX120" fmla="*/ 536216 w 536216"/>
              <a:gd name="connsiteY120" fmla="*/ 9860 h 606761"/>
              <a:gd name="connsiteX121" fmla="*/ 536216 w 536216"/>
              <a:gd name="connsiteY121" fmla="*/ 495269 h 606761"/>
              <a:gd name="connsiteX122" fmla="*/ 535457 w 536216"/>
              <a:gd name="connsiteY122" fmla="*/ 498302 h 606761"/>
              <a:gd name="connsiteX123" fmla="*/ 535457 w 536216"/>
              <a:gd name="connsiteY123" fmla="*/ 499819 h 606761"/>
              <a:gd name="connsiteX124" fmla="*/ 533178 w 536216"/>
              <a:gd name="connsiteY124" fmla="*/ 502853 h 606761"/>
              <a:gd name="connsiteX125" fmla="*/ 432171 w 536216"/>
              <a:gd name="connsiteY125" fmla="*/ 603727 h 606761"/>
              <a:gd name="connsiteX126" fmla="*/ 425336 w 536216"/>
              <a:gd name="connsiteY126" fmla="*/ 606761 h 606761"/>
              <a:gd name="connsiteX127" fmla="*/ 70671 w 536216"/>
              <a:gd name="connsiteY127" fmla="*/ 606761 h 606761"/>
              <a:gd name="connsiteX128" fmla="*/ 60798 w 536216"/>
              <a:gd name="connsiteY128" fmla="*/ 596901 h 606761"/>
              <a:gd name="connsiteX129" fmla="*/ 60798 w 536216"/>
              <a:gd name="connsiteY129" fmla="*/ 434593 h 606761"/>
              <a:gd name="connsiteX130" fmla="*/ 80544 w 536216"/>
              <a:gd name="connsiteY130" fmla="*/ 434593 h 606761"/>
              <a:gd name="connsiteX131" fmla="*/ 80544 w 536216"/>
              <a:gd name="connsiteY131" fmla="*/ 586283 h 606761"/>
              <a:gd name="connsiteX132" fmla="*/ 414703 w 536216"/>
              <a:gd name="connsiteY132" fmla="*/ 586283 h 606761"/>
              <a:gd name="connsiteX133" fmla="*/ 414703 w 536216"/>
              <a:gd name="connsiteY133" fmla="*/ 495269 h 606761"/>
              <a:gd name="connsiteX134" fmla="*/ 425336 w 536216"/>
              <a:gd name="connsiteY134" fmla="*/ 485409 h 606761"/>
              <a:gd name="connsiteX135" fmla="*/ 516470 w 536216"/>
              <a:gd name="connsiteY135" fmla="*/ 485409 h 606761"/>
              <a:gd name="connsiteX136" fmla="*/ 516470 w 536216"/>
              <a:gd name="connsiteY136" fmla="*/ 20478 h 606761"/>
              <a:gd name="connsiteX137" fmla="*/ 80544 w 536216"/>
              <a:gd name="connsiteY137" fmla="*/ 20478 h 606761"/>
              <a:gd name="connsiteX138" fmla="*/ 80544 w 536216"/>
              <a:gd name="connsiteY138" fmla="*/ 151690 h 606761"/>
              <a:gd name="connsiteX139" fmla="*/ 60798 w 536216"/>
              <a:gd name="connsiteY139" fmla="*/ 151690 h 606761"/>
              <a:gd name="connsiteX140" fmla="*/ 60798 w 536216"/>
              <a:gd name="connsiteY140" fmla="*/ 9860 h 606761"/>
              <a:gd name="connsiteX141" fmla="*/ 70671 w 536216"/>
              <a:gd name="connsiteY141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36216" h="606761">
                <a:moveTo>
                  <a:pt x="313737" y="536216"/>
                </a:moveTo>
                <a:lnTo>
                  <a:pt x="384282" y="536216"/>
                </a:lnTo>
                <a:lnTo>
                  <a:pt x="384282" y="555954"/>
                </a:lnTo>
                <a:lnTo>
                  <a:pt x="313737" y="555954"/>
                </a:lnTo>
                <a:close/>
                <a:moveTo>
                  <a:pt x="212732" y="536216"/>
                </a:moveTo>
                <a:lnTo>
                  <a:pt x="283277" y="536216"/>
                </a:lnTo>
                <a:lnTo>
                  <a:pt x="283277" y="555954"/>
                </a:lnTo>
                <a:lnTo>
                  <a:pt x="212732" y="555954"/>
                </a:lnTo>
                <a:close/>
                <a:moveTo>
                  <a:pt x="110874" y="536216"/>
                </a:moveTo>
                <a:lnTo>
                  <a:pt x="182272" y="536216"/>
                </a:lnTo>
                <a:lnTo>
                  <a:pt x="182272" y="555954"/>
                </a:lnTo>
                <a:lnTo>
                  <a:pt x="110874" y="555954"/>
                </a:lnTo>
                <a:close/>
                <a:moveTo>
                  <a:pt x="435209" y="505887"/>
                </a:moveTo>
                <a:lnTo>
                  <a:pt x="435209" y="572631"/>
                </a:lnTo>
                <a:lnTo>
                  <a:pt x="468625" y="539259"/>
                </a:lnTo>
                <a:lnTo>
                  <a:pt x="502041" y="505887"/>
                </a:lnTo>
                <a:close/>
                <a:moveTo>
                  <a:pt x="313737" y="485409"/>
                </a:moveTo>
                <a:lnTo>
                  <a:pt x="384282" y="485409"/>
                </a:lnTo>
                <a:lnTo>
                  <a:pt x="384282" y="505878"/>
                </a:lnTo>
                <a:lnTo>
                  <a:pt x="313737" y="505878"/>
                </a:lnTo>
                <a:close/>
                <a:moveTo>
                  <a:pt x="212732" y="485409"/>
                </a:moveTo>
                <a:lnTo>
                  <a:pt x="283277" y="485409"/>
                </a:lnTo>
                <a:lnTo>
                  <a:pt x="283277" y="505878"/>
                </a:lnTo>
                <a:lnTo>
                  <a:pt x="212732" y="505878"/>
                </a:lnTo>
                <a:close/>
                <a:moveTo>
                  <a:pt x="110874" y="485409"/>
                </a:moveTo>
                <a:lnTo>
                  <a:pt x="182272" y="485409"/>
                </a:lnTo>
                <a:lnTo>
                  <a:pt x="182272" y="505878"/>
                </a:lnTo>
                <a:lnTo>
                  <a:pt x="110874" y="505878"/>
                </a:lnTo>
                <a:close/>
                <a:moveTo>
                  <a:pt x="313737" y="434602"/>
                </a:moveTo>
                <a:lnTo>
                  <a:pt x="384282" y="434602"/>
                </a:lnTo>
                <a:lnTo>
                  <a:pt x="384282" y="455071"/>
                </a:lnTo>
                <a:lnTo>
                  <a:pt x="313737" y="455071"/>
                </a:lnTo>
                <a:close/>
                <a:moveTo>
                  <a:pt x="212732" y="434602"/>
                </a:moveTo>
                <a:lnTo>
                  <a:pt x="283277" y="434602"/>
                </a:lnTo>
                <a:lnTo>
                  <a:pt x="283277" y="455071"/>
                </a:lnTo>
                <a:lnTo>
                  <a:pt x="212732" y="455071"/>
                </a:lnTo>
                <a:close/>
                <a:moveTo>
                  <a:pt x="110874" y="434602"/>
                </a:moveTo>
                <a:lnTo>
                  <a:pt x="182272" y="434602"/>
                </a:lnTo>
                <a:lnTo>
                  <a:pt x="182272" y="455071"/>
                </a:lnTo>
                <a:lnTo>
                  <a:pt x="110874" y="455071"/>
                </a:lnTo>
                <a:close/>
                <a:moveTo>
                  <a:pt x="252939" y="384526"/>
                </a:moveTo>
                <a:lnTo>
                  <a:pt x="465549" y="384526"/>
                </a:lnTo>
                <a:lnTo>
                  <a:pt x="465549" y="404264"/>
                </a:lnTo>
                <a:lnTo>
                  <a:pt x="252939" y="404264"/>
                </a:lnTo>
                <a:close/>
                <a:moveTo>
                  <a:pt x="252939" y="333719"/>
                </a:moveTo>
                <a:lnTo>
                  <a:pt x="465549" y="333719"/>
                </a:lnTo>
                <a:lnTo>
                  <a:pt x="465549" y="354188"/>
                </a:lnTo>
                <a:lnTo>
                  <a:pt x="252939" y="354188"/>
                </a:lnTo>
                <a:close/>
                <a:moveTo>
                  <a:pt x="19752" y="303377"/>
                </a:moveTo>
                <a:lnTo>
                  <a:pt x="19752" y="364049"/>
                </a:lnTo>
                <a:lnTo>
                  <a:pt x="60776" y="364049"/>
                </a:lnTo>
                <a:lnTo>
                  <a:pt x="60776" y="303377"/>
                </a:lnTo>
                <a:close/>
                <a:moveTo>
                  <a:pt x="252939" y="282911"/>
                </a:moveTo>
                <a:lnTo>
                  <a:pt x="465549" y="282911"/>
                </a:lnTo>
                <a:lnTo>
                  <a:pt x="465549" y="303380"/>
                </a:lnTo>
                <a:lnTo>
                  <a:pt x="252939" y="303380"/>
                </a:lnTo>
                <a:close/>
                <a:moveTo>
                  <a:pt x="80529" y="252566"/>
                </a:moveTo>
                <a:lnTo>
                  <a:pt x="80529" y="293518"/>
                </a:lnTo>
                <a:lnTo>
                  <a:pt x="80529" y="364049"/>
                </a:lnTo>
                <a:lnTo>
                  <a:pt x="121553" y="364049"/>
                </a:lnTo>
                <a:lnTo>
                  <a:pt x="121553" y="252566"/>
                </a:lnTo>
                <a:close/>
                <a:moveTo>
                  <a:pt x="141305" y="182035"/>
                </a:moveTo>
                <a:lnTo>
                  <a:pt x="141305" y="242707"/>
                </a:lnTo>
                <a:lnTo>
                  <a:pt x="141305" y="364049"/>
                </a:lnTo>
                <a:lnTo>
                  <a:pt x="182329" y="364049"/>
                </a:lnTo>
                <a:lnTo>
                  <a:pt x="182329" y="182035"/>
                </a:lnTo>
                <a:close/>
                <a:moveTo>
                  <a:pt x="131429" y="161559"/>
                </a:moveTo>
                <a:lnTo>
                  <a:pt x="192206" y="161559"/>
                </a:lnTo>
                <a:cubicBezTo>
                  <a:pt x="198283" y="161559"/>
                  <a:pt x="202082" y="166109"/>
                  <a:pt x="202082" y="172176"/>
                </a:cubicBezTo>
                <a:lnTo>
                  <a:pt x="202082" y="364049"/>
                </a:lnTo>
                <a:lnTo>
                  <a:pt x="232470" y="364049"/>
                </a:lnTo>
                <a:lnTo>
                  <a:pt x="232470" y="384525"/>
                </a:lnTo>
                <a:lnTo>
                  <a:pt x="192206" y="384525"/>
                </a:lnTo>
                <a:lnTo>
                  <a:pt x="131429" y="384525"/>
                </a:lnTo>
                <a:lnTo>
                  <a:pt x="70653" y="384525"/>
                </a:lnTo>
                <a:lnTo>
                  <a:pt x="9876" y="384525"/>
                </a:lnTo>
                <a:cubicBezTo>
                  <a:pt x="3799" y="384525"/>
                  <a:pt x="0" y="379975"/>
                  <a:pt x="0" y="373908"/>
                </a:cubicBezTo>
                <a:lnTo>
                  <a:pt x="0" y="293518"/>
                </a:lnTo>
                <a:cubicBezTo>
                  <a:pt x="0" y="287451"/>
                  <a:pt x="3799" y="282901"/>
                  <a:pt x="9876" y="282901"/>
                </a:cubicBezTo>
                <a:lnTo>
                  <a:pt x="60776" y="282901"/>
                </a:lnTo>
                <a:lnTo>
                  <a:pt x="60776" y="242707"/>
                </a:lnTo>
                <a:cubicBezTo>
                  <a:pt x="60776" y="236639"/>
                  <a:pt x="64575" y="232847"/>
                  <a:pt x="70653" y="232847"/>
                </a:cubicBezTo>
                <a:lnTo>
                  <a:pt x="121553" y="232847"/>
                </a:lnTo>
                <a:lnTo>
                  <a:pt x="121553" y="172176"/>
                </a:lnTo>
                <a:cubicBezTo>
                  <a:pt x="121553" y="166109"/>
                  <a:pt x="125351" y="161559"/>
                  <a:pt x="131429" y="161559"/>
                </a:cubicBezTo>
                <a:close/>
                <a:moveTo>
                  <a:pt x="334187" y="141834"/>
                </a:moveTo>
                <a:lnTo>
                  <a:pt x="334187" y="232852"/>
                </a:lnTo>
                <a:lnTo>
                  <a:pt x="455676" y="232852"/>
                </a:lnTo>
                <a:lnTo>
                  <a:pt x="455676" y="141834"/>
                </a:lnTo>
                <a:close/>
                <a:moveTo>
                  <a:pt x="262812" y="141834"/>
                </a:moveTo>
                <a:lnTo>
                  <a:pt x="262812" y="232852"/>
                </a:lnTo>
                <a:lnTo>
                  <a:pt x="313686" y="232852"/>
                </a:lnTo>
                <a:lnTo>
                  <a:pt x="313686" y="141834"/>
                </a:lnTo>
                <a:close/>
                <a:moveTo>
                  <a:pt x="110874" y="111483"/>
                </a:moveTo>
                <a:lnTo>
                  <a:pt x="202010" y="111483"/>
                </a:lnTo>
                <a:lnTo>
                  <a:pt x="202010" y="131221"/>
                </a:lnTo>
                <a:lnTo>
                  <a:pt x="110874" y="131221"/>
                </a:lnTo>
                <a:close/>
                <a:moveTo>
                  <a:pt x="334187" y="81155"/>
                </a:moveTo>
                <a:lnTo>
                  <a:pt x="334187" y="121355"/>
                </a:lnTo>
                <a:lnTo>
                  <a:pt x="455676" y="121355"/>
                </a:lnTo>
                <a:lnTo>
                  <a:pt x="455676" y="81155"/>
                </a:lnTo>
                <a:close/>
                <a:moveTo>
                  <a:pt x="262812" y="81155"/>
                </a:moveTo>
                <a:lnTo>
                  <a:pt x="262812" y="121355"/>
                </a:lnTo>
                <a:lnTo>
                  <a:pt x="313686" y="121355"/>
                </a:lnTo>
                <a:lnTo>
                  <a:pt x="313686" y="81155"/>
                </a:lnTo>
                <a:close/>
                <a:moveTo>
                  <a:pt x="110874" y="60676"/>
                </a:moveTo>
                <a:lnTo>
                  <a:pt x="171672" y="60676"/>
                </a:lnTo>
                <a:lnTo>
                  <a:pt x="171672" y="81145"/>
                </a:lnTo>
                <a:lnTo>
                  <a:pt x="110874" y="81145"/>
                </a:lnTo>
                <a:close/>
                <a:moveTo>
                  <a:pt x="252941" y="60676"/>
                </a:moveTo>
                <a:lnTo>
                  <a:pt x="465547" y="60676"/>
                </a:lnTo>
                <a:cubicBezTo>
                  <a:pt x="471621" y="60676"/>
                  <a:pt x="475418" y="64468"/>
                  <a:pt x="475418" y="70536"/>
                </a:cubicBezTo>
                <a:lnTo>
                  <a:pt x="475418" y="242713"/>
                </a:lnTo>
                <a:cubicBezTo>
                  <a:pt x="475418" y="248781"/>
                  <a:pt x="471621" y="252573"/>
                  <a:pt x="465547" y="252573"/>
                </a:cubicBezTo>
                <a:lnTo>
                  <a:pt x="252941" y="252573"/>
                </a:lnTo>
                <a:cubicBezTo>
                  <a:pt x="246867" y="252573"/>
                  <a:pt x="243070" y="248781"/>
                  <a:pt x="243070" y="242713"/>
                </a:cubicBezTo>
                <a:lnTo>
                  <a:pt x="243070" y="70536"/>
                </a:lnTo>
                <a:cubicBezTo>
                  <a:pt x="243070" y="64468"/>
                  <a:pt x="246867" y="60676"/>
                  <a:pt x="252941" y="60676"/>
                </a:cubicBezTo>
                <a:close/>
                <a:moveTo>
                  <a:pt x="70671" y="0"/>
                </a:moveTo>
                <a:lnTo>
                  <a:pt x="526343" y="0"/>
                </a:lnTo>
                <a:cubicBezTo>
                  <a:pt x="532419" y="0"/>
                  <a:pt x="536216" y="3792"/>
                  <a:pt x="536216" y="9860"/>
                </a:cubicBezTo>
                <a:lnTo>
                  <a:pt x="536216" y="495269"/>
                </a:lnTo>
                <a:cubicBezTo>
                  <a:pt x="536216" y="496786"/>
                  <a:pt x="536216" y="497544"/>
                  <a:pt x="535457" y="498302"/>
                </a:cubicBezTo>
                <a:lnTo>
                  <a:pt x="535457" y="499819"/>
                </a:lnTo>
                <a:cubicBezTo>
                  <a:pt x="534697" y="500578"/>
                  <a:pt x="534697" y="501336"/>
                  <a:pt x="533178" y="502853"/>
                </a:cubicBezTo>
                <a:lnTo>
                  <a:pt x="432171" y="603727"/>
                </a:lnTo>
                <a:cubicBezTo>
                  <a:pt x="429893" y="606003"/>
                  <a:pt x="428374" y="606761"/>
                  <a:pt x="425336" y="606761"/>
                </a:cubicBezTo>
                <a:lnTo>
                  <a:pt x="70671" y="606761"/>
                </a:lnTo>
                <a:cubicBezTo>
                  <a:pt x="64595" y="606761"/>
                  <a:pt x="60798" y="602969"/>
                  <a:pt x="60798" y="596901"/>
                </a:cubicBezTo>
                <a:lnTo>
                  <a:pt x="60798" y="434593"/>
                </a:lnTo>
                <a:lnTo>
                  <a:pt x="80544" y="434593"/>
                </a:lnTo>
                <a:lnTo>
                  <a:pt x="80544" y="586283"/>
                </a:lnTo>
                <a:lnTo>
                  <a:pt x="414703" y="586283"/>
                </a:lnTo>
                <a:lnTo>
                  <a:pt x="414703" y="495269"/>
                </a:lnTo>
                <a:cubicBezTo>
                  <a:pt x="414703" y="489201"/>
                  <a:pt x="419260" y="485409"/>
                  <a:pt x="425336" y="485409"/>
                </a:cubicBezTo>
                <a:lnTo>
                  <a:pt x="516470" y="485409"/>
                </a:lnTo>
                <a:lnTo>
                  <a:pt x="516470" y="20478"/>
                </a:lnTo>
                <a:lnTo>
                  <a:pt x="80544" y="20478"/>
                </a:lnTo>
                <a:lnTo>
                  <a:pt x="80544" y="151690"/>
                </a:lnTo>
                <a:lnTo>
                  <a:pt x="60798" y="151690"/>
                </a:lnTo>
                <a:lnTo>
                  <a:pt x="60798" y="9860"/>
                </a:lnTo>
                <a:cubicBezTo>
                  <a:pt x="60798" y="3792"/>
                  <a:pt x="64595" y="0"/>
                  <a:pt x="70671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8510206" y="4811510"/>
            <a:ext cx="376742" cy="481792"/>
          </a:xfrm>
          <a:custGeom>
            <a:avLst/>
            <a:gdLst>
              <a:gd name="connsiteX0" fmla="*/ 217706 w 473494"/>
              <a:gd name="connsiteY0" fmla="*/ 464532 h 605522"/>
              <a:gd name="connsiteX1" fmla="*/ 360154 w 473494"/>
              <a:gd name="connsiteY1" fmla="*/ 464532 h 605522"/>
              <a:gd name="connsiteX2" fmla="*/ 369057 w 473494"/>
              <a:gd name="connsiteY2" fmla="*/ 473423 h 605522"/>
              <a:gd name="connsiteX3" fmla="*/ 360154 w 473494"/>
              <a:gd name="connsiteY3" fmla="*/ 482314 h 605522"/>
              <a:gd name="connsiteX4" fmla="*/ 217706 w 473494"/>
              <a:gd name="connsiteY4" fmla="*/ 482314 h 605522"/>
              <a:gd name="connsiteX5" fmla="*/ 208803 w 473494"/>
              <a:gd name="connsiteY5" fmla="*/ 473423 h 605522"/>
              <a:gd name="connsiteX6" fmla="*/ 217706 w 473494"/>
              <a:gd name="connsiteY6" fmla="*/ 464532 h 605522"/>
              <a:gd name="connsiteX7" fmla="*/ 217705 w 473494"/>
              <a:gd name="connsiteY7" fmla="*/ 426568 h 605522"/>
              <a:gd name="connsiteX8" fmla="*/ 255718 w 473494"/>
              <a:gd name="connsiteY8" fmla="*/ 426568 h 605522"/>
              <a:gd name="connsiteX9" fmla="*/ 264620 w 473494"/>
              <a:gd name="connsiteY9" fmla="*/ 435459 h 605522"/>
              <a:gd name="connsiteX10" fmla="*/ 255718 w 473494"/>
              <a:gd name="connsiteY10" fmla="*/ 444350 h 605522"/>
              <a:gd name="connsiteX11" fmla="*/ 217705 w 473494"/>
              <a:gd name="connsiteY11" fmla="*/ 444350 h 605522"/>
              <a:gd name="connsiteX12" fmla="*/ 208803 w 473494"/>
              <a:gd name="connsiteY12" fmla="*/ 435459 h 605522"/>
              <a:gd name="connsiteX13" fmla="*/ 217705 w 473494"/>
              <a:gd name="connsiteY13" fmla="*/ 426568 h 605522"/>
              <a:gd name="connsiteX14" fmla="*/ 112705 w 473494"/>
              <a:gd name="connsiteY14" fmla="*/ 425429 h 605522"/>
              <a:gd name="connsiteX15" fmla="*/ 112705 w 473494"/>
              <a:gd name="connsiteY15" fmla="*/ 483455 h 605522"/>
              <a:gd name="connsiteX16" fmla="*/ 170896 w 473494"/>
              <a:gd name="connsiteY16" fmla="*/ 483455 h 605522"/>
              <a:gd name="connsiteX17" fmla="*/ 170896 w 473494"/>
              <a:gd name="connsiteY17" fmla="*/ 425429 h 605522"/>
              <a:gd name="connsiteX18" fmla="*/ 105053 w 473494"/>
              <a:gd name="connsiteY18" fmla="*/ 407657 h 605522"/>
              <a:gd name="connsiteX19" fmla="*/ 178548 w 473494"/>
              <a:gd name="connsiteY19" fmla="*/ 407657 h 605522"/>
              <a:gd name="connsiteX20" fmla="*/ 188691 w 473494"/>
              <a:gd name="connsiteY20" fmla="*/ 417698 h 605522"/>
              <a:gd name="connsiteX21" fmla="*/ 188691 w 473494"/>
              <a:gd name="connsiteY21" fmla="*/ 491186 h 605522"/>
              <a:gd name="connsiteX22" fmla="*/ 178548 w 473494"/>
              <a:gd name="connsiteY22" fmla="*/ 501227 h 605522"/>
              <a:gd name="connsiteX23" fmla="*/ 105053 w 473494"/>
              <a:gd name="connsiteY23" fmla="*/ 501227 h 605522"/>
              <a:gd name="connsiteX24" fmla="*/ 94910 w 473494"/>
              <a:gd name="connsiteY24" fmla="*/ 491186 h 605522"/>
              <a:gd name="connsiteX25" fmla="*/ 94910 w 473494"/>
              <a:gd name="connsiteY25" fmla="*/ 417698 h 605522"/>
              <a:gd name="connsiteX26" fmla="*/ 105053 w 473494"/>
              <a:gd name="connsiteY26" fmla="*/ 407657 h 605522"/>
              <a:gd name="connsiteX27" fmla="*/ 217706 w 473494"/>
              <a:gd name="connsiteY27" fmla="*/ 341254 h 605522"/>
              <a:gd name="connsiteX28" fmla="*/ 360154 w 473494"/>
              <a:gd name="connsiteY28" fmla="*/ 341254 h 605522"/>
              <a:gd name="connsiteX29" fmla="*/ 369057 w 473494"/>
              <a:gd name="connsiteY29" fmla="*/ 350145 h 605522"/>
              <a:gd name="connsiteX30" fmla="*/ 360154 w 473494"/>
              <a:gd name="connsiteY30" fmla="*/ 359036 h 605522"/>
              <a:gd name="connsiteX31" fmla="*/ 217706 w 473494"/>
              <a:gd name="connsiteY31" fmla="*/ 359036 h 605522"/>
              <a:gd name="connsiteX32" fmla="*/ 208803 w 473494"/>
              <a:gd name="connsiteY32" fmla="*/ 350145 h 605522"/>
              <a:gd name="connsiteX33" fmla="*/ 217706 w 473494"/>
              <a:gd name="connsiteY33" fmla="*/ 341254 h 605522"/>
              <a:gd name="connsiteX34" fmla="*/ 217703 w 473494"/>
              <a:gd name="connsiteY34" fmla="*/ 303290 h 605522"/>
              <a:gd name="connsiteX35" fmla="*/ 312667 w 473494"/>
              <a:gd name="connsiteY35" fmla="*/ 303290 h 605522"/>
              <a:gd name="connsiteX36" fmla="*/ 321567 w 473494"/>
              <a:gd name="connsiteY36" fmla="*/ 312181 h 605522"/>
              <a:gd name="connsiteX37" fmla="*/ 312667 w 473494"/>
              <a:gd name="connsiteY37" fmla="*/ 321072 h 605522"/>
              <a:gd name="connsiteX38" fmla="*/ 217703 w 473494"/>
              <a:gd name="connsiteY38" fmla="*/ 321072 h 605522"/>
              <a:gd name="connsiteX39" fmla="*/ 208803 w 473494"/>
              <a:gd name="connsiteY39" fmla="*/ 312181 h 605522"/>
              <a:gd name="connsiteX40" fmla="*/ 217703 w 473494"/>
              <a:gd name="connsiteY40" fmla="*/ 303290 h 605522"/>
              <a:gd name="connsiteX41" fmla="*/ 113326 w 473494"/>
              <a:gd name="connsiteY41" fmla="*/ 284420 h 605522"/>
              <a:gd name="connsiteX42" fmla="*/ 170264 w 473494"/>
              <a:gd name="connsiteY42" fmla="*/ 284420 h 605522"/>
              <a:gd name="connsiteX43" fmla="*/ 186011 w 473494"/>
              <a:gd name="connsiteY43" fmla="*/ 293391 h 605522"/>
              <a:gd name="connsiteX44" fmla="*/ 192417 w 473494"/>
              <a:gd name="connsiteY44" fmla="*/ 286996 h 605522"/>
              <a:gd name="connsiteX45" fmla="*/ 205050 w 473494"/>
              <a:gd name="connsiteY45" fmla="*/ 286996 h 605522"/>
              <a:gd name="connsiteX46" fmla="*/ 205050 w 473494"/>
              <a:gd name="connsiteY46" fmla="*/ 299609 h 605522"/>
              <a:gd name="connsiteX47" fmla="*/ 186011 w 473494"/>
              <a:gd name="connsiteY47" fmla="*/ 318527 h 605522"/>
              <a:gd name="connsiteX48" fmla="*/ 157542 w 473494"/>
              <a:gd name="connsiteY48" fmla="*/ 346950 h 605522"/>
              <a:gd name="connsiteX49" fmla="*/ 151315 w 473494"/>
              <a:gd name="connsiteY49" fmla="*/ 349526 h 605522"/>
              <a:gd name="connsiteX50" fmla="*/ 144998 w 473494"/>
              <a:gd name="connsiteY50" fmla="*/ 346950 h 605522"/>
              <a:gd name="connsiteX51" fmla="*/ 126048 w 473494"/>
              <a:gd name="connsiteY51" fmla="*/ 328031 h 605522"/>
              <a:gd name="connsiteX52" fmla="*/ 126048 w 473494"/>
              <a:gd name="connsiteY52" fmla="*/ 315419 h 605522"/>
              <a:gd name="connsiteX53" fmla="*/ 138592 w 473494"/>
              <a:gd name="connsiteY53" fmla="*/ 315419 h 605522"/>
              <a:gd name="connsiteX54" fmla="*/ 151315 w 473494"/>
              <a:gd name="connsiteY54" fmla="*/ 328120 h 605522"/>
              <a:gd name="connsiteX55" fmla="*/ 170887 w 473494"/>
              <a:gd name="connsiteY55" fmla="*/ 308579 h 605522"/>
              <a:gd name="connsiteX56" fmla="*/ 170887 w 473494"/>
              <a:gd name="connsiteY56" fmla="*/ 302806 h 605522"/>
              <a:gd name="connsiteX57" fmla="*/ 170264 w 473494"/>
              <a:gd name="connsiteY57" fmla="*/ 302184 h 605522"/>
              <a:gd name="connsiteX58" fmla="*/ 113326 w 473494"/>
              <a:gd name="connsiteY58" fmla="*/ 302184 h 605522"/>
              <a:gd name="connsiteX59" fmla="*/ 112703 w 473494"/>
              <a:gd name="connsiteY59" fmla="*/ 302806 h 605522"/>
              <a:gd name="connsiteX60" fmla="*/ 112703 w 473494"/>
              <a:gd name="connsiteY60" fmla="*/ 359652 h 605522"/>
              <a:gd name="connsiteX61" fmla="*/ 113326 w 473494"/>
              <a:gd name="connsiteY61" fmla="*/ 360185 h 605522"/>
              <a:gd name="connsiteX62" fmla="*/ 170264 w 473494"/>
              <a:gd name="connsiteY62" fmla="*/ 360185 h 605522"/>
              <a:gd name="connsiteX63" fmla="*/ 170887 w 473494"/>
              <a:gd name="connsiteY63" fmla="*/ 359652 h 605522"/>
              <a:gd name="connsiteX64" fmla="*/ 170887 w 473494"/>
              <a:gd name="connsiteY64" fmla="*/ 350148 h 605522"/>
              <a:gd name="connsiteX65" fmla="*/ 179784 w 473494"/>
              <a:gd name="connsiteY65" fmla="*/ 341266 h 605522"/>
              <a:gd name="connsiteX66" fmla="*/ 188680 w 473494"/>
              <a:gd name="connsiteY66" fmla="*/ 350148 h 605522"/>
              <a:gd name="connsiteX67" fmla="*/ 188680 w 473494"/>
              <a:gd name="connsiteY67" fmla="*/ 359652 h 605522"/>
              <a:gd name="connsiteX68" fmla="*/ 170264 w 473494"/>
              <a:gd name="connsiteY68" fmla="*/ 377949 h 605522"/>
              <a:gd name="connsiteX69" fmla="*/ 113326 w 473494"/>
              <a:gd name="connsiteY69" fmla="*/ 377949 h 605522"/>
              <a:gd name="connsiteX70" fmla="*/ 94910 w 473494"/>
              <a:gd name="connsiteY70" fmla="*/ 359652 h 605522"/>
              <a:gd name="connsiteX71" fmla="*/ 94910 w 473494"/>
              <a:gd name="connsiteY71" fmla="*/ 302806 h 605522"/>
              <a:gd name="connsiteX72" fmla="*/ 113326 w 473494"/>
              <a:gd name="connsiteY72" fmla="*/ 284420 h 605522"/>
              <a:gd name="connsiteX73" fmla="*/ 217706 w 473494"/>
              <a:gd name="connsiteY73" fmla="*/ 208591 h 605522"/>
              <a:gd name="connsiteX74" fmla="*/ 360154 w 473494"/>
              <a:gd name="connsiteY74" fmla="*/ 208591 h 605522"/>
              <a:gd name="connsiteX75" fmla="*/ 369057 w 473494"/>
              <a:gd name="connsiteY75" fmla="*/ 217482 h 605522"/>
              <a:gd name="connsiteX76" fmla="*/ 360154 w 473494"/>
              <a:gd name="connsiteY76" fmla="*/ 226373 h 605522"/>
              <a:gd name="connsiteX77" fmla="*/ 217706 w 473494"/>
              <a:gd name="connsiteY77" fmla="*/ 226373 h 605522"/>
              <a:gd name="connsiteX78" fmla="*/ 208803 w 473494"/>
              <a:gd name="connsiteY78" fmla="*/ 217482 h 605522"/>
              <a:gd name="connsiteX79" fmla="*/ 217706 w 473494"/>
              <a:gd name="connsiteY79" fmla="*/ 208591 h 605522"/>
              <a:gd name="connsiteX80" fmla="*/ 112705 w 473494"/>
              <a:gd name="connsiteY80" fmla="*/ 178883 h 605522"/>
              <a:gd name="connsiteX81" fmla="*/ 112705 w 473494"/>
              <a:gd name="connsiteY81" fmla="*/ 237030 h 605522"/>
              <a:gd name="connsiteX82" fmla="*/ 170896 w 473494"/>
              <a:gd name="connsiteY82" fmla="*/ 237030 h 605522"/>
              <a:gd name="connsiteX83" fmla="*/ 170896 w 473494"/>
              <a:gd name="connsiteY83" fmla="*/ 178883 h 605522"/>
              <a:gd name="connsiteX84" fmla="*/ 217705 w 473494"/>
              <a:gd name="connsiteY84" fmla="*/ 170627 h 605522"/>
              <a:gd name="connsiteX85" fmla="*/ 246192 w 473494"/>
              <a:gd name="connsiteY85" fmla="*/ 170627 h 605522"/>
              <a:gd name="connsiteX86" fmla="*/ 255094 w 473494"/>
              <a:gd name="connsiteY86" fmla="*/ 179518 h 605522"/>
              <a:gd name="connsiteX87" fmla="*/ 246192 w 473494"/>
              <a:gd name="connsiteY87" fmla="*/ 188409 h 605522"/>
              <a:gd name="connsiteX88" fmla="*/ 217705 w 473494"/>
              <a:gd name="connsiteY88" fmla="*/ 188409 h 605522"/>
              <a:gd name="connsiteX89" fmla="*/ 208803 w 473494"/>
              <a:gd name="connsiteY89" fmla="*/ 179518 h 605522"/>
              <a:gd name="connsiteX90" fmla="*/ 217705 w 473494"/>
              <a:gd name="connsiteY90" fmla="*/ 170627 h 605522"/>
              <a:gd name="connsiteX91" fmla="*/ 105053 w 473494"/>
              <a:gd name="connsiteY91" fmla="*/ 161101 h 605522"/>
              <a:gd name="connsiteX92" fmla="*/ 178548 w 473494"/>
              <a:gd name="connsiteY92" fmla="*/ 161101 h 605522"/>
              <a:gd name="connsiteX93" fmla="*/ 188691 w 473494"/>
              <a:gd name="connsiteY93" fmla="*/ 171237 h 605522"/>
              <a:gd name="connsiteX94" fmla="*/ 188691 w 473494"/>
              <a:gd name="connsiteY94" fmla="*/ 244676 h 605522"/>
              <a:gd name="connsiteX95" fmla="*/ 178548 w 473494"/>
              <a:gd name="connsiteY95" fmla="*/ 254812 h 605522"/>
              <a:gd name="connsiteX96" fmla="*/ 105053 w 473494"/>
              <a:gd name="connsiteY96" fmla="*/ 254812 h 605522"/>
              <a:gd name="connsiteX97" fmla="*/ 94910 w 473494"/>
              <a:gd name="connsiteY97" fmla="*/ 244676 h 605522"/>
              <a:gd name="connsiteX98" fmla="*/ 94910 w 473494"/>
              <a:gd name="connsiteY98" fmla="*/ 171237 h 605522"/>
              <a:gd name="connsiteX99" fmla="*/ 105053 w 473494"/>
              <a:gd name="connsiteY99" fmla="*/ 161101 h 605522"/>
              <a:gd name="connsiteX100" fmla="*/ 56339 w 473494"/>
              <a:gd name="connsiteY100" fmla="*/ 103098 h 605522"/>
              <a:gd name="connsiteX101" fmla="*/ 55716 w 473494"/>
              <a:gd name="connsiteY101" fmla="*/ 103720 h 605522"/>
              <a:gd name="connsiteX102" fmla="*/ 55716 w 473494"/>
              <a:gd name="connsiteY102" fmla="*/ 549263 h 605522"/>
              <a:gd name="connsiteX103" fmla="*/ 56339 w 473494"/>
              <a:gd name="connsiteY103" fmla="*/ 549885 h 605522"/>
              <a:gd name="connsiteX104" fmla="*/ 417066 w 473494"/>
              <a:gd name="connsiteY104" fmla="*/ 549885 h 605522"/>
              <a:gd name="connsiteX105" fmla="*/ 417689 w 473494"/>
              <a:gd name="connsiteY105" fmla="*/ 549263 h 605522"/>
              <a:gd name="connsiteX106" fmla="*/ 417689 w 473494"/>
              <a:gd name="connsiteY106" fmla="*/ 103720 h 605522"/>
              <a:gd name="connsiteX107" fmla="*/ 417066 w 473494"/>
              <a:gd name="connsiteY107" fmla="*/ 103098 h 605522"/>
              <a:gd name="connsiteX108" fmla="*/ 341147 w 473494"/>
              <a:gd name="connsiteY108" fmla="*/ 103098 h 605522"/>
              <a:gd name="connsiteX109" fmla="*/ 340791 w 473494"/>
              <a:gd name="connsiteY109" fmla="*/ 103098 h 605522"/>
              <a:gd name="connsiteX110" fmla="*/ 303143 w 473494"/>
              <a:gd name="connsiteY110" fmla="*/ 122029 h 605522"/>
              <a:gd name="connsiteX111" fmla="*/ 170262 w 473494"/>
              <a:gd name="connsiteY111" fmla="*/ 122029 h 605522"/>
              <a:gd name="connsiteX112" fmla="*/ 132614 w 473494"/>
              <a:gd name="connsiteY112" fmla="*/ 103098 h 605522"/>
              <a:gd name="connsiteX113" fmla="*/ 132258 w 473494"/>
              <a:gd name="connsiteY113" fmla="*/ 103098 h 605522"/>
              <a:gd name="connsiteX114" fmla="*/ 46815 w 473494"/>
              <a:gd name="connsiteY114" fmla="*/ 65147 h 605522"/>
              <a:gd name="connsiteX115" fmla="*/ 17800 w 473494"/>
              <a:gd name="connsiteY115" fmla="*/ 94210 h 605522"/>
              <a:gd name="connsiteX116" fmla="*/ 17800 w 473494"/>
              <a:gd name="connsiteY116" fmla="*/ 558773 h 605522"/>
              <a:gd name="connsiteX117" fmla="*/ 46815 w 473494"/>
              <a:gd name="connsiteY117" fmla="*/ 587747 h 605522"/>
              <a:gd name="connsiteX118" fmla="*/ 426590 w 473494"/>
              <a:gd name="connsiteY118" fmla="*/ 587747 h 605522"/>
              <a:gd name="connsiteX119" fmla="*/ 455694 w 473494"/>
              <a:gd name="connsiteY119" fmla="*/ 558773 h 605522"/>
              <a:gd name="connsiteX120" fmla="*/ 455694 w 473494"/>
              <a:gd name="connsiteY120" fmla="*/ 94210 h 605522"/>
              <a:gd name="connsiteX121" fmla="*/ 426590 w 473494"/>
              <a:gd name="connsiteY121" fmla="*/ 65147 h 605522"/>
              <a:gd name="connsiteX122" fmla="*/ 350047 w 473494"/>
              <a:gd name="connsiteY122" fmla="*/ 65147 h 605522"/>
              <a:gd name="connsiteX123" fmla="*/ 350047 w 473494"/>
              <a:gd name="connsiteY123" fmla="*/ 75279 h 605522"/>
              <a:gd name="connsiteX124" fmla="*/ 348979 w 473494"/>
              <a:gd name="connsiteY124" fmla="*/ 85322 h 605522"/>
              <a:gd name="connsiteX125" fmla="*/ 417066 w 473494"/>
              <a:gd name="connsiteY125" fmla="*/ 85322 h 605522"/>
              <a:gd name="connsiteX126" fmla="*/ 435490 w 473494"/>
              <a:gd name="connsiteY126" fmla="*/ 103720 h 605522"/>
              <a:gd name="connsiteX127" fmla="*/ 435490 w 473494"/>
              <a:gd name="connsiteY127" fmla="*/ 549263 h 605522"/>
              <a:gd name="connsiteX128" fmla="*/ 417066 w 473494"/>
              <a:gd name="connsiteY128" fmla="*/ 567660 h 605522"/>
              <a:gd name="connsiteX129" fmla="*/ 56339 w 473494"/>
              <a:gd name="connsiteY129" fmla="*/ 567660 h 605522"/>
              <a:gd name="connsiteX130" fmla="*/ 37915 w 473494"/>
              <a:gd name="connsiteY130" fmla="*/ 549263 h 605522"/>
              <a:gd name="connsiteX131" fmla="*/ 37915 w 473494"/>
              <a:gd name="connsiteY131" fmla="*/ 103720 h 605522"/>
              <a:gd name="connsiteX132" fmla="*/ 56339 w 473494"/>
              <a:gd name="connsiteY132" fmla="*/ 85322 h 605522"/>
              <a:gd name="connsiteX133" fmla="*/ 124515 w 473494"/>
              <a:gd name="connsiteY133" fmla="*/ 85322 h 605522"/>
              <a:gd name="connsiteX134" fmla="*/ 123358 w 473494"/>
              <a:gd name="connsiteY134" fmla="*/ 75279 h 605522"/>
              <a:gd name="connsiteX135" fmla="*/ 123358 w 473494"/>
              <a:gd name="connsiteY135" fmla="*/ 65147 h 605522"/>
              <a:gd name="connsiteX136" fmla="*/ 141781 w 473494"/>
              <a:gd name="connsiteY136" fmla="*/ 46216 h 605522"/>
              <a:gd name="connsiteX137" fmla="*/ 141158 w 473494"/>
              <a:gd name="connsiteY137" fmla="*/ 46838 h 605522"/>
              <a:gd name="connsiteX138" fmla="*/ 141158 w 473494"/>
              <a:gd name="connsiteY138" fmla="*/ 75279 h 605522"/>
              <a:gd name="connsiteX139" fmla="*/ 170262 w 473494"/>
              <a:gd name="connsiteY139" fmla="*/ 104253 h 605522"/>
              <a:gd name="connsiteX140" fmla="*/ 303143 w 473494"/>
              <a:gd name="connsiteY140" fmla="*/ 104253 h 605522"/>
              <a:gd name="connsiteX141" fmla="*/ 332247 w 473494"/>
              <a:gd name="connsiteY141" fmla="*/ 75279 h 605522"/>
              <a:gd name="connsiteX142" fmla="*/ 332247 w 473494"/>
              <a:gd name="connsiteY142" fmla="*/ 56348 h 605522"/>
              <a:gd name="connsiteX143" fmla="*/ 332247 w 473494"/>
              <a:gd name="connsiteY143" fmla="*/ 56259 h 605522"/>
              <a:gd name="connsiteX144" fmla="*/ 332247 w 473494"/>
              <a:gd name="connsiteY144" fmla="*/ 46838 h 605522"/>
              <a:gd name="connsiteX145" fmla="*/ 331624 w 473494"/>
              <a:gd name="connsiteY145" fmla="*/ 46216 h 605522"/>
              <a:gd name="connsiteX146" fmla="*/ 217701 w 473494"/>
              <a:gd name="connsiteY146" fmla="*/ 17775 h 605522"/>
              <a:gd name="connsiteX147" fmla="*/ 207643 w 473494"/>
              <a:gd name="connsiteY147" fmla="*/ 27819 h 605522"/>
              <a:gd name="connsiteX148" fmla="*/ 207643 w 473494"/>
              <a:gd name="connsiteY148" fmla="*/ 28441 h 605522"/>
              <a:gd name="connsiteX149" fmla="*/ 265762 w 473494"/>
              <a:gd name="connsiteY149" fmla="*/ 28441 h 605522"/>
              <a:gd name="connsiteX150" fmla="*/ 265762 w 473494"/>
              <a:gd name="connsiteY150" fmla="*/ 27819 h 605522"/>
              <a:gd name="connsiteX151" fmla="*/ 255705 w 473494"/>
              <a:gd name="connsiteY151" fmla="*/ 17775 h 605522"/>
              <a:gd name="connsiteX152" fmla="*/ 217701 w 473494"/>
              <a:gd name="connsiteY152" fmla="*/ 0 h 605522"/>
              <a:gd name="connsiteX153" fmla="*/ 255705 w 473494"/>
              <a:gd name="connsiteY153" fmla="*/ 0 h 605522"/>
              <a:gd name="connsiteX154" fmla="*/ 283563 w 473494"/>
              <a:gd name="connsiteY154" fmla="*/ 27819 h 605522"/>
              <a:gd name="connsiteX155" fmla="*/ 283563 w 473494"/>
              <a:gd name="connsiteY155" fmla="*/ 28441 h 605522"/>
              <a:gd name="connsiteX156" fmla="*/ 331624 w 473494"/>
              <a:gd name="connsiteY156" fmla="*/ 28441 h 605522"/>
              <a:gd name="connsiteX157" fmla="*/ 350047 w 473494"/>
              <a:gd name="connsiteY157" fmla="*/ 46838 h 605522"/>
              <a:gd name="connsiteX158" fmla="*/ 350047 w 473494"/>
              <a:gd name="connsiteY158" fmla="*/ 47372 h 605522"/>
              <a:gd name="connsiteX159" fmla="*/ 426590 w 473494"/>
              <a:gd name="connsiteY159" fmla="*/ 47372 h 605522"/>
              <a:gd name="connsiteX160" fmla="*/ 473494 w 473494"/>
              <a:gd name="connsiteY160" fmla="*/ 94210 h 605522"/>
              <a:gd name="connsiteX161" fmla="*/ 473494 w 473494"/>
              <a:gd name="connsiteY161" fmla="*/ 558773 h 605522"/>
              <a:gd name="connsiteX162" fmla="*/ 426590 w 473494"/>
              <a:gd name="connsiteY162" fmla="*/ 605522 h 605522"/>
              <a:gd name="connsiteX163" fmla="*/ 46815 w 473494"/>
              <a:gd name="connsiteY163" fmla="*/ 605522 h 605522"/>
              <a:gd name="connsiteX164" fmla="*/ 0 w 473494"/>
              <a:gd name="connsiteY164" fmla="*/ 558773 h 605522"/>
              <a:gd name="connsiteX165" fmla="*/ 0 w 473494"/>
              <a:gd name="connsiteY165" fmla="*/ 94210 h 605522"/>
              <a:gd name="connsiteX166" fmla="*/ 46815 w 473494"/>
              <a:gd name="connsiteY166" fmla="*/ 47372 h 605522"/>
              <a:gd name="connsiteX167" fmla="*/ 123358 w 473494"/>
              <a:gd name="connsiteY167" fmla="*/ 47372 h 605522"/>
              <a:gd name="connsiteX168" fmla="*/ 123358 w 473494"/>
              <a:gd name="connsiteY168" fmla="*/ 46838 h 605522"/>
              <a:gd name="connsiteX169" fmla="*/ 141781 w 473494"/>
              <a:gd name="connsiteY169" fmla="*/ 28441 h 605522"/>
              <a:gd name="connsiteX170" fmla="*/ 189842 w 473494"/>
              <a:gd name="connsiteY170" fmla="*/ 28441 h 605522"/>
              <a:gd name="connsiteX171" fmla="*/ 189842 w 473494"/>
              <a:gd name="connsiteY171" fmla="*/ 27819 h 605522"/>
              <a:gd name="connsiteX172" fmla="*/ 217701 w 473494"/>
              <a:gd name="connsiteY172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73494" h="605522">
                <a:moveTo>
                  <a:pt x="217706" y="464532"/>
                </a:moveTo>
                <a:lnTo>
                  <a:pt x="360154" y="464532"/>
                </a:lnTo>
                <a:cubicBezTo>
                  <a:pt x="365140" y="464532"/>
                  <a:pt x="369057" y="468444"/>
                  <a:pt x="369057" y="473423"/>
                </a:cubicBezTo>
                <a:cubicBezTo>
                  <a:pt x="369057" y="478313"/>
                  <a:pt x="365140" y="482314"/>
                  <a:pt x="360154" y="482314"/>
                </a:cubicBezTo>
                <a:lnTo>
                  <a:pt x="217706" y="482314"/>
                </a:lnTo>
                <a:cubicBezTo>
                  <a:pt x="212809" y="482314"/>
                  <a:pt x="208803" y="478313"/>
                  <a:pt x="208803" y="473423"/>
                </a:cubicBezTo>
                <a:cubicBezTo>
                  <a:pt x="208803" y="468444"/>
                  <a:pt x="212809" y="464532"/>
                  <a:pt x="217706" y="464532"/>
                </a:cubicBezTo>
                <a:close/>
                <a:moveTo>
                  <a:pt x="217705" y="426568"/>
                </a:moveTo>
                <a:lnTo>
                  <a:pt x="255718" y="426568"/>
                </a:lnTo>
                <a:cubicBezTo>
                  <a:pt x="260614" y="426568"/>
                  <a:pt x="264620" y="430569"/>
                  <a:pt x="264620" y="435459"/>
                </a:cubicBezTo>
                <a:cubicBezTo>
                  <a:pt x="264620" y="440349"/>
                  <a:pt x="260614" y="444350"/>
                  <a:pt x="255718" y="444350"/>
                </a:cubicBezTo>
                <a:lnTo>
                  <a:pt x="217705" y="444350"/>
                </a:lnTo>
                <a:cubicBezTo>
                  <a:pt x="212809" y="444350"/>
                  <a:pt x="208803" y="440349"/>
                  <a:pt x="208803" y="435459"/>
                </a:cubicBezTo>
                <a:cubicBezTo>
                  <a:pt x="208803" y="430569"/>
                  <a:pt x="212809" y="426568"/>
                  <a:pt x="217705" y="426568"/>
                </a:cubicBezTo>
                <a:close/>
                <a:moveTo>
                  <a:pt x="112705" y="425429"/>
                </a:moveTo>
                <a:lnTo>
                  <a:pt x="112705" y="483455"/>
                </a:lnTo>
                <a:lnTo>
                  <a:pt x="170896" y="483455"/>
                </a:lnTo>
                <a:lnTo>
                  <a:pt x="170896" y="425429"/>
                </a:lnTo>
                <a:close/>
                <a:moveTo>
                  <a:pt x="105053" y="407657"/>
                </a:moveTo>
                <a:lnTo>
                  <a:pt x="178548" y="407657"/>
                </a:lnTo>
                <a:cubicBezTo>
                  <a:pt x="184153" y="407657"/>
                  <a:pt x="188691" y="412189"/>
                  <a:pt x="188691" y="417698"/>
                </a:cubicBezTo>
                <a:lnTo>
                  <a:pt x="188691" y="491186"/>
                </a:lnTo>
                <a:cubicBezTo>
                  <a:pt x="188691" y="496695"/>
                  <a:pt x="184153" y="501227"/>
                  <a:pt x="178548" y="501227"/>
                </a:cubicBezTo>
                <a:lnTo>
                  <a:pt x="105053" y="501227"/>
                </a:lnTo>
                <a:cubicBezTo>
                  <a:pt x="99448" y="501227"/>
                  <a:pt x="94910" y="496695"/>
                  <a:pt x="94910" y="491186"/>
                </a:cubicBezTo>
                <a:lnTo>
                  <a:pt x="94910" y="417698"/>
                </a:lnTo>
                <a:cubicBezTo>
                  <a:pt x="94910" y="412189"/>
                  <a:pt x="99448" y="407657"/>
                  <a:pt x="105053" y="407657"/>
                </a:cubicBezTo>
                <a:close/>
                <a:moveTo>
                  <a:pt x="217706" y="341254"/>
                </a:moveTo>
                <a:lnTo>
                  <a:pt x="360154" y="341254"/>
                </a:lnTo>
                <a:cubicBezTo>
                  <a:pt x="365140" y="341254"/>
                  <a:pt x="369057" y="345255"/>
                  <a:pt x="369057" y="350145"/>
                </a:cubicBezTo>
                <a:cubicBezTo>
                  <a:pt x="369057" y="355035"/>
                  <a:pt x="365140" y="359036"/>
                  <a:pt x="360154" y="359036"/>
                </a:cubicBezTo>
                <a:lnTo>
                  <a:pt x="217706" y="359036"/>
                </a:lnTo>
                <a:cubicBezTo>
                  <a:pt x="212809" y="359036"/>
                  <a:pt x="208803" y="355035"/>
                  <a:pt x="208803" y="350145"/>
                </a:cubicBezTo>
                <a:cubicBezTo>
                  <a:pt x="208803" y="345255"/>
                  <a:pt x="212809" y="341254"/>
                  <a:pt x="217706" y="341254"/>
                </a:cubicBezTo>
                <a:close/>
                <a:moveTo>
                  <a:pt x="217703" y="303290"/>
                </a:moveTo>
                <a:lnTo>
                  <a:pt x="312667" y="303290"/>
                </a:lnTo>
                <a:cubicBezTo>
                  <a:pt x="317562" y="303290"/>
                  <a:pt x="321567" y="307291"/>
                  <a:pt x="321567" y="312181"/>
                </a:cubicBezTo>
                <a:cubicBezTo>
                  <a:pt x="321567" y="317160"/>
                  <a:pt x="317562" y="321072"/>
                  <a:pt x="312667" y="321072"/>
                </a:cubicBezTo>
                <a:lnTo>
                  <a:pt x="217703" y="321072"/>
                </a:lnTo>
                <a:cubicBezTo>
                  <a:pt x="212808" y="321072"/>
                  <a:pt x="208803" y="317160"/>
                  <a:pt x="208803" y="312181"/>
                </a:cubicBezTo>
                <a:cubicBezTo>
                  <a:pt x="208803" y="307291"/>
                  <a:pt x="212808" y="303290"/>
                  <a:pt x="217703" y="303290"/>
                </a:cubicBezTo>
                <a:close/>
                <a:moveTo>
                  <a:pt x="113326" y="284420"/>
                </a:moveTo>
                <a:lnTo>
                  <a:pt x="170264" y="284420"/>
                </a:lnTo>
                <a:cubicBezTo>
                  <a:pt x="176937" y="284420"/>
                  <a:pt x="182809" y="288062"/>
                  <a:pt x="186011" y="293391"/>
                </a:cubicBezTo>
                <a:lnTo>
                  <a:pt x="192417" y="286996"/>
                </a:lnTo>
                <a:cubicBezTo>
                  <a:pt x="195887" y="283532"/>
                  <a:pt x="201580" y="283532"/>
                  <a:pt x="205050" y="286996"/>
                </a:cubicBezTo>
                <a:cubicBezTo>
                  <a:pt x="208520" y="290460"/>
                  <a:pt x="208520" y="296144"/>
                  <a:pt x="205050" y="299609"/>
                </a:cubicBezTo>
                <a:lnTo>
                  <a:pt x="186011" y="318527"/>
                </a:lnTo>
                <a:lnTo>
                  <a:pt x="157542" y="346950"/>
                </a:lnTo>
                <a:cubicBezTo>
                  <a:pt x="155852" y="348727"/>
                  <a:pt x="153539" y="349526"/>
                  <a:pt x="151315" y="349526"/>
                </a:cubicBezTo>
                <a:cubicBezTo>
                  <a:pt x="149001" y="349526"/>
                  <a:pt x="146688" y="348727"/>
                  <a:pt x="144998" y="346950"/>
                </a:cubicBezTo>
                <a:lnTo>
                  <a:pt x="126048" y="328031"/>
                </a:lnTo>
                <a:cubicBezTo>
                  <a:pt x="122578" y="324567"/>
                  <a:pt x="122578" y="318883"/>
                  <a:pt x="126048" y="315419"/>
                </a:cubicBezTo>
                <a:cubicBezTo>
                  <a:pt x="129518" y="311955"/>
                  <a:pt x="135123" y="311955"/>
                  <a:pt x="138592" y="315419"/>
                </a:cubicBezTo>
                <a:lnTo>
                  <a:pt x="151315" y="328120"/>
                </a:lnTo>
                <a:lnTo>
                  <a:pt x="170887" y="308579"/>
                </a:lnTo>
                <a:lnTo>
                  <a:pt x="170887" y="302806"/>
                </a:lnTo>
                <a:cubicBezTo>
                  <a:pt x="170887" y="302451"/>
                  <a:pt x="170620" y="302184"/>
                  <a:pt x="170264" y="302184"/>
                </a:cubicBezTo>
                <a:lnTo>
                  <a:pt x="113326" y="302184"/>
                </a:lnTo>
                <a:cubicBezTo>
                  <a:pt x="112970" y="302184"/>
                  <a:pt x="112703" y="302451"/>
                  <a:pt x="112703" y="302806"/>
                </a:cubicBezTo>
                <a:lnTo>
                  <a:pt x="112703" y="359652"/>
                </a:lnTo>
                <a:cubicBezTo>
                  <a:pt x="112703" y="359918"/>
                  <a:pt x="112970" y="360185"/>
                  <a:pt x="113326" y="360185"/>
                </a:cubicBezTo>
                <a:lnTo>
                  <a:pt x="170264" y="360185"/>
                </a:lnTo>
                <a:cubicBezTo>
                  <a:pt x="170620" y="360185"/>
                  <a:pt x="170887" y="359918"/>
                  <a:pt x="170887" y="359652"/>
                </a:cubicBezTo>
                <a:lnTo>
                  <a:pt x="170887" y="350148"/>
                </a:lnTo>
                <a:cubicBezTo>
                  <a:pt x="170887" y="345263"/>
                  <a:pt x="174802" y="341266"/>
                  <a:pt x="179784" y="341266"/>
                </a:cubicBezTo>
                <a:cubicBezTo>
                  <a:pt x="184677" y="341266"/>
                  <a:pt x="188680" y="345263"/>
                  <a:pt x="188680" y="350148"/>
                </a:cubicBezTo>
                <a:lnTo>
                  <a:pt x="188680" y="359652"/>
                </a:lnTo>
                <a:cubicBezTo>
                  <a:pt x="188680" y="369777"/>
                  <a:pt x="180407" y="377949"/>
                  <a:pt x="170264" y="377949"/>
                </a:cubicBezTo>
                <a:lnTo>
                  <a:pt x="113326" y="377949"/>
                </a:lnTo>
                <a:cubicBezTo>
                  <a:pt x="103184" y="377949"/>
                  <a:pt x="94910" y="369777"/>
                  <a:pt x="94910" y="359652"/>
                </a:cubicBezTo>
                <a:lnTo>
                  <a:pt x="94910" y="302806"/>
                </a:lnTo>
                <a:cubicBezTo>
                  <a:pt x="94910" y="292680"/>
                  <a:pt x="103184" y="284420"/>
                  <a:pt x="113326" y="284420"/>
                </a:cubicBezTo>
                <a:close/>
                <a:moveTo>
                  <a:pt x="217706" y="208591"/>
                </a:moveTo>
                <a:lnTo>
                  <a:pt x="360154" y="208591"/>
                </a:lnTo>
                <a:cubicBezTo>
                  <a:pt x="365140" y="208591"/>
                  <a:pt x="369057" y="212503"/>
                  <a:pt x="369057" y="217482"/>
                </a:cubicBezTo>
                <a:cubicBezTo>
                  <a:pt x="369057" y="222372"/>
                  <a:pt x="365140" y="226373"/>
                  <a:pt x="360154" y="226373"/>
                </a:cubicBezTo>
                <a:lnTo>
                  <a:pt x="217706" y="226373"/>
                </a:lnTo>
                <a:cubicBezTo>
                  <a:pt x="212809" y="226373"/>
                  <a:pt x="208803" y="222372"/>
                  <a:pt x="208803" y="217482"/>
                </a:cubicBezTo>
                <a:cubicBezTo>
                  <a:pt x="208803" y="212503"/>
                  <a:pt x="212809" y="208591"/>
                  <a:pt x="217706" y="208591"/>
                </a:cubicBezTo>
                <a:close/>
                <a:moveTo>
                  <a:pt x="112705" y="178883"/>
                </a:moveTo>
                <a:lnTo>
                  <a:pt x="112705" y="237030"/>
                </a:lnTo>
                <a:lnTo>
                  <a:pt x="170896" y="237030"/>
                </a:lnTo>
                <a:lnTo>
                  <a:pt x="170896" y="178883"/>
                </a:lnTo>
                <a:close/>
                <a:moveTo>
                  <a:pt x="217705" y="170627"/>
                </a:moveTo>
                <a:lnTo>
                  <a:pt x="246192" y="170627"/>
                </a:lnTo>
                <a:cubicBezTo>
                  <a:pt x="251177" y="170627"/>
                  <a:pt x="255094" y="174628"/>
                  <a:pt x="255094" y="179518"/>
                </a:cubicBezTo>
                <a:cubicBezTo>
                  <a:pt x="255094" y="184408"/>
                  <a:pt x="251177" y="188409"/>
                  <a:pt x="246192" y="188409"/>
                </a:cubicBezTo>
                <a:lnTo>
                  <a:pt x="217705" y="188409"/>
                </a:lnTo>
                <a:cubicBezTo>
                  <a:pt x="212809" y="188409"/>
                  <a:pt x="208803" y="184408"/>
                  <a:pt x="208803" y="179518"/>
                </a:cubicBezTo>
                <a:cubicBezTo>
                  <a:pt x="208803" y="174628"/>
                  <a:pt x="212809" y="170627"/>
                  <a:pt x="217705" y="170627"/>
                </a:cubicBezTo>
                <a:close/>
                <a:moveTo>
                  <a:pt x="105053" y="161101"/>
                </a:moveTo>
                <a:lnTo>
                  <a:pt x="178548" y="161101"/>
                </a:lnTo>
                <a:cubicBezTo>
                  <a:pt x="184153" y="161101"/>
                  <a:pt x="188691" y="165635"/>
                  <a:pt x="188691" y="171237"/>
                </a:cubicBezTo>
                <a:lnTo>
                  <a:pt x="188691" y="244676"/>
                </a:lnTo>
                <a:cubicBezTo>
                  <a:pt x="188691" y="250277"/>
                  <a:pt x="184153" y="254812"/>
                  <a:pt x="178548" y="254812"/>
                </a:cubicBezTo>
                <a:lnTo>
                  <a:pt x="105053" y="254812"/>
                </a:lnTo>
                <a:cubicBezTo>
                  <a:pt x="99448" y="254812"/>
                  <a:pt x="94910" y="250277"/>
                  <a:pt x="94910" y="244676"/>
                </a:cubicBezTo>
                <a:lnTo>
                  <a:pt x="94910" y="171237"/>
                </a:lnTo>
                <a:cubicBezTo>
                  <a:pt x="94910" y="165635"/>
                  <a:pt x="99448" y="161101"/>
                  <a:pt x="105053" y="161101"/>
                </a:cubicBezTo>
                <a:close/>
                <a:moveTo>
                  <a:pt x="56339" y="103098"/>
                </a:moveTo>
                <a:cubicBezTo>
                  <a:pt x="55983" y="103098"/>
                  <a:pt x="55716" y="103364"/>
                  <a:pt x="55716" y="103720"/>
                </a:cubicBezTo>
                <a:lnTo>
                  <a:pt x="55716" y="549263"/>
                </a:lnTo>
                <a:cubicBezTo>
                  <a:pt x="55716" y="549618"/>
                  <a:pt x="55983" y="549885"/>
                  <a:pt x="56339" y="549885"/>
                </a:cubicBezTo>
                <a:lnTo>
                  <a:pt x="417066" y="549885"/>
                </a:lnTo>
                <a:cubicBezTo>
                  <a:pt x="417422" y="549885"/>
                  <a:pt x="417689" y="549618"/>
                  <a:pt x="417689" y="549263"/>
                </a:cubicBezTo>
                <a:lnTo>
                  <a:pt x="417689" y="103720"/>
                </a:lnTo>
                <a:cubicBezTo>
                  <a:pt x="417689" y="103364"/>
                  <a:pt x="417422" y="103098"/>
                  <a:pt x="417066" y="103098"/>
                </a:cubicBezTo>
                <a:lnTo>
                  <a:pt x="341147" y="103098"/>
                </a:lnTo>
                <a:cubicBezTo>
                  <a:pt x="341058" y="103098"/>
                  <a:pt x="340969" y="103098"/>
                  <a:pt x="340791" y="103098"/>
                </a:cubicBezTo>
                <a:cubicBezTo>
                  <a:pt x="332247" y="114563"/>
                  <a:pt x="318630" y="122029"/>
                  <a:pt x="303143" y="122029"/>
                </a:cubicBezTo>
                <a:lnTo>
                  <a:pt x="170262" y="122029"/>
                </a:lnTo>
                <a:cubicBezTo>
                  <a:pt x="154864" y="122029"/>
                  <a:pt x="141158" y="114563"/>
                  <a:pt x="132614" y="103098"/>
                </a:cubicBezTo>
                <a:cubicBezTo>
                  <a:pt x="132525" y="103098"/>
                  <a:pt x="132436" y="103098"/>
                  <a:pt x="132258" y="103098"/>
                </a:cubicBezTo>
                <a:close/>
                <a:moveTo>
                  <a:pt x="46815" y="65147"/>
                </a:moveTo>
                <a:cubicBezTo>
                  <a:pt x="30795" y="65147"/>
                  <a:pt x="17800" y="78212"/>
                  <a:pt x="17800" y="94210"/>
                </a:cubicBezTo>
                <a:lnTo>
                  <a:pt x="17800" y="558773"/>
                </a:lnTo>
                <a:cubicBezTo>
                  <a:pt x="17800" y="574771"/>
                  <a:pt x="30795" y="587747"/>
                  <a:pt x="46815" y="587747"/>
                </a:cubicBezTo>
                <a:lnTo>
                  <a:pt x="426590" y="587747"/>
                </a:lnTo>
                <a:cubicBezTo>
                  <a:pt x="442610" y="587747"/>
                  <a:pt x="455694" y="574771"/>
                  <a:pt x="455694" y="558773"/>
                </a:cubicBezTo>
                <a:lnTo>
                  <a:pt x="455694" y="94210"/>
                </a:lnTo>
                <a:cubicBezTo>
                  <a:pt x="455694" y="78212"/>
                  <a:pt x="442610" y="65147"/>
                  <a:pt x="426590" y="65147"/>
                </a:cubicBezTo>
                <a:lnTo>
                  <a:pt x="350047" y="65147"/>
                </a:lnTo>
                <a:lnTo>
                  <a:pt x="350047" y="75279"/>
                </a:lnTo>
                <a:cubicBezTo>
                  <a:pt x="350047" y="78745"/>
                  <a:pt x="349691" y="82034"/>
                  <a:pt x="348979" y="85322"/>
                </a:cubicBezTo>
                <a:lnTo>
                  <a:pt x="417066" y="85322"/>
                </a:lnTo>
                <a:cubicBezTo>
                  <a:pt x="427213" y="85322"/>
                  <a:pt x="435490" y="93588"/>
                  <a:pt x="435490" y="103720"/>
                </a:cubicBezTo>
                <a:lnTo>
                  <a:pt x="435490" y="549263"/>
                </a:lnTo>
                <a:cubicBezTo>
                  <a:pt x="435490" y="559395"/>
                  <a:pt x="427213" y="567660"/>
                  <a:pt x="417066" y="567660"/>
                </a:cubicBezTo>
                <a:lnTo>
                  <a:pt x="56339" y="567660"/>
                </a:lnTo>
                <a:cubicBezTo>
                  <a:pt x="46192" y="567660"/>
                  <a:pt x="37915" y="559395"/>
                  <a:pt x="37915" y="549263"/>
                </a:cubicBezTo>
                <a:lnTo>
                  <a:pt x="37915" y="103720"/>
                </a:lnTo>
                <a:cubicBezTo>
                  <a:pt x="37915" y="93588"/>
                  <a:pt x="46192" y="85322"/>
                  <a:pt x="56339" y="85322"/>
                </a:cubicBezTo>
                <a:lnTo>
                  <a:pt x="124515" y="85322"/>
                </a:lnTo>
                <a:cubicBezTo>
                  <a:pt x="123803" y="82034"/>
                  <a:pt x="123358" y="78745"/>
                  <a:pt x="123358" y="75279"/>
                </a:cubicBezTo>
                <a:lnTo>
                  <a:pt x="123358" y="65147"/>
                </a:lnTo>
                <a:close/>
                <a:moveTo>
                  <a:pt x="141781" y="46216"/>
                </a:moveTo>
                <a:cubicBezTo>
                  <a:pt x="141425" y="46216"/>
                  <a:pt x="141158" y="46483"/>
                  <a:pt x="141158" y="46838"/>
                </a:cubicBezTo>
                <a:lnTo>
                  <a:pt x="141158" y="75279"/>
                </a:lnTo>
                <a:cubicBezTo>
                  <a:pt x="141158" y="91277"/>
                  <a:pt x="154241" y="104253"/>
                  <a:pt x="170262" y="104253"/>
                </a:cubicBezTo>
                <a:lnTo>
                  <a:pt x="303143" y="104253"/>
                </a:lnTo>
                <a:cubicBezTo>
                  <a:pt x="319164" y="104253"/>
                  <a:pt x="332247" y="91277"/>
                  <a:pt x="332247" y="75279"/>
                </a:cubicBezTo>
                <a:lnTo>
                  <a:pt x="332247" y="56348"/>
                </a:lnTo>
                <a:cubicBezTo>
                  <a:pt x="332247" y="56348"/>
                  <a:pt x="332247" y="56348"/>
                  <a:pt x="332247" y="56259"/>
                </a:cubicBezTo>
                <a:lnTo>
                  <a:pt x="332247" y="46838"/>
                </a:lnTo>
                <a:cubicBezTo>
                  <a:pt x="332247" y="46483"/>
                  <a:pt x="331980" y="46216"/>
                  <a:pt x="331624" y="46216"/>
                </a:cubicBezTo>
                <a:close/>
                <a:moveTo>
                  <a:pt x="217701" y="17775"/>
                </a:moveTo>
                <a:cubicBezTo>
                  <a:pt x="212182" y="17775"/>
                  <a:pt x="207643" y="22308"/>
                  <a:pt x="207643" y="27819"/>
                </a:cubicBezTo>
                <a:lnTo>
                  <a:pt x="207643" y="28441"/>
                </a:lnTo>
                <a:lnTo>
                  <a:pt x="265762" y="28441"/>
                </a:lnTo>
                <a:lnTo>
                  <a:pt x="265762" y="27819"/>
                </a:lnTo>
                <a:cubicBezTo>
                  <a:pt x="265762" y="22308"/>
                  <a:pt x="261223" y="17775"/>
                  <a:pt x="255705" y="17775"/>
                </a:cubicBezTo>
                <a:close/>
                <a:moveTo>
                  <a:pt x="217701" y="0"/>
                </a:moveTo>
                <a:lnTo>
                  <a:pt x="255705" y="0"/>
                </a:lnTo>
                <a:cubicBezTo>
                  <a:pt x="271102" y="0"/>
                  <a:pt x="283563" y="12532"/>
                  <a:pt x="283563" y="27819"/>
                </a:cubicBezTo>
                <a:lnTo>
                  <a:pt x="283563" y="28441"/>
                </a:lnTo>
                <a:lnTo>
                  <a:pt x="331624" y="28441"/>
                </a:lnTo>
                <a:cubicBezTo>
                  <a:pt x="341770" y="28441"/>
                  <a:pt x="350047" y="36706"/>
                  <a:pt x="350047" y="46838"/>
                </a:cubicBezTo>
                <a:lnTo>
                  <a:pt x="350047" y="47372"/>
                </a:lnTo>
                <a:lnTo>
                  <a:pt x="426590" y="47372"/>
                </a:lnTo>
                <a:cubicBezTo>
                  <a:pt x="452401" y="47372"/>
                  <a:pt x="473494" y="68436"/>
                  <a:pt x="473494" y="94210"/>
                </a:cubicBezTo>
                <a:lnTo>
                  <a:pt x="473494" y="558773"/>
                </a:lnTo>
                <a:cubicBezTo>
                  <a:pt x="473494" y="584547"/>
                  <a:pt x="452401" y="605522"/>
                  <a:pt x="426590" y="605522"/>
                </a:cubicBezTo>
                <a:lnTo>
                  <a:pt x="46815" y="605522"/>
                </a:lnTo>
                <a:cubicBezTo>
                  <a:pt x="21004" y="605522"/>
                  <a:pt x="0" y="584547"/>
                  <a:pt x="0" y="558773"/>
                </a:cubicBezTo>
                <a:lnTo>
                  <a:pt x="0" y="94210"/>
                </a:lnTo>
                <a:cubicBezTo>
                  <a:pt x="0" y="68436"/>
                  <a:pt x="21004" y="47372"/>
                  <a:pt x="46815" y="47372"/>
                </a:cubicBezTo>
                <a:lnTo>
                  <a:pt x="123358" y="47372"/>
                </a:lnTo>
                <a:lnTo>
                  <a:pt x="123358" y="46838"/>
                </a:lnTo>
                <a:cubicBezTo>
                  <a:pt x="123358" y="36706"/>
                  <a:pt x="131635" y="28441"/>
                  <a:pt x="141781" y="28441"/>
                </a:cubicBezTo>
                <a:lnTo>
                  <a:pt x="189842" y="28441"/>
                </a:lnTo>
                <a:lnTo>
                  <a:pt x="189842" y="27819"/>
                </a:lnTo>
                <a:cubicBezTo>
                  <a:pt x="189842" y="12532"/>
                  <a:pt x="202392" y="0"/>
                  <a:pt x="217701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5"/>
          <p:cNvGrpSpPr/>
          <p:nvPr/>
        </p:nvGrpSpPr>
        <p:grpSpPr>
          <a:xfrm>
            <a:off x="8997984" y="2893936"/>
            <a:ext cx="2978236" cy="2951936"/>
            <a:chOff x="7718363" y="1263563"/>
            <a:chExt cx="3162901" cy="4977414"/>
          </a:xfrm>
        </p:grpSpPr>
        <p:sp>
          <p:nvSpPr>
            <p:cNvPr id="7" name="任意多边形: 形状 6"/>
            <p:cNvSpPr/>
            <p:nvPr/>
          </p:nvSpPr>
          <p:spPr>
            <a:xfrm>
              <a:off x="7718363" y="4922960"/>
              <a:ext cx="1396188" cy="1318016"/>
            </a:xfrm>
            <a:custGeom>
              <a:avLst/>
              <a:gdLst>
                <a:gd name="connsiteX0" fmla="*/ 1320209 w 1320209"/>
                <a:gd name="connsiteY0" fmla="*/ 1246292 h 1246291"/>
                <a:gd name="connsiteX1" fmla="*/ 1373 w 1320209"/>
                <a:gd name="connsiteY1" fmla="*/ 479889 h 1246291"/>
                <a:gd name="connsiteX2" fmla="*/ 0 w 1320209"/>
                <a:gd name="connsiteY2" fmla="*/ 0 h 1246291"/>
                <a:gd name="connsiteX3" fmla="*/ 1318836 w 1320209"/>
                <a:gd name="connsiteY3" fmla="*/ 766403 h 124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209" h="1246291">
                  <a:moveTo>
                    <a:pt x="1320209" y="1246292"/>
                  </a:moveTo>
                  <a:lnTo>
                    <a:pt x="1373" y="479889"/>
                  </a:lnTo>
                  <a:lnTo>
                    <a:pt x="0" y="0"/>
                  </a:lnTo>
                  <a:lnTo>
                    <a:pt x="1318836" y="766403"/>
                  </a:ln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7718363" y="4667876"/>
              <a:ext cx="1836414" cy="1065594"/>
            </a:xfrm>
            <a:custGeom>
              <a:avLst/>
              <a:gdLst>
                <a:gd name="connsiteX0" fmla="*/ 1318836 w 1736479"/>
                <a:gd name="connsiteY0" fmla="*/ 1007606 h 1007606"/>
                <a:gd name="connsiteX1" fmla="*/ 0 w 1736479"/>
                <a:gd name="connsiteY1" fmla="*/ 241203 h 1007606"/>
                <a:gd name="connsiteX2" fmla="*/ 417643 w 1736479"/>
                <a:gd name="connsiteY2" fmla="*/ 0 h 1007606"/>
                <a:gd name="connsiteX3" fmla="*/ 1736479 w 1736479"/>
                <a:gd name="connsiteY3" fmla="*/ 766518 h 100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479" h="1007606">
                  <a:moveTo>
                    <a:pt x="1318836" y="1007606"/>
                  </a:moveTo>
                  <a:lnTo>
                    <a:pt x="0" y="241203"/>
                  </a:lnTo>
                  <a:lnTo>
                    <a:pt x="417643" y="0"/>
                  </a:lnTo>
                  <a:lnTo>
                    <a:pt x="1736479" y="766518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8158588" y="4160369"/>
              <a:ext cx="1396188" cy="1318137"/>
            </a:xfrm>
            <a:custGeom>
              <a:avLst/>
              <a:gdLst>
                <a:gd name="connsiteX0" fmla="*/ 1320209 w 1320209"/>
                <a:gd name="connsiteY0" fmla="*/ 1246407 h 1246406"/>
                <a:gd name="connsiteX1" fmla="*/ 1373 w 1320209"/>
                <a:gd name="connsiteY1" fmla="*/ 479889 h 1246406"/>
                <a:gd name="connsiteX2" fmla="*/ 0 w 1320209"/>
                <a:gd name="connsiteY2" fmla="*/ 0 h 1246406"/>
                <a:gd name="connsiteX3" fmla="*/ 1318836 w 1320209"/>
                <a:gd name="connsiteY3" fmla="*/ 766403 h 124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209" h="1246406">
                  <a:moveTo>
                    <a:pt x="1320209" y="1246407"/>
                  </a:moveTo>
                  <a:lnTo>
                    <a:pt x="1373" y="479889"/>
                  </a:lnTo>
                  <a:lnTo>
                    <a:pt x="0" y="0"/>
                  </a:lnTo>
                  <a:lnTo>
                    <a:pt x="1318836" y="766403"/>
                  </a:ln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8158588" y="3905285"/>
              <a:ext cx="1836414" cy="1065594"/>
            </a:xfrm>
            <a:custGeom>
              <a:avLst/>
              <a:gdLst>
                <a:gd name="connsiteX0" fmla="*/ 1318836 w 1736479"/>
                <a:gd name="connsiteY0" fmla="*/ 1007606 h 1007606"/>
                <a:gd name="connsiteX1" fmla="*/ 0 w 1736479"/>
                <a:gd name="connsiteY1" fmla="*/ 241203 h 1007606"/>
                <a:gd name="connsiteX2" fmla="*/ 417643 w 1736479"/>
                <a:gd name="connsiteY2" fmla="*/ 0 h 1007606"/>
                <a:gd name="connsiteX3" fmla="*/ 1736479 w 1736479"/>
                <a:gd name="connsiteY3" fmla="*/ 766518 h 100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479" h="1007606">
                  <a:moveTo>
                    <a:pt x="1318836" y="1007606"/>
                  </a:moveTo>
                  <a:lnTo>
                    <a:pt x="0" y="241203"/>
                  </a:lnTo>
                  <a:lnTo>
                    <a:pt x="417643" y="0"/>
                  </a:lnTo>
                  <a:lnTo>
                    <a:pt x="1736479" y="766518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8598815" y="3397779"/>
              <a:ext cx="1396188" cy="1318137"/>
            </a:xfrm>
            <a:custGeom>
              <a:avLst/>
              <a:gdLst>
                <a:gd name="connsiteX0" fmla="*/ 1320209 w 1320209"/>
                <a:gd name="connsiteY0" fmla="*/ 1246407 h 1246406"/>
                <a:gd name="connsiteX1" fmla="*/ 1373 w 1320209"/>
                <a:gd name="connsiteY1" fmla="*/ 479889 h 1246406"/>
                <a:gd name="connsiteX2" fmla="*/ 0 w 1320209"/>
                <a:gd name="connsiteY2" fmla="*/ 0 h 1246406"/>
                <a:gd name="connsiteX3" fmla="*/ 1318836 w 1320209"/>
                <a:gd name="connsiteY3" fmla="*/ 766518 h 124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209" h="1246406">
                  <a:moveTo>
                    <a:pt x="1320209" y="1246407"/>
                  </a:moveTo>
                  <a:lnTo>
                    <a:pt x="1373" y="479889"/>
                  </a:lnTo>
                  <a:lnTo>
                    <a:pt x="0" y="0"/>
                  </a:lnTo>
                  <a:lnTo>
                    <a:pt x="1318836" y="766518"/>
                  </a:ln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8598815" y="3142815"/>
              <a:ext cx="1836414" cy="1065594"/>
            </a:xfrm>
            <a:custGeom>
              <a:avLst/>
              <a:gdLst>
                <a:gd name="connsiteX0" fmla="*/ 1318836 w 1736479"/>
                <a:gd name="connsiteY0" fmla="*/ 1007606 h 1007606"/>
                <a:gd name="connsiteX1" fmla="*/ 0 w 1736479"/>
                <a:gd name="connsiteY1" fmla="*/ 241089 h 1007606"/>
                <a:gd name="connsiteX2" fmla="*/ 417643 w 1736479"/>
                <a:gd name="connsiteY2" fmla="*/ 0 h 1007606"/>
                <a:gd name="connsiteX3" fmla="*/ 1736479 w 1736479"/>
                <a:gd name="connsiteY3" fmla="*/ 766403 h 100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479" h="1007606">
                  <a:moveTo>
                    <a:pt x="1318836" y="1007606"/>
                  </a:moveTo>
                  <a:lnTo>
                    <a:pt x="0" y="241089"/>
                  </a:lnTo>
                  <a:lnTo>
                    <a:pt x="417643" y="0"/>
                  </a:lnTo>
                  <a:lnTo>
                    <a:pt x="1736479" y="766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9113099" y="3190855"/>
              <a:ext cx="1768165" cy="3050122"/>
            </a:xfrm>
            <a:custGeom>
              <a:avLst/>
              <a:gdLst>
                <a:gd name="connsiteX0" fmla="*/ 1666567 w 1671944"/>
                <a:gd name="connsiteY0" fmla="*/ 0 h 2884138"/>
                <a:gd name="connsiteX1" fmla="*/ 1671945 w 1671944"/>
                <a:gd name="connsiteY1" fmla="*/ 1919670 h 2884138"/>
                <a:gd name="connsiteX2" fmla="*/ 1373 w 1671944"/>
                <a:gd name="connsiteY2" fmla="*/ 2884139 h 2884138"/>
                <a:gd name="connsiteX3" fmla="*/ 0 w 1671944"/>
                <a:gd name="connsiteY3" fmla="*/ 2404250 h 2884138"/>
                <a:gd name="connsiteX4" fmla="*/ 417643 w 1671944"/>
                <a:gd name="connsiteY4" fmla="*/ 2163161 h 2884138"/>
                <a:gd name="connsiteX5" fmla="*/ 416270 w 1671944"/>
                <a:gd name="connsiteY5" fmla="*/ 1683158 h 2884138"/>
                <a:gd name="connsiteX6" fmla="*/ 833913 w 1671944"/>
                <a:gd name="connsiteY6" fmla="*/ 1442069 h 2884138"/>
                <a:gd name="connsiteX7" fmla="*/ 832540 w 1671944"/>
                <a:gd name="connsiteY7" fmla="*/ 962181 h 2884138"/>
                <a:gd name="connsiteX8" fmla="*/ 1250183 w 1671944"/>
                <a:gd name="connsiteY8" fmla="*/ 720977 h 2884138"/>
                <a:gd name="connsiteX9" fmla="*/ 1248810 w 1671944"/>
                <a:gd name="connsiteY9" fmla="*/ 241089 h 28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1944" h="2884138">
                  <a:moveTo>
                    <a:pt x="1666567" y="0"/>
                  </a:moveTo>
                  <a:lnTo>
                    <a:pt x="1671945" y="1919670"/>
                  </a:lnTo>
                  <a:lnTo>
                    <a:pt x="1373" y="2884139"/>
                  </a:lnTo>
                  <a:lnTo>
                    <a:pt x="0" y="2404250"/>
                  </a:lnTo>
                  <a:lnTo>
                    <a:pt x="417643" y="2163161"/>
                  </a:lnTo>
                  <a:lnTo>
                    <a:pt x="416270" y="1683158"/>
                  </a:lnTo>
                  <a:lnTo>
                    <a:pt x="833913" y="1442069"/>
                  </a:lnTo>
                  <a:lnTo>
                    <a:pt x="832540" y="962181"/>
                  </a:lnTo>
                  <a:lnTo>
                    <a:pt x="1250183" y="720977"/>
                  </a:lnTo>
                  <a:lnTo>
                    <a:pt x="1248810" y="241089"/>
                  </a:lnTo>
                  <a:close/>
                </a:path>
              </a:pathLst>
            </a:custGeom>
            <a:solidFill>
              <a:schemeClr val="tx2">
                <a:alpha val="30000"/>
              </a:schemeClr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9039042" y="2635308"/>
              <a:ext cx="1396188" cy="1318017"/>
            </a:xfrm>
            <a:custGeom>
              <a:avLst/>
              <a:gdLst>
                <a:gd name="connsiteX0" fmla="*/ 1320209 w 1320209"/>
                <a:gd name="connsiteY0" fmla="*/ 1246292 h 1246292"/>
                <a:gd name="connsiteX1" fmla="*/ 1373 w 1320209"/>
                <a:gd name="connsiteY1" fmla="*/ 479889 h 1246292"/>
                <a:gd name="connsiteX2" fmla="*/ 0 w 1320209"/>
                <a:gd name="connsiteY2" fmla="*/ 0 h 1246292"/>
                <a:gd name="connsiteX3" fmla="*/ 1318836 w 1320209"/>
                <a:gd name="connsiteY3" fmla="*/ 766403 h 124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209" h="1246292">
                  <a:moveTo>
                    <a:pt x="1320209" y="1246292"/>
                  </a:moveTo>
                  <a:lnTo>
                    <a:pt x="1373" y="479889"/>
                  </a:lnTo>
                  <a:lnTo>
                    <a:pt x="0" y="0"/>
                  </a:lnTo>
                  <a:lnTo>
                    <a:pt x="1318836" y="766403"/>
                  </a:lnTo>
                  <a:close/>
                </a:path>
              </a:pathLst>
            </a:custGeom>
            <a:solidFill>
              <a:schemeClr val="tx2">
                <a:alpha val="15000"/>
              </a:schemeClr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9039042" y="2380224"/>
              <a:ext cx="1836535" cy="1065594"/>
            </a:xfrm>
            <a:custGeom>
              <a:avLst/>
              <a:gdLst>
                <a:gd name="connsiteX0" fmla="*/ 1318836 w 1736593"/>
                <a:gd name="connsiteY0" fmla="*/ 1007606 h 1007606"/>
                <a:gd name="connsiteX1" fmla="*/ 0 w 1736593"/>
                <a:gd name="connsiteY1" fmla="*/ 241203 h 1007606"/>
                <a:gd name="connsiteX2" fmla="*/ 417757 w 1736593"/>
                <a:gd name="connsiteY2" fmla="*/ 0 h 1007606"/>
                <a:gd name="connsiteX3" fmla="*/ 1736594 w 1736593"/>
                <a:gd name="connsiteY3" fmla="*/ 766518 h 100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593" h="1007606">
                  <a:moveTo>
                    <a:pt x="1318836" y="1007606"/>
                  </a:moveTo>
                  <a:lnTo>
                    <a:pt x="0" y="241203"/>
                  </a:lnTo>
                  <a:lnTo>
                    <a:pt x="417757" y="0"/>
                  </a:lnTo>
                  <a:lnTo>
                    <a:pt x="1736594" y="766518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7991114" y="5054135"/>
              <a:ext cx="736574" cy="934905"/>
            </a:xfrm>
            <a:custGeom>
              <a:avLst/>
              <a:gdLst>
                <a:gd name="connsiteX0" fmla="*/ 696491 w 696491"/>
                <a:gd name="connsiteY0" fmla="*/ 884030 h 884029"/>
                <a:gd name="connsiteX1" fmla="*/ 1373 w 696491"/>
                <a:gd name="connsiteY1" fmla="*/ 479889 h 884029"/>
                <a:gd name="connsiteX2" fmla="*/ 0 w 696491"/>
                <a:gd name="connsiteY2" fmla="*/ 0 h 884029"/>
                <a:gd name="connsiteX3" fmla="*/ 695118 w 696491"/>
                <a:gd name="connsiteY3" fmla="*/ 404141 h 88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491" h="884029">
                  <a:moveTo>
                    <a:pt x="696491" y="884030"/>
                  </a:moveTo>
                  <a:lnTo>
                    <a:pt x="1373" y="479889"/>
                  </a:lnTo>
                  <a:lnTo>
                    <a:pt x="0" y="0"/>
                  </a:lnTo>
                  <a:lnTo>
                    <a:pt x="695118" y="404141"/>
                  </a:lnTo>
                  <a:close/>
                </a:path>
              </a:pathLst>
            </a:custGeom>
            <a:solidFill>
              <a:srgbClr val="003399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7991115" y="4812604"/>
              <a:ext cx="1176800" cy="682362"/>
            </a:xfrm>
            <a:custGeom>
              <a:avLst/>
              <a:gdLst>
                <a:gd name="connsiteX0" fmla="*/ 695118 w 1112760"/>
                <a:gd name="connsiteY0" fmla="*/ 645230 h 645229"/>
                <a:gd name="connsiteX1" fmla="*/ 0 w 1112760"/>
                <a:gd name="connsiteY1" fmla="*/ 241089 h 645229"/>
                <a:gd name="connsiteX2" fmla="*/ 417643 w 1112760"/>
                <a:gd name="connsiteY2" fmla="*/ 0 h 645229"/>
                <a:gd name="connsiteX3" fmla="*/ 1112761 w 1112760"/>
                <a:gd name="connsiteY3" fmla="*/ 404027 h 64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760" h="645229">
                  <a:moveTo>
                    <a:pt x="695118" y="645230"/>
                  </a:moveTo>
                  <a:lnTo>
                    <a:pt x="0" y="241089"/>
                  </a:lnTo>
                  <a:lnTo>
                    <a:pt x="417643" y="0"/>
                  </a:lnTo>
                  <a:lnTo>
                    <a:pt x="1112761" y="404027"/>
                  </a:lnTo>
                  <a:close/>
                </a:path>
              </a:pathLst>
            </a:custGeom>
            <a:solidFill>
              <a:srgbClr val="003399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规范性</a:t>
              </a: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431340" y="4318527"/>
              <a:ext cx="736574" cy="934784"/>
            </a:xfrm>
            <a:custGeom>
              <a:avLst/>
              <a:gdLst>
                <a:gd name="connsiteX0" fmla="*/ 696491 w 696491"/>
                <a:gd name="connsiteY0" fmla="*/ 883915 h 883915"/>
                <a:gd name="connsiteX1" fmla="*/ 1373 w 696491"/>
                <a:gd name="connsiteY1" fmla="*/ 479889 h 883915"/>
                <a:gd name="connsiteX2" fmla="*/ 0 w 696491"/>
                <a:gd name="connsiteY2" fmla="*/ 0 h 883915"/>
                <a:gd name="connsiteX3" fmla="*/ 695118 w 696491"/>
                <a:gd name="connsiteY3" fmla="*/ 404027 h 88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491" h="883915">
                  <a:moveTo>
                    <a:pt x="696491" y="883915"/>
                  </a:moveTo>
                  <a:lnTo>
                    <a:pt x="1373" y="479889"/>
                  </a:lnTo>
                  <a:lnTo>
                    <a:pt x="0" y="0"/>
                  </a:lnTo>
                  <a:lnTo>
                    <a:pt x="695118" y="404027"/>
                  </a:lnTo>
                  <a:close/>
                </a:path>
              </a:pathLst>
            </a:custGeom>
            <a:solidFill>
              <a:srgbClr val="003399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8431340" y="4063563"/>
              <a:ext cx="1176800" cy="682241"/>
            </a:xfrm>
            <a:custGeom>
              <a:avLst/>
              <a:gdLst>
                <a:gd name="connsiteX0" fmla="*/ 695118 w 1112760"/>
                <a:gd name="connsiteY0" fmla="*/ 645115 h 645115"/>
                <a:gd name="connsiteX1" fmla="*/ 0 w 1112760"/>
                <a:gd name="connsiteY1" fmla="*/ 241089 h 645115"/>
                <a:gd name="connsiteX2" fmla="*/ 417643 w 1112760"/>
                <a:gd name="connsiteY2" fmla="*/ 0 h 645115"/>
                <a:gd name="connsiteX3" fmla="*/ 1112761 w 1112760"/>
                <a:gd name="connsiteY3" fmla="*/ 404027 h 64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760" h="645115">
                  <a:moveTo>
                    <a:pt x="695118" y="645115"/>
                  </a:moveTo>
                  <a:lnTo>
                    <a:pt x="0" y="241089"/>
                  </a:lnTo>
                  <a:lnTo>
                    <a:pt x="417643" y="0"/>
                  </a:lnTo>
                  <a:lnTo>
                    <a:pt x="1112761" y="404027"/>
                  </a:lnTo>
                  <a:close/>
                </a:path>
              </a:pathLst>
            </a:custGeom>
            <a:solidFill>
              <a:srgbClr val="003399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8871567" y="3556057"/>
              <a:ext cx="736574" cy="934784"/>
            </a:xfrm>
            <a:custGeom>
              <a:avLst/>
              <a:gdLst>
                <a:gd name="connsiteX0" fmla="*/ 696491 w 696491"/>
                <a:gd name="connsiteY0" fmla="*/ 883916 h 883915"/>
                <a:gd name="connsiteX1" fmla="*/ 1373 w 696491"/>
                <a:gd name="connsiteY1" fmla="*/ 479889 h 883915"/>
                <a:gd name="connsiteX2" fmla="*/ 0 w 696491"/>
                <a:gd name="connsiteY2" fmla="*/ 0 h 883915"/>
                <a:gd name="connsiteX3" fmla="*/ 695118 w 696491"/>
                <a:gd name="connsiteY3" fmla="*/ 404027 h 88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491" h="883915">
                  <a:moveTo>
                    <a:pt x="696491" y="883916"/>
                  </a:moveTo>
                  <a:lnTo>
                    <a:pt x="1373" y="479889"/>
                  </a:lnTo>
                  <a:lnTo>
                    <a:pt x="0" y="0"/>
                  </a:lnTo>
                  <a:lnTo>
                    <a:pt x="695118" y="404027"/>
                  </a:lnTo>
                  <a:close/>
                </a:path>
              </a:pathLst>
            </a:custGeom>
            <a:solidFill>
              <a:srgbClr val="003399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8871567" y="3301094"/>
              <a:ext cx="1176800" cy="682241"/>
            </a:xfrm>
            <a:custGeom>
              <a:avLst/>
              <a:gdLst>
                <a:gd name="connsiteX0" fmla="*/ 695118 w 1112760"/>
                <a:gd name="connsiteY0" fmla="*/ 645115 h 645115"/>
                <a:gd name="connsiteX1" fmla="*/ 0 w 1112760"/>
                <a:gd name="connsiteY1" fmla="*/ 241089 h 645115"/>
                <a:gd name="connsiteX2" fmla="*/ 417643 w 1112760"/>
                <a:gd name="connsiteY2" fmla="*/ 0 h 645115"/>
                <a:gd name="connsiteX3" fmla="*/ 1112761 w 1112760"/>
                <a:gd name="connsiteY3" fmla="*/ 404027 h 64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760" h="645115">
                  <a:moveTo>
                    <a:pt x="695118" y="645115"/>
                  </a:moveTo>
                  <a:lnTo>
                    <a:pt x="0" y="241089"/>
                  </a:lnTo>
                  <a:lnTo>
                    <a:pt x="417643" y="0"/>
                  </a:lnTo>
                  <a:lnTo>
                    <a:pt x="1112761" y="404027"/>
                  </a:lnTo>
                  <a:close/>
                </a:path>
              </a:pathLst>
            </a:custGeom>
            <a:solidFill>
              <a:srgbClr val="003399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一致性</a:t>
              </a: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9311793" y="2807017"/>
              <a:ext cx="736574" cy="934785"/>
            </a:xfrm>
            <a:custGeom>
              <a:avLst/>
              <a:gdLst>
                <a:gd name="connsiteX0" fmla="*/ 696491 w 696491"/>
                <a:gd name="connsiteY0" fmla="*/ 883915 h 883915"/>
                <a:gd name="connsiteX1" fmla="*/ 1373 w 696491"/>
                <a:gd name="connsiteY1" fmla="*/ 479889 h 883915"/>
                <a:gd name="connsiteX2" fmla="*/ 0 w 696491"/>
                <a:gd name="connsiteY2" fmla="*/ 0 h 883915"/>
                <a:gd name="connsiteX3" fmla="*/ 695118 w 696491"/>
                <a:gd name="connsiteY3" fmla="*/ 404027 h 88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491" h="883915">
                  <a:moveTo>
                    <a:pt x="696491" y="883915"/>
                  </a:moveTo>
                  <a:lnTo>
                    <a:pt x="1373" y="479889"/>
                  </a:lnTo>
                  <a:lnTo>
                    <a:pt x="0" y="0"/>
                  </a:lnTo>
                  <a:lnTo>
                    <a:pt x="695118" y="404027"/>
                  </a:lnTo>
                  <a:close/>
                </a:path>
              </a:pathLst>
            </a:custGeom>
            <a:solidFill>
              <a:srgbClr val="003399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9311793" y="2551933"/>
              <a:ext cx="1176800" cy="682362"/>
            </a:xfrm>
            <a:custGeom>
              <a:avLst/>
              <a:gdLst>
                <a:gd name="connsiteX0" fmla="*/ 695118 w 1112760"/>
                <a:gd name="connsiteY0" fmla="*/ 645230 h 645229"/>
                <a:gd name="connsiteX1" fmla="*/ 0 w 1112760"/>
                <a:gd name="connsiteY1" fmla="*/ 241203 h 645229"/>
                <a:gd name="connsiteX2" fmla="*/ 417643 w 1112760"/>
                <a:gd name="connsiteY2" fmla="*/ 0 h 645229"/>
                <a:gd name="connsiteX3" fmla="*/ 1112761 w 1112760"/>
                <a:gd name="connsiteY3" fmla="*/ 404141 h 64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2760" h="645229">
                  <a:moveTo>
                    <a:pt x="695118" y="645230"/>
                  </a:moveTo>
                  <a:lnTo>
                    <a:pt x="0" y="241203"/>
                  </a:lnTo>
                  <a:lnTo>
                    <a:pt x="417643" y="0"/>
                  </a:lnTo>
                  <a:lnTo>
                    <a:pt x="1112761" y="404141"/>
                  </a:lnTo>
                  <a:close/>
                </a:path>
              </a:pathLst>
            </a:custGeom>
            <a:solidFill>
              <a:srgbClr val="003399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准确性</a:t>
              </a: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8157136" y="5395738"/>
              <a:ext cx="291265" cy="425341"/>
            </a:xfrm>
            <a:custGeom>
              <a:avLst/>
              <a:gdLst>
                <a:gd name="connsiteX0" fmla="*/ 134904 w 275415"/>
                <a:gd name="connsiteY0" fmla="*/ 0 h 402195"/>
                <a:gd name="connsiteX1" fmla="*/ 0 w 275415"/>
                <a:gd name="connsiteY1" fmla="*/ 94742 h 402195"/>
                <a:gd name="connsiteX2" fmla="*/ 51948 w 275415"/>
                <a:gd name="connsiteY2" fmla="*/ 124721 h 402195"/>
                <a:gd name="connsiteX3" fmla="*/ 51948 w 275415"/>
                <a:gd name="connsiteY3" fmla="*/ 303220 h 402195"/>
                <a:gd name="connsiteX4" fmla="*/ 223468 w 275415"/>
                <a:gd name="connsiteY4" fmla="*/ 402196 h 402195"/>
                <a:gd name="connsiteX5" fmla="*/ 223468 w 275415"/>
                <a:gd name="connsiteY5" fmla="*/ 223696 h 402195"/>
                <a:gd name="connsiteX6" fmla="*/ 275416 w 275415"/>
                <a:gd name="connsiteY6" fmla="*/ 253675 h 40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415" h="402195">
                  <a:moveTo>
                    <a:pt x="134904" y="0"/>
                  </a:moveTo>
                  <a:lnTo>
                    <a:pt x="0" y="94742"/>
                  </a:lnTo>
                  <a:lnTo>
                    <a:pt x="51948" y="124721"/>
                  </a:lnTo>
                  <a:lnTo>
                    <a:pt x="51948" y="303220"/>
                  </a:lnTo>
                  <a:lnTo>
                    <a:pt x="223468" y="402196"/>
                  </a:lnTo>
                  <a:lnTo>
                    <a:pt x="223468" y="223696"/>
                  </a:lnTo>
                  <a:lnTo>
                    <a:pt x="275416" y="253675"/>
                  </a:lnTo>
                  <a:close/>
                </a:path>
              </a:pathLst>
            </a:custGeom>
            <a:solidFill>
              <a:srgbClr val="CFD9EC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8582116" y="4624677"/>
              <a:ext cx="291145" cy="425463"/>
            </a:xfrm>
            <a:custGeom>
              <a:avLst/>
              <a:gdLst>
                <a:gd name="connsiteX0" fmla="*/ 134904 w 275301"/>
                <a:gd name="connsiteY0" fmla="*/ 0 h 402310"/>
                <a:gd name="connsiteX1" fmla="*/ 0 w 275301"/>
                <a:gd name="connsiteY1" fmla="*/ 94742 h 402310"/>
                <a:gd name="connsiteX2" fmla="*/ 51834 w 275301"/>
                <a:gd name="connsiteY2" fmla="*/ 124721 h 402310"/>
                <a:gd name="connsiteX3" fmla="*/ 51834 w 275301"/>
                <a:gd name="connsiteY3" fmla="*/ 303220 h 402310"/>
                <a:gd name="connsiteX4" fmla="*/ 223353 w 275301"/>
                <a:gd name="connsiteY4" fmla="*/ 402310 h 402310"/>
                <a:gd name="connsiteX5" fmla="*/ 223353 w 275301"/>
                <a:gd name="connsiteY5" fmla="*/ 223696 h 402310"/>
                <a:gd name="connsiteX6" fmla="*/ 275301 w 275301"/>
                <a:gd name="connsiteY6" fmla="*/ 253675 h 40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01" h="402310">
                  <a:moveTo>
                    <a:pt x="134904" y="0"/>
                  </a:moveTo>
                  <a:lnTo>
                    <a:pt x="0" y="94742"/>
                  </a:lnTo>
                  <a:lnTo>
                    <a:pt x="51834" y="124721"/>
                  </a:lnTo>
                  <a:lnTo>
                    <a:pt x="51834" y="303220"/>
                  </a:lnTo>
                  <a:lnTo>
                    <a:pt x="223353" y="402310"/>
                  </a:lnTo>
                  <a:lnTo>
                    <a:pt x="223353" y="223696"/>
                  </a:lnTo>
                  <a:lnTo>
                    <a:pt x="275301" y="253675"/>
                  </a:lnTo>
                  <a:close/>
                </a:path>
              </a:pathLst>
            </a:custGeom>
            <a:solidFill>
              <a:srgbClr val="CFD9EC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9022343" y="3864990"/>
              <a:ext cx="291145" cy="425463"/>
            </a:xfrm>
            <a:custGeom>
              <a:avLst/>
              <a:gdLst>
                <a:gd name="connsiteX0" fmla="*/ 134904 w 275301"/>
                <a:gd name="connsiteY0" fmla="*/ 0 h 402310"/>
                <a:gd name="connsiteX1" fmla="*/ 0 w 275301"/>
                <a:gd name="connsiteY1" fmla="*/ 94742 h 402310"/>
                <a:gd name="connsiteX2" fmla="*/ 51833 w 275301"/>
                <a:gd name="connsiteY2" fmla="*/ 124721 h 402310"/>
                <a:gd name="connsiteX3" fmla="*/ 51833 w 275301"/>
                <a:gd name="connsiteY3" fmla="*/ 303220 h 402310"/>
                <a:gd name="connsiteX4" fmla="*/ 223353 w 275301"/>
                <a:gd name="connsiteY4" fmla="*/ 402310 h 402310"/>
                <a:gd name="connsiteX5" fmla="*/ 223353 w 275301"/>
                <a:gd name="connsiteY5" fmla="*/ 223811 h 402310"/>
                <a:gd name="connsiteX6" fmla="*/ 275301 w 275301"/>
                <a:gd name="connsiteY6" fmla="*/ 253675 h 40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01" h="402310">
                  <a:moveTo>
                    <a:pt x="134904" y="0"/>
                  </a:moveTo>
                  <a:lnTo>
                    <a:pt x="0" y="94742"/>
                  </a:lnTo>
                  <a:lnTo>
                    <a:pt x="51833" y="124721"/>
                  </a:lnTo>
                  <a:lnTo>
                    <a:pt x="51833" y="303220"/>
                  </a:lnTo>
                  <a:lnTo>
                    <a:pt x="223353" y="402310"/>
                  </a:lnTo>
                  <a:lnTo>
                    <a:pt x="223353" y="223811"/>
                  </a:lnTo>
                  <a:lnTo>
                    <a:pt x="275301" y="253675"/>
                  </a:lnTo>
                  <a:close/>
                </a:path>
              </a:pathLst>
            </a:custGeom>
            <a:solidFill>
              <a:srgbClr val="CFD9EC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9462569" y="3102157"/>
              <a:ext cx="291145" cy="425463"/>
            </a:xfrm>
            <a:custGeom>
              <a:avLst/>
              <a:gdLst>
                <a:gd name="connsiteX0" fmla="*/ 134904 w 275301"/>
                <a:gd name="connsiteY0" fmla="*/ 0 h 402310"/>
                <a:gd name="connsiteX1" fmla="*/ 0 w 275301"/>
                <a:gd name="connsiteY1" fmla="*/ 94742 h 402310"/>
                <a:gd name="connsiteX2" fmla="*/ 51833 w 275301"/>
                <a:gd name="connsiteY2" fmla="*/ 124721 h 402310"/>
                <a:gd name="connsiteX3" fmla="*/ 51833 w 275301"/>
                <a:gd name="connsiteY3" fmla="*/ 303220 h 402310"/>
                <a:gd name="connsiteX4" fmla="*/ 223353 w 275301"/>
                <a:gd name="connsiteY4" fmla="*/ 402310 h 402310"/>
                <a:gd name="connsiteX5" fmla="*/ 223353 w 275301"/>
                <a:gd name="connsiteY5" fmla="*/ 223811 h 402310"/>
                <a:gd name="connsiteX6" fmla="*/ 275301 w 275301"/>
                <a:gd name="connsiteY6" fmla="*/ 253789 h 40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01" h="402310">
                  <a:moveTo>
                    <a:pt x="134904" y="0"/>
                  </a:moveTo>
                  <a:lnTo>
                    <a:pt x="0" y="94742"/>
                  </a:lnTo>
                  <a:lnTo>
                    <a:pt x="51833" y="124721"/>
                  </a:lnTo>
                  <a:lnTo>
                    <a:pt x="51833" y="303220"/>
                  </a:lnTo>
                  <a:lnTo>
                    <a:pt x="223353" y="402310"/>
                  </a:lnTo>
                  <a:lnTo>
                    <a:pt x="223353" y="223811"/>
                  </a:lnTo>
                  <a:lnTo>
                    <a:pt x="275301" y="253789"/>
                  </a:lnTo>
                  <a:close/>
                </a:path>
              </a:pathLst>
            </a:custGeom>
            <a:solidFill>
              <a:srgbClr val="CFD9EC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9530575" y="1263563"/>
              <a:ext cx="1182125" cy="1727022"/>
            </a:xfrm>
            <a:custGeom>
              <a:avLst/>
              <a:gdLst>
                <a:gd name="connsiteX0" fmla="*/ 547742 w 1117795"/>
                <a:gd name="connsiteY0" fmla="*/ 0 h 1633040"/>
                <a:gd name="connsiteX1" fmla="*/ 0 w 1117795"/>
                <a:gd name="connsiteY1" fmla="*/ 384689 h 1633040"/>
                <a:gd name="connsiteX2" fmla="*/ 210767 w 1117795"/>
                <a:gd name="connsiteY2" fmla="*/ 506320 h 1633040"/>
                <a:gd name="connsiteX3" fmla="*/ 210767 w 1117795"/>
                <a:gd name="connsiteY3" fmla="*/ 1230960 h 1633040"/>
                <a:gd name="connsiteX4" fmla="*/ 907143 w 1117795"/>
                <a:gd name="connsiteY4" fmla="*/ 1633041 h 1633040"/>
                <a:gd name="connsiteX5" fmla="*/ 907143 w 1117795"/>
                <a:gd name="connsiteY5" fmla="*/ 908402 h 1633040"/>
                <a:gd name="connsiteX6" fmla="*/ 1117796 w 1117795"/>
                <a:gd name="connsiteY6" fmla="*/ 1030033 h 16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795" h="1633040">
                  <a:moveTo>
                    <a:pt x="547742" y="0"/>
                  </a:moveTo>
                  <a:lnTo>
                    <a:pt x="0" y="384689"/>
                  </a:lnTo>
                  <a:lnTo>
                    <a:pt x="210767" y="506320"/>
                  </a:lnTo>
                  <a:lnTo>
                    <a:pt x="210767" y="1230960"/>
                  </a:lnTo>
                  <a:lnTo>
                    <a:pt x="907143" y="1633041"/>
                  </a:lnTo>
                  <a:lnTo>
                    <a:pt x="907143" y="908402"/>
                  </a:lnTo>
                  <a:lnTo>
                    <a:pt x="1117796" y="1030033"/>
                  </a:lnTo>
                  <a:close/>
                </a:path>
              </a:pathLst>
            </a:custGeom>
            <a:solidFill>
              <a:srgbClr val="003399"/>
            </a:solidFill>
            <a:ln w="11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98845" y="781935"/>
            <a:ext cx="11518653" cy="104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latinLnBrk="0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应用大数据、知识图谱等新一代信息技术，推动构建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事前规范化填报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事中智能化预警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事后清单化检查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en-US" altLang="zh-CN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MRV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全过程数字化管理闭环。</a:t>
            </a:r>
          </a:p>
        </p:txBody>
      </p:sp>
      <p:sp>
        <p:nvSpPr>
          <p:cNvPr id="34" name="Rectangle 21"/>
          <p:cNvSpPr/>
          <p:nvPr/>
        </p:nvSpPr>
        <p:spPr bwMode="auto">
          <a:xfrm>
            <a:off x="293542" y="163879"/>
            <a:ext cx="76182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（二）全过程监管支撑</a:t>
            </a:r>
            <a:r>
              <a:rPr kumimoji="1"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MRV</a:t>
            </a:r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数字化管理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Freeform 7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53478" y="3370319"/>
            <a:ext cx="1371954" cy="1380993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BBC5D8"/>
          </a:solidFill>
          <a:ln>
            <a:noFill/>
          </a:ln>
        </p:spPr>
        <p:txBody>
          <a:bodyPr vert="horz" wrap="square" lIns="55814" tIns="29023" rIns="55814" bIns="29023" numCol="1" anchor="t" anchorCtr="0" compatLnSpc="1">
            <a:normAutofit/>
          </a:bodyPr>
          <a:lstStyle/>
          <a:p>
            <a:endParaRPr lang="zh-CN" altLang="en-US" sz="1045"/>
          </a:p>
        </p:txBody>
      </p:sp>
      <p:sp>
        <p:nvSpPr>
          <p:cNvPr id="4" name="Freeform 1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1328295" y="2271937"/>
            <a:ext cx="1511128" cy="152108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BBC5D8"/>
          </a:solidFill>
          <a:ln>
            <a:noFill/>
          </a:ln>
        </p:spPr>
        <p:txBody>
          <a:bodyPr vert="horz" wrap="square" lIns="55814" tIns="29023" rIns="55814" bIns="29023" numCol="1" anchor="t" anchorCtr="0" compatLnSpc="1">
            <a:normAutofit/>
          </a:bodyPr>
          <a:lstStyle/>
          <a:p>
            <a:endParaRPr lang="zh-CN" altLang="en-US" sz="1045"/>
          </a:p>
        </p:txBody>
      </p:sp>
      <p:sp>
        <p:nvSpPr>
          <p:cNvPr id="5" name="Freeform 1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422576" y="4896524"/>
            <a:ext cx="1511128" cy="1521084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BBC5D8"/>
          </a:solidFill>
          <a:ln>
            <a:noFill/>
          </a:ln>
        </p:spPr>
        <p:txBody>
          <a:bodyPr vert="horz" wrap="square" lIns="55814" tIns="29023" rIns="55814" bIns="29023" numCol="1" anchor="t" anchorCtr="0" compatLnSpc="1">
            <a:normAutofit/>
          </a:bodyPr>
          <a:lstStyle/>
          <a:p>
            <a:endParaRPr lang="zh-CN" altLang="en-US" sz="1045"/>
          </a:p>
        </p:txBody>
      </p:sp>
      <p:sp>
        <p:nvSpPr>
          <p:cNvPr id="6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874" y="3613103"/>
            <a:ext cx="826458" cy="832210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txBody>
          <a:bodyPr vert="horz" wrap="square" lIns="55814" tIns="29023" rIns="55814" bIns="29023" numCol="1" anchor="t" anchorCtr="0" compatLnSpc="1">
            <a:normAutofit/>
          </a:bodyPr>
          <a:lstStyle/>
          <a:p>
            <a:endParaRPr lang="zh-CN" altLang="en-US" sz="1045"/>
          </a:p>
        </p:txBody>
      </p:sp>
      <p:sp>
        <p:nvSpPr>
          <p:cNvPr id="7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9262" y="2580600"/>
            <a:ext cx="910296" cy="916632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txBody>
          <a:bodyPr vert="horz" wrap="square" lIns="55814" tIns="29023" rIns="55814" bIns="29023" numCol="1" anchor="t" anchorCtr="0" compatLnSpc="1">
            <a:normAutofit/>
          </a:bodyPr>
          <a:lstStyle/>
          <a:p>
            <a:endParaRPr lang="zh-CN" altLang="en-US" sz="1045"/>
          </a:p>
        </p:txBody>
      </p:sp>
      <p:sp>
        <p:nvSpPr>
          <p:cNvPr id="8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8308" y="5208261"/>
            <a:ext cx="910296" cy="916632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txBody>
          <a:bodyPr vert="horz" wrap="square" lIns="55814" tIns="29023" rIns="55814" bIns="29023" numCol="1" anchor="t" anchorCtr="0" compatLnSpc="1">
            <a:normAutofit/>
          </a:bodyPr>
          <a:lstStyle/>
          <a:p>
            <a:endParaRPr lang="zh-CN" altLang="en-US" sz="1045"/>
          </a:p>
        </p:txBody>
      </p:sp>
      <p:sp>
        <p:nvSpPr>
          <p:cNvPr id="9" name="文本框 8"/>
          <p:cNvSpPr txBox="1"/>
          <p:nvPr/>
        </p:nvSpPr>
        <p:spPr>
          <a:xfrm>
            <a:off x="504301" y="3782335"/>
            <a:ext cx="823994" cy="873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标准值校验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39894" y="2760836"/>
            <a:ext cx="907582" cy="961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阈值</a:t>
            </a:r>
            <a:endParaRPr lang="en-US" altLang="zh-CN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4393" y="5387975"/>
            <a:ext cx="907582" cy="961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</a:t>
            </a:r>
            <a:endParaRPr lang="en-US" altLang="zh-CN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校验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052553" y="2513187"/>
          <a:ext cx="8716871" cy="38639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20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20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校验规则</a:t>
                      </a:r>
                      <a:endParaRPr lang="zh-CN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2000" b="1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计算公式</a:t>
                      </a:r>
                      <a:endParaRPr lang="zh-CN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20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备注</a:t>
                      </a:r>
                      <a:endParaRPr lang="zh-CN" sz="20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极值校验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1600" kern="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600" kern="0" baseline="-250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zh-CN" altLang="en-US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2013-2023</a:t>
                      </a:r>
                      <a:r>
                        <a:rPr lang="zh-CN" altLang="en-US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zh-CN" altLang="en-US" sz="1600" kern="0" baseline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kern="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600" kern="0" baseline="-250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zh-CN" altLang="en-US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2013-2023</a:t>
                      </a:r>
                      <a:r>
                        <a:rPr lang="zh-CN" altLang="en-US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kern="100" baseline="-250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某一参数的历史最大值、最小值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标准值校验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15000"/>
                        </a:lnSpc>
                      </a:pP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s=sqrt(((x</a:t>
                      </a:r>
                      <a:r>
                        <a:rPr lang="en-US" altLang="zh-CN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-x)</a:t>
                      </a:r>
                      <a:r>
                        <a:rPr lang="en-US" altLang="zh-CN" sz="1600" kern="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+(x</a:t>
                      </a:r>
                      <a:r>
                        <a:rPr lang="en-US" altLang="zh-CN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-x)</a:t>
                      </a:r>
                      <a:r>
                        <a:rPr lang="en-US" altLang="zh-CN" sz="1600" kern="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+......(</a:t>
                      </a:r>
                      <a:r>
                        <a:rPr lang="en-US" altLang="zh-CN" sz="1600" kern="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600" kern="0" baseline="-250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-x)</a:t>
                      </a:r>
                      <a:r>
                        <a:rPr lang="en-US" altLang="zh-CN" sz="1600" kern="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)/(n-1))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15000"/>
                        </a:lnSpc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为一组数（</a:t>
                      </a: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个数据）的算数平均值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阈值校验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P{θ</a:t>
                      </a:r>
                      <a:r>
                        <a:rPr lang="en-US" altLang="zh-CN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&lt;θ&lt;θ</a:t>
                      </a:r>
                      <a:r>
                        <a:rPr lang="en-US" altLang="zh-CN" sz="1600" kern="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}≥1-α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为显著性水平，</a:t>
                      </a: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altLang="zh-CN" sz="1600" kern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altLang="zh-CN" sz="1600" kern="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分别为置信水平为</a:t>
                      </a: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1-α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的双侧置信区间的置信下限和置信上限，</a:t>
                      </a:r>
                      <a:r>
                        <a:rPr lang="en-US" altLang="zh-CN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1-α</a:t>
                      </a:r>
                      <a:r>
                        <a:rPr lang="zh-CN" altLang="en-US" sz="16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称为置信水平</a:t>
                      </a:r>
                      <a:endParaRPr lang="zh-CN" altLang="zh-CN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逻辑校验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(x*α)/</a:t>
                      </a:r>
                      <a:r>
                        <a:rPr lang="zh-CN" altLang="en-US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∑</a:t>
                      </a:r>
                      <a:r>
                        <a:rPr lang="en-US" altLang="zh-CN" sz="1600" kern="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(y*z)&lt;β</a:t>
                      </a:r>
                      <a:endParaRPr lang="zh-CN" sz="1600" kern="100" baseline="-250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zh-CN" altLang="en-US" sz="16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多个参数之间的关联关系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60994" y="770789"/>
            <a:ext cx="11637143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latinLnBrk="0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搭建智能校核模型，内置极值、阈值、标准值、逻辑校验等</a:t>
            </a:r>
            <a:r>
              <a:rPr lang="en-US" altLang="zh-CN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大类</a:t>
            </a:r>
            <a:r>
              <a:rPr lang="en-US" altLang="zh-CN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余个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校验规则，实时对元素碳含量、低位发热量等关键指标进行比对分析，通过参数与自身历史数据的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纵向比较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、与其它参数的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横向比较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，为国家</a:t>
            </a:r>
            <a:r>
              <a:rPr lang="en-US" altLang="zh-CN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省</a:t>
            </a:r>
            <a:r>
              <a:rPr lang="en-US" altLang="zh-CN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市三级联审机制、事前事中事后全链条监管机制落地见效提供支撑。</a:t>
            </a:r>
          </a:p>
        </p:txBody>
      </p:sp>
      <p:sp>
        <p:nvSpPr>
          <p:cNvPr id="14" name="Rectangle 21"/>
          <p:cNvSpPr/>
          <p:nvPr/>
        </p:nvSpPr>
        <p:spPr bwMode="auto">
          <a:xfrm>
            <a:off x="293370" y="168910"/>
            <a:ext cx="73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（三）全参数智核支撑数据质量实时研判</a:t>
            </a:r>
          </a:p>
        </p:txBody>
      </p:sp>
      <p:sp>
        <p:nvSpPr>
          <p:cNvPr id="15" name="Freeform 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514126" y="3808827"/>
            <a:ext cx="1371954" cy="1380993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BBC5D8"/>
          </a:solidFill>
          <a:ln>
            <a:noFill/>
          </a:ln>
        </p:spPr>
        <p:txBody>
          <a:bodyPr vert="horz" wrap="square" lIns="55814" tIns="29023" rIns="55814" bIns="29023" numCol="1" anchor="t" anchorCtr="0" compatLnSpc="1">
            <a:normAutofit/>
          </a:bodyPr>
          <a:lstStyle/>
          <a:p>
            <a:endParaRPr lang="zh-CN" altLang="en-US" sz="1045"/>
          </a:p>
        </p:txBody>
      </p:sp>
      <p:sp>
        <p:nvSpPr>
          <p:cNvPr id="16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64522" y="4051611"/>
            <a:ext cx="826458" cy="832210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txBody>
          <a:bodyPr vert="horz" wrap="square" lIns="55814" tIns="29023" rIns="55814" bIns="29023" numCol="1" anchor="t" anchorCtr="0" compatLnSpc="1">
            <a:normAutofit/>
          </a:bodyPr>
          <a:lstStyle/>
          <a:p>
            <a:endParaRPr lang="zh-CN" altLang="en-US" sz="1045"/>
          </a:p>
        </p:txBody>
      </p:sp>
      <p:sp>
        <p:nvSpPr>
          <p:cNvPr id="17" name="文本框 16"/>
          <p:cNvSpPr txBox="1"/>
          <p:nvPr/>
        </p:nvSpPr>
        <p:spPr>
          <a:xfrm>
            <a:off x="1764949" y="4220843"/>
            <a:ext cx="823994" cy="8732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极值</a:t>
            </a:r>
            <a:endParaRPr lang="en-US" altLang="zh-CN" sz="16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81248" y="978671"/>
            <a:ext cx="10994656" cy="929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建立统一的碳排放数据中心，融合应用执法、实时工况、</a:t>
            </a:r>
            <a:r>
              <a:rPr lang="en-US" altLang="zh-CN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CEMS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、排污许可等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生态环境数据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和工商、煤炭、电力、能耗等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部外数据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，通过大数据比对分析，确保数据一致性。</a:t>
            </a:r>
            <a:endParaRPr lang="en-US" altLang="zh-CN" sz="22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21"/>
          <p:cNvSpPr/>
          <p:nvPr/>
        </p:nvSpPr>
        <p:spPr bwMode="auto">
          <a:xfrm>
            <a:off x="293542" y="163879"/>
            <a:ext cx="76182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（四）全要素分析支撑数据交叉验证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238611" y="2385142"/>
            <a:ext cx="4358640" cy="3528695"/>
            <a:chOff x="6721" y="1464"/>
            <a:chExt cx="7350" cy="6434"/>
          </a:xfrm>
        </p:grpSpPr>
        <p:sp>
          <p:nvSpPr>
            <p:cNvPr id="7" name="Oval 1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82" y="3222"/>
              <a:ext cx="2249" cy="2253"/>
            </a:xfrm>
            <a:prstGeom prst="ellipse">
              <a:avLst/>
            </a:prstGeom>
            <a:solidFill>
              <a:srgbClr val="002993"/>
            </a:solidFill>
            <a:ln>
              <a:noFill/>
            </a:ln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sz="5400"/>
            </a:p>
          </p:txBody>
        </p:sp>
        <p:sp>
          <p:nvSpPr>
            <p:cNvPr id="8" name="Oval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1" y="3159"/>
              <a:ext cx="2373" cy="2380"/>
            </a:xfrm>
            <a:prstGeom prst="ellipse">
              <a:avLst/>
            </a:prstGeom>
            <a:noFill/>
            <a:ln w="6350" cmpd="sng">
              <a:noFill/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zh-CN" altLang="en-US" sz="6000"/>
            </a:p>
          </p:txBody>
        </p:sp>
        <p:sp>
          <p:nvSpPr>
            <p:cNvPr id="9" name="Oval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367" y="3620"/>
              <a:ext cx="1660" cy="1660"/>
            </a:xfrm>
            <a:prstGeom prst="ellipse">
              <a:avLst/>
            </a:prstGeom>
            <a:solidFill>
              <a:srgbClr val="002993"/>
            </a:solidFill>
            <a:ln>
              <a:noFill/>
            </a:ln>
          </p:spPr>
          <p:txBody>
            <a:bodyPr>
              <a:noAutofit/>
            </a:bodyPr>
            <a:lstStyle/>
            <a:p>
              <a:pPr>
                <a:defRPr/>
              </a:pPr>
              <a:endParaRPr lang="zh-CN" altLang="en-US" sz="4000"/>
            </a:p>
          </p:txBody>
        </p:sp>
        <p:sp>
          <p:nvSpPr>
            <p:cNvPr id="10" name="Oval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9297" y="3550"/>
              <a:ext cx="1797" cy="1801"/>
            </a:xfrm>
            <a:prstGeom prst="ellipse">
              <a:avLst/>
            </a:prstGeom>
            <a:noFill/>
            <a:ln w="6350" cmpd="sng">
              <a:noFill/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zh-CN" altLang="en-US" sz="4400"/>
            </a:p>
          </p:txBody>
        </p:sp>
        <p:sp>
          <p:nvSpPr>
            <p:cNvPr id="11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881" y="4609"/>
              <a:ext cx="2170" cy="2181"/>
            </a:xfrm>
            <a:prstGeom prst="ellipse">
              <a:avLst/>
            </a:prstGeom>
            <a:solidFill>
              <a:srgbClr val="00299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sz="4800"/>
            </a:p>
          </p:txBody>
        </p:sp>
        <p:sp>
          <p:nvSpPr>
            <p:cNvPr id="12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816" y="4552"/>
              <a:ext cx="2300" cy="2292"/>
            </a:xfrm>
            <a:prstGeom prst="ellipse">
              <a:avLst/>
            </a:prstGeom>
            <a:noFill/>
            <a:ln w="6350" cmpd="sng">
              <a:noFill/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 lnSpcReduction="10000"/>
            </a:bodyPr>
            <a:lstStyle/>
            <a:p>
              <a:pPr>
                <a:defRPr/>
              </a:pPr>
              <a:endParaRPr lang="zh-CN" altLang="en-US" sz="5400"/>
            </a:p>
          </p:txBody>
        </p:sp>
        <p:sp>
          <p:nvSpPr>
            <p:cNvPr id="13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995" y="2813"/>
              <a:ext cx="1538" cy="1542"/>
            </a:xfrm>
            <a:prstGeom prst="ellipse">
              <a:avLst/>
            </a:prstGeom>
            <a:solidFill>
              <a:srgbClr val="F77872"/>
            </a:solidFill>
            <a:ln>
              <a:noFill/>
            </a:ln>
          </p:spPr>
          <p:txBody>
            <a:bodyPr>
              <a:normAutofit fontScale="97500" lnSpcReduction="10000"/>
            </a:bodyPr>
            <a:lstStyle/>
            <a:p>
              <a:pPr>
                <a:defRPr/>
              </a:pPr>
              <a:endParaRPr lang="zh-CN" altLang="en-US" sz="3600"/>
            </a:p>
          </p:txBody>
        </p:sp>
        <p:sp>
          <p:nvSpPr>
            <p:cNvPr id="14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933" y="2750"/>
              <a:ext cx="1666" cy="1666"/>
            </a:xfrm>
            <a:prstGeom prst="ellipse">
              <a:avLst/>
            </a:prstGeom>
            <a:solidFill>
              <a:srgbClr val="002993"/>
            </a:solidFill>
            <a:ln w="6350" cmpd="sng">
              <a:noFill/>
              <a:prstDash val="dash"/>
              <a:round/>
            </a:ln>
          </p:spPr>
          <p:txBody>
            <a:bodyPr>
              <a:noAutofit/>
            </a:bodyPr>
            <a:lstStyle/>
            <a:p>
              <a:pPr>
                <a:defRPr/>
              </a:pPr>
              <a:endParaRPr lang="zh-CN" altLang="en-US" sz="4000"/>
            </a:p>
          </p:txBody>
        </p:sp>
        <p:sp>
          <p:nvSpPr>
            <p:cNvPr id="15" name="Oval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425" y="5277"/>
              <a:ext cx="1540" cy="1538"/>
            </a:xfrm>
            <a:prstGeom prst="ellipse">
              <a:avLst/>
            </a:prstGeom>
            <a:solidFill>
              <a:srgbClr val="F77872"/>
            </a:solidFill>
            <a:ln>
              <a:noFill/>
            </a:ln>
          </p:spPr>
          <p:txBody>
            <a:bodyPr>
              <a:normAutofit fontScale="97500" lnSpcReduction="10000"/>
            </a:bodyPr>
            <a:lstStyle/>
            <a:p>
              <a:pPr>
                <a:defRPr/>
              </a:pPr>
              <a:endParaRPr lang="zh-CN" altLang="en-US" sz="3600"/>
            </a:p>
          </p:txBody>
        </p:sp>
        <p:sp>
          <p:nvSpPr>
            <p:cNvPr id="16" name="Oval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364" y="5248"/>
              <a:ext cx="1662" cy="1666"/>
            </a:xfrm>
            <a:prstGeom prst="ellipse">
              <a:avLst/>
            </a:prstGeom>
            <a:solidFill>
              <a:srgbClr val="002993"/>
            </a:solidFill>
            <a:ln w="6350" cmpd="sng">
              <a:noFill/>
              <a:prstDash val="dash"/>
              <a:round/>
            </a:ln>
          </p:spPr>
          <p:txBody>
            <a:bodyPr>
              <a:noAutofit/>
            </a:bodyPr>
            <a:lstStyle/>
            <a:p>
              <a:pPr>
                <a:defRPr/>
              </a:pPr>
              <a:endParaRPr lang="zh-CN" altLang="en-US" sz="4000"/>
            </a:p>
          </p:txBody>
        </p:sp>
        <p:sp>
          <p:nvSpPr>
            <p:cNvPr id="17" name="Oval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773" y="2369"/>
              <a:ext cx="1260" cy="1253"/>
            </a:xfrm>
            <a:prstGeom prst="ellipse">
              <a:avLst/>
            </a:prstGeom>
            <a:solidFill>
              <a:srgbClr val="F77872"/>
            </a:solidFill>
            <a:ln>
              <a:noFill/>
            </a:ln>
          </p:spPr>
          <p:txBody>
            <a:bodyPr>
              <a:normAutofit fontScale="97500" lnSpcReduction="10000"/>
            </a:bodyPr>
            <a:lstStyle/>
            <a:p>
              <a:pPr>
                <a:defRPr/>
              </a:pPr>
              <a:endParaRPr lang="zh-CN" altLang="en-US" sz="2800"/>
            </a:p>
          </p:txBody>
        </p:sp>
        <p:sp>
          <p:nvSpPr>
            <p:cNvPr id="18" name="Oval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708" y="2308"/>
              <a:ext cx="1382" cy="1375"/>
            </a:xfrm>
            <a:prstGeom prst="ellipse">
              <a:avLst/>
            </a:prstGeom>
            <a:solidFill>
              <a:srgbClr val="002993"/>
            </a:solidFill>
            <a:ln w="6350" cmpd="sng">
              <a:noFill/>
              <a:prstDash val="dash"/>
              <a:round/>
            </a:ln>
          </p:spPr>
          <p:txBody>
            <a:bodyPr>
              <a:noAutofit/>
            </a:bodyPr>
            <a:lstStyle/>
            <a:p>
              <a:pPr>
                <a:defRPr/>
              </a:pPr>
              <a:endParaRPr lang="zh-CN" altLang="en-US" sz="3200"/>
            </a:p>
          </p:txBody>
        </p:sp>
        <p:sp>
          <p:nvSpPr>
            <p:cNvPr id="19" name="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11107" y="5453"/>
              <a:ext cx="1741" cy="93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ctr">
                <a:defRPr sz="18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zh-CN" altLang="en-US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实时工况</a:t>
              </a:r>
              <a:endPara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charset="0"/>
                <a:sym typeface="+mn-ea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5"/>
              </p:custDataLst>
            </p:nvPr>
          </p:nvSpPr>
          <p:spPr>
            <a:xfrm>
              <a:off x="7060" y="4210"/>
              <a:ext cx="1741" cy="93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defPPr>
                <a:defRPr lang="zh-CN"/>
              </a:defPPr>
              <a:lvl1pPr algn="ctr">
                <a:defRPr sz="18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</a:lstStyle>
            <a:p>
              <a:pPr indent="0" algn="ctr">
                <a:buNone/>
              </a:pPr>
              <a:r>
                <a:rPr lang="zh-CN" altLang="en-US" sz="20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charset="0"/>
                  <a:sym typeface="+mn-ea"/>
                </a:rPr>
                <a:t>排污许可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11084" y="3357"/>
              <a:ext cx="1449" cy="7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DCEB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defRPr sz="18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zh-CN" altLang="en-US" sz="16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电力</a:t>
              </a:r>
              <a:endParaRPr lang="zh-CN" altLang="en-US" sz="16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charset="0"/>
                <a:sym typeface="+mn-ea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7"/>
              </p:custDataLst>
            </p:nvPr>
          </p:nvSpPr>
          <p:spPr>
            <a:xfrm>
              <a:off x="8285" y="5670"/>
              <a:ext cx="1721" cy="5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DCEB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defRPr sz="18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执法</a:t>
              </a:r>
              <a:endPara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charset="0"/>
                <a:sym typeface="+mn-ea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8"/>
              </p:custDataLst>
            </p:nvPr>
          </p:nvSpPr>
          <p:spPr>
            <a:xfrm>
              <a:off x="9315" y="4055"/>
              <a:ext cx="1711" cy="104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DCEB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defRPr sz="18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工商</a:t>
              </a:r>
              <a:endParaRPr lang="zh-CN" altLang="en-US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charset="0"/>
                <a:sym typeface="+mn-ea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9"/>
              </p:custDataLst>
            </p:nvPr>
          </p:nvSpPr>
          <p:spPr>
            <a:xfrm>
              <a:off x="8244" y="2492"/>
              <a:ext cx="2224" cy="39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DCEB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defRPr sz="18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CEMS</a:t>
              </a:r>
              <a:endPara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charset="0"/>
                <a:sym typeface="+mn-ea"/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706" y="6232"/>
              <a:ext cx="1662" cy="1666"/>
            </a:xfrm>
            <a:prstGeom prst="ellipse">
              <a:avLst/>
            </a:prstGeom>
            <a:solidFill>
              <a:srgbClr val="002993"/>
            </a:solidFill>
            <a:ln w="28575" cmpd="dbl">
              <a:noFill/>
              <a:prstDash val="sysDash"/>
              <a:round/>
            </a:ln>
          </p:spPr>
          <p:txBody>
            <a:bodyPr>
              <a:noAutofit/>
            </a:bodyPr>
            <a:lstStyle/>
            <a:p>
              <a:pPr>
                <a:defRPr/>
              </a:pPr>
              <a:endParaRPr lang="zh-CN" altLang="en-US" sz="4000"/>
            </a:p>
          </p:txBody>
        </p:sp>
        <p:sp>
          <p:nvSpPr>
            <p:cNvPr id="26" name="文本框 25"/>
            <p:cNvSpPr txBox="1"/>
            <p:nvPr>
              <p:custDataLst>
                <p:tags r:id="rId21"/>
              </p:custDataLst>
            </p:nvPr>
          </p:nvSpPr>
          <p:spPr>
            <a:xfrm>
              <a:off x="9672" y="6782"/>
              <a:ext cx="1721" cy="5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DCEB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defRPr sz="18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charset="0"/>
                  <a:sym typeface="+mn-ea"/>
                </a:rPr>
                <a:t>能耗</a:t>
              </a:r>
            </a:p>
          </p:txBody>
        </p:sp>
        <p:sp>
          <p:nvSpPr>
            <p:cNvPr id="27" name="Oval 2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956" y="1464"/>
              <a:ext cx="1382" cy="1375"/>
            </a:xfrm>
            <a:prstGeom prst="ellipse">
              <a:avLst/>
            </a:prstGeom>
            <a:solidFill>
              <a:srgbClr val="002993"/>
            </a:solidFill>
            <a:ln w="28575" cmpd="dbl">
              <a:noFill/>
              <a:prstDash val="sysDot"/>
              <a:round/>
            </a:ln>
          </p:spPr>
          <p:txBody>
            <a:bodyPr>
              <a:noAutofit/>
            </a:bodyPr>
            <a:lstStyle/>
            <a:p>
              <a:pPr>
                <a:defRPr/>
              </a:pPr>
              <a:endParaRPr lang="zh-CN" altLang="en-US" sz="3200"/>
            </a:p>
          </p:txBody>
        </p:sp>
        <p:sp>
          <p:nvSpPr>
            <p:cNvPr id="28" name="文本框 27"/>
            <p:cNvSpPr txBox="1"/>
            <p:nvPr>
              <p:custDataLst>
                <p:tags r:id="rId23"/>
              </p:custDataLst>
            </p:nvPr>
          </p:nvSpPr>
          <p:spPr>
            <a:xfrm>
              <a:off x="10014" y="1663"/>
              <a:ext cx="1361" cy="4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DCEB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defRPr sz="18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charset="0"/>
                  <a:sym typeface="+mn-ea"/>
                </a:rPr>
                <a:t>监测</a:t>
              </a:r>
            </a:p>
          </p:txBody>
        </p:sp>
        <p:sp>
          <p:nvSpPr>
            <p:cNvPr id="29" name="Oval 1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2533" y="3372"/>
              <a:ext cx="1538" cy="1542"/>
            </a:xfrm>
            <a:prstGeom prst="ellipse">
              <a:avLst/>
            </a:prstGeom>
            <a:solidFill>
              <a:srgbClr val="002993"/>
            </a:solidFill>
            <a:ln>
              <a:noFill/>
            </a:ln>
          </p:spPr>
          <p:txBody>
            <a:bodyPr>
              <a:normAutofit fontScale="97500" lnSpcReduction="10000"/>
            </a:bodyPr>
            <a:lstStyle/>
            <a:p>
              <a:pPr>
                <a:defRPr/>
              </a:pPr>
              <a:endParaRPr lang="zh-CN" altLang="en-US" sz="3600"/>
            </a:p>
          </p:txBody>
        </p:sp>
        <p:sp>
          <p:nvSpPr>
            <p:cNvPr id="30" name="文本框 29"/>
            <p:cNvSpPr txBox="1"/>
            <p:nvPr>
              <p:custDataLst>
                <p:tags r:id="rId25"/>
              </p:custDataLst>
            </p:nvPr>
          </p:nvSpPr>
          <p:spPr>
            <a:xfrm>
              <a:off x="12586" y="3895"/>
              <a:ext cx="1449" cy="7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DCEB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ctr">
                <a:defRPr sz="1800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zh-CN" altLang="en-US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charset="0"/>
                  <a:sym typeface="+mn-ea"/>
                </a:rPr>
                <a:t>检测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89" y="2438400"/>
            <a:ext cx="6710102" cy="3475437"/>
          </a:xfrm>
          <a:prstGeom prst="rect">
            <a:avLst/>
          </a:prstGeom>
        </p:spPr>
      </p:pic>
      <p:sp>
        <p:nvSpPr>
          <p:cNvPr id="3" name="Oval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48960" y="2356167"/>
            <a:ext cx="987958" cy="913709"/>
          </a:xfrm>
          <a:prstGeom prst="ellipse">
            <a:avLst/>
          </a:prstGeom>
          <a:solidFill>
            <a:srgbClr val="002993"/>
          </a:solidFill>
          <a:ln w="6350" cmpd="sng">
            <a:noFill/>
            <a:prstDash val="dash"/>
            <a:round/>
          </a:ln>
        </p:spPr>
        <p:txBody>
          <a:bodyPr>
            <a:noAutofit/>
          </a:bodyPr>
          <a:lstStyle/>
          <a:p>
            <a:pPr algn="ctr">
              <a:defRPr/>
            </a:pP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94939" y="261991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</a:rPr>
              <a:t>煤炭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3370" y="844323"/>
            <a:ext cx="11586742" cy="136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基于知识图谱，构建排放、核查、交易、履约等业务数据与机组、企业、集团、区域等涉碳主体的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逻辑关联关系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，利用</a:t>
            </a:r>
            <a:r>
              <a:rPr lang="en-US" altLang="zh-CN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模型训练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数据间定量关系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，通过定量关系差异查找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问题异常点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，基于参数间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数据传递路径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追溯数据异常源头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椭圆 4"/>
          <p:cNvSpPr/>
          <p:nvPr/>
        </p:nvSpPr>
        <p:spPr>
          <a:xfrm>
            <a:off x="5559551" y="3243560"/>
            <a:ext cx="871730" cy="871730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rgbClr val="CC0000"/>
              </a:gs>
              <a:gs pos="100000">
                <a:srgbClr val="FF0000"/>
              </a:gs>
            </a:gsLst>
            <a:lin ang="18900000" scaled="1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latin typeface="+mj-ea"/>
                <a:ea typeface="+mj-ea"/>
              </a:rPr>
              <a:t>A</a:t>
            </a:r>
            <a:r>
              <a:rPr lang="zh-CN" altLang="en-US" sz="1300" b="1">
                <a:latin typeface="+mj-ea"/>
                <a:ea typeface="+mj-ea"/>
              </a:rPr>
              <a:t>企业排放量</a:t>
            </a:r>
            <a:endParaRPr lang="en-US" sz="1300" b="1" dirty="0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01735" y="3444989"/>
            <a:ext cx="871730" cy="871730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rgbClr val="CC0000"/>
              </a:gs>
              <a:gs pos="100000">
                <a:srgbClr val="FF0000"/>
              </a:gs>
            </a:gsLst>
            <a:lin ang="18900000" scaled="1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latin typeface="+mj-ea"/>
                <a:ea typeface="+mj-ea"/>
              </a:rPr>
              <a:t>2#</a:t>
            </a:r>
            <a:r>
              <a:rPr lang="zh-CN" altLang="en-US" sz="1300" b="1">
                <a:latin typeface="+mj-ea"/>
                <a:ea typeface="+mj-ea"/>
              </a:rPr>
              <a:t>机组排放量</a:t>
            </a:r>
            <a:endParaRPr lang="en-US" sz="1300" b="1" dirty="0"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85864" y="2712407"/>
            <a:ext cx="871730" cy="871730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sz="1300" b="1" dirty="0">
                <a:solidFill>
                  <a:srgbClr val="FFFFFF"/>
                </a:solidFill>
                <a:latin typeface="+mj-ea"/>
                <a:ea typeface="+mj-ea"/>
              </a:rPr>
              <a:t>化石燃料排放量</a:t>
            </a:r>
            <a:endParaRPr lang="en-US" sz="13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14700" y="2835959"/>
            <a:ext cx="871730" cy="871730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solidFill>
                  <a:srgbClr val="FFFFFF"/>
                </a:solidFill>
                <a:latin typeface="+mj-ea"/>
                <a:ea typeface="+mj-ea"/>
              </a:rPr>
              <a:t>1#</a:t>
            </a:r>
            <a:r>
              <a:rPr lang="zh-CN" altLang="en-US" sz="1300" b="1" dirty="0">
                <a:solidFill>
                  <a:srgbClr val="FFFFFF"/>
                </a:solidFill>
                <a:latin typeface="+mj-ea"/>
                <a:ea typeface="+mj-ea"/>
              </a:rPr>
              <a:t>机组排放量</a:t>
            </a:r>
            <a:endParaRPr lang="en-US" sz="13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984614" y="3591122"/>
            <a:ext cx="960432" cy="871730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rgbClr val="CC0000"/>
              </a:gs>
              <a:gs pos="100000">
                <a:srgbClr val="FF0000"/>
              </a:gs>
            </a:gsLst>
            <a:lin ang="18900000" scaled="1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sz="1300" b="1" dirty="0">
                <a:latin typeface="+mj-ea"/>
                <a:ea typeface="+mj-ea"/>
              </a:rPr>
              <a:t>化石燃料燃烧排放量</a:t>
            </a:r>
            <a:endParaRPr lang="en-US" sz="1300" b="1" dirty="0">
              <a:latin typeface="+mj-ea"/>
              <a:ea typeface="+mj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63280" y="4759895"/>
            <a:ext cx="871730" cy="871730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sz="1300" b="1">
                <a:latin typeface="+mj-ea"/>
                <a:ea typeface="+mj-ea"/>
              </a:rPr>
              <a:t>低位发热量</a:t>
            </a:r>
            <a:endParaRPr lang="en-US" sz="1300" b="1" dirty="0">
              <a:latin typeface="+mj-ea"/>
              <a:ea typeface="+mj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837272" y="3422346"/>
            <a:ext cx="871730" cy="871730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rgbClr val="CC0000"/>
              </a:gs>
              <a:gs pos="100000">
                <a:srgbClr val="FF0000"/>
              </a:gs>
            </a:gsLst>
            <a:lin ang="18900000" scaled="1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sz="1300" b="1" dirty="0">
                <a:latin typeface="+mj-ea"/>
                <a:ea typeface="+mj-ea"/>
              </a:rPr>
              <a:t>收到基元素</a:t>
            </a:r>
            <a:r>
              <a:rPr lang="zh-CN" altLang="en-US" sz="1300" b="1">
                <a:latin typeface="+mj-ea"/>
                <a:ea typeface="+mj-ea"/>
              </a:rPr>
              <a:t>碳含量</a:t>
            </a:r>
            <a:endParaRPr lang="en-US" sz="1300" b="1" dirty="0">
              <a:latin typeface="+mj-ea"/>
              <a:ea typeface="+mj-ea"/>
            </a:endParaRPr>
          </a:p>
        </p:txBody>
      </p:sp>
      <p:cxnSp>
        <p:nvCxnSpPr>
          <p:cNvPr id="23" name="直接连接符 22"/>
          <p:cNvCxnSpPr>
            <a:stCxn id="18" idx="2"/>
            <a:endCxn id="5" idx="6"/>
          </p:cNvCxnSpPr>
          <p:nvPr/>
        </p:nvCxnSpPr>
        <p:spPr>
          <a:xfrm flipH="1">
            <a:off x="6431281" y="3271824"/>
            <a:ext cx="583419" cy="407601"/>
          </a:xfrm>
          <a:prstGeom prst="line">
            <a:avLst/>
          </a:prstGeom>
          <a:ln w="19050">
            <a:solidFill>
              <a:srgbClr val="002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4" idx="6"/>
            <a:endCxn id="5" idx="2"/>
          </p:cNvCxnSpPr>
          <p:nvPr/>
        </p:nvCxnSpPr>
        <p:spPr>
          <a:xfrm flipV="1">
            <a:off x="5073465" y="3679425"/>
            <a:ext cx="486086" cy="20142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14" idx="2"/>
            <a:endCxn id="19" idx="6"/>
          </p:cNvCxnSpPr>
          <p:nvPr/>
        </p:nvCxnSpPr>
        <p:spPr>
          <a:xfrm flipH="1">
            <a:off x="3945046" y="3880854"/>
            <a:ext cx="256689" cy="14613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18" idx="7"/>
            <a:endCxn id="16" idx="2"/>
          </p:cNvCxnSpPr>
          <p:nvPr/>
        </p:nvCxnSpPr>
        <p:spPr>
          <a:xfrm>
            <a:off x="7758768" y="2963621"/>
            <a:ext cx="727096" cy="184651"/>
          </a:xfrm>
          <a:prstGeom prst="line">
            <a:avLst/>
          </a:prstGeom>
          <a:ln w="19050">
            <a:solidFill>
              <a:srgbClr val="002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3899798" y="4493940"/>
            <a:ext cx="871730" cy="871730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sz="1300" b="1" dirty="0">
                <a:latin typeface="+mj-ea"/>
                <a:ea typeface="+mj-ea"/>
              </a:rPr>
              <a:t>燃料消耗</a:t>
            </a:r>
            <a:r>
              <a:rPr lang="zh-CN" altLang="en-US" sz="1300" b="1" dirty="0">
                <a:solidFill>
                  <a:srgbClr val="FFFFFF"/>
                </a:solidFill>
                <a:latin typeface="+mj-ea"/>
                <a:ea typeface="+mj-ea"/>
              </a:rPr>
              <a:t>量</a:t>
            </a:r>
            <a:endParaRPr lang="en-US" sz="13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cxnSp>
        <p:nvCxnSpPr>
          <p:cNvPr id="50" name="直接连接符 49"/>
          <p:cNvCxnSpPr>
            <a:stCxn id="19" idx="6"/>
            <a:endCxn id="47" idx="1"/>
          </p:cNvCxnSpPr>
          <p:nvPr/>
        </p:nvCxnSpPr>
        <p:spPr>
          <a:xfrm>
            <a:off x="3945046" y="4026987"/>
            <a:ext cx="82414" cy="594615"/>
          </a:xfrm>
          <a:prstGeom prst="line">
            <a:avLst/>
          </a:prstGeom>
          <a:ln w="19050">
            <a:solidFill>
              <a:srgbClr val="002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19" idx="2"/>
            <a:endCxn id="20" idx="7"/>
          </p:cNvCxnSpPr>
          <p:nvPr/>
        </p:nvCxnSpPr>
        <p:spPr>
          <a:xfrm flipH="1">
            <a:off x="2707348" y="4026987"/>
            <a:ext cx="277266" cy="860570"/>
          </a:xfrm>
          <a:prstGeom prst="line">
            <a:avLst/>
          </a:prstGeom>
          <a:ln w="19050">
            <a:solidFill>
              <a:srgbClr val="002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19" idx="2"/>
            <a:endCxn id="21" idx="6"/>
          </p:cNvCxnSpPr>
          <p:nvPr/>
        </p:nvCxnSpPr>
        <p:spPr>
          <a:xfrm flipH="1" flipV="1">
            <a:off x="2709002" y="3858211"/>
            <a:ext cx="275612" cy="1687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6633870" y="4231490"/>
            <a:ext cx="871730" cy="871730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rgbClr val="CC0000"/>
              </a:gs>
              <a:gs pos="100000">
                <a:srgbClr val="FF0000"/>
              </a:gs>
            </a:gsLst>
            <a:lin ang="18900000" scaled="1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latin typeface="+mj-ea"/>
                <a:ea typeface="+mj-ea"/>
              </a:rPr>
              <a:t>A</a:t>
            </a:r>
            <a:r>
              <a:rPr lang="zh-CN" altLang="en-US" sz="1300" b="1" dirty="0">
                <a:latin typeface="+mj-ea"/>
                <a:ea typeface="+mj-ea"/>
              </a:rPr>
              <a:t>市排放量</a:t>
            </a:r>
            <a:endParaRPr lang="en-US" sz="1300" b="1" dirty="0">
              <a:latin typeface="+mj-ea"/>
              <a:ea typeface="+mj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469376" y="4778373"/>
            <a:ext cx="871730" cy="871730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solidFill>
                  <a:srgbClr val="FFFFFF"/>
                </a:solidFill>
                <a:latin typeface="+mj-ea"/>
                <a:ea typeface="+mj-ea"/>
              </a:rPr>
              <a:t>B</a:t>
            </a:r>
            <a:r>
              <a:rPr lang="zh-CN" altLang="en-US" sz="1300" b="1" dirty="0">
                <a:solidFill>
                  <a:srgbClr val="FFFFFF"/>
                </a:solidFill>
                <a:latin typeface="+mj-ea"/>
                <a:ea typeface="+mj-ea"/>
              </a:rPr>
              <a:t>企业排放量</a:t>
            </a:r>
            <a:endParaRPr lang="en-US" sz="13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997576" y="4387067"/>
            <a:ext cx="871730" cy="871730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rgbClr val="CC0000"/>
              </a:gs>
              <a:gs pos="100000">
                <a:srgbClr val="FF0000"/>
              </a:gs>
            </a:gsLst>
            <a:lin ang="18900000" scaled="1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latin typeface="+mj-ea"/>
                <a:ea typeface="+mj-ea"/>
              </a:rPr>
              <a:t>A</a:t>
            </a:r>
            <a:r>
              <a:rPr lang="zh-CN" altLang="en-US" sz="1300" b="1" dirty="0">
                <a:latin typeface="+mj-ea"/>
                <a:ea typeface="+mj-ea"/>
              </a:rPr>
              <a:t>省排放量</a:t>
            </a:r>
            <a:endParaRPr lang="en-US" sz="1300" b="1" dirty="0">
              <a:latin typeface="+mj-ea"/>
              <a:ea typeface="+mj-ea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250586" y="5333310"/>
            <a:ext cx="871730" cy="871730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latin typeface="+mj-ea"/>
                <a:ea typeface="+mj-ea"/>
              </a:rPr>
              <a:t>B</a:t>
            </a:r>
            <a:r>
              <a:rPr lang="zh-CN" altLang="en-US" sz="1300" b="1" dirty="0">
                <a:latin typeface="+mj-ea"/>
                <a:ea typeface="+mj-ea"/>
              </a:rPr>
              <a:t>市</a:t>
            </a:r>
            <a:r>
              <a:rPr lang="zh-CN" altLang="en-US" sz="1300" b="1" dirty="0">
                <a:solidFill>
                  <a:srgbClr val="FFFFFF"/>
                </a:solidFill>
                <a:latin typeface="+mj-ea"/>
                <a:ea typeface="+mj-ea"/>
              </a:rPr>
              <a:t>排放量</a:t>
            </a:r>
            <a:endParaRPr lang="en-US" sz="13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8934823" y="3568486"/>
            <a:ext cx="871730" cy="871730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sz="1300" b="1" dirty="0">
                <a:latin typeface="+mj-ea"/>
                <a:ea typeface="+mj-ea"/>
              </a:rPr>
              <a:t>全国</a:t>
            </a:r>
            <a:r>
              <a:rPr lang="zh-CN" altLang="en-US" sz="1300" b="1" dirty="0">
                <a:solidFill>
                  <a:srgbClr val="FFFFFF"/>
                </a:solidFill>
                <a:latin typeface="+mj-ea"/>
                <a:ea typeface="+mj-ea"/>
              </a:rPr>
              <a:t>总排放量</a:t>
            </a:r>
            <a:endParaRPr lang="en-US" sz="13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10469665" y="4173127"/>
            <a:ext cx="871730" cy="871730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latin typeface="+mj-ea"/>
                <a:ea typeface="+mj-ea"/>
              </a:rPr>
              <a:t>…</a:t>
            </a:r>
            <a:r>
              <a:rPr lang="zh-CN" altLang="en-US" sz="1300" b="1" dirty="0">
                <a:latin typeface="+mj-ea"/>
                <a:ea typeface="+mj-ea"/>
              </a:rPr>
              <a:t>省</a:t>
            </a:r>
            <a:r>
              <a:rPr lang="zh-CN" altLang="en-US" sz="1300" b="1" dirty="0">
                <a:solidFill>
                  <a:srgbClr val="FFFFFF"/>
                </a:solidFill>
                <a:latin typeface="+mj-ea"/>
                <a:ea typeface="+mj-ea"/>
              </a:rPr>
              <a:t>排放量</a:t>
            </a:r>
            <a:endParaRPr lang="en-US" sz="13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0405987" y="2909350"/>
            <a:ext cx="871730" cy="871730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latin typeface="+mj-ea"/>
                <a:ea typeface="+mj-ea"/>
              </a:rPr>
              <a:t>B</a:t>
            </a:r>
            <a:r>
              <a:rPr lang="zh-CN" altLang="en-US" sz="1300" b="1" dirty="0">
                <a:latin typeface="+mj-ea"/>
                <a:ea typeface="+mj-ea"/>
              </a:rPr>
              <a:t>省</a:t>
            </a:r>
            <a:r>
              <a:rPr lang="zh-CN" altLang="en-US" sz="1300" b="1" dirty="0">
                <a:solidFill>
                  <a:srgbClr val="FFFFFF"/>
                </a:solidFill>
                <a:latin typeface="+mj-ea"/>
                <a:ea typeface="+mj-ea"/>
              </a:rPr>
              <a:t>排放量</a:t>
            </a:r>
            <a:endParaRPr lang="en-US" sz="13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cxnSp>
        <p:nvCxnSpPr>
          <p:cNvPr id="80" name="直接连接符 79"/>
          <p:cNvCxnSpPr>
            <a:stCxn id="75" idx="7"/>
            <a:endCxn id="77" idx="3"/>
          </p:cNvCxnSpPr>
          <p:nvPr/>
        </p:nvCxnSpPr>
        <p:spPr>
          <a:xfrm flipV="1">
            <a:off x="8741644" y="4312554"/>
            <a:ext cx="320841" cy="202175"/>
          </a:xfrm>
          <a:prstGeom prst="line">
            <a:avLst/>
          </a:prstGeom>
          <a:ln w="19050">
            <a:solidFill>
              <a:srgbClr val="002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>
            <a:stCxn id="76" idx="0"/>
            <a:endCxn id="75" idx="2"/>
          </p:cNvCxnSpPr>
          <p:nvPr/>
        </p:nvCxnSpPr>
        <p:spPr>
          <a:xfrm flipV="1">
            <a:off x="7686451" y="4822932"/>
            <a:ext cx="311125" cy="510378"/>
          </a:xfrm>
          <a:prstGeom prst="line">
            <a:avLst/>
          </a:prstGeom>
          <a:ln w="19050">
            <a:solidFill>
              <a:srgbClr val="002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>
            <a:stCxn id="73" idx="6"/>
            <a:endCxn id="75" idx="2"/>
          </p:cNvCxnSpPr>
          <p:nvPr/>
        </p:nvCxnSpPr>
        <p:spPr>
          <a:xfrm>
            <a:off x="7505600" y="4667355"/>
            <a:ext cx="491976" cy="15557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stCxn id="5" idx="6"/>
            <a:endCxn id="73" idx="1"/>
          </p:cNvCxnSpPr>
          <p:nvPr/>
        </p:nvCxnSpPr>
        <p:spPr>
          <a:xfrm>
            <a:off x="6431281" y="3679425"/>
            <a:ext cx="330251" cy="67972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74" idx="7"/>
            <a:endCxn id="73" idx="2"/>
          </p:cNvCxnSpPr>
          <p:nvPr/>
        </p:nvCxnSpPr>
        <p:spPr>
          <a:xfrm flipV="1">
            <a:off x="6213444" y="4667355"/>
            <a:ext cx="420426" cy="238680"/>
          </a:xfrm>
          <a:prstGeom prst="line">
            <a:avLst/>
          </a:prstGeom>
          <a:ln w="19050">
            <a:solidFill>
              <a:srgbClr val="002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stCxn id="78" idx="2"/>
            <a:endCxn id="77" idx="6"/>
          </p:cNvCxnSpPr>
          <p:nvPr/>
        </p:nvCxnSpPr>
        <p:spPr>
          <a:xfrm flipH="1" flipV="1">
            <a:off x="9806553" y="4004351"/>
            <a:ext cx="663112" cy="604641"/>
          </a:xfrm>
          <a:prstGeom prst="line">
            <a:avLst/>
          </a:prstGeom>
          <a:ln w="19050">
            <a:solidFill>
              <a:srgbClr val="002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stCxn id="79" idx="2"/>
            <a:endCxn id="77" idx="6"/>
          </p:cNvCxnSpPr>
          <p:nvPr/>
        </p:nvCxnSpPr>
        <p:spPr>
          <a:xfrm flipH="1">
            <a:off x="9806553" y="3345215"/>
            <a:ext cx="599434" cy="659136"/>
          </a:xfrm>
          <a:prstGeom prst="line">
            <a:avLst/>
          </a:prstGeom>
          <a:ln w="19050">
            <a:solidFill>
              <a:srgbClr val="0029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椭圆 222"/>
          <p:cNvSpPr/>
          <p:nvPr/>
        </p:nvSpPr>
        <p:spPr>
          <a:xfrm>
            <a:off x="550695" y="3873862"/>
            <a:ext cx="871730" cy="871730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rgbClr val="CC0000"/>
              </a:gs>
              <a:gs pos="100000">
                <a:srgbClr val="FF0000"/>
              </a:gs>
            </a:gsLst>
            <a:lin ang="18900000" scaled="1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sz="1300" b="1" dirty="0">
                <a:latin typeface="+mj-ea"/>
                <a:ea typeface="+mj-ea"/>
              </a:rPr>
              <a:t>收到基水分</a:t>
            </a:r>
            <a:endParaRPr lang="en-US" sz="13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cxnSp>
        <p:nvCxnSpPr>
          <p:cNvPr id="224" name="直接连接符 223"/>
          <p:cNvCxnSpPr>
            <a:stCxn id="21" idx="2"/>
            <a:endCxn id="223" idx="6"/>
          </p:cNvCxnSpPr>
          <p:nvPr/>
        </p:nvCxnSpPr>
        <p:spPr>
          <a:xfrm flipH="1">
            <a:off x="1422425" y="3858211"/>
            <a:ext cx="414847" cy="4515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1"/>
          <p:cNvSpPr/>
          <p:nvPr/>
        </p:nvSpPr>
        <p:spPr bwMode="auto">
          <a:xfrm>
            <a:off x="293370" y="168910"/>
            <a:ext cx="73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（五）全链条溯源支撑异常数据精准定位</a:t>
            </a:r>
          </a:p>
        </p:txBody>
      </p:sp>
      <p:sp>
        <p:nvSpPr>
          <p:cNvPr id="6" name="椭圆 5"/>
          <p:cNvSpPr/>
          <p:nvPr/>
        </p:nvSpPr>
        <p:spPr>
          <a:xfrm>
            <a:off x="550695" y="2750918"/>
            <a:ext cx="871730" cy="871730"/>
          </a:xfrm>
          <a:prstGeom prst="ellipse">
            <a:avLst/>
          </a:prstGeom>
          <a:gradFill>
            <a:gsLst>
              <a:gs pos="0">
                <a:srgbClr val="C00000"/>
              </a:gs>
              <a:gs pos="50000">
                <a:srgbClr val="CC0000"/>
              </a:gs>
              <a:gs pos="100000">
                <a:srgbClr val="FF0000"/>
              </a:gs>
            </a:gsLst>
            <a:lin ang="18900000" scaled="1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en-US" altLang="zh-CN" sz="1300" b="1" dirty="0">
                <a:latin typeface="+mj-ea"/>
                <a:ea typeface="+mj-ea"/>
              </a:rPr>
              <a:t>A</a:t>
            </a:r>
            <a:r>
              <a:rPr lang="zh-CN" altLang="en-US" sz="1300" b="1" dirty="0">
                <a:latin typeface="+mj-ea"/>
                <a:ea typeface="+mj-ea"/>
              </a:rPr>
              <a:t>检测机构</a:t>
            </a:r>
            <a:endParaRPr lang="en-US" sz="1300" b="1" dirty="0">
              <a:latin typeface="+mj-ea"/>
              <a:ea typeface="+mj-ea"/>
            </a:endParaRPr>
          </a:p>
        </p:txBody>
      </p:sp>
      <p:cxnSp>
        <p:nvCxnSpPr>
          <p:cNvPr id="7" name="直接连接符 6"/>
          <p:cNvCxnSpPr>
            <a:stCxn id="21" idx="2"/>
            <a:endCxn id="6" idx="5"/>
          </p:cNvCxnSpPr>
          <p:nvPr/>
        </p:nvCxnSpPr>
        <p:spPr>
          <a:xfrm flipH="1" flipV="1">
            <a:off x="1294763" y="3494986"/>
            <a:ext cx="542509" cy="3632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4" name="Rectangle 21"/>
          <p:cNvSpPr/>
          <p:nvPr/>
        </p:nvSpPr>
        <p:spPr bwMode="auto">
          <a:xfrm>
            <a:off x="293542" y="163879"/>
            <a:ext cx="76182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（六）全方位强化支撑涉碳主体能力提升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27456" y="4429452"/>
            <a:ext cx="1433867" cy="1230806"/>
            <a:chOff x="2290826" y="2045139"/>
            <a:chExt cx="1433867" cy="1230806"/>
          </a:xfrm>
          <a:solidFill>
            <a:srgbClr val="003399"/>
          </a:solidFill>
        </p:grpSpPr>
        <p:sp>
          <p:nvSpPr>
            <p:cNvPr id="19" name="六边形 18"/>
            <p:cNvSpPr/>
            <p:nvPr/>
          </p:nvSpPr>
          <p:spPr bwMode="white">
            <a:xfrm>
              <a:off x="2290826" y="2045139"/>
              <a:ext cx="1433867" cy="12308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六边形 4"/>
            <p:cNvSpPr txBox="1"/>
            <p:nvPr/>
          </p:nvSpPr>
          <p:spPr>
            <a:xfrm>
              <a:off x="2512882" y="2235748"/>
              <a:ext cx="989755" cy="849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智能录入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27456" y="3068818"/>
            <a:ext cx="1433867" cy="1230806"/>
            <a:chOff x="2290826" y="684505"/>
            <a:chExt cx="1433867" cy="1230806"/>
          </a:xfrm>
          <a:solidFill>
            <a:srgbClr val="003399"/>
          </a:solidFill>
        </p:grpSpPr>
        <p:sp>
          <p:nvSpPr>
            <p:cNvPr id="15" name="六边形 14"/>
            <p:cNvSpPr/>
            <p:nvPr/>
          </p:nvSpPr>
          <p:spPr bwMode="white">
            <a:xfrm>
              <a:off x="2290826" y="684505"/>
              <a:ext cx="1433867" cy="12308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六边形 9"/>
            <p:cNvSpPr txBox="1"/>
            <p:nvPr/>
          </p:nvSpPr>
          <p:spPr>
            <a:xfrm>
              <a:off x="2512882" y="875114"/>
              <a:ext cx="989755" cy="849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智能问答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895227" y="3066026"/>
            <a:ext cx="1433867" cy="1230806"/>
            <a:chOff x="4758597" y="681713"/>
            <a:chExt cx="1433867" cy="1230806"/>
          </a:xfrm>
          <a:solidFill>
            <a:srgbClr val="003399"/>
          </a:solidFill>
        </p:grpSpPr>
        <p:sp>
          <p:nvSpPr>
            <p:cNvPr id="13" name="六边形 12"/>
            <p:cNvSpPr/>
            <p:nvPr/>
          </p:nvSpPr>
          <p:spPr bwMode="white">
            <a:xfrm>
              <a:off x="4758597" y="681713"/>
              <a:ext cx="1433867" cy="12308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六边形 11"/>
            <p:cNvSpPr txBox="1"/>
            <p:nvPr/>
          </p:nvSpPr>
          <p:spPr>
            <a:xfrm>
              <a:off x="4980653" y="872322"/>
              <a:ext cx="989755" cy="849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智能审核</a:t>
              </a:r>
              <a:endParaRPr lang="zh-CN" altLang="en-US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60018" y="5109304"/>
            <a:ext cx="1433867" cy="1230806"/>
            <a:chOff x="3523388" y="2724991"/>
            <a:chExt cx="1433867" cy="1230806"/>
          </a:xfrm>
          <a:solidFill>
            <a:srgbClr val="003399"/>
          </a:solidFill>
        </p:grpSpPr>
        <p:sp>
          <p:nvSpPr>
            <p:cNvPr id="11" name="六边形 10"/>
            <p:cNvSpPr/>
            <p:nvPr/>
          </p:nvSpPr>
          <p:spPr bwMode="white">
            <a:xfrm>
              <a:off x="3523388" y="2724991"/>
              <a:ext cx="1433867" cy="12308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六边形 13"/>
            <p:cNvSpPr txBox="1"/>
            <p:nvPr/>
          </p:nvSpPr>
          <p:spPr>
            <a:xfrm>
              <a:off x="3745444" y="2915600"/>
              <a:ext cx="989755" cy="849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智能出题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660721" y="2409522"/>
            <a:ext cx="1433867" cy="1230806"/>
            <a:chOff x="3524270" y="1361099"/>
            <a:chExt cx="1433867" cy="1230806"/>
          </a:xfrm>
          <a:solidFill>
            <a:srgbClr val="003399"/>
          </a:solidFill>
        </p:grpSpPr>
        <p:sp>
          <p:nvSpPr>
            <p:cNvPr id="38" name="六边形 37"/>
            <p:cNvSpPr/>
            <p:nvPr/>
          </p:nvSpPr>
          <p:spPr bwMode="white">
            <a:xfrm>
              <a:off x="3524270" y="1361099"/>
              <a:ext cx="1433867" cy="12308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六边形 6"/>
            <p:cNvSpPr txBox="1"/>
            <p:nvPr/>
          </p:nvSpPr>
          <p:spPr>
            <a:xfrm>
              <a:off x="3746326" y="1551708"/>
              <a:ext cx="989755" cy="8495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20320" rIns="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智能搜索</a:t>
              </a:r>
            </a:p>
          </p:txBody>
        </p:sp>
      </p:grpSp>
      <p:sp>
        <p:nvSpPr>
          <p:cNvPr id="40" name="六边形 39"/>
          <p:cNvSpPr/>
          <p:nvPr/>
        </p:nvSpPr>
        <p:spPr bwMode="white">
          <a:xfrm>
            <a:off x="9893953" y="4430226"/>
            <a:ext cx="1433867" cy="123080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339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六边形 6"/>
          <p:cNvSpPr txBox="1"/>
          <p:nvPr/>
        </p:nvSpPr>
        <p:spPr>
          <a:xfrm>
            <a:off x="10096449" y="4670315"/>
            <a:ext cx="989755" cy="8495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20320" rIns="0" bIns="2032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b="1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智能报告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57133" y="3472004"/>
            <a:ext cx="2362165" cy="1857713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545805" y="781935"/>
            <a:ext cx="11220894" cy="1556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latinLnBrk="0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基于企业填报数据、核算核查指南、政策解读信息等，利用人工智能技术，打造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碳市场全领域线上知识库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，服务主管部门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智能搜索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碳市场相关信息、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智能审核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相关数据，重点排放单位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智能录入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排放数据、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智能咨询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相关问题。</a:t>
            </a:r>
          </a:p>
        </p:txBody>
      </p:sp>
      <p:sp>
        <p:nvSpPr>
          <p:cNvPr id="6" name="矩形 5"/>
          <p:cNvSpPr/>
          <p:nvPr/>
        </p:nvSpPr>
        <p:spPr>
          <a:xfrm>
            <a:off x="808266" y="2583744"/>
            <a:ext cx="2333549" cy="924340"/>
          </a:xfrm>
          <a:prstGeom prst="rect">
            <a:avLst/>
          </a:prstGeom>
          <a:solidFill>
            <a:srgbClr val="0029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 dirty="0">
                <a:latin typeface="+mj-ea"/>
                <a:ea typeface="+mj-ea"/>
              </a:rPr>
              <a:t>核算核查指南</a:t>
            </a:r>
          </a:p>
        </p:txBody>
      </p:sp>
      <p:sp>
        <p:nvSpPr>
          <p:cNvPr id="7" name="矩形 6"/>
          <p:cNvSpPr/>
          <p:nvPr/>
        </p:nvSpPr>
        <p:spPr>
          <a:xfrm>
            <a:off x="808266" y="5180738"/>
            <a:ext cx="2333549" cy="924340"/>
          </a:xfrm>
          <a:prstGeom prst="rect">
            <a:avLst/>
          </a:prstGeom>
          <a:solidFill>
            <a:srgbClr val="0029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 dirty="0">
                <a:latin typeface="+mj-ea"/>
                <a:ea typeface="+mj-ea"/>
              </a:rPr>
              <a:t>企业填报数据</a:t>
            </a:r>
          </a:p>
        </p:txBody>
      </p:sp>
      <p:sp>
        <p:nvSpPr>
          <p:cNvPr id="17" name="矩形 16"/>
          <p:cNvSpPr/>
          <p:nvPr/>
        </p:nvSpPr>
        <p:spPr>
          <a:xfrm>
            <a:off x="808266" y="3882241"/>
            <a:ext cx="2333549" cy="924340"/>
          </a:xfrm>
          <a:prstGeom prst="rect">
            <a:avLst/>
          </a:prstGeom>
          <a:solidFill>
            <a:srgbClr val="0029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 dirty="0">
                <a:latin typeface="+mj-ea"/>
                <a:ea typeface="+mj-ea"/>
              </a:rPr>
              <a:t>政策解读信息</a:t>
            </a:r>
          </a:p>
        </p:txBody>
      </p:sp>
      <p:sp>
        <p:nvSpPr>
          <p:cNvPr id="18" name="矩形 17"/>
          <p:cNvSpPr/>
          <p:nvPr/>
        </p:nvSpPr>
        <p:spPr>
          <a:xfrm>
            <a:off x="3695116" y="2583744"/>
            <a:ext cx="749396" cy="3521334"/>
          </a:xfrm>
          <a:prstGeom prst="rect">
            <a:avLst/>
          </a:prstGeom>
          <a:solidFill>
            <a:srgbClr val="0029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 dirty="0">
                <a:latin typeface="+mj-ea"/>
                <a:ea typeface="+mj-ea"/>
              </a:rPr>
              <a:t>数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据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仓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库</a:t>
            </a:r>
          </a:p>
        </p:txBody>
      </p:sp>
      <p:sp>
        <p:nvSpPr>
          <p:cNvPr id="21" name="矩形 20"/>
          <p:cNvSpPr/>
          <p:nvPr/>
        </p:nvSpPr>
        <p:spPr>
          <a:xfrm>
            <a:off x="5567494" y="2583744"/>
            <a:ext cx="749396" cy="3521334"/>
          </a:xfrm>
          <a:prstGeom prst="rect">
            <a:avLst/>
          </a:prstGeom>
          <a:solidFill>
            <a:srgbClr val="0029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 dirty="0">
                <a:latin typeface="+mj-ea"/>
                <a:ea typeface="+mj-ea"/>
              </a:rPr>
              <a:t>数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据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查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询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检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索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引</a:t>
            </a:r>
            <a:endParaRPr lang="en-US" altLang="zh-CN" sz="2600" b="1" dirty="0">
              <a:latin typeface="+mj-ea"/>
              <a:ea typeface="+mj-ea"/>
            </a:endParaRPr>
          </a:p>
          <a:p>
            <a:pPr algn="ctr"/>
            <a:r>
              <a:rPr lang="zh-CN" altLang="en-US" sz="2600" b="1" dirty="0">
                <a:latin typeface="+mj-ea"/>
                <a:ea typeface="+mj-ea"/>
              </a:rPr>
              <a:t>擎</a:t>
            </a:r>
            <a:endParaRPr lang="en-US" altLang="zh-CN" sz="2600" b="1" dirty="0">
              <a:latin typeface="+mj-ea"/>
              <a:ea typeface="+mj-ea"/>
            </a:endParaRPr>
          </a:p>
        </p:txBody>
      </p:sp>
      <p:cxnSp>
        <p:nvCxnSpPr>
          <p:cNvPr id="23" name="连接符: 肘形 22"/>
          <p:cNvCxnSpPr>
            <a:stCxn id="6" idx="3"/>
            <a:endCxn id="18" idx="1"/>
          </p:cNvCxnSpPr>
          <p:nvPr/>
        </p:nvCxnSpPr>
        <p:spPr>
          <a:xfrm>
            <a:off x="3141815" y="3045914"/>
            <a:ext cx="553301" cy="1298497"/>
          </a:xfrm>
          <a:prstGeom prst="bentConnector3">
            <a:avLst/>
          </a:prstGeom>
          <a:ln w="28575">
            <a:solidFill>
              <a:srgbClr val="002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连接符: 肘形 24"/>
          <p:cNvCxnSpPr/>
          <p:nvPr/>
        </p:nvCxnSpPr>
        <p:spPr>
          <a:xfrm>
            <a:off x="3141815" y="4344411"/>
            <a:ext cx="553301" cy="12700"/>
          </a:xfrm>
          <a:prstGeom prst="bentConnector3">
            <a:avLst/>
          </a:prstGeom>
          <a:ln w="28575">
            <a:solidFill>
              <a:srgbClr val="002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肘形 26"/>
          <p:cNvCxnSpPr>
            <a:stCxn id="7" idx="3"/>
            <a:endCxn id="18" idx="1"/>
          </p:cNvCxnSpPr>
          <p:nvPr/>
        </p:nvCxnSpPr>
        <p:spPr>
          <a:xfrm flipV="1">
            <a:off x="3141815" y="4344411"/>
            <a:ext cx="553301" cy="1298497"/>
          </a:xfrm>
          <a:prstGeom prst="bentConnector3">
            <a:avLst/>
          </a:prstGeom>
          <a:ln w="28575">
            <a:solidFill>
              <a:srgbClr val="0029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076664" y="2365323"/>
            <a:ext cx="119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数据</a:t>
            </a:r>
            <a:endParaRPr lang="en-US" altLang="zh-CN" b="1" dirty="0">
              <a:solidFill>
                <a:srgbClr val="C00000"/>
              </a:solidFill>
              <a:latin typeface="+mj-ea"/>
              <a:ea typeface="+mj-ea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清洗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624823" y="5816172"/>
            <a:ext cx="159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数据</a:t>
            </a:r>
            <a:endParaRPr lang="en-US" altLang="zh-CN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 algn="ctr"/>
            <a:r>
              <a:rPr lang="zh-CN" altLang="en-US" b="1" dirty="0">
                <a:solidFill>
                  <a:srgbClr val="C00000"/>
                </a:solidFill>
                <a:latin typeface="+mj-ea"/>
                <a:ea typeface="+mj-ea"/>
              </a:rPr>
              <a:t>预处理</a:t>
            </a:r>
          </a:p>
        </p:txBody>
      </p:sp>
      <p:sp>
        <p:nvSpPr>
          <p:cNvPr id="3" name="箭头: 右 2"/>
          <p:cNvSpPr/>
          <p:nvPr/>
        </p:nvSpPr>
        <p:spPr>
          <a:xfrm>
            <a:off x="6589496" y="3047193"/>
            <a:ext cx="580196" cy="2391127"/>
          </a:xfrm>
          <a:prstGeom prst="rightArrow">
            <a:avLst/>
          </a:prstGeom>
          <a:solidFill>
            <a:srgbClr val="002993"/>
          </a:solidFill>
          <a:ln>
            <a:solidFill>
              <a:srgbClr val="0029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/>
          <p:cNvSpPr/>
          <p:nvPr/>
        </p:nvSpPr>
        <p:spPr>
          <a:xfrm>
            <a:off x="4714691" y="3045914"/>
            <a:ext cx="580196" cy="2391127"/>
          </a:xfrm>
          <a:prstGeom prst="rightArrow">
            <a:avLst/>
          </a:prstGeom>
          <a:solidFill>
            <a:srgbClr val="002993"/>
          </a:solidFill>
          <a:ln>
            <a:solidFill>
              <a:srgbClr val="0029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85735" y="2037785"/>
            <a:ext cx="3025685" cy="4083749"/>
            <a:chOff x="7709113" y="1084841"/>
            <a:chExt cx="3833938" cy="51746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9113" y="1084841"/>
              <a:ext cx="3833938" cy="51746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组合 4"/>
            <p:cNvGrpSpPr/>
            <p:nvPr/>
          </p:nvGrpSpPr>
          <p:grpSpPr>
            <a:xfrm>
              <a:off x="7709113" y="1084841"/>
              <a:ext cx="3833938" cy="5174644"/>
              <a:chOff x="3707984" y="-1004877"/>
              <a:chExt cx="12192000" cy="16455472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07984" y="-1004877"/>
                <a:ext cx="12192000" cy="5802083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07984" y="4735441"/>
                <a:ext cx="12192000" cy="4801624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07984" y="9537065"/>
                <a:ext cx="12192000" cy="4704442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07984" y="14241507"/>
                <a:ext cx="12192000" cy="1209088"/>
              </a:xfrm>
              <a:prstGeom prst="rect">
                <a:avLst/>
              </a:prstGeom>
            </p:spPr>
          </p:pic>
        </p:grpSp>
      </p:grpSp>
      <p:sp>
        <p:nvSpPr>
          <p:cNvPr id="10" name="矩形 9"/>
          <p:cNvSpPr/>
          <p:nvPr/>
        </p:nvSpPr>
        <p:spPr>
          <a:xfrm>
            <a:off x="1143000" y="4582886"/>
            <a:ext cx="1148443" cy="201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>
            <a:stCxn id="8" idx="0"/>
          </p:cNvCxnSpPr>
          <p:nvPr/>
        </p:nvCxnSpPr>
        <p:spPr>
          <a:xfrm>
            <a:off x="2298578" y="4653975"/>
            <a:ext cx="2110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08714" y="2401795"/>
            <a:ext cx="0" cy="30094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62332" y="796850"/>
            <a:ext cx="11204217" cy="1048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全国碳市场信息网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，统一公开重点排放单位名录、第三方机构评价以及履约完成情况等相关信息，接受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全社会监督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，畅通意见反馈渠道。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012" y="2401795"/>
            <a:ext cx="6865088" cy="3009402"/>
          </a:xfrm>
          <a:prstGeom prst="rect">
            <a:avLst/>
          </a:prstGeom>
        </p:spPr>
      </p:pic>
      <p:sp>
        <p:nvSpPr>
          <p:cNvPr id="26" name="Rectangle 21"/>
          <p:cNvSpPr/>
          <p:nvPr/>
        </p:nvSpPr>
        <p:spPr bwMode="auto">
          <a:xfrm>
            <a:off x="293542" y="163879"/>
            <a:ext cx="76182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（七）全社会参与支撑数据质量公开监督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23777" y="796038"/>
            <a:ext cx="11043683" cy="142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信息化助力各部门工作效率显著提高，</a:t>
            </a:r>
            <a:r>
              <a:rPr lang="en-US" altLang="zh-CN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en-US" altLang="zh-CN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两年度排放报告及核查按期完成率均为</a:t>
            </a:r>
            <a:r>
              <a:rPr lang="en-US" altLang="zh-CN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100%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，企业数据质量管理能力不断提升，</a:t>
            </a:r>
            <a:r>
              <a:rPr lang="en-US" altLang="zh-CN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年度主管部门月度存证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审核退回次数持续减少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，碳市场数据质量大幅提升，为中国碳市场高质量运行提供了有力支撑。</a:t>
            </a:r>
            <a:endParaRPr lang="zh-CN" altLang="en-US" sz="20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1"/>
          <p:cNvSpPr/>
          <p:nvPr/>
        </p:nvSpPr>
        <p:spPr bwMode="auto">
          <a:xfrm>
            <a:off x="293370" y="168910"/>
            <a:ext cx="73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大数据赋能中国碳市场数据质量智慧化治理成效显著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93143" y="1289331"/>
            <a:ext cx="11375402" cy="5849778"/>
            <a:chOff x="408299" y="0"/>
            <a:chExt cx="11375402" cy="6858000"/>
          </a:xfrm>
        </p:grpSpPr>
        <p:sp>
          <p:nvSpPr>
            <p:cNvPr id="22" name="任意多边形: 形状 21"/>
            <p:cNvSpPr/>
            <p:nvPr/>
          </p:nvSpPr>
          <p:spPr>
            <a:xfrm>
              <a:off x="408299" y="0"/>
              <a:ext cx="11375402" cy="6858000"/>
            </a:xfrm>
            <a:custGeom>
              <a:avLst/>
              <a:gdLst>
                <a:gd name="connsiteX0" fmla="*/ 5687701 w 11375402"/>
                <a:gd name="connsiteY0" fmla="*/ 622541 h 6858000"/>
                <a:gd name="connsiteX1" fmla="*/ 8494161 w 11375402"/>
                <a:gd name="connsiteY1" fmla="*/ 3429001 h 6858000"/>
                <a:gd name="connsiteX2" fmla="*/ 5687701 w 11375402"/>
                <a:gd name="connsiteY2" fmla="*/ 6235461 h 6858000"/>
                <a:gd name="connsiteX3" fmla="*/ 2881241 w 11375402"/>
                <a:gd name="connsiteY3" fmla="*/ 3429001 h 6858000"/>
                <a:gd name="connsiteX4" fmla="*/ 5687701 w 11375402"/>
                <a:gd name="connsiteY4" fmla="*/ 622541 h 6858000"/>
                <a:gd name="connsiteX5" fmla="*/ 5687702 w 11375402"/>
                <a:gd name="connsiteY5" fmla="*/ 24089 h 6858000"/>
                <a:gd name="connsiteX6" fmla="*/ 2282790 w 11375402"/>
                <a:gd name="connsiteY6" fmla="*/ 3429002 h 6858000"/>
                <a:gd name="connsiteX7" fmla="*/ 5687702 w 11375402"/>
                <a:gd name="connsiteY7" fmla="*/ 6833915 h 6858000"/>
                <a:gd name="connsiteX8" fmla="*/ 9092615 w 11375402"/>
                <a:gd name="connsiteY8" fmla="*/ 3429002 h 6858000"/>
                <a:gd name="connsiteX9" fmla="*/ 5687702 w 11375402"/>
                <a:gd name="connsiteY9" fmla="*/ 24089 h 6858000"/>
                <a:gd name="connsiteX10" fmla="*/ 9293658 w 11375402"/>
                <a:gd name="connsiteY10" fmla="*/ 0 h 6858000"/>
                <a:gd name="connsiteX11" fmla="*/ 10225058 w 11375402"/>
                <a:gd name="connsiteY11" fmla="*/ 0 h 6858000"/>
                <a:gd name="connsiteX12" fmla="*/ 10245457 w 11375402"/>
                <a:gd name="connsiteY12" fmla="*/ 25959 h 6858000"/>
                <a:gd name="connsiteX13" fmla="*/ 11375402 w 11375402"/>
                <a:gd name="connsiteY13" fmla="*/ 3429001 h 6858000"/>
                <a:gd name="connsiteX14" fmla="*/ 10245457 w 11375402"/>
                <a:gd name="connsiteY14" fmla="*/ 6832044 h 6858000"/>
                <a:gd name="connsiteX15" fmla="*/ 10225059 w 11375402"/>
                <a:gd name="connsiteY15" fmla="*/ 6858000 h 6858000"/>
                <a:gd name="connsiteX16" fmla="*/ 9293662 w 11375402"/>
                <a:gd name="connsiteY16" fmla="*/ 6858000 h 6858000"/>
                <a:gd name="connsiteX17" fmla="*/ 9372101 w 11375402"/>
                <a:gd name="connsiteY17" fmla="*/ 6775728 h 6858000"/>
                <a:gd name="connsiteX18" fmla="*/ 10665153 w 11375402"/>
                <a:gd name="connsiteY18" fmla="*/ 3429002 h 6858000"/>
                <a:gd name="connsiteX19" fmla="*/ 9372101 w 11375402"/>
                <a:gd name="connsiteY19" fmla="*/ 82277 h 6858000"/>
                <a:gd name="connsiteX20" fmla="*/ 3103961 w 11375402"/>
                <a:gd name="connsiteY20" fmla="*/ 0 h 6858000"/>
                <a:gd name="connsiteX21" fmla="*/ 8271441 w 11375402"/>
                <a:gd name="connsiteY21" fmla="*/ 0 h 6858000"/>
                <a:gd name="connsiteX22" fmla="*/ 8418842 w 11375402"/>
                <a:gd name="connsiteY22" fmla="*/ 115835 h 6858000"/>
                <a:gd name="connsiteX23" fmla="*/ 9981322 w 11375402"/>
                <a:gd name="connsiteY23" fmla="*/ 3429001 h 6858000"/>
                <a:gd name="connsiteX24" fmla="*/ 8418842 w 11375402"/>
                <a:gd name="connsiteY24" fmla="*/ 6742168 h 6858000"/>
                <a:gd name="connsiteX25" fmla="*/ 8271444 w 11375402"/>
                <a:gd name="connsiteY25" fmla="*/ 6858000 h 6858000"/>
                <a:gd name="connsiteX26" fmla="*/ 3103959 w 11375402"/>
                <a:gd name="connsiteY26" fmla="*/ 6858000 h 6858000"/>
                <a:gd name="connsiteX27" fmla="*/ 2956560 w 11375402"/>
                <a:gd name="connsiteY27" fmla="*/ 6742168 h 6858000"/>
                <a:gd name="connsiteX28" fmla="*/ 1394080 w 11375402"/>
                <a:gd name="connsiteY28" fmla="*/ 3429001 h 6858000"/>
                <a:gd name="connsiteX29" fmla="*/ 2956560 w 11375402"/>
                <a:gd name="connsiteY29" fmla="*/ 115835 h 6858000"/>
                <a:gd name="connsiteX30" fmla="*/ 1150345 w 11375402"/>
                <a:gd name="connsiteY30" fmla="*/ 0 h 6858000"/>
                <a:gd name="connsiteX31" fmla="*/ 2081747 w 11375402"/>
                <a:gd name="connsiteY31" fmla="*/ 0 h 6858000"/>
                <a:gd name="connsiteX32" fmla="*/ 2003303 w 11375402"/>
                <a:gd name="connsiteY32" fmla="*/ 82277 h 6858000"/>
                <a:gd name="connsiteX33" fmla="*/ 710251 w 11375402"/>
                <a:gd name="connsiteY33" fmla="*/ 3429002 h 6858000"/>
                <a:gd name="connsiteX34" fmla="*/ 2003303 w 11375402"/>
                <a:gd name="connsiteY34" fmla="*/ 6775728 h 6858000"/>
                <a:gd name="connsiteX35" fmla="*/ 2081743 w 11375402"/>
                <a:gd name="connsiteY35" fmla="*/ 6858000 h 6858000"/>
                <a:gd name="connsiteX36" fmla="*/ 1150343 w 11375402"/>
                <a:gd name="connsiteY36" fmla="*/ 6858000 h 6858000"/>
                <a:gd name="connsiteX37" fmla="*/ 1129945 w 11375402"/>
                <a:gd name="connsiteY37" fmla="*/ 6832044 h 6858000"/>
                <a:gd name="connsiteX38" fmla="*/ 0 w 11375402"/>
                <a:gd name="connsiteY38" fmla="*/ 3429001 h 6858000"/>
                <a:gd name="connsiteX39" fmla="*/ 1129945 w 11375402"/>
                <a:gd name="connsiteY39" fmla="*/ 2595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375402" h="6858000">
                  <a:moveTo>
                    <a:pt x="5687701" y="622541"/>
                  </a:moveTo>
                  <a:cubicBezTo>
                    <a:pt x="7237666" y="622541"/>
                    <a:pt x="8494161" y="1879036"/>
                    <a:pt x="8494161" y="3429001"/>
                  </a:cubicBezTo>
                  <a:cubicBezTo>
                    <a:pt x="8494161" y="4978966"/>
                    <a:pt x="7237666" y="6235461"/>
                    <a:pt x="5687701" y="6235461"/>
                  </a:cubicBezTo>
                  <a:cubicBezTo>
                    <a:pt x="4137736" y="6235461"/>
                    <a:pt x="2881241" y="4978966"/>
                    <a:pt x="2881241" y="3429001"/>
                  </a:cubicBezTo>
                  <a:cubicBezTo>
                    <a:pt x="2881241" y="1879036"/>
                    <a:pt x="4137736" y="622541"/>
                    <a:pt x="5687701" y="622541"/>
                  </a:cubicBezTo>
                  <a:close/>
                  <a:moveTo>
                    <a:pt x="5687702" y="24089"/>
                  </a:moveTo>
                  <a:cubicBezTo>
                    <a:pt x="3807220" y="24089"/>
                    <a:pt x="2282790" y="1548520"/>
                    <a:pt x="2282790" y="3429002"/>
                  </a:cubicBezTo>
                  <a:cubicBezTo>
                    <a:pt x="2282790" y="5309484"/>
                    <a:pt x="3807220" y="6833915"/>
                    <a:pt x="5687702" y="6833915"/>
                  </a:cubicBezTo>
                  <a:cubicBezTo>
                    <a:pt x="7568184" y="6833915"/>
                    <a:pt x="9092615" y="5309484"/>
                    <a:pt x="9092615" y="3429002"/>
                  </a:cubicBezTo>
                  <a:cubicBezTo>
                    <a:pt x="9092615" y="1548520"/>
                    <a:pt x="7568184" y="24089"/>
                    <a:pt x="5687702" y="24089"/>
                  </a:cubicBezTo>
                  <a:close/>
                  <a:moveTo>
                    <a:pt x="9293658" y="0"/>
                  </a:moveTo>
                  <a:lnTo>
                    <a:pt x="10225058" y="0"/>
                  </a:lnTo>
                  <a:lnTo>
                    <a:pt x="10245457" y="25959"/>
                  </a:lnTo>
                  <a:cubicBezTo>
                    <a:pt x="10955135" y="974910"/>
                    <a:pt x="11375402" y="2152876"/>
                    <a:pt x="11375402" y="3429001"/>
                  </a:cubicBezTo>
                  <a:cubicBezTo>
                    <a:pt x="11375402" y="4705126"/>
                    <a:pt x="10955135" y="5883093"/>
                    <a:pt x="10245457" y="6832044"/>
                  </a:cubicBezTo>
                  <a:lnTo>
                    <a:pt x="10225059" y="6858000"/>
                  </a:lnTo>
                  <a:lnTo>
                    <a:pt x="9293662" y="6858000"/>
                  </a:lnTo>
                  <a:lnTo>
                    <a:pt x="9372101" y="6775728"/>
                  </a:lnTo>
                  <a:cubicBezTo>
                    <a:pt x="10175497" y="5891796"/>
                    <a:pt x="10665153" y="4717582"/>
                    <a:pt x="10665153" y="3429002"/>
                  </a:cubicBezTo>
                  <a:cubicBezTo>
                    <a:pt x="10665153" y="2140423"/>
                    <a:pt x="10175497" y="966208"/>
                    <a:pt x="9372101" y="82277"/>
                  </a:cubicBezTo>
                  <a:close/>
                  <a:moveTo>
                    <a:pt x="3103961" y="0"/>
                  </a:moveTo>
                  <a:lnTo>
                    <a:pt x="8271441" y="0"/>
                  </a:lnTo>
                  <a:lnTo>
                    <a:pt x="8418842" y="115835"/>
                  </a:lnTo>
                  <a:cubicBezTo>
                    <a:pt x="9373088" y="903348"/>
                    <a:pt x="9981322" y="2095144"/>
                    <a:pt x="9981322" y="3429001"/>
                  </a:cubicBezTo>
                  <a:cubicBezTo>
                    <a:pt x="9981322" y="4762858"/>
                    <a:pt x="9373088" y="5954654"/>
                    <a:pt x="8418842" y="6742168"/>
                  </a:cubicBezTo>
                  <a:lnTo>
                    <a:pt x="8271444" y="6858000"/>
                  </a:lnTo>
                  <a:lnTo>
                    <a:pt x="3103959" y="6858000"/>
                  </a:lnTo>
                  <a:lnTo>
                    <a:pt x="2956560" y="6742168"/>
                  </a:lnTo>
                  <a:cubicBezTo>
                    <a:pt x="2002315" y="5954654"/>
                    <a:pt x="1394080" y="4762858"/>
                    <a:pt x="1394080" y="3429001"/>
                  </a:cubicBezTo>
                  <a:cubicBezTo>
                    <a:pt x="1394080" y="2095144"/>
                    <a:pt x="2002315" y="903348"/>
                    <a:pt x="2956560" y="115835"/>
                  </a:cubicBezTo>
                  <a:close/>
                  <a:moveTo>
                    <a:pt x="1150345" y="0"/>
                  </a:moveTo>
                  <a:lnTo>
                    <a:pt x="2081747" y="0"/>
                  </a:lnTo>
                  <a:lnTo>
                    <a:pt x="2003303" y="82277"/>
                  </a:lnTo>
                  <a:cubicBezTo>
                    <a:pt x="1199908" y="966208"/>
                    <a:pt x="710251" y="2140423"/>
                    <a:pt x="710251" y="3429002"/>
                  </a:cubicBezTo>
                  <a:cubicBezTo>
                    <a:pt x="710251" y="4717582"/>
                    <a:pt x="1199908" y="5891796"/>
                    <a:pt x="2003303" y="6775728"/>
                  </a:cubicBezTo>
                  <a:lnTo>
                    <a:pt x="2081743" y="6858000"/>
                  </a:lnTo>
                  <a:lnTo>
                    <a:pt x="1150343" y="6858000"/>
                  </a:lnTo>
                  <a:lnTo>
                    <a:pt x="1129945" y="6832044"/>
                  </a:lnTo>
                  <a:cubicBezTo>
                    <a:pt x="420267" y="5883093"/>
                    <a:pt x="0" y="4705126"/>
                    <a:pt x="0" y="3429001"/>
                  </a:cubicBezTo>
                  <a:cubicBezTo>
                    <a:pt x="0" y="2152876"/>
                    <a:pt x="420267" y="974910"/>
                    <a:pt x="1129945" y="25959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1000"/>
                  </a:schemeClr>
                </a:gs>
                <a:gs pos="0">
                  <a:schemeClr val="accent1">
                    <a:alpha val="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484881" y="1247774"/>
              <a:ext cx="2900784" cy="4735311"/>
              <a:chOff x="8484881" y="1247774"/>
              <a:chExt cx="2900784" cy="4735311"/>
            </a:xfrm>
          </p:grpSpPr>
          <p:sp>
            <p:nvSpPr>
              <p:cNvPr id="31" name="矩形: 剪去对角 30"/>
              <p:cNvSpPr/>
              <p:nvPr/>
            </p:nvSpPr>
            <p:spPr>
              <a:xfrm>
                <a:off x="8484881" y="1247774"/>
                <a:ext cx="2900784" cy="4735311"/>
              </a:xfrm>
              <a:prstGeom prst="snip2DiagRect">
                <a:avLst>
                  <a:gd name="adj1" fmla="val 0"/>
                  <a:gd name="adj2" fmla="val 5393"/>
                </a:avLst>
              </a:prstGeom>
              <a:solidFill>
                <a:schemeClr val="bg1"/>
              </a:solidFill>
              <a:ln>
                <a:solidFill>
                  <a:srgbClr val="00299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629417" y="1405865"/>
                <a:ext cx="25706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rgbClr val="002993"/>
                    </a:solidFill>
                    <a:latin typeface="+mj-ea"/>
                    <a:ea typeface="+mj-ea"/>
                  </a:rPr>
                  <a:t>2024</a:t>
                </a:r>
                <a:r>
                  <a:rPr lang="zh-CN" altLang="en-US" sz="1400" b="1" dirty="0">
                    <a:solidFill>
                      <a:srgbClr val="002993"/>
                    </a:solidFill>
                    <a:latin typeface="+mj-ea"/>
                    <a:ea typeface="+mj-ea"/>
                  </a:rPr>
                  <a:t>年月度存证审核退回次数</a:t>
                </a:r>
              </a:p>
            </p:txBody>
          </p:sp>
          <p:graphicFrame>
            <p:nvGraphicFramePr>
              <p:cNvPr id="18" name="图表 17"/>
              <p:cNvGraphicFramePr/>
              <p:nvPr/>
            </p:nvGraphicFramePr>
            <p:xfrm>
              <a:off x="8629416" y="1731919"/>
              <a:ext cx="2570671" cy="41417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grpSp>
          <p:nvGrpSpPr>
            <p:cNvPr id="5" name="组合 4"/>
            <p:cNvGrpSpPr/>
            <p:nvPr/>
          </p:nvGrpSpPr>
          <p:grpSpPr>
            <a:xfrm>
              <a:off x="3919357" y="1247775"/>
              <a:ext cx="4353287" cy="4735311"/>
              <a:chOff x="3919357" y="1247775"/>
              <a:chExt cx="4353287" cy="4735311"/>
            </a:xfrm>
          </p:grpSpPr>
          <p:sp>
            <p:nvSpPr>
              <p:cNvPr id="17" name="矩形: 剪去对角 16"/>
              <p:cNvSpPr/>
              <p:nvPr/>
            </p:nvSpPr>
            <p:spPr>
              <a:xfrm>
                <a:off x="3919357" y="1247775"/>
                <a:ext cx="4353287" cy="4735311"/>
              </a:xfrm>
              <a:prstGeom prst="snip2DiagRect">
                <a:avLst>
                  <a:gd name="adj1" fmla="val 0"/>
                  <a:gd name="adj2" fmla="val 2445"/>
                </a:avLst>
              </a:prstGeom>
              <a:solidFill>
                <a:schemeClr val="bg1"/>
              </a:solidFill>
              <a:ln>
                <a:solidFill>
                  <a:srgbClr val="00299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504626" y="1428096"/>
                <a:ext cx="17148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rgbClr val="002993"/>
                    </a:solidFill>
                    <a:latin typeface="+mj-ea"/>
                    <a:ea typeface="+mj-ea"/>
                  </a:rPr>
                  <a:t>业务工作按期完成率</a:t>
                </a:r>
              </a:p>
            </p:txBody>
          </p:sp>
          <p:graphicFrame>
            <p:nvGraphicFramePr>
              <p:cNvPr id="12" name="图表 11"/>
              <p:cNvGraphicFramePr/>
              <p:nvPr/>
            </p:nvGraphicFramePr>
            <p:xfrm>
              <a:off x="4087066" y="1752939"/>
              <a:ext cx="4017866" cy="41207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grpSp>
          <p:nvGrpSpPr>
            <p:cNvPr id="9" name="组合 8"/>
            <p:cNvGrpSpPr/>
            <p:nvPr/>
          </p:nvGrpSpPr>
          <p:grpSpPr>
            <a:xfrm>
              <a:off x="807616" y="1247775"/>
              <a:ext cx="2900784" cy="4735311"/>
              <a:chOff x="807616" y="1247775"/>
              <a:chExt cx="2900784" cy="4735311"/>
            </a:xfrm>
          </p:grpSpPr>
          <p:sp>
            <p:nvSpPr>
              <p:cNvPr id="35" name="矩形: 剪去对角 34"/>
              <p:cNvSpPr/>
              <p:nvPr/>
            </p:nvSpPr>
            <p:spPr>
              <a:xfrm>
                <a:off x="807616" y="1247775"/>
                <a:ext cx="2900784" cy="4735311"/>
              </a:xfrm>
              <a:prstGeom prst="snip2DiagRect">
                <a:avLst>
                  <a:gd name="adj1" fmla="val 0"/>
                  <a:gd name="adj2" fmla="val 5393"/>
                </a:avLst>
              </a:prstGeom>
              <a:solidFill>
                <a:schemeClr val="bg1"/>
              </a:solidFill>
              <a:ln>
                <a:solidFill>
                  <a:srgbClr val="00299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1489306" y="1871044"/>
                <a:ext cx="1674358" cy="577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002993"/>
                    </a:solidFill>
                    <a:latin typeface="Arial Black" panose="020B0A04020102020204" charset="0"/>
                    <a:ea typeface="微软雅黑" panose="020B0503020204020204" pitchFamily="34" charset="-122"/>
                  </a:rPr>
                  <a:t>90+</a:t>
                </a:r>
                <a:endParaRPr lang="zh-CN" altLang="en-US" sz="3200" b="1" dirty="0">
                  <a:solidFill>
                    <a:srgbClr val="002993"/>
                  </a:solidFill>
                  <a:latin typeface="Arial Black" panose="020B0A0402010202020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489306" y="2422532"/>
                <a:ext cx="1922116" cy="324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002993"/>
                    </a:solidFill>
                    <a:latin typeface="+mj-ea"/>
                    <a:ea typeface="+mj-ea"/>
                  </a:rPr>
                  <a:t>核查机构</a:t>
                </a:r>
              </a:p>
            </p:txBody>
          </p:sp>
        </p:grpSp>
      </p:grpSp>
      <p:sp>
        <p:nvSpPr>
          <p:cNvPr id="16" name="文本框 15"/>
          <p:cNvSpPr txBox="1"/>
          <p:nvPr/>
        </p:nvSpPr>
        <p:spPr>
          <a:xfrm>
            <a:off x="1478434" y="3690771"/>
            <a:ext cx="167435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002993"/>
                </a:solidFill>
                <a:latin typeface="Arial Black" panose="020B0A04020102020204" charset="0"/>
                <a:ea typeface="微软雅黑" panose="020B0503020204020204" pitchFamily="34" charset="-122"/>
              </a:rPr>
              <a:t>400+</a:t>
            </a:r>
            <a:endParaRPr lang="zh-CN" altLang="en-US" sz="3200" b="1" dirty="0">
              <a:solidFill>
                <a:srgbClr val="002993"/>
              </a:solidFill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78434" y="4161182"/>
            <a:ext cx="1922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rgbClr val="002993"/>
                </a:solidFill>
                <a:latin typeface="+mj-ea"/>
                <a:ea typeface="+mj-ea"/>
              </a:rPr>
              <a:t>检测机构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91469" y="4469851"/>
            <a:ext cx="167435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002993"/>
                </a:solidFill>
                <a:latin typeface="Arial Black" panose="020B0A04020102020204" charset="0"/>
                <a:ea typeface="微软雅黑" panose="020B0503020204020204" pitchFamily="34" charset="-122"/>
              </a:rPr>
              <a:t>6000+</a:t>
            </a:r>
            <a:endParaRPr lang="zh-CN" altLang="en-US" sz="3200" b="1" dirty="0">
              <a:solidFill>
                <a:srgbClr val="002993"/>
              </a:solidFill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91469" y="4940262"/>
            <a:ext cx="1922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rgbClr val="002993"/>
                </a:solidFill>
                <a:latin typeface="+mj-ea"/>
                <a:ea typeface="+mj-ea"/>
              </a:rPr>
              <a:t>重点排放单位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97986" y="5267897"/>
            <a:ext cx="167435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rgbClr val="002993"/>
                </a:solidFill>
                <a:latin typeface="Arial Black" panose="020B0A04020102020204" charset="0"/>
                <a:ea typeface="微软雅黑" panose="020B0503020204020204" pitchFamily="34" charset="-122"/>
              </a:rPr>
              <a:t>30000+</a:t>
            </a:r>
            <a:endParaRPr lang="zh-CN" altLang="en-US" sz="3200" b="1" dirty="0">
              <a:solidFill>
                <a:srgbClr val="002993"/>
              </a:solidFill>
              <a:latin typeface="Arial Black" panose="020B0A04020102020204" charset="0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97986" y="5738308"/>
            <a:ext cx="19221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rgbClr val="002993"/>
                </a:solidFill>
                <a:latin typeface="+mj-ea"/>
                <a:ea typeface="+mj-ea"/>
              </a:rPr>
              <a:t>工作人员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090474" y="863511"/>
            <a:ext cx="451083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3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50093" y="2223807"/>
            <a:ext cx="5027100" cy="701856"/>
            <a:chOff x="3643005" y="2199277"/>
            <a:chExt cx="5027100" cy="701856"/>
          </a:xfrm>
        </p:grpSpPr>
        <p:sp>
          <p:nvSpPr>
            <p:cNvPr id="13" name="文本框 12"/>
            <p:cNvSpPr txBox="1"/>
            <p:nvPr/>
          </p:nvSpPr>
          <p:spPr>
            <a:xfrm>
              <a:off x="4537943" y="2208469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形势与任务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739546" y="2199277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43005" y="2227040"/>
              <a:ext cx="894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634484" y="2901133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650093" y="3624162"/>
            <a:ext cx="5027100" cy="701856"/>
            <a:chOff x="3643005" y="4416874"/>
            <a:chExt cx="5027100" cy="701856"/>
          </a:xfrm>
        </p:grpSpPr>
        <p:sp>
          <p:nvSpPr>
            <p:cNvPr id="21" name="文本框 20"/>
            <p:cNvSpPr txBox="1"/>
            <p:nvPr/>
          </p:nvSpPr>
          <p:spPr>
            <a:xfrm>
              <a:off x="4537943" y="4426066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实践与成效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739546" y="4416874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43005" y="4444637"/>
              <a:ext cx="894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634484" y="5118730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650093" y="5137390"/>
            <a:ext cx="5027100" cy="701856"/>
            <a:chOff x="3643005" y="5533521"/>
            <a:chExt cx="5027100" cy="701856"/>
          </a:xfrm>
        </p:grpSpPr>
        <p:sp>
          <p:nvSpPr>
            <p:cNvPr id="8" name="文本框 7"/>
            <p:cNvSpPr txBox="1"/>
            <p:nvPr/>
          </p:nvSpPr>
          <p:spPr>
            <a:xfrm>
              <a:off x="4537943" y="5542713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工作与展望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739546" y="5533521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43005" y="5561284"/>
              <a:ext cx="894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634484" y="6235377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F9-64BE-4FB7-B5F4-425586C08861}" type="slidenum">
              <a:rPr lang="en-US" altLang="zh-CN" smtClean="0"/>
              <a:t>16</a:t>
            </a:fld>
            <a:endParaRPr lang="en-US" altLang="zh-C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/>
        </p:nvSpPr>
        <p:spPr bwMode="auto">
          <a:xfrm>
            <a:off x="293542" y="178663"/>
            <a:ext cx="663910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工作与展望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52893" y="1727619"/>
            <a:ext cx="10901916" cy="3761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加强人工智能、大数据、物联网等新技术应用，支撑碳排放数据物联采集、自动填报、智能审核，着力提升全国碳市场数据质量管理的智能化水平。</a:t>
            </a:r>
            <a:endParaRPr lang="en-US" altLang="zh-CN" sz="2400" b="1" kern="1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推进区块链在碳排放自动监控方面的全面联网应用，实现全过程留痕、全环节可追溯，创新碳市场数据质量管理模式。</a:t>
            </a:r>
            <a:endParaRPr lang="en-US" altLang="zh-CN" sz="2400" b="1" kern="1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just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400" b="1" kern="1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400" b="1" kern="1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鼓励企业建设碳资产管理系统，构建企业碳排放数字化管理体系，提升企业数据质量管理能力，促进企业绿色低碳发展。</a:t>
            </a:r>
            <a:endParaRPr lang="en-US" altLang="zh-CN" sz="2400" b="1" kern="1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3832139" y="2680938"/>
            <a:ext cx="7780241" cy="29233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just">
              <a:lnSpc>
                <a:spcPts val="3200"/>
              </a:lnSpc>
              <a:buFont typeface="Wingdings" panose="05000000000000000000" charset="0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网站简介：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全国碳市场信息网是全国碳市场信息公开、与公众互动交流的主要平台，面向全社会发布全国碳市场政策法规、新闻动态、科普知识和有关研究成果等。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342900" indent="-342900" algn="just">
              <a:lnSpc>
                <a:spcPts val="32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网站及公众号名称：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全国碳市场信息网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342900" indent="-342900" algn="just">
              <a:lnSpc>
                <a:spcPts val="32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登录网址：</a:t>
            </a:r>
            <a:r>
              <a:rPr lang="en-US" altLang="zh-CN" sz="2000" i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  <a:hlinkClick r:id="rId4"/>
              </a:rPr>
              <a:t>https://www.cets.org.cn</a:t>
            </a:r>
            <a:endParaRPr lang="en-US" altLang="zh-CN" sz="2000" i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342900" indent="-342900" algn="just">
              <a:lnSpc>
                <a:spcPts val="32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业务审核单位：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国家气候战略中心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342900" indent="-342900" algn="just">
              <a:lnSpc>
                <a:spcPts val="32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技术支撑单位：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生态环境部信息中心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456" y="3948232"/>
            <a:ext cx="1822193" cy="182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75026" y="867288"/>
            <a:ext cx="12073305" cy="1288657"/>
          </a:xfrm>
          <a:prstGeom prst="rect">
            <a:avLst/>
          </a:prstGeom>
          <a:solidFill>
            <a:srgbClr val="326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93" tIns="44946" rIns="89893" bIns="44946" rtlCol="0" anchor="ctr"/>
          <a:lstStyle/>
          <a:p>
            <a:pPr algn="ctr" defTabSz="1141095" fontAlgn="base">
              <a:spcBef>
                <a:spcPct val="0"/>
              </a:spcBef>
              <a:spcAft>
                <a:spcPct val="0"/>
              </a:spcAft>
            </a:pPr>
            <a:endParaRPr lang="zh-CN" altLang="en-US" sz="125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60863" y="1084191"/>
            <a:ext cx="1100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2019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kern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欢迎关注全国碳市场官方门户网站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1509" y="2337869"/>
            <a:ext cx="2916127" cy="3935879"/>
            <a:chOff x="7709113" y="1084841"/>
            <a:chExt cx="3833938" cy="51746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9113" y="1084841"/>
              <a:ext cx="3833938" cy="51746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组合 4"/>
            <p:cNvGrpSpPr/>
            <p:nvPr/>
          </p:nvGrpSpPr>
          <p:grpSpPr>
            <a:xfrm>
              <a:off x="7709113" y="1084841"/>
              <a:ext cx="3833938" cy="5174644"/>
              <a:chOff x="3707984" y="-1004877"/>
              <a:chExt cx="12192000" cy="16455472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07984" y="-1004877"/>
                <a:ext cx="12192000" cy="5802083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07984" y="4735441"/>
                <a:ext cx="12192000" cy="4801624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07984" y="9537065"/>
                <a:ext cx="12192000" cy="4704442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07984" y="14241507"/>
                <a:ext cx="12192000" cy="120908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090474" y="863511"/>
            <a:ext cx="451083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3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50093" y="2223807"/>
            <a:ext cx="5027100" cy="701856"/>
            <a:chOff x="3643005" y="2199277"/>
            <a:chExt cx="5027100" cy="701856"/>
          </a:xfrm>
        </p:grpSpPr>
        <p:sp>
          <p:nvSpPr>
            <p:cNvPr id="13" name="文本框 12"/>
            <p:cNvSpPr txBox="1"/>
            <p:nvPr/>
          </p:nvSpPr>
          <p:spPr>
            <a:xfrm>
              <a:off x="4537943" y="2208469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形势与任务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739546" y="2199277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43005" y="2227040"/>
              <a:ext cx="894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F43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en-US" altLang="zh-CN" sz="3600" dirty="0">
                <a:solidFill>
                  <a:srgbClr val="0F43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634484" y="2901133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650093" y="3624162"/>
            <a:ext cx="5027100" cy="701856"/>
            <a:chOff x="3643005" y="4416874"/>
            <a:chExt cx="5027100" cy="701856"/>
          </a:xfrm>
        </p:grpSpPr>
        <p:sp>
          <p:nvSpPr>
            <p:cNvPr id="21" name="文本框 20"/>
            <p:cNvSpPr txBox="1"/>
            <p:nvPr/>
          </p:nvSpPr>
          <p:spPr>
            <a:xfrm>
              <a:off x="4537943" y="4426066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实践与成效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739546" y="4416874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43005" y="4444637"/>
              <a:ext cx="894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F43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en-US" altLang="zh-CN" sz="3600" dirty="0">
                <a:solidFill>
                  <a:srgbClr val="0F43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634484" y="5118730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650093" y="5137390"/>
            <a:ext cx="5027100" cy="701856"/>
            <a:chOff x="3643005" y="5533521"/>
            <a:chExt cx="5027100" cy="701856"/>
          </a:xfrm>
        </p:grpSpPr>
        <p:sp>
          <p:nvSpPr>
            <p:cNvPr id="8" name="文本框 7"/>
            <p:cNvSpPr txBox="1"/>
            <p:nvPr/>
          </p:nvSpPr>
          <p:spPr>
            <a:xfrm>
              <a:off x="4537943" y="5542713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工作与展望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739546" y="5533521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43005" y="5561284"/>
              <a:ext cx="894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F43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en-US" altLang="zh-CN" sz="3600" dirty="0">
                <a:solidFill>
                  <a:srgbClr val="0F43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634484" y="6235377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F9-64BE-4FB7-B5F4-425586C08861}" type="slidenum">
              <a:rPr lang="en-US" altLang="zh-CN" smtClean="0"/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 flipH="1">
            <a:off x="4209891" y="2031722"/>
            <a:ext cx="3468688" cy="1010285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latinLnBrk="1"/>
            <a:r>
              <a:rPr lang="zh-CN" altLang="en-US" sz="5975" b="1" dirty="0">
                <a:solidFill>
                  <a:srgbClr val="004E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谢</a:t>
            </a:r>
            <a:endParaRPr lang="ko-KR" altLang="en-US" sz="5975" b="1" dirty="0">
              <a:solidFill>
                <a:srgbClr val="004E8F"/>
              </a:solidFill>
              <a:latin typeface="微软雅黑" panose="020B0503020204020204" pitchFamily="34" charset="-122"/>
              <a:ea typeface="Malgun Gothic" panose="020B0503020000020004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090474" y="863511"/>
            <a:ext cx="451083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3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50093" y="2223807"/>
            <a:ext cx="5027100" cy="701856"/>
            <a:chOff x="3643005" y="2199277"/>
            <a:chExt cx="5027100" cy="701856"/>
          </a:xfrm>
        </p:grpSpPr>
        <p:sp>
          <p:nvSpPr>
            <p:cNvPr id="13" name="文本框 12"/>
            <p:cNvSpPr txBox="1"/>
            <p:nvPr/>
          </p:nvSpPr>
          <p:spPr>
            <a:xfrm>
              <a:off x="4537943" y="2208469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形势与任务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739546" y="2199277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43005" y="2227040"/>
              <a:ext cx="894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en-US" altLang="zh-CN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634484" y="2901133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650093" y="3624162"/>
            <a:ext cx="5027100" cy="701856"/>
            <a:chOff x="3643005" y="4416874"/>
            <a:chExt cx="5027100" cy="701856"/>
          </a:xfrm>
        </p:grpSpPr>
        <p:sp>
          <p:nvSpPr>
            <p:cNvPr id="21" name="文本框 20"/>
            <p:cNvSpPr txBox="1"/>
            <p:nvPr/>
          </p:nvSpPr>
          <p:spPr>
            <a:xfrm>
              <a:off x="4537943" y="4426066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实践与成效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739546" y="4416874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43005" y="4444637"/>
              <a:ext cx="894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F43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en-US" altLang="zh-CN" sz="3600" dirty="0">
                <a:solidFill>
                  <a:srgbClr val="0F43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634484" y="5118730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650093" y="5137390"/>
            <a:ext cx="5027100" cy="701856"/>
            <a:chOff x="3643005" y="5533521"/>
            <a:chExt cx="5027100" cy="701856"/>
          </a:xfrm>
        </p:grpSpPr>
        <p:sp>
          <p:nvSpPr>
            <p:cNvPr id="8" name="文本框 7"/>
            <p:cNvSpPr txBox="1"/>
            <p:nvPr/>
          </p:nvSpPr>
          <p:spPr>
            <a:xfrm>
              <a:off x="4537943" y="5542713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工作与展望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739546" y="5533521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43005" y="5561284"/>
              <a:ext cx="894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F43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en-US" altLang="zh-CN" sz="3600" dirty="0">
                <a:solidFill>
                  <a:srgbClr val="0F43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634484" y="6235377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F9-64BE-4FB7-B5F4-425586C08861}" type="slidenum">
              <a:rPr lang="en-US" altLang="zh-CN" smtClean="0"/>
              <a:t>2</a:t>
            </a:fld>
            <a:endParaRPr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9761" y="1231934"/>
            <a:ext cx="11285751" cy="2423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100" dirty="0">
                <a:solidFill>
                  <a:srgbClr val="003399"/>
                </a:solidFill>
                <a:latin typeface="+mj-ea"/>
                <a:ea typeface="+mj-ea"/>
                <a:cs typeface="华文中宋" panose="02010600040101010101" charset="-122"/>
              </a:rPr>
              <a:t>       进一步发展碳市场，完善法律法规政策，逐步扩大行业覆盖范围，丰富交易品种和交易方式，降低碳减排成本，增强企业绿色低碳发展意识，并启动温室气体自愿减排交易市场，建成更加有效、更有活力、更具国际影响力的碳市场。</a:t>
            </a:r>
            <a:endParaRPr lang="en-US" altLang="zh-CN" sz="2000" b="1" kern="100" dirty="0">
              <a:solidFill>
                <a:srgbClr val="003399"/>
              </a:solidFill>
              <a:latin typeface="+mj-ea"/>
              <a:ea typeface="+mj-ea"/>
              <a:cs typeface="华文中宋" panose="02010600040101010101" charset="-122"/>
            </a:endParaRPr>
          </a:p>
          <a:p>
            <a:pPr algn="just">
              <a:lnSpc>
                <a:spcPts val="600"/>
              </a:lnSpc>
            </a:pPr>
            <a:r>
              <a:rPr lang="en-US" altLang="zh-CN" sz="2000" b="1" kern="100" dirty="0">
                <a:solidFill>
                  <a:srgbClr val="003399"/>
                </a:solidFill>
                <a:latin typeface="+mj-ea"/>
                <a:ea typeface="+mj-ea"/>
                <a:cs typeface="华文中宋" panose="02010600040101010101" charset="-122"/>
              </a:rPr>
              <a:t>     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kern="100" dirty="0">
                <a:solidFill>
                  <a:srgbClr val="003399"/>
                </a:solidFill>
                <a:latin typeface="+mj-ea"/>
                <a:ea typeface="+mj-ea"/>
                <a:cs typeface="华文中宋" panose="02010600040101010101" charset="-122"/>
              </a:rPr>
              <a:t>       </a:t>
            </a:r>
            <a:r>
              <a:rPr lang="zh-CN" altLang="en-US" sz="2000" b="1" kern="100" dirty="0">
                <a:solidFill>
                  <a:srgbClr val="003399"/>
                </a:solidFill>
                <a:latin typeface="+mj-ea"/>
                <a:ea typeface="+mj-ea"/>
                <a:cs typeface="华文中宋" panose="02010600040101010101" charset="-122"/>
              </a:rPr>
              <a:t>深化人工智能等数字技术应用，构建美丽中国数字化治理体系，建设绿色智慧的数字生态文明。</a:t>
            </a:r>
            <a:endParaRPr lang="zh-CN" altLang="en-US" sz="2400" b="1" kern="100" dirty="0">
              <a:solidFill>
                <a:srgbClr val="003399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endParaRPr lang="en-US" altLang="zh-CN" sz="2000" b="1" kern="100" dirty="0">
              <a:solidFill>
                <a:srgbClr val="003399"/>
              </a:solidFill>
              <a:latin typeface="+mj-ea"/>
              <a:ea typeface="+mj-ea"/>
              <a:cs typeface="华文中宋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7642" y="3211972"/>
            <a:ext cx="11178173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——习近平总书记在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全国生态环境保护大会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上的讲话（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</a:t>
            </a:r>
          </a:p>
        </p:txBody>
      </p:sp>
      <p:sp>
        <p:nvSpPr>
          <p:cNvPr id="17" name="Rectangle 21"/>
          <p:cNvSpPr/>
          <p:nvPr/>
        </p:nvSpPr>
        <p:spPr bwMode="auto">
          <a:xfrm>
            <a:off x="293370" y="168910"/>
            <a:ext cx="73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碳市场数据质量面临新形势新要求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9378" y="3973843"/>
            <a:ext cx="11237047" cy="142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b="1" kern="1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       必须完善生态文明制度体系，协同推进降碳、减污、扩绿、增长，积极应对气候变化，加快完善落实绿水青山就是金山银山理念的体制机制。要完善生态文明基础体制，健全生态环境治理体系，健全绿色低碳发展机制。</a:t>
            </a:r>
            <a:endParaRPr lang="zh-CN" altLang="en-US" sz="2400" b="1" kern="1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7642" y="5489697"/>
            <a:ext cx="8653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中国共产党第二十届中央委员会第三次全体会议公报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日）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8545127" y="2035563"/>
            <a:ext cx="3416778" cy="4228003"/>
            <a:chOff x="8545127" y="2035563"/>
            <a:chExt cx="3416778" cy="4228003"/>
          </a:xfrm>
        </p:grpSpPr>
        <p:sp>
          <p:nvSpPr>
            <p:cNvPr id="10" name="任意多边形: 形状 9"/>
            <p:cNvSpPr/>
            <p:nvPr/>
          </p:nvSpPr>
          <p:spPr>
            <a:xfrm>
              <a:off x="11036408" y="4175049"/>
              <a:ext cx="295142" cy="1732709"/>
            </a:xfrm>
            <a:custGeom>
              <a:avLst/>
              <a:gdLst>
                <a:gd name="connsiteX0" fmla="*/ 295142 w 295142"/>
                <a:gd name="connsiteY0" fmla="*/ 0 h 1732709"/>
                <a:gd name="connsiteX1" fmla="*/ 147571 w 295142"/>
                <a:gd name="connsiteY1" fmla="*/ 0 h 1732709"/>
                <a:gd name="connsiteX2" fmla="*/ 147571 w 295142"/>
                <a:gd name="connsiteY2" fmla="*/ 1732709 h 1732709"/>
                <a:gd name="connsiteX3" fmla="*/ 0 w 295142"/>
                <a:gd name="connsiteY3" fmla="*/ 1732709 h 173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42" h="1732709">
                  <a:moveTo>
                    <a:pt x="295142" y="0"/>
                  </a:moveTo>
                  <a:lnTo>
                    <a:pt x="147571" y="0"/>
                  </a:lnTo>
                  <a:lnTo>
                    <a:pt x="147571" y="1732709"/>
                  </a:lnTo>
                  <a:lnTo>
                    <a:pt x="0" y="1732709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329" tIns="822413" rIns="116330" bIns="82241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11036408" y="4175049"/>
              <a:ext cx="295142" cy="824090"/>
            </a:xfrm>
            <a:custGeom>
              <a:avLst/>
              <a:gdLst>
                <a:gd name="connsiteX0" fmla="*/ 295142 w 295142"/>
                <a:gd name="connsiteY0" fmla="*/ 0 h 824090"/>
                <a:gd name="connsiteX1" fmla="*/ 147571 w 295142"/>
                <a:gd name="connsiteY1" fmla="*/ 0 h 824090"/>
                <a:gd name="connsiteX2" fmla="*/ 147571 w 295142"/>
                <a:gd name="connsiteY2" fmla="*/ 824090 h 824090"/>
                <a:gd name="connsiteX3" fmla="*/ 0 w 295142"/>
                <a:gd name="connsiteY3" fmla="*/ 824090 h 8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42" h="824090">
                  <a:moveTo>
                    <a:pt x="295142" y="0"/>
                  </a:moveTo>
                  <a:lnTo>
                    <a:pt x="147571" y="0"/>
                  </a:lnTo>
                  <a:lnTo>
                    <a:pt x="147571" y="824090"/>
                  </a:lnTo>
                  <a:lnTo>
                    <a:pt x="0" y="824090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387" tIns="390161" rIns="138388" bIns="39016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11036408" y="4129329"/>
              <a:ext cx="295142" cy="91440"/>
            </a:xfrm>
            <a:custGeom>
              <a:avLst/>
              <a:gdLst>
                <a:gd name="connsiteX0" fmla="*/ 295142 w 295142"/>
                <a:gd name="connsiteY0" fmla="*/ 45720 h 91440"/>
                <a:gd name="connsiteX1" fmla="*/ 0 w 29514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142" h="91440">
                  <a:moveTo>
                    <a:pt x="295142" y="45720"/>
                  </a:moveTo>
                  <a:lnTo>
                    <a:pt x="0" y="45720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892" tIns="38341" rIns="152893" bIns="3834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11036408" y="3350959"/>
              <a:ext cx="295142" cy="824090"/>
            </a:xfrm>
            <a:custGeom>
              <a:avLst/>
              <a:gdLst>
                <a:gd name="connsiteX0" fmla="*/ 295142 w 295142"/>
                <a:gd name="connsiteY0" fmla="*/ 824090 h 824090"/>
                <a:gd name="connsiteX1" fmla="*/ 147571 w 295142"/>
                <a:gd name="connsiteY1" fmla="*/ 824090 h 824090"/>
                <a:gd name="connsiteX2" fmla="*/ 147571 w 295142"/>
                <a:gd name="connsiteY2" fmla="*/ 0 h 824090"/>
                <a:gd name="connsiteX3" fmla="*/ 0 w 295142"/>
                <a:gd name="connsiteY3" fmla="*/ 0 h 824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42" h="824090">
                  <a:moveTo>
                    <a:pt x="295142" y="824090"/>
                  </a:moveTo>
                  <a:lnTo>
                    <a:pt x="147571" y="824090"/>
                  </a:lnTo>
                  <a:lnTo>
                    <a:pt x="147571" y="0"/>
                  </a:ln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8387" tIns="390161" rIns="138388" bIns="39016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11036408" y="2391369"/>
              <a:ext cx="295142" cy="1783680"/>
            </a:xfrm>
            <a:custGeom>
              <a:avLst/>
              <a:gdLst>
                <a:gd name="connsiteX0" fmla="*/ 295142 w 295142"/>
                <a:gd name="connsiteY0" fmla="*/ 1783680 h 1783680"/>
                <a:gd name="connsiteX1" fmla="*/ 147571 w 295142"/>
                <a:gd name="connsiteY1" fmla="*/ 1783680 h 1783680"/>
                <a:gd name="connsiteX2" fmla="*/ 147571 w 295142"/>
                <a:gd name="connsiteY2" fmla="*/ 0 h 1783680"/>
                <a:gd name="connsiteX3" fmla="*/ 0 w 295142"/>
                <a:gd name="connsiteY3" fmla="*/ 0 h 178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42" h="1783680">
                  <a:moveTo>
                    <a:pt x="295142" y="1783680"/>
                  </a:moveTo>
                  <a:lnTo>
                    <a:pt x="147571" y="1783680"/>
                  </a:lnTo>
                  <a:lnTo>
                    <a:pt x="147571" y="0"/>
                  </a:ln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072" tIns="846642" rIns="115074" bIns="84664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 rot="5400000">
              <a:off x="9532727" y="3834387"/>
              <a:ext cx="4228002" cy="630355"/>
            </a:xfrm>
            <a:custGeom>
              <a:avLst/>
              <a:gdLst>
                <a:gd name="connsiteX0" fmla="*/ 0 w 3985627"/>
                <a:gd name="connsiteY0" fmla="*/ 0 h 578244"/>
                <a:gd name="connsiteX1" fmla="*/ 3985627 w 3985627"/>
                <a:gd name="connsiteY1" fmla="*/ 0 h 578244"/>
                <a:gd name="connsiteX2" fmla="*/ 3985627 w 3985627"/>
                <a:gd name="connsiteY2" fmla="*/ 578244 h 578244"/>
                <a:gd name="connsiteX3" fmla="*/ 0 w 3985627"/>
                <a:gd name="connsiteY3" fmla="*/ 578244 h 578244"/>
                <a:gd name="connsiteX4" fmla="*/ 0 w 3985627"/>
                <a:gd name="connsiteY4" fmla="*/ 0 h 57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5627" h="578244">
                  <a:moveTo>
                    <a:pt x="0" y="0"/>
                  </a:moveTo>
                  <a:lnTo>
                    <a:pt x="3985627" y="0"/>
                  </a:lnTo>
                  <a:lnTo>
                    <a:pt x="3985627" y="578244"/>
                  </a:lnTo>
                  <a:lnTo>
                    <a:pt x="0" y="578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9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eaVert" wrap="square" lIns="41274" tIns="41274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b="0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8545127" y="2035563"/>
              <a:ext cx="2491280" cy="711612"/>
            </a:xfrm>
            <a:custGeom>
              <a:avLst/>
              <a:gdLst>
                <a:gd name="connsiteX0" fmla="*/ 0 w 2491280"/>
                <a:gd name="connsiteY0" fmla="*/ 0 h 711612"/>
                <a:gd name="connsiteX1" fmla="*/ 2491280 w 2491280"/>
                <a:gd name="connsiteY1" fmla="*/ 0 h 711612"/>
                <a:gd name="connsiteX2" fmla="*/ 2491280 w 2491280"/>
                <a:gd name="connsiteY2" fmla="*/ 711612 h 711612"/>
                <a:gd name="connsiteX3" fmla="*/ 0 w 2491280"/>
                <a:gd name="connsiteY3" fmla="*/ 711612 h 711612"/>
                <a:gd name="connsiteX4" fmla="*/ 0 w 2491280"/>
                <a:gd name="connsiteY4" fmla="*/ 0 h 7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280" h="711612">
                  <a:moveTo>
                    <a:pt x="0" y="0"/>
                  </a:moveTo>
                  <a:lnTo>
                    <a:pt x="2491280" y="0"/>
                  </a:lnTo>
                  <a:lnTo>
                    <a:pt x="2491280" y="711612"/>
                  </a:lnTo>
                  <a:lnTo>
                    <a:pt x="0" y="71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9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8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健全完善制度</a:t>
              </a: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8545127" y="2914660"/>
              <a:ext cx="2491280" cy="711612"/>
            </a:xfrm>
            <a:custGeom>
              <a:avLst/>
              <a:gdLst>
                <a:gd name="connsiteX0" fmla="*/ 0 w 2491280"/>
                <a:gd name="connsiteY0" fmla="*/ 0 h 711612"/>
                <a:gd name="connsiteX1" fmla="*/ 2491280 w 2491280"/>
                <a:gd name="connsiteY1" fmla="*/ 0 h 711612"/>
                <a:gd name="connsiteX2" fmla="*/ 2491280 w 2491280"/>
                <a:gd name="connsiteY2" fmla="*/ 711612 h 711612"/>
                <a:gd name="connsiteX3" fmla="*/ 0 w 2491280"/>
                <a:gd name="connsiteY3" fmla="*/ 711612 h 711612"/>
                <a:gd name="connsiteX4" fmla="*/ 0 w 2491280"/>
                <a:gd name="connsiteY4" fmla="*/ 0 h 7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280" h="711612">
                  <a:moveTo>
                    <a:pt x="0" y="0"/>
                  </a:moveTo>
                  <a:lnTo>
                    <a:pt x="2491280" y="0"/>
                  </a:lnTo>
                  <a:lnTo>
                    <a:pt x="2491280" y="711612"/>
                  </a:lnTo>
                  <a:lnTo>
                    <a:pt x="0" y="71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9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8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建立三级联审机制</a:t>
              </a:r>
              <a:endParaRPr sz="2500" b="1" kern="1200" dirty="0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545127" y="3793757"/>
              <a:ext cx="2491280" cy="711612"/>
            </a:xfrm>
            <a:custGeom>
              <a:avLst/>
              <a:gdLst>
                <a:gd name="connsiteX0" fmla="*/ 0 w 2491280"/>
                <a:gd name="connsiteY0" fmla="*/ 0 h 711612"/>
                <a:gd name="connsiteX1" fmla="*/ 2491280 w 2491280"/>
                <a:gd name="connsiteY1" fmla="*/ 0 h 711612"/>
                <a:gd name="connsiteX2" fmla="*/ 2491280 w 2491280"/>
                <a:gd name="connsiteY2" fmla="*/ 711612 h 711612"/>
                <a:gd name="connsiteX3" fmla="*/ 0 w 2491280"/>
                <a:gd name="connsiteY3" fmla="*/ 711612 h 711612"/>
                <a:gd name="connsiteX4" fmla="*/ 0 w 2491280"/>
                <a:gd name="connsiteY4" fmla="*/ 0 h 7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280" h="711612">
                  <a:moveTo>
                    <a:pt x="0" y="0"/>
                  </a:moveTo>
                  <a:lnTo>
                    <a:pt x="2491280" y="0"/>
                  </a:lnTo>
                  <a:lnTo>
                    <a:pt x="2491280" y="711612"/>
                  </a:lnTo>
                  <a:lnTo>
                    <a:pt x="0" y="71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9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8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大数据穿透式监管</a:t>
              </a: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8545127" y="4672854"/>
              <a:ext cx="2491280" cy="711612"/>
            </a:xfrm>
            <a:custGeom>
              <a:avLst/>
              <a:gdLst>
                <a:gd name="connsiteX0" fmla="*/ 0 w 2491280"/>
                <a:gd name="connsiteY0" fmla="*/ 0 h 711612"/>
                <a:gd name="connsiteX1" fmla="*/ 2491280 w 2491280"/>
                <a:gd name="connsiteY1" fmla="*/ 0 h 711612"/>
                <a:gd name="connsiteX2" fmla="*/ 2491280 w 2491280"/>
                <a:gd name="connsiteY2" fmla="*/ 711612 h 711612"/>
                <a:gd name="connsiteX3" fmla="*/ 0 w 2491280"/>
                <a:gd name="connsiteY3" fmla="*/ 711612 h 711612"/>
                <a:gd name="connsiteX4" fmla="*/ 0 w 2491280"/>
                <a:gd name="connsiteY4" fmla="*/ 0 h 7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280" h="711612">
                  <a:moveTo>
                    <a:pt x="0" y="0"/>
                  </a:moveTo>
                  <a:lnTo>
                    <a:pt x="2491280" y="0"/>
                  </a:lnTo>
                  <a:lnTo>
                    <a:pt x="2491280" y="711612"/>
                  </a:lnTo>
                  <a:lnTo>
                    <a:pt x="0" y="71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9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8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严厉打击违法行为</a:t>
              </a: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8545127" y="5551952"/>
              <a:ext cx="2491280" cy="711612"/>
            </a:xfrm>
            <a:custGeom>
              <a:avLst/>
              <a:gdLst>
                <a:gd name="connsiteX0" fmla="*/ 0 w 2491280"/>
                <a:gd name="connsiteY0" fmla="*/ 0 h 711612"/>
                <a:gd name="connsiteX1" fmla="*/ 2491280 w 2491280"/>
                <a:gd name="connsiteY1" fmla="*/ 0 h 711612"/>
                <a:gd name="connsiteX2" fmla="*/ 2491280 w 2491280"/>
                <a:gd name="connsiteY2" fmla="*/ 711612 h 711612"/>
                <a:gd name="connsiteX3" fmla="*/ 0 w 2491280"/>
                <a:gd name="connsiteY3" fmla="*/ 711612 h 711612"/>
                <a:gd name="connsiteX4" fmla="*/ 0 w 2491280"/>
                <a:gd name="connsiteY4" fmla="*/ 0 h 71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1280" h="711612">
                  <a:moveTo>
                    <a:pt x="0" y="0"/>
                  </a:moveTo>
                  <a:lnTo>
                    <a:pt x="2491280" y="0"/>
                  </a:lnTo>
                  <a:lnTo>
                    <a:pt x="2491280" y="711612"/>
                  </a:lnTo>
                  <a:lnTo>
                    <a:pt x="0" y="711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9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8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全面加强宣传培训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371158" y="6337621"/>
            <a:ext cx="2743200" cy="365125"/>
          </a:xfrm>
        </p:spPr>
        <p:txBody>
          <a:bodyPr/>
          <a:lstStyle/>
          <a:p>
            <a:fld id="{F8CE8C2B-663F-4F16-A7C1-B9B989A051D7}" type="slidenum">
              <a:rPr lang="zh-CN" altLang="en-US" smtClean="0"/>
              <a:t>4</a:t>
            </a:fld>
            <a:endParaRPr lang="zh-CN" altLang="en-US"/>
          </a:p>
        </p:txBody>
      </p:sp>
      <p:graphicFrame>
        <p:nvGraphicFramePr>
          <p:cNvPr id="3" name="图示 2"/>
          <p:cNvGraphicFramePr/>
          <p:nvPr/>
        </p:nvGraphicFramePr>
        <p:xfrm>
          <a:off x="-172570" y="2006542"/>
          <a:ext cx="4667402" cy="425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组合 43"/>
          <p:cNvGrpSpPr/>
          <p:nvPr/>
        </p:nvGrpSpPr>
        <p:grpSpPr>
          <a:xfrm>
            <a:off x="4700711" y="2205820"/>
            <a:ext cx="3333559" cy="3479800"/>
            <a:chOff x="4041775" y="2006600"/>
            <a:chExt cx="4105275" cy="4285370"/>
          </a:xfrm>
        </p:grpSpPr>
        <p:sp>
          <p:nvSpPr>
            <p:cNvPr id="45" name="任意多边形: 形状 44"/>
            <p:cNvSpPr/>
            <p:nvPr/>
          </p:nvSpPr>
          <p:spPr bwMode="auto">
            <a:xfrm>
              <a:off x="4041775" y="2006600"/>
              <a:ext cx="4105275" cy="1739900"/>
            </a:xfrm>
            <a:custGeom>
              <a:avLst/>
              <a:gdLst>
                <a:gd name="T0" fmla="*/ 202 w 1088"/>
                <a:gd name="T1" fmla="*/ 399 h 459"/>
                <a:gd name="T2" fmla="*/ 561 w 1088"/>
                <a:gd name="T3" fmla="*/ 166 h 459"/>
                <a:gd name="T4" fmla="*/ 942 w 1088"/>
                <a:gd name="T5" fmla="*/ 459 h 459"/>
                <a:gd name="T6" fmla="*/ 990 w 1088"/>
                <a:gd name="T7" fmla="*/ 355 h 459"/>
                <a:gd name="T8" fmla="*/ 1088 w 1088"/>
                <a:gd name="T9" fmla="*/ 372 h 459"/>
                <a:gd name="T10" fmla="*/ 561 w 1088"/>
                <a:gd name="T11" fmla="*/ 0 h 459"/>
                <a:gd name="T12" fmla="*/ 79 w 1088"/>
                <a:gd name="T13" fmla="*/ 276 h 459"/>
                <a:gd name="T14" fmla="*/ 0 w 1088"/>
                <a:gd name="T15" fmla="*/ 197 h 459"/>
                <a:gd name="T16" fmla="*/ 0 w 1088"/>
                <a:gd name="T17" fmla="*/ 450 h 459"/>
                <a:gd name="T18" fmla="*/ 253 w 1088"/>
                <a:gd name="T19" fmla="*/ 4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8" h="459">
                  <a:moveTo>
                    <a:pt x="202" y="399"/>
                  </a:moveTo>
                  <a:cubicBezTo>
                    <a:pt x="263" y="261"/>
                    <a:pt x="401" y="166"/>
                    <a:pt x="561" y="166"/>
                  </a:cubicBezTo>
                  <a:cubicBezTo>
                    <a:pt x="744" y="166"/>
                    <a:pt x="897" y="290"/>
                    <a:pt x="942" y="459"/>
                  </a:cubicBezTo>
                  <a:cubicBezTo>
                    <a:pt x="990" y="355"/>
                    <a:pt x="990" y="355"/>
                    <a:pt x="990" y="355"/>
                  </a:cubicBezTo>
                  <a:cubicBezTo>
                    <a:pt x="1088" y="372"/>
                    <a:pt x="1088" y="372"/>
                    <a:pt x="1088" y="372"/>
                  </a:cubicBezTo>
                  <a:cubicBezTo>
                    <a:pt x="1011" y="155"/>
                    <a:pt x="804" y="0"/>
                    <a:pt x="561" y="0"/>
                  </a:cubicBezTo>
                  <a:cubicBezTo>
                    <a:pt x="356" y="0"/>
                    <a:pt x="176" y="111"/>
                    <a:pt x="79" y="27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253" y="450"/>
                    <a:pt x="253" y="450"/>
                    <a:pt x="253" y="450"/>
                  </a:cubicBezTo>
                </a:path>
              </a:pathLst>
            </a:custGeom>
            <a:solidFill>
              <a:srgbClr val="002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 flipH="1" flipV="1">
              <a:off x="4041775" y="4552070"/>
              <a:ext cx="4105275" cy="1739900"/>
            </a:xfrm>
            <a:custGeom>
              <a:avLst/>
              <a:gdLst>
                <a:gd name="T0" fmla="*/ 202 w 1088"/>
                <a:gd name="T1" fmla="*/ 399 h 459"/>
                <a:gd name="T2" fmla="*/ 561 w 1088"/>
                <a:gd name="T3" fmla="*/ 166 h 459"/>
                <a:gd name="T4" fmla="*/ 942 w 1088"/>
                <a:gd name="T5" fmla="*/ 459 h 459"/>
                <a:gd name="T6" fmla="*/ 990 w 1088"/>
                <a:gd name="T7" fmla="*/ 355 h 459"/>
                <a:gd name="T8" fmla="*/ 1088 w 1088"/>
                <a:gd name="T9" fmla="*/ 372 h 459"/>
                <a:gd name="T10" fmla="*/ 561 w 1088"/>
                <a:gd name="T11" fmla="*/ 0 h 459"/>
                <a:gd name="T12" fmla="*/ 79 w 1088"/>
                <a:gd name="T13" fmla="*/ 276 h 459"/>
                <a:gd name="T14" fmla="*/ 0 w 1088"/>
                <a:gd name="T15" fmla="*/ 197 h 459"/>
                <a:gd name="T16" fmla="*/ 0 w 1088"/>
                <a:gd name="T17" fmla="*/ 450 h 459"/>
                <a:gd name="T18" fmla="*/ 253 w 1088"/>
                <a:gd name="T19" fmla="*/ 4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8" h="459">
                  <a:moveTo>
                    <a:pt x="202" y="399"/>
                  </a:moveTo>
                  <a:cubicBezTo>
                    <a:pt x="263" y="261"/>
                    <a:pt x="401" y="166"/>
                    <a:pt x="561" y="166"/>
                  </a:cubicBezTo>
                  <a:cubicBezTo>
                    <a:pt x="744" y="166"/>
                    <a:pt x="897" y="290"/>
                    <a:pt x="942" y="459"/>
                  </a:cubicBezTo>
                  <a:cubicBezTo>
                    <a:pt x="990" y="355"/>
                    <a:pt x="990" y="355"/>
                    <a:pt x="990" y="355"/>
                  </a:cubicBezTo>
                  <a:cubicBezTo>
                    <a:pt x="1088" y="372"/>
                    <a:pt x="1088" y="372"/>
                    <a:pt x="1088" y="372"/>
                  </a:cubicBezTo>
                  <a:cubicBezTo>
                    <a:pt x="1011" y="155"/>
                    <a:pt x="804" y="0"/>
                    <a:pt x="561" y="0"/>
                  </a:cubicBezTo>
                  <a:cubicBezTo>
                    <a:pt x="356" y="0"/>
                    <a:pt x="176" y="111"/>
                    <a:pt x="79" y="27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253" y="450"/>
                    <a:pt x="253" y="450"/>
                    <a:pt x="253" y="450"/>
                  </a:cubicBezTo>
                </a:path>
              </a:pathLst>
            </a:custGeom>
            <a:solidFill>
              <a:srgbClr val="002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矩形 46"/>
          <p:cNvSpPr/>
          <p:nvPr/>
        </p:nvSpPr>
        <p:spPr>
          <a:xfrm>
            <a:off x="4047907" y="3671503"/>
            <a:ext cx="2039063" cy="548434"/>
          </a:xfrm>
          <a:prstGeom prst="rect">
            <a:avLst/>
          </a:prstGeom>
          <a:solidFill>
            <a:srgbClr val="0029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数据质量管理制度</a:t>
            </a:r>
          </a:p>
        </p:txBody>
      </p:sp>
      <p:sp>
        <p:nvSpPr>
          <p:cNvPr id="48" name="矩形 47"/>
          <p:cNvSpPr/>
          <p:nvPr/>
        </p:nvSpPr>
        <p:spPr>
          <a:xfrm>
            <a:off x="6483861" y="3671503"/>
            <a:ext cx="2039063" cy="548434"/>
          </a:xfrm>
          <a:prstGeom prst="rect">
            <a:avLst/>
          </a:prstGeom>
          <a:solidFill>
            <a:srgbClr val="0029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数据质量管理思路</a:t>
            </a:r>
          </a:p>
        </p:txBody>
      </p:sp>
      <p:sp>
        <p:nvSpPr>
          <p:cNvPr id="49" name="文本框 48"/>
          <p:cNvSpPr txBox="1"/>
          <p:nvPr/>
        </p:nvSpPr>
        <p:spPr>
          <a:xfrm rot="21061823">
            <a:off x="6083562" y="4526742"/>
            <a:ext cx="2914345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zh-CN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保障</a:t>
            </a:r>
          </a:p>
        </p:txBody>
      </p:sp>
      <p:sp>
        <p:nvSpPr>
          <p:cNvPr id="50" name="文本框 49"/>
          <p:cNvSpPr txBox="1"/>
          <p:nvPr/>
        </p:nvSpPr>
        <p:spPr>
          <a:xfrm rot="516610">
            <a:off x="5977427" y="3071757"/>
            <a:ext cx="2914345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转化</a:t>
            </a:r>
          </a:p>
        </p:txBody>
      </p:sp>
      <p:sp>
        <p:nvSpPr>
          <p:cNvPr id="53" name="矩形 52"/>
          <p:cNvSpPr/>
          <p:nvPr/>
        </p:nvSpPr>
        <p:spPr>
          <a:xfrm>
            <a:off x="230094" y="1083346"/>
            <a:ext cx="11731812" cy="621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数据质量是碳市场的</a:t>
            </a: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生命线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，是碳市场平稳有序运行和健康发展的</a:t>
            </a: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基石</a:t>
            </a:r>
            <a:r>
              <a:rPr lang="zh-CN" altLang="en-US" sz="26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60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Rectangle 21"/>
          <p:cNvSpPr/>
          <p:nvPr/>
        </p:nvSpPr>
        <p:spPr bwMode="auto">
          <a:xfrm>
            <a:off x="284326" y="172148"/>
            <a:ext cx="73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中国政府高度重视碳市场数据质量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69382" y="2298730"/>
            <a:ext cx="3936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+mj-ea"/>
                <a:ea typeface="+mj-ea"/>
              </a:rPr>
              <a:t>中国碳市场制度体系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83239" y="2439905"/>
            <a:ext cx="3936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+mj-ea"/>
                <a:ea typeface="+mj-ea"/>
              </a:rPr>
              <a:t>数据质量管理思路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93369" y="992780"/>
            <a:ext cx="11731881" cy="155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充分发挥信息化、数字化、智能化在数据质量管理中的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关键支撑作用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信息化串联业务主体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数字化贯通业务环节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智能化助力分析决策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，构建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数据质量分析模型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，实现碳排放数据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全过程管理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全流程追溯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，不断提升数据质量管理水平，保障碳市场高质量运行。</a:t>
            </a:r>
          </a:p>
        </p:txBody>
      </p:sp>
      <p:sp>
        <p:nvSpPr>
          <p:cNvPr id="13" name="Rectangle 21"/>
          <p:cNvSpPr/>
          <p:nvPr/>
        </p:nvSpPr>
        <p:spPr bwMode="auto">
          <a:xfrm>
            <a:off x="293369" y="168910"/>
            <a:ext cx="928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信息化、数字化、智能化是创新数据质量管理的重要手段</a:t>
            </a:r>
          </a:p>
        </p:txBody>
      </p:sp>
      <p:graphicFrame>
        <p:nvGraphicFramePr>
          <p:cNvPr id="68" name="图示 67"/>
          <p:cNvGraphicFramePr/>
          <p:nvPr/>
        </p:nvGraphicFramePr>
        <p:xfrm>
          <a:off x="1291073" y="2662153"/>
          <a:ext cx="9839702" cy="346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090474" y="863511"/>
            <a:ext cx="451083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23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50093" y="2223807"/>
            <a:ext cx="5027100" cy="701856"/>
            <a:chOff x="3643005" y="2199277"/>
            <a:chExt cx="5027100" cy="701856"/>
          </a:xfrm>
        </p:grpSpPr>
        <p:sp>
          <p:nvSpPr>
            <p:cNvPr id="13" name="文本框 12"/>
            <p:cNvSpPr txBox="1"/>
            <p:nvPr/>
          </p:nvSpPr>
          <p:spPr>
            <a:xfrm>
              <a:off x="4537943" y="2208469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形势与任务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3739546" y="2199277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43005" y="2227040"/>
              <a:ext cx="894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4634484" y="2901133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3650093" y="3624162"/>
            <a:ext cx="5027100" cy="701856"/>
            <a:chOff x="3643005" y="4416874"/>
            <a:chExt cx="5027100" cy="701856"/>
          </a:xfrm>
        </p:grpSpPr>
        <p:sp>
          <p:nvSpPr>
            <p:cNvPr id="21" name="文本框 20"/>
            <p:cNvSpPr txBox="1"/>
            <p:nvPr/>
          </p:nvSpPr>
          <p:spPr>
            <a:xfrm>
              <a:off x="4537943" y="4426066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实践与成效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739546" y="4416874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43005" y="4444637"/>
              <a:ext cx="8949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634484" y="5118730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3650093" y="5137390"/>
            <a:ext cx="5027100" cy="701856"/>
            <a:chOff x="3643005" y="5533521"/>
            <a:chExt cx="5027100" cy="701856"/>
          </a:xfrm>
        </p:grpSpPr>
        <p:sp>
          <p:nvSpPr>
            <p:cNvPr id="8" name="文本框 7"/>
            <p:cNvSpPr txBox="1"/>
            <p:nvPr/>
          </p:nvSpPr>
          <p:spPr>
            <a:xfrm>
              <a:off x="4537943" y="5542713"/>
              <a:ext cx="4132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工作与展望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739546" y="5533521"/>
              <a:ext cx="701856" cy="701856"/>
            </a:xfrm>
            <a:prstGeom prst="rect">
              <a:avLst/>
            </a:prstGeom>
            <a:noFill/>
            <a:ln>
              <a:solidFill>
                <a:srgbClr val="1A62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643005" y="5561284"/>
              <a:ext cx="894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F43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en-US" altLang="zh-CN" sz="3600" dirty="0">
                <a:solidFill>
                  <a:srgbClr val="0F43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634484" y="6235377"/>
              <a:ext cx="3398243" cy="0"/>
            </a:xfrm>
            <a:prstGeom prst="line">
              <a:avLst/>
            </a:prstGeom>
            <a:ln>
              <a:solidFill>
                <a:srgbClr val="1A62A4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83F9-64BE-4FB7-B5F4-425586C08861}" type="slidenum">
              <a:rPr lang="en-US" altLang="zh-CN" smtClean="0"/>
              <a:t>6</a:t>
            </a:fld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3" name="内容占位符 2"/>
          <p:cNvGraphicFramePr/>
          <p:nvPr/>
        </p:nvGraphicFramePr>
        <p:xfrm>
          <a:off x="4447081" y="884420"/>
          <a:ext cx="8722713" cy="531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30744" y="1770617"/>
            <a:ext cx="4913891" cy="3737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eaLnBrk="1" latinLnBrk="0" hangingPunct="1">
              <a:lnSpc>
                <a:spcPts val="3600"/>
              </a:lnSpc>
              <a:buFont typeface="Wingdings" panose="05000000000000000000" charset="0"/>
              <a:buNone/>
            </a:pP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围绕重点排放单位、技术服务机构、主管部门、社会公众等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涉碳主体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和排放报告、机构核查、监督帮扶等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业务环节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，构建了全主体覆盖、全过程监管、全参数智核、全要素分析、全链条溯源、全方位强化、全社会参与的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中国碳市场数据质量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七位一体</a:t>
            </a:r>
            <a:r>
              <a:rPr lang="zh-CN" altLang="en-US" sz="22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智慧化治理体系</a:t>
            </a:r>
            <a:r>
              <a:rPr lang="zh-CN" altLang="en-US" sz="22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7985803" y="2929103"/>
            <a:ext cx="1579102" cy="1579102"/>
          </a:xfrm>
          <a:prstGeom prst="ellipse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defRPr>
            </a:lvl9pPr>
          </a:lstStyle>
          <a:p>
            <a:pPr algn="ctr" defTabSz="913765"/>
            <a:r>
              <a:rPr lang="zh-CN" altLang="en-US" sz="3200" b="1" dirty="0">
                <a:latin typeface="+mj-ea"/>
                <a:ea typeface="+mj-ea"/>
              </a:rPr>
              <a:t>数据质量</a:t>
            </a:r>
            <a:endParaRPr lang="en-US" sz="32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7" name="Rectangle 21"/>
          <p:cNvSpPr/>
          <p:nvPr/>
        </p:nvSpPr>
        <p:spPr bwMode="auto">
          <a:xfrm>
            <a:off x="293542" y="163879"/>
            <a:ext cx="76182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中国碳市场数据质量智慧化治理体系</a:t>
            </a:r>
          </a:p>
        </p:txBody>
      </p:sp>
      <p:sp>
        <p:nvSpPr>
          <p:cNvPr id="4" name="半闭框 3"/>
          <p:cNvSpPr/>
          <p:nvPr/>
        </p:nvSpPr>
        <p:spPr>
          <a:xfrm>
            <a:off x="293541" y="1309140"/>
            <a:ext cx="655835" cy="334781"/>
          </a:xfrm>
          <a:prstGeom prst="halfFrame">
            <a:avLst/>
          </a:prstGeom>
          <a:solidFill>
            <a:srgbClr val="0029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rot="10800000">
            <a:off x="4987647" y="5507987"/>
            <a:ext cx="655835" cy="334781"/>
          </a:xfrm>
          <a:prstGeom prst="halfFrame">
            <a:avLst/>
          </a:prstGeom>
          <a:solidFill>
            <a:srgbClr val="0029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E8C2B-663F-4F16-A7C1-B9B989A051D7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20491" y="2662935"/>
            <a:ext cx="10732029" cy="3858788"/>
            <a:chOff x="649722" y="1544249"/>
            <a:chExt cx="11331418" cy="4074303"/>
          </a:xfrm>
        </p:grpSpPr>
        <p:grpSp>
          <p:nvGrpSpPr>
            <p:cNvPr id="4" name="组合 3"/>
            <p:cNvGrpSpPr/>
            <p:nvPr/>
          </p:nvGrpSpPr>
          <p:grpSpPr>
            <a:xfrm>
              <a:off x="4058849" y="1544249"/>
              <a:ext cx="4074303" cy="4074303"/>
              <a:chOff x="3657792" y="1173480"/>
              <a:chExt cx="4960620" cy="4960620"/>
            </a:xfrm>
          </p:grpSpPr>
          <p:sp>
            <p:nvSpPr>
              <p:cNvPr id="21" name="0"/>
              <p:cNvSpPr/>
              <p:nvPr>
                <p:custDataLst>
                  <p:tags r:id="rId10"/>
                </p:custDataLst>
              </p:nvPr>
            </p:nvSpPr>
            <p:spPr>
              <a:xfrm>
                <a:off x="3657792" y="1173480"/>
                <a:ext cx="4960620" cy="4960620"/>
              </a:xfrm>
              <a:prstGeom prst="donut">
                <a:avLst>
                  <a:gd name="adj" fmla="val 9519"/>
                </a:avLst>
              </a:pr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4" name="Title-0"/>
              <p:cNvSpPr/>
              <p:nvPr>
                <p:custDataLst>
                  <p:tags r:id="rId11"/>
                </p:custDataLst>
              </p:nvPr>
            </p:nvSpPr>
            <p:spPr>
              <a:xfrm>
                <a:off x="5145557" y="2661244"/>
                <a:ext cx="1985092" cy="1985092"/>
              </a:xfrm>
              <a:prstGeom prst="roundRect">
                <a:avLst>
                  <a:gd name="adj" fmla="val 50000"/>
                </a:avLst>
              </a:prstGeom>
              <a:solidFill>
                <a:srgbClr val="002993"/>
              </a:solidFill>
              <a:ln w="508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kumimoji="1" lang="zh-CN" altLang="en-US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全国碳市场管理平台</a:t>
                </a:r>
                <a:endParaRPr kumimoji="1" lang="en-US" altLang="zh-CN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49722" y="4451247"/>
              <a:ext cx="3021268" cy="597601"/>
              <a:chOff x="649722" y="4451247"/>
              <a:chExt cx="3021268" cy="597601"/>
            </a:xfrm>
          </p:grpSpPr>
          <p:sp>
            <p:nvSpPr>
              <p:cNvPr id="18" name="Body-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410238" y="4536178"/>
                <a:ext cx="2260752" cy="43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3765" rtl="0" eaLnBrk="1" fontAlgn="auto" latinLnBrk="0" hangingPunct="1">
                  <a:lnSpc>
                    <a:spcPct val="120000"/>
                  </a:lnSpc>
                  <a:buClrTx/>
                  <a:buSzPct val="100000"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重点排放单位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Index-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49722" y="4451247"/>
                <a:ext cx="597600" cy="597601"/>
              </a:xfrm>
              <a:prstGeom prst="ellipse">
                <a:avLst/>
              </a:prstGeom>
              <a:solidFill>
                <a:srgbClr val="002993"/>
              </a:solidFill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02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69362" y="2272492"/>
              <a:ext cx="2997889" cy="844370"/>
              <a:chOff x="669362" y="2272492"/>
              <a:chExt cx="2997889" cy="844370"/>
            </a:xfrm>
          </p:grpSpPr>
          <p:sp>
            <p:nvSpPr>
              <p:cNvPr id="15" name="Body-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406499" y="2272492"/>
                <a:ext cx="2260752" cy="844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3765" rtl="0" eaLnBrk="1" fontAlgn="auto" latinLnBrk="0" hangingPunct="1">
                  <a:lnSpc>
                    <a:spcPct val="120000"/>
                  </a:lnSpc>
                  <a:buClrTx/>
                  <a:buSzPct val="100000"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国家、省、市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R="0" lvl="0" defTabSz="913765" rtl="0" eaLnBrk="1" fontAlgn="auto" latinLnBrk="0" hangingPunct="1">
                  <a:lnSpc>
                    <a:spcPct val="120000"/>
                  </a:lnSpc>
                  <a:buClrTx/>
                  <a:buSzPct val="100000"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三级主管部门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Index-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69362" y="2382505"/>
                <a:ext cx="597600" cy="597600"/>
              </a:xfrm>
              <a:prstGeom prst="ellipse">
                <a:avLst/>
              </a:prstGeom>
              <a:solidFill>
                <a:srgbClr val="002993"/>
              </a:solidFill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01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610061" y="4451247"/>
              <a:ext cx="3006749" cy="597601"/>
              <a:chOff x="8610061" y="4451247"/>
              <a:chExt cx="3006749" cy="597601"/>
            </a:xfrm>
          </p:grpSpPr>
          <p:sp>
            <p:nvSpPr>
              <p:cNvPr id="13" name="Body-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356057" y="4493169"/>
                <a:ext cx="2260753" cy="43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3765" rtl="0" eaLnBrk="1" fontAlgn="auto" latinLnBrk="0" hangingPunct="1">
                  <a:lnSpc>
                    <a:spcPct val="120000"/>
                  </a:lnSpc>
                  <a:buClrTx/>
                  <a:buSzPct val="100000"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社会公众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Index-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610061" y="4451247"/>
                <a:ext cx="597600" cy="597601"/>
              </a:xfrm>
              <a:prstGeom prst="ellipse">
                <a:avLst/>
              </a:prstGeom>
              <a:solidFill>
                <a:srgbClr val="002993"/>
              </a:solidFill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04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619717" y="2431729"/>
              <a:ext cx="3361423" cy="597597"/>
              <a:chOff x="8619717" y="2431729"/>
              <a:chExt cx="3361423" cy="597597"/>
            </a:xfrm>
          </p:grpSpPr>
          <p:sp>
            <p:nvSpPr>
              <p:cNvPr id="9" name="Body-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323832" y="2470201"/>
                <a:ext cx="2657308" cy="454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defTabSz="913765" rtl="0" eaLnBrk="1" fontAlgn="auto" latinLnBrk="0" hangingPunct="1">
                  <a:lnSpc>
                    <a:spcPct val="120000"/>
                  </a:lnSpc>
                  <a:buClrTx/>
                  <a:buSzPct val="100000"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第三方核查机构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Index-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619717" y="2431729"/>
                <a:ext cx="597600" cy="597597"/>
              </a:xfrm>
              <a:prstGeom prst="ellipse">
                <a:avLst/>
              </a:prstGeom>
              <a:solidFill>
                <a:srgbClr val="002993"/>
              </a:solidFill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b="1" dirty="0">
                    <a:solidFill>
                      <a:schemeClr val="bg1"/>
                    </a:solidFill>
                  </a:rPr>
                  <a:t>03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8" name="矩形 27"/>
          <p:cNvSpPr/>
          <p:nvPr/>
        </p:nvSpPr>
        <p:spPr>
          <a:xfrm flipH="1">
            <a:off x="243979" y="783971"/>
            <a:ext cx="11704041" cy="1884616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建成支撑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覆盖全主体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涵盖全业务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贯通全流程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的全国碳市场管理平台，包含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三端一网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，即服务政府主管部门数据审核的管理端、服务重点排放单位数据报送的企业端、服务第三方机构年度核查的核查端、服务社会公众信息公开的信息网，保障了各类主体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实时联动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，碳市场所有业务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在线高效运转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，基本形成上下联动、齐抓共管的</a:t>
            </a:r>
            <a:r>
              <a:rPr lang="zh-CN" altLang="en-US" sz="20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全国一盘棋工作格局</a:t>
            </a:r>
            <a:r>
              <a:rPr lang="zh-CN" altLang="en-US" sz="20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9" name="Rectangle 21"/>
          <p:cNvSpPr/>
          <p:nvPr/>
        </p:nvSpPr>
        <p:spPr bwMode="auto">
          <a:xfrm>
            <a:off x="293542" y="163879"/>
            <a:ext cx="76182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Bebas Neue" panose="020B0606020202050201" pitchFamily="34" charset="0"/>
              </a:rPr>
              <a:t>（一）全主体覆盖支撑业务线上高效运转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954332" y="3131441"/>
            <a:ext cx="4674076" cy="2924960"/>
            <a:chOff x="1936412" y="1739900"/>
            <a:chExt cx="6047778" cy="3784600"/>
          </a:xfrm>
        </p:grpSpPr>
        <p:grpSp>
          <p:nvGrpSpPr>
            <p:cNvPr id="34" name="组合 33"/>
            <p:cNvGrpSpPr/>
            <p:nvPr/>
          </p:nvGrpSpPr>
          <p:grpSpPr>
            <a:xfrm>
              <a:off x="4207811" y="1739900"/>
              <a:ext cx="3776379" cy="3784600"/>
              <a:chOff x="4123021" y="1747520"/>
              <a:chExt cx="3776379" cy="3784600"/>
            </a:xfrm>
          </p:grpSpPr>
          <p:sp>
            <p:nvSpPr>
              <p:cNvPr id="39" name="空心弧 38"/>
              <p:cNvSpPr/>
              <p:nvPr/>
            </p:nvSpPr>
            <p:spPr>
              <a:xfrm rot="10800000">
                <a:off x="4123022" y="1874520"/>
                <a:ext cx="3657600" cy="3657600"/>
              </a:xfrm>
              <a:prstGeom prst="blockArc">
                <a:avLst>
                  <a:gd name="adj1" fmla="val 16200000"/>
                  <a:gd name="adj2" fmla="val 107545"/>
                  <a:gd name="adj3" fmla="val 15059"/>
                </a:avLst>
              </a:prstGeom>
              <a:solidFill>
                <a:srgbClr val="DEEBF7"/>
              </a:solidFill>
              <a:ln>
                <a:solidFill>
                  <a:srgbClr val="DEEB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0" name="空心弧 39"/>
              <p:cNvSpPr/>
              <p:nvPr/>
            </p:nvSpPr>
            <p:spPr>
              <a:xfrm>
                <a:off x="4241800" y="1747520"/>
                <a:ext cx="3657600" cy="3657600"/>
              </a:xfrm>
              <a:prstGeom prst="blockArc">
                <a:avLst>
                  <a:gd name="adj1" fmla="val 16200000"/>
                  <a:gd name="adj2" fmla="val 107128"/>
                  <a:gd name="adj3" fmla="val 14923"/>
                </a:avLst>
              </a:prstGeom>
              <a:solidFill>
                <a:srgbClr val="DEEBF7"/>
              </a:solidFill>
              <a:ln>
                <a:solidFill>
                  <a:srgbClr val="DEEB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空心弧 40"/>
              <p:cNvSpPr/>
              <p:nvPr/>
            </p:nvSpPr>
            <p:spPr>
              <a:xfrm rot="16200000">
                <a:off x="4123021" y="1747521"/>
                <a:ext cx="3657600" cy="3657600"/>
              </a:xfrm>
              <a:prstGeom prst="blockArc">
                <a:avLst>
                  <a:gd name="adj1" fmla="val 16200000"/>
                  <a:gd name="adj2" fmla="val 93743"/>
                  <a:gd name="adj3" fmla="val 14927"/>
                </a:avLst>
              </a:prstGeom>
              <a:solidFill>
                <a:srgbClr val="DEEBF7"/>
              </a:solidFill>
              <a:ln>
                <a:solidFill>
                  <a:srgbClr val="DEEB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空心弧 41"/>
              <p:cNvSpPr/>
              <p:nvPr/>
            </p:nvSpPr>
            <p:spPr>
              <a:xfrm rot="5400000">
                <a:off x="4241800" y="1874520"/>
                <a:ext cx="3657600" cy="3657600"/>
              </a:xfrm>
              <a:prstGeom prst="blockArc">
                <a:avLst>
                  <a:gd name="adj1" fmla="val 16200000"/>
                  <a:gd name="adj2" fmla="val 133877"/>
                  <a:gd name="adj3" fmla="val 14913"/>
                </a:avLst>
              </a:prstGeom>
              <a:solidFill>
                <a:srgbClr val="DEEBF7"/>
              </a:solidFill>
              <a:ln>
                <a:solidFill>
                  <a:srgbClr val="DEEB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37" name="任意多边形: 形状 36"/>
            <p:cNvSpPr/>
            <p:nvPr/>
          </p:nvSpPr>
          <p:spPr>
            <a:xfrm>
              <a:off x="1936412" y="2306607"/>
              <a:ext cx="161710" cy="108433"/>
            </a:xfrm>
            <a:custGeom>
              <a:avLst/>
              <a:gdLst>
                <a:gd name="connsiteX0" fmla="*/ 195400 w 195399"/>
                <a:gd name="connsiteY0" fmla="*/ 0 h 131023"/>
                <a:gd name="connsiteX1" fmla="*/ 64376 w 195399"/>
                <a:gd name="connsiteY1" fmla="*/ 131023 h 131023"/>
                <a:gd name="connsiteX2" fmla="*/ 0 w 195399"/>
                <a:gd name="connsiteY2" fmla="*/ 66647 h 1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99" h="131023">
                  <a:moveTo>
                    <a:pt x="195400" y="0"/>
                  </a:moveTo>
                  <a:lnTo>
                    <a:pt x="64376" y="131023"/>
                  </a:lnTo>
                  <a:lnTo>
                    <a:pt x="0" y="66647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1936412" y="4849359"/>
              <a:ext cx="161710" cy="108433"/>
            </a:xfrm>
            <a:custGeom>
              <a:avLst/>
              <a:gdLst>
                <a:gd name="connsiteX0" fmla="*/ 195400 w 195399"/>
                <a:gd name="connsiteY0" fmla="*/ 0 h 131023"/>
                <a:gd name="connsiteX1" fmla="*/ 64376 w 195399"/>
                <a:gd name="connsiteY1" fmla="*/ 131023 h 131023"/>
                <a:gd name="connsiteX2" fmla="*/ 0 w 195399"/>
                <a:gd name="connsiteY2" fmla="*/ 66647 h 1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399" h="131023">
                  <a:moveTo>
                    <a:pt x="195400" y="0"/>
                  </a:moveTo>
                  <a:lnTo>
                    <a:pt x="64376" y="131023"/>
                  </a:lnTo>
                  <a:lnTo>
                    <a:pt x="0" y="66647"/>
                  </a:lnTo>
                </a:path>
              </a:pathLst>
            </a:custGeom>
            <a:noFill/>
            <a:ln w="19050" cap="flat">
              <a:solidFill>
                <a:srgbClr val="FFFFFF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30" name="文本框 29"/>
          <p:cNvSpPr txBox="1"/>
          <p:nvPr/>
        </p:nvSpPr>
        <p:spPr>
          <a:xfrm rot="18681737">
            <a:off x="4452830" y="3761994"/>
            <a:ext cx="1924493" cy="37529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b="1" dirty="0">
                <a:solidFill>
                  <a:srgbClr val="0029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管理端</a:t>
            </a:r>
          </a:p>
        </p:txBody>
      </p:sp>
      <p:sp>
        <p:nvSpPr>
          <p:cNvPr id="31" name="文本框 30"/>
          <p:cNvSpPr txBox="1"/>
          <p:nvPr/>
        </p:nvSpPr>
        <p:spPr>
          <a:xfrm rot="2884386">
            <a:off x="5984479" y="3692873"/>
            <a:ext cx="1924493" cy="37529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b="1" dirty="0">
                <a:solidFill>
                  <a:srgbClr val="0029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核查端</a:t>
            </a:r>
          </a:p>
        </p:txBody>
      </p:sp>
      <p:sp>
        <p:nvSpPr>
          <p:cNvPr id="32" name="文本框 31"/>
          <p:cNvSpPr txBox="1"/>
          <p:nvPr/>
        </p:nvSpPr>
        <p:spPr>
          <a:xfrm rot="3058645">
            <a:off x="4471119" y="5214046"/>
            <a:ext cx="1924493" cy="37529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b="1" dirty="0">
                <a:solidFill>
                  <a:srgbClr val="0029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企业端</a:t>
            </a:r>
          </a:p>
        </p:txBody>
      </p:sp>
      <p:sp>
        <p:nvSpPr>
          <p:cNvPr id="44" name="文本框 43"/>
          <p:cNvSpPr txBox="1"/>
          <p:nvPr/>
        </p:nvSpPr>
        <p:spPr>
          <a:xfrm rot="18420566">
            <a:off x="6023251" y="5158306"/>
            <a:ext cx="1924493" cy="37529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b="1" dirty="0">
                <a:solidFill>
                  <a:srgbClr val="00299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信息网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201"/>
  <p:tag name="OP_SCP_COMPONENT_INFO" val="{&quot;title&quot;:&quot;扁平4项总分PPT组件&quot;,&quot;description&quot;:&quot;扁平4项总分PPT组件&quot;,&quot;keywords&quot;:[&quot;扁平&quot;,&quot;4项&quot;,&quot;总分&quot;,&quot;PPT组件&quot;],&quot;labels&quot;:[]}"/>
  <p:tag name="OP_SCP_GROUP_ID" val="a4b92100-13bc-1728-2752-ec5132593684"/>
  <p:tag name="OP_SCP_ITEM_COUNT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0"/>
  <p:tag name="OP_SCP_DEFAULT_TEXT" val="添加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0834"/>
  <p:tag name="KSO_WM_UNIT_TYPE" val="l_h_i"/>
  <p:tag name="KSO_WM_UNIT_INDEX" val="1_1_2"/>
  <p:tag name="KSO_WM_UNIT_ID" val="diagram20160834_6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0834"/>
  <p:tag name="KSO_WM_UNIT_TYPE" val="l_h_i"/>
  <p:tag name="KSO_WM_UNIT_INDEX" val="1_2_1"/>
  <p:tag name="KSO_WM_UNIT_ID" val="diagram20160834_6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0834"/>
  <p:tag name="KSO_WM_UNIT_TYPE" val="l_h_i"/>
  <p:tag name="KSO_WM_UNIT_INDEX" val="1_3_1"/>
  <p:tag name="KSO_WM_UNIT_ID" val="diagram20160834_6*l_h_i*1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0834"/>
  <p:tag name="KSO_WM_UNIT_TYPE" val="l_h_i"/>
  <p:tag name="KSO_WM_UNIT_INDEX" val="1_1_4"/>
  <p:tag name="KSO_WM_UNIT_ID" val="diagram20160834_6*l_h_i*1_1_4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0834"/>
  <p:tag name="KSO_WM_UNIT_TYPE" val="l_h_i"/>
  <p:tag name="KSO_WM_UNIT_INDEX" val="1_1_4"/>
  <p:tag name="KSO_WM_UNIT_ID" val="diagram20160834_6*l_h_i*1_1_4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0834"/>
  <p:tag name="KSO_WM_UNIT_TYPE" val="l_h_i"/>
  <p:tag name="KSO_WM_UNIT_INDEX" val="1_1_4"/>
  <p:tag name="KSO_WM_UNIT_ID" val="diagram20160834_6*l_h_i*1_1_4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0834"/>
  <p:tag name="KSO_WM_UNIT_TYPE" val="l_h_i"/>
  <p:tag name="KSO_WM_UNIT_INDEX" val="1_1_2"/>
  <p:tag name="KSO_WM_UNIT_ID" val="diagram20160834_6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0834"/>
  <p:tag name="KSO_WM_UNIT_TYPE" val="l_h_i"/>
  <p:tag name="KSO_WM_UNIT_INDEX" val="1_1_4"/>
  <p:tag name="KSO_WM_UNIT_ID" val="diagram20160834_6*l_h_i*1_1_4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3"/>
  <p:tag name="OP_SCP_DEFAULT_TEXT" val="单击此处添加文本，单击此处添加文本，单击此处添加文本。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3_3"/>
  <p:tag name="KSO_WM_UNIT_ID" val="diagram20168404_3*l_h_i*545_3_3"/>
  <p:tag name="KSO_WM_UNIT_LAYERLEVEL" val="1_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1_4"/>
  <p:tag name="KSO_WM_UNIT_ID" val="diagram20168404_3*l_h_i*545_1_4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1_3"/>
  <p:tag name="KSO_WM_UNIT_ID" val="diagram20168404_3*l_h_i*545_1_3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2_1"/>
  <p:tag name="KSO_WM_UNIT_ID" val="diagram20168404_3*l_h_i*545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2_2"/>
  <p:tag name="KSO_WM_UNIT_ID" val="diagram20168404_3*l_h_i*545_2_2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3_1"/>
  <p:tag name="KSO_WM_UNIT_ID" val="diagram20168404_3*l_h_i*545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3_2"/>
  <p:tag name="KSO_WM_UNIT_ID" val="diagram20168404_3*l_h_i*545_3_2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3_4"/>
  <p:tag name="KSO_WM_UNIT_ID" val="diagram20168404_3*l_h_i*545_3_4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3_3"/>
  <p:tag name="KSO_WM_UNIT_ID" val="diagram20168404_3*l_h_i*545_3_3"/>
  <p:tag name="KSO_WM_UNIT_LAYERLEVEL" val="1_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2_4"/>
  <p:tag name="KSO_WM_UNIT_ID" val="diagram20168404_3*l_h_i*545_2_4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3"/>
  <p:tag name="OP_SCP_DEFAULT_TEXT" val="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2_3"/>
  <p:tag name="KSO_WM_UNIT_ID" val="diagram20168404_3*l_h_i*545_2_3"/>
  <p:tag name="KSO_WM_UNIT_LAYERLEVEL" val="1_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1_2"/>
  <p:tag name="KSO_WM_UNIT_ID" val="diagram20168404_3*l_h_i*545_1_2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1_1"/>
  <p:tag name="KSO_WM_UNIT_ID" val="diagram20168404_3*l_h_i*545_1_1"/>
  <p:tag name="KSO_WM_UNIT_LAYERLEVEL" val="1_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f"/>
  <p:tag name="KSO_WM_UNIT_INDEX" val="545_3_2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4"/>
  <p:tag name="KSO_WM_UNIT_PRESET_TEXT_LEN" val="25"/>
  <p:tag name="KSO_WM_DIAGRAM_GROUP_CODE" val="l1-1"/>
  <p:tag name="KSO_WM_UNIT_ID" val="diagram20168404_3*l_h_f*545_3_2"/>
  <p:tag name="KSO_WM_UNIT_TEXT_FILL_FORE_SCHEMECOLOR_INDEX" val="14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f"/>
  <p:tag name="KSO_WM_UNIT_INDEX" val="545_1_2"/>
  <p:tag name="KSO_WM_UNIT_LAYERLEVEL" val="1_1_1"/>
  <p:tag name="KSO_WM_UNIT_VALUE" val="18"/>
  <p:tag name="KSO_WM_UNIT_HIGHLIGHT" val="0"/>
  <p:tag name="KSO_WM_UNIT_COMPATIBLE" val="0"/>
  <p:tag name="KSO_WM_UNIT_CLEAR" val="0"/>
  <p:tag name="KSO_WM_UNIT_PRESET_TEXT_INDEX" val="4"/>
  <p:tag name="KSO_WM_UNIT_PRESET_TEXT_LEN" val="25"/>
  <p:tag name="KSO_WM_DIAGRAM_GROUP_CODE" val="l1-1"/>
  <p:tag name="KSO_WM_UNIT_ID" val="diagram20168404_3*l_h_f*545_1_2"/>
  <p:tag name="KSO_WM_UNIT_TEXT_FILL_FORE_SCHEMECOLOR_INDEX" val="14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g"/>
  <p:tag name="KSO_WM_UNIT_INDEX" val="545_3_1"/>
  <p:tag name="KSO_WM_UNIT_LAYERLEVEL" val="1_1_1"/>
  <p:tag name="KSO_WM_UNIT_VALUE" val="4"/>
  <p:tag name="KSO_WM_UNIT_HIGHLIGHT" val="0"/>
  <p:tag name="KSO_WM_UNIT_COMPATIBLE" val="1"/>
  <p:tag name="KSO_WM_UNIT_CLEAR" val="0"/>
  <p:tag name="KSO_WM_UNIT_RELATE_UNITID" val="diagram20168404_3*l_h_f*1_3_2"/>
  <p:tag name="KSO_WM_DIAGRAM_GROUP_CODE" val="l1-1"/>
  <p:tag name="KSO_WM_UNIT_ID" val="diagram20168404_3*l_h_g*545_3_1"/>
  <p:tag name="KSO_WM_UNIT_PRESET_TEXT" val="$50M"/>
  <p:tag name="KSO_WM_UNIT_SHADOW_SCHEMECOLOR_INDEX" val="16"/>
  <p:tag name="KSO_WM_UNIT_TEXT_FILL_FORE_SCHEMECOLOR_INDEX" val="14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g"/>
  <p:tag name="KSO_WM_UNIT_INDEX" val="545_2_1"/>
  <p:tag name="KSO_WM_UNIT_LAYERLEVEL" val="1_1_1"/>
  <p:tag name="KSO_WM_UNIT_VALUE" val="4"/>
  <p:tag name="KSO_WM_UNIT_HIGHLIGHT" val="0"/>
  <p:tag name="KSO_WM_UNIT_COMPATIBLE" val="1"/>
  <p:tag name="KSO_WM_UNIT_CLEAR" val="0"/>
  <p:tag name="KSO_WM_UNIT_RELATE_UNITID" val="diagram20168404_3*l_h_f*1_2_2"/>
  <p:tag name="KSO_WM_DIAGRAM_GROUP_CODE" val="l1-1"/>
  <p:tag name="KSO_WM_UNIT_ID" val="diagram20168404_3*l_h_g*545_2_1"/>
  <p:tag name="KSO_WM_UNIT_PRESET_TEXT" val="20%"/>
  <p:tag name="KSO_WM_UNIT_SHADOW_SCHEMECOLOR_INDEX" val="16"/>
  <p:tag name="KSO_WM_UNIT_TEXT_FILL_FORE_SCHEMECOLOR_INDEX" val="14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f"/>
  <p:tag name="KSO_WM_UNIT_INDEX" val="545_2_2"/>
  <p:tag name="KSO_WM_UNIT_LAYERLEVEL" val="1_1_1"/>
  <p:tag name="KSO_WM_UNIT_VALUE" val="12"/>
  <p:tag name="KSO_WM_UNIT_HIGHLIGHT" val="0"/>
  <p:tag name="KSO_WM_UNIT_COMPATIBLE" val="0"/>
  <p:tag name="KSO_WM_UNIT_CLEAR" val="0"/>
  <p:tag name="KSO_WM_UNIT_PRESET_TEXT_INDEX" val="4"/>
  <p:tag name="KSO_WM_UNIT_PRESET_TEXT_LEN" val="12"/>
  <p:tag name="KSO_WM_DIAGRAM_GROUP_CODE" val="l1-1"/>
  <p:tag name="KSO_WM_UNIT_ID" val="diagram20168404_3*l_h_f*545_2_2"/>
  <p:tag name="KSO_WM_UNIT_SHADOW_SCHEMECOLOR_INDEX" val="16"/>
  <p:tag name="KSO_WM_UNIT_TEXT_FILL_FORE_SCHEMECOLOR_INDEX" val="14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g"/>
  <p:tag name="KSO_WM_UNIT_INDEX" val="545_1_1"/>
  <p:tag name="KSO_WM_UNIT_LAYERLEVEL" val="1_1_1"/>
  <p:tag name="KSO_WM_UNIT_VALUE" val="4"/>
  <p:tag name="KSO_WM_UNIT_HIGHLIGHT" val="0"/>
  <p:tag name="KSO_WM_UNIT_COMPATIBLE" val="1"/>
  <p:tag name="KSO_WM_UNIT_CLEAR" val="0"/>
  <p:tag name="KSO_WM_UNIT_RELATE_UNITID" val="diagram20168404_3*l_h_f*1_1_2"/>
  <p:tag name="KSO_WM_DIAGRAM_GROUP_CODE" val="l1-1"/>
  <p:tag name="KSO_WM_UNIT_ID" val="diagram20168404_3*l_h_g*545_1_1"/>
  <p:tag name="KSO_WM_UNIT_PRESET_TEXT" val="10%"/>
  <p:tag name="KSO_WM_UNIT_SHADOW_SCHEMECOLOR_INDEX" val="16"/>
  <p:tag name="KSO_WM_UNIT_TEXT_FILL_FORE_SCHEMECOLOR_INDEX" val="14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2_3"/>
  <p:tag name="KSO_WM_UNIT_ID" val="diagram20168404_3*l_h_i*545_2_3"/>
  <p:tag name="KSO_WM_UNIT_LAYERLEVEL" val="1_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4"/>
  <p:tag name="OP_SCP_DEFAULT_TEXT" val="单击此处添加文本，单击此处添加文本，单击此处添加文本。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g"/>
  <p:tag name="KSO_WM_UNIT_INDEX" val="545_2_1"/>
  <p:tag name="KSO_WM_UNIT_LAYERLEVEL" val="1_1_1"/>
  <p:tag name="KSO_WM_UNIT_VALUE" val="4"/>
  <p:tag name="KSO_WM_UNIT_HIGHLIGHT" val="0"/>
  <p:tag name="KSO_WM_UNIT_COMPATIBLE" val="1"/>
  <p:tag name="KSO_WM_UNIT_CLEAR" val="0"/>
  <p:tag name="KSO_WM_UNIT_RELATE_UNITID" val="diagram20168404_3*l_h_f*1_2_2"/>
  <p:tag name="KSO_WM_DIAGRAM_GROUP_CODE" val="l1-1"/>
  <p:tag name="KSO_WM_UNIT_ID" val="diagram20168404_3*l_h_g*545_2_1"/>
  <p:tag name="KSO_WM_UNIT_PRESET_TEXT" val="20%"/>
  <p:tag name="KSO_WM_UNIT_SHADOW_SCHEMECOLOR_INDEX" val="16"/>
  <p:tag name="KSO_WM_UNIT_TEXT_FILL_FORE_SCHEMECOLOR_INDEX" val="14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1_1"/>
  <p:tag name="KSO_WM_UNIT_ID" val="diagram20168404_3*l_h_i*545_1_1"/>
  <p:tag name="KSO_WM_UNIT_LAYERLEVEL" val="1_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g"/>
  <p:tag name="KSO_WM_UNIT_INDEX" val="545_1_1"/>
  <p:tag name="KSO_WM_UNIT_LAYERLEVEL" val="1_1_1"/>
  <p:tag name="KSO_WM_UNIT_VALUE" val="4"/>
  <p:tag name="KSO_WM_UNIT_HIGHLIGHT" val="0"/>
  <p:tag name="KSO_WM_UNIT_COMPATIBLE" val="1"/>
  <p:tag name="KSO_WM_UNIT_CLEAR" val="0"/>
  <p:tag name="KSO_WM_UNIT_RELATE_UNITID" val="diagram20168404_3*l_h_f*1_1_2"/>
  <p:tag name="KSO_WM_DIAGRAM_GROUP_CODE" val="l1-1"/>
  <p:tag name="KSO_WM_UNIT_ID" val="diagram20168404_3*l_h_g*545_1_1"/>
  <p:tag name="KSO_WM_UNIT_PRESET_TEXT" val="10%"/>
  <p:tag name="KSO_WM_UNIT_SHADOW_SCHEMECOLOR_INDEX" val="16"/>
  <p:tag name="KSO_WM_UNIT_TEXT_FILL_FORE_SCHEMECOLOR_INDEX" val="14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i"/>
  <p:tag name="KSO_WM_UNIT_INDEX" val="545_3_4"/>
  <p:tag name="KSO_WM_UNIT_ID" val="diagram20168404_3*l_h_i*545_3_4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8404"/>
  <p:tag name="KSO_WM_UNIT_TYPE" val="l_h_g"/>
  <p:tag name="KSO_WM_UNIT_INDEX" val="545_3_1"/>
  <p:tag name="KSO_WM_UNIT_LAYERLEVEL" val="1_1_1"/>
  <p:tag name="KSO_WM_UNIT_VALUE" val="4"/>
  <p:tag name="KSO_WM_UNIT_HIGHLIGHT" val="0"/>
  <p:tag name="KSO_WM_UNIT_COMPATIBLE" val="1"/>
  <p:tag name="KSO_WM_UNIT_CLEAR" val="0"/>
  <p:tag name="KSO_WM_UNIT_RELATE_UNITID" val="diagram20168404_3*l_h_f*1_3_2"/>
  <p:tag name="KSO_WM_DIAGRAM_GROUP_CODE" val="l1-1"/>
  <p:tag name="KSO_WM_UNIT_ID" val="diagram20168404_3*l_h_g*545_3_1"/>
  <p:tag name="KSO_WM_UNIT_PRESET_TEXT" val="$50M"/>
  <p:tag name="KSO_WM_UNIT_SHADOW_SCHEMECOLOR_INDEX" val="16"/>
  <p:tag name="KSO_WM_UNIT_TEXT_FILL_FORE_SCHEMECOLOR_INDEX" val="14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4"/>
  <p:tag name="OP_SCP_DEFAULT_TEXT" val="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。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1"/>
  <p:tag name="OP_SCP_DEFAULT_TEXT" val="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。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Index"/>
  <p:tag name="OP_SCP_ITEM_INDEX" val="2"/>
  <p:tag name="OP_SCP_DEFAULT_TEXT" val="0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 Black"/>
        <a:ea typeface="微软雅黑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814137871F684B80F8A1D7207EE95A" ma:contentTypeVersion="11" ma:contentTypeDescription="Ein neues Dokument erstellen." ma:contentTypeScope="" ma:versionID="6f2d6f08d88e216e91258e117617f6ee">
  <xsd:schema xmlns:xsd="http://www.w3.org/2001/XMLSchema" xmlns:xs="http://www.w3.org/2001/XMLSchema" xmlns:p="http://schemas.microsoft.com/office/2006/metadata/properties" xmlns:ns2="1d4f7f12-9885-4959-8a32-efb8abfaa233" xmlns:ns3="2055bf8a-f049-44fe-99ba-2b5eb86eca77" targetNamespace="http://schemas.microsoft.com/office/2006/metadata/properties" ma:root="true" ma:fieldsID="935d10e67b1a8876d5944c4cf294eda4" ns2:_="" ns3:_="">
    <xsd:import namespace="1d4f7f12-9885-4959-8a32-efb8abfaa233"/>
    <xsd:import namespace="2055bf8a-f049-44fe-99ba-2b5eb86e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f7f12-9885-4959-8a32-efb8abfaa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dbe2146e-b27c-418a-9f34-1c9b648266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5bf8a-f049-44fe-99ba-2b5eb86eca7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65a01a6-5c38-4600-90c6-938f079e72a3}" ma:internalName="TaxCatchAll" ma:showField="CatchAllData" ma:web="2055bf8a-f049-44fe-99ba-2b5eb86eca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4f7f12-9885-4959-8a32-efb8abfaa233">
      <Terms xmlns="http://schemas.microsoft.com/office/infopath/2007/PartnerControls"/>
    </lcf76f155ced4ddcb4097134ff3c332f>
    <TaxCatchAll xmlns="2055bf8a-f049-44fe-99ba-2b5eb86eca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ED2610-C028-40AE-A789-8ED45B1EA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4f7f12-9885-4959-8a32-efb8abfaa233"/>
    <ds:schemaRef ds:uri="2055bf8a-f049-44fe-99ba-2b5eb86e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A9A116-2A26-47EA-9B42-BF890D99E48C}">
  <ds:schemaRefs>
    <ds:schemaRef ds:uri="http://schemas.microsoft.com/office/2006/metadata/properties"/>
    <ds:schemaRef ds:uri="http://schemas.microsoft.com/office/infopath/2007/PartnerControls"/>
    <ds:schemaRef ds:uri="1d4f7f12-9885-4959-8a32-efb8abfaa233"/>
    <ds:schemaRef ds:uri="2055bf8a-f049-44fe-99ba-2b5eb86eca77"/>
  </ds:schemaRefs>
</ds:datastoreItem>
</file>

<file path=customXml/itemProps3.xml><?xml version="1.0" encoding="utf-8"?>
<ds:datastoreItem xmlns:ds="http://schemas.openxmlformats.org/officeDocument/2006/customXml" ds:itemID="{D2FB5AA1-918D-481D-90FC-8D6310CD37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Macintosh PowerPoint</Application>
  <PresentationFormat>Widescreen</PresentationFormat>
  <Paragraphs>251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微软雅黑</vt:lpstr>
      <vt:lpstr>华文楷体</vt:lpstr>
      <vt:lpstr>Arial</vt:lpstr>
      <vt:lpstr>Arial Black</vt:lpstr>
      <vt:lpstr>Calibri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yangyi</dc:creator>
  <cp:lastModifiedBy>Muqir Borjigin</cp:lastModifiedBy>
  <cp:revision>898</cp:revision>
  <cp:lastPrinted>2023-08-17T12:13:00Z</cp:lastPrinted>
  <dcterms:created xsi:type="dcterms:W3CDTF">2017-02-25T12:01:00Z</dcterms:created>
  <dcterms:modified xsi:type="dcterms:W3CDTF">2025-12-29T10:39:16Z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5D2A6309E1804E53B4474E7A286F3B5D</vt:lpwstr>
  </property>
  <property fmtid="{D5CDD505-2E9C-101B-9397-08002B2CF9AE}" pid="4" name="ContentTypeId">
    <vt:lpwstr>0x01010026814137871F684B80F8A1D7207EE95A</vt:lpwstr>
  </property>
</Properties>
</file>