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29"/>
  </p:notesMasterIdLst>
  <p:sldIdLst>
    <p:sldId id="256" r:id="rId3"/>
    <p:sldId id="277" r:id="rId4"/>
    <p:sldId id="257" r:id="rId5"/>
    <p:sldId id="350" r:id="rId6"/>
    <p:sldId id="358" r:id="rId7"/>
    <p:sldId id="364" r:id="rId8"/>
    <p:sldId id="351" r:id="rId9"/>
    <p:sldId id="352" r:id="rId10"/>
    <p:sldId id="353" r:id="rId11"/>
    <p:sldId id="354" r:id="rId12"/>
    <p:sldId id="355" r:id="rId13"/>
    <p:sldId id="344" r:id="rId14"/>
    <p:sldId id="340" r:id="rId15"/>
    <p:sldId id="360" r:id="rId16"/>
    <p:sldId id="363" r:id="rId17"/>
    <p:sldId id="345" r:id="rId18"/>
    <p:sldId id="368" r:id="rId19"/>
    <p:sldId id="341" r:id="rId20"/>
    <p:sldId id="346" r:id="rId21"/>
    <p:sldId id="348" r:id="rId22"/>
    <p:sldId id="347" r:id="rId23"/>
    <p:sldId id="365" r:id="rId24"/>
    <p:sldId id="366" r:id="rId25"/>
    <p:sldId id="367" r:id="rId26"/>
    <p:sldId id="266" r:id="rId27"/>
    <p:sldId id="293" r:id="rId28"/>
  </p:sldIdLst>
  <p:sldSz cx="9144000" cy="6858000" type="screen4x3"/>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074" autoAdjust="0"/>
  </p:normalViewPr>
  <p:slideViewPr>
    <p:cSldViewPr>
      <p:cViewPr>
        <p:scale>
          <a:sx n="90" d="100"/>
          <a:sy n="90" d="100"/>
        </p:scale>
        <p:origin x="-576" y="7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zh-CN" altLang="en-US"/>
          </a:p>
        </p:txBody>
      </p:sp>
      <p:sp>
        <p:nvSpPr>
          <p:cNvPr id="3" name="日期占位符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05101038-B9B0-4DB1-88BC-A9DD118078BD}" type="datetimeFigureOut">
              <a:rPr lang="zh-CN" altLang="en-US" smtClean="0"/>
              <a:t>2019/4/18</a:t>
            </a:fld>
            <a:endParaRPr lang="zh-CN" altLang="en-US"/>
          </a:p>
        </p:txBody>
      </p:sp>
      <p:sp>
        <p:nvSpPr>
          <p:cNvPr id="4" name="幻灯片图像占位符 3"/>
          <p:cNvSpPr>
            <a:spLocks noGrp="1" noRot="1" noChangeAspect="1"/>
          </p:cNvSpPr>
          <p:nvPr>
            <p:ph type="sldImg" idx="2"/>
          </p:nvPr>
        </p:nvSpPr>
        <p:spPr>
          <a:xfrm>
            <a:off x="995363" y="768350"/>
            <a:ext cx="5113337" cy="3836988"/>
          </a:xfrm>
          <a:prstGeom prst="rect">
            <a:avLst/>
          </a:prstGeom>
          <a:noFill/>
          <a:ln w="12700">
            <a:solidFill>
              <a:prstClr val="black"/>
            </a:solidFill>
          </a:ln>
        </p:spPr>
        <p:txBody>
          <a:bodyPr vert="horz" lIns="99075" tIns="49538" rIns="99075" bIns="49538" rtlCol="0" anchor="ctr"/>
          <a:lstStyle/>
          <a:p>
            <a:endParaRPr lang="zh-CN" altLang="en-US"/>
          </a:p>
        </p:txBody>
      </p:sp>
      <p:sp>
        <p:nvSpPr>
          <p:cNvPr id="5" name="备注占位符 4"/>
          <p:cNvSpPr>
            <a:spLocks noGrp="1"/>
          </p:cNvSpPr>
          <p:nvPr>
            <p:ph type="body" sz="quarter" idx="3"/>
          </p:nvPr>
        </p:nvSpPr>
        <p:spPr>
          <a:xfrm>
            <a:off x="710407" y="4861441"/>
            <a:ext cx="5683250" cy="4605576"/>
          </a:xfrm>
          <a:prstGeom prst="rect">
            <a:avLst/>
          </a:prstGeom>
        </p:spPr>
        <p:txBody>
          <a:bodyPr vert="horz" lIns="99075" tIns="49538" rIns="99075" bIns="49538"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8936D786-5FDD-42BD-B4E1-0224E0B6AC0F}" type="slidenum">
              <a:rPr lang="zh-CN" altLang="en-US" smtClean="0"/>
              <a:t>‹#›</a:t>
            </a:fld>
            <a:endParaRPr lang="zh-CN" altLang="en-US"/>
          </a:p>
        </p:txBody>
      </p:sp>
    </p:spTree>
    <p:extLst>
      <p:ext uri="{BB962C8B-B14F-4D97-AF65-F5344CB8AC3E}">
        <p14:creationId xmlns:p14="http://schemas.microsoft.com/office/powerpoint/2010/main" val="522559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baike.baidu.com/item/%E5%87%8F%E6%8E%92/4379521"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90752">
              <a:defRPr/>
            </a:pPr>
            <a:r>
              <a:rPr lang="zh-CN" altLang="en-US" sz="1300" dirty="0"/>
              <a:t>截至</a:t>
            </a:r>
            <a:r>
              <a:rPr lang="en-US" altLang="zh-CN" sz="1300" dirty="0"/>
              <a:t>2018</a:t>
            </a:r>
            <a:r>
              <a:rPr lang="zh-CN" altLang="en-US" sz="1300" dirty="0"/>
              <a:t>年</a:t>
            </a:r>
            <a:r>
              <a:rPr lang="en-US" altLang="zh-CN" sz="1300" dirty="0"/>
              <a:t>11</a:t>
            </a:r>
            <a:r>
              <a:rPr lang="zh-CN" altLang="en-US" sz="1300" dirty="0"/>
              <a:t>月，已有</a:t>
            </a:r>
            <a:r>
              <a:rPr lang="en-US" altLang="zh-CN" sz="1300" dirty="0"/>
              <a:t>184</a:t>
            </a:r>
            <a:r>
              <a:rPr lang="zh-CN" altLang="en-US" sz="1300" dirty="0"/>
              <a:t>个国家及欧洲联盟加入了该协定，使该协定以前所未有的速度迅速生效</a:t>
            </a:r>
            <a:r>
              <a:rPr lang="en-US" altLang="zh-CN" sz="1300" dirty="0"/>
              <a:t>.</a:t>
            </a:r>
          </a:p>
          <a:p>
            <a:r>
              <a:rPr lang="en-US" altLang="zh-CN" sz="1300" dirty="0"/>
              <a:t>2018</a:t>
            </a:r>
            <a:r>
              <a:rPr lang="zh-CN" altLang="en-US" sz="1300" dirty="0"/>
              <a:t>年</a:t>
            </a:r>
            <a:r>
              <a:rPr lang="en-US" altLang="zh-CN" sz="1300" dirty="0"/>
              <a:t>12</a:t>
            </a:r>
            <a:r>
              <a:rPr lang="zh-CN" altLang="en-US" sz="1300" dirty="0"/>
              <a:t>月在波兰举行的联合国气候变化框架公约缔约方会议第二十四届会议上，各国政府将就</a:t>
            </a:r>
            <a:r>
              <a:rPr lang="en-US" altLang="zh-CN" sz="1300" dirty="0"/>
              <a:t>《</a:t>
            </a:r>
            <a:r>
              <a:rPr lang="zh-CN" altLang="en-US" sz="1300" dirty="0"/>
              <a:t>巴黎协定</a:t>
            </a:r>
            <a:r>
              <a:rPr lang="en-US" altLang="zh-CN" sz="1300" dirty="0"/>
              <a:t>》</a:t>
            </a:r>
            <a:r>
              <a:rPr lang="zh-CN" altLang="en-US" sz="1300" dirty="0"/>
              <a:t>的实施准则达成一致意见，从而使其充分发挥潜能。缔约方大会第二十四届会议将于</a:t>
            </a:r>
            <a:r>
              <a:rPr lang="en-US" altLang="zh-CN" sz="1300" dirty="0"/>
              <a:t>12</a:t>
            </a:r>
            <a:r>
              <a:rPr lang="zh-CN" altLang="en-US" sz="1300" dirty="0"/>
              <a:t>月</a:t>
            </a:r>
            <a:r>
              <a:rPr lang="en-US" altLang="zh-CN" sz="1300" dirty="0"/>
              <a:t>2</a:t>
            </a:r>
            <a:r>
              <a:rPr lang="zh-CN" altLang="en-US" sz="1300" dirty="0"/>
              <a:t>日至</a:t>
            </a:r>
            <a:r>
              <a:rPr lang="en-US" altLang="zh-CN" sz="1300" dirty="0"/>
              <a:t>14</a:t>
            </a:r>
            <a:r>
              <a:rPr lang="zh-CN" altLang="en-US" sz="1300" dirty="0"/>
              <a:t>日在波兰卡托维兹举行。这次会议必须最终确定</a:t>
            </a:r>
            <a:r>
              <a:rPr lang="en-US" altLang="zh-CN" sz="1300" dirty="0"/>
              <a:t>《</a:t>
            </a:r>
            <a:r>
              <a:rPr lang="zh-CN" altLang="en-US" sz="1300" dirty="0"/>
              <a:t>巴黎协定工作方案</a:t>
            </a:r>
            <a:r>
              <a:rPr lang="en-US" altLang="zh-CN" sz="1300" dirty="0"/>
              <a:t>》</a:t>
            </a:r>
            <a:r>
              <a:rPr lang="zh-CN" altLang="en-US" sz="1300" dirty="0"/>
              <a:t>，以便充分发挥</a:t>
            </a:r>
            <a:r>
              <a:rPr lang="en-US" altLang="zh-CN" sz="1300" dirty="0"/>
              <a:t>《</a:t>
            </a:r>
            <a:r>
              <a:rPr lang="zh-CN" altLang="en-US" sz="1300" dirty="0"/>
              <a:t>巴黎协定</a:t>
            </a:r>
            <a:r>
              <a:rPr lang="en-US" altLang="zh-CN" sz="1300" dirty="0"/>
              <a:t>》</a:t>
            </a:r>
            <a:r>
              <a:rPr lang="zh-CN" altLang="en-US" sz="1300" dirty="0"/>
              <a:t>的潜能。此举将制定出执行这项旨在将本世纪全球升温幅度限制在远低于</a:t>
            </a:r>
            <a:r>
              <a:rPr lang="en-US" altLang="zh-CN" sz="1300" dirty="0"/>
              <a:t>2</a:t>
            </a:r>
            <a:r>
              <a:rPr lang="zh-CN" altLang="en-US" sz="1300" dirty="0"/>
              <a:t>摄氏度范围内的历史性协定所需的实际执行准则。该工作方案必须提供一种跟踪进展情况并确保气候行动透明度的方式。这继而将建立信任并表明各国政府在应对气候变化问题上的认真态度。缔约方大会第二十四届会议还需要确定关于气候融资的明确方向，以确保对发展中国家的气候行动给予更多支持。</a:t>
            </a:r>
          </a:p>
          <a:p>
            <a:r>
              <a:rPr lang="zh-CN" altLang="en-US" sz="1300" dirty="0"/>
              <a:t>　　联合国秘书长安东尼奥</a:t>
            </a:r>
            <a:r>
              <a:rPr lang="en-US" altLang="zh-CN" sz="1300" dirty="0"/>
              <a:t>·</a:t>
            </a:r>
            <a:r>
              <a:rPr lang="zh-CN" altLang="en-US" sz="1300" dirty="0"/>
              <a:t>古特雷斯将邀请来自政府、金融界、商界和民间社会的世界领导人参加</a:t>
            </a:r>
            <a:r>
              <a:rPr lang="en-US" altLang="zh-CN" sz="1300" dirty="0"/>
              <a:t>2019</a:t>
            </a:r>
            <a:r>
              <a:rPr lang="zh-CN" altLang="en-US" sz="1300" dirty="0"/>
              <a:t>年</a:t>
            </a:r>
            <a:r>
              <a:rPr lang="en-US" altLang="zh-CN" sz="1300" dirty="0"/>
              <a:t>9</a:t>
            </a:r>
            <a:r>
              <a:rPr lang="zh-CN" altLang="en-US" sz="1300" dirty="0"/>
              <a:t>月</a:t>
            </a:r>
            <a:r>
              <a:rPr lang="en-US" altLang="zh-CN" sz="1300" dirty="0"/>
              <a:t>23</a:t>
            </a:r>
            <a:r>
              <a:rPr lang="zh-CN" altLang="en-US" sz="1300" dirty="0"/>
              <a:t>日举行的气候峰会。</a:t>
            </a:r>
          </a:p>
          <a:p>
            <a:r>
              <a:rPr lang="zh-CN" altLang="en-US" dirty="0" smtClean="0"/>
              <a:t>实施</a:t>
            </a:r>
            <a:r>
              <a:rPr lang="en-US" altLang="zh-CN" dirty="0" smtClean="0"/>
              <a:t>《</a:t>
            </a:r>
            <a:r>
              <a:rPr lang="zh-CN" altLang="en-US" dirty="0" smtClean="0"/>
              <a:t>巴黎协定</a:t>
            </a:r>
            <a:r>
              <a:rPr lang="en-US" altLang="zh-CN" dirty="0" smtClean="0"/>
              <a:t>》</a:t>
            </a:r>
            <a:r>
              <a:rPr lang="zh-CN" altLang="en-US" dirty="0" smtClean="0"/>
              <a:t>的下一步行动是什么？</a:t>
            </a:r>
          </a:p>
          <a:p>
            <a:r>
              <a:rPr lang="zh-CN" altLang="en-US" dirty="0" smtClean="0"/>
              <a:t>国家、城市和地方层面都正在采取行动政府和企业正在努力减少碳排放并培养应对气候变化的能力。各级正增强势头，采取更大的行动。在国际层面上，仍然需要继续保持普遍批准该协定的态势，并通过相应规则以指导该协定的执行。</a:t>
            </a:r>
            <a:endParaRPr lang="en-US" altLang="zh-CN" dirty="0" smtClean="0"/>
          </a:p>
          <a:p>
            <a:r>
              <a:rPr lang="zh-CN" altLang="en-US" dirty="0" smtClean="0"/>
              <a:t>全球变暖之前就发生过，但从未如此迅速，很大程度上原因是人类活动，例如，北极地区六年前至今所产生的变化令人震惊。世界上绝大部分地区的人们都见证并感受到了影响。</a:t>
            </a:r>
          </a:p>
          <a:p>
            <a:r>
              <a:rPr lang="zh-CN" altLang="en-US" dirty="0" smtClean="0"/>
              <a:t>如果现在采取行动，我们可以把全球气温升幅控制在</a:t>
            </a:r>
            <a:r>
              <a:rPr lang="en-US" altLang="zh-CN" dirty="0" smtClean="0"/>
              <a:t>2</a:t>
            </a:r>
            <a:r>
              <a:rPr lang="zh-CN" altLang="en-US" dirty="0" smtClean="0"/>
              <a:t>摄氏度以下。我们需要所有国家和所有社会部门现在采取行动</a:t>
            </a:r>
            <a:r>
              <a:rPr lang="en-US" altLang="zh-CN" dirty="0" smtClean="0"/>
              <a:t>——</a:t>
            </a:r>
            <a:r>
              <a:rPr lang="zh-CN" altLang="en-US" dirty="0" smtClean="0"/>
              <a:t>这符合每个人的利益。</a:t>
            </a:r>
          </a:p>
          <a:p>
            <a:r>
              <a:rPr lang="zh-CN" altLang="en-US" dirty="0" smtClean="0"/>
              <a:t>这是完全可行的。立刻采取气候行动十分符合经济道理。我们越拖延，代价就越大。若现在就采取行动，我们可以促进经济增长，消除极端贫困，并且提升人们的卫生和健康水平。</a:t>
            </a:r>
          </a:p>
          <a:p>
            <a:endParaRPr lang="zh-CN" altLang="en-US" dirty="0"/>
          </a:p>
        </p:txBody>
      </p:sp>
      <p:sp>
        <p:nvSpPr>
          <p:cNvPr id="4" name="灯片编号占位符 3"/>
          <p:cNvSpPr>
            <a:spLocks noGrp="1"/>
          </p:cNvSpPr>
          <p:nvPr>
            <p:ph type="sldNum" sz="quarter" idx="10"/>
          </p:nvPr>
        </p:nvSpPr>
        <p:spPr/>
        <p:txBody>
          <a:bodyPr/>
          <a:lstStyle/>
          <a:p>
            <a:fld id="{8936D786-5FDD-42BD-B4E1-0224E0B6AC0F}" type="slidenum">
              <a:rPr lang="zh-CN" altLang="en-US" smtClean="0"/>
              <a:t>3</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2006</a:t>
            </a:r>
            <a:r>
              <a:rPr lang="zh-CN" altLang="en-US" dirty="0" smtClean="0"/>
              <a:t>年沃尔玛确定了三个目标：创造零废弃物、使用</a:t>
            </a:r>
            <a:r>
              <a:rPr lang="en-US" altLang="zh-CN" dirty="0" smtClean="0"/>
              <a:t>100%</a:t>
            </a:r>
            <a:r>
              <a:rPr lang="zh-CN" altLang="en-US" dirty="0" smtClean="0"/>
              <a:t>可再生能源、出售维护资源和环境的产品。自此定期设定具体目标以实现这三个目标。并在可持续发展报告中予以公布</a:t>
            </a:r>
            <a:endParaRPr lang="en-US" altLang="zh-CN" dirty="0" smtClean="0"/>
          </a:p>
          <a:p>
            <a:r>
              <a:rPr lang="en-US" altLang="zh-CN" sz="1300" dirty="0"/>
              <a:t>At the close of 2017, more than 800 factories have joined the </a:t>
            </a:r>
            <a:r>
              <a:rPr lang="en-US" altLang="zh-CN" sz="1300" dirty="0" err="1"/>
              <a:t>RedE</a:t>
            </a:r>
            <a:r>
              <a:rPr lang="en-US" altLang="zh-CN" sz="1300" dirty="0"/>
              <a:t> system; active users report saving more than $40 million in total operational costs and reducing 270,000 metric tons in total CO2 equivalent emissions in the calendar year.</a:t>
            </a:r>
            <a:endParaRPr lang="zh-CN" altLang="en-US" dirty="0"/>
          </a:p>
        </p:txBody>
      </p:sp>
      <p:sp>
        <p:nvSpPr>
          <p:cNvPr id="4" name="灯片编号占位符 3"/>
          <p:cNvSpPr>
            <a:spLocks noGrp="1"/>
          </p:cNvSpPr>
          <p:nvPr>
            <p:ph type="sldNum" sz="quarter" idx="10"/>
          </p:nvPr>
        </p:nvSpPr>
        <p:spPr/>
        <p:txBody>
          <a:bodyPr/>
          <a:lstStyle/>
          <a:p>
            <a:fld id="{8936D786-5FDD-42BD-B4E1-0224E0B6AC0F}" type="slidenum">
              <a:rPr lang="zh-CN" altLang="en-US" smtClean="0"/>
              <a:t>18</a:t>
            </a:fld>
            <a:endParaRPr lang="zh-CN" altLang="en-US"/>
          </a:p>
        </p:txBody>
      </p:sp>
    </p:spTree>
    <p:extLst>
      <p:ext uri="{BB962C8B-B14F-4D97-AF65-F5344CB8AC3E}">
        <p14:creationId xmlns:p14="http://schemas.microsoft.com/office/powerpoint/2010/main" val="3066222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936D786-5FDD-42BD-B4E1-0224E0B6AC0F}" type="slidenum">
              <a:rPr lang="zh-CN" altLang="en-US" smtClean="0"/>
              <a:t>19</a:t>
            </a:fld>
            <a:endParaRPr lang="zh-CN" altLang="en-US"/>
          </a:p>
        </p:txBody>
      </p:sp>
    </p:spTree>
    <p:extLst>
      <p:ext uri="{BB962C8B-B14F-4D97-AF65-F5344CB8AC3E}">
        <p14:creationId xmlns:p14="http://schemas.microsoft.com/office/powerpoint/2010/main" val="2142701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300" dirty="0"/>
              <a:t>Green Premium </a:t>
            </a:r>
            <a:r>
              <a:rPr lang="zh-CN" altLang="en-US" sz="1300" dirty="0"/>
              <a:t>绿色溢价计划，从</a:t>
            </a:r>
            <a:r>
              <a:rPr lang="en-US" altLang="zh-CN" sz="1300" dirty="0"/>
              <a:t>2012</a:t>
            </a:r>
            <a:r>
              <a:rPr lang="zh-CN" altLang="en-US" sz="1300" dirty="0"/>
              <a:t>年开始实施绿色溢价标签，为每个人带来完整的环境信息，从房东、建筑经理、建筑师，到分销商和</a:t>
            </a:r>
            <a:r>
              <a:rPr lang="en-US" altLang="zh-CN" sz="1300" dirty="0"/>
              <a:t>OEM</a:t>
            </a:r>
            <a:r>
              <a:rPr lang="zh-CN" altLang="en-US" sz="1300" dirty="0"/>
              <a:t>合作伙伴。</a:t>
            </a:r>
            <a:endParaRPr lang="zh-CN" altLang="en-US" dirty="0"/>
          </a:p>
        </p:txBody>
      </p:sp>
      <p:sp>
        <p:nvSpPr>
          <p:cNvPr id="4" name="灯片编号占位符 3"/>
          <p:cNvSpPr>
            <a:spLocks noGrp="1"/>
          </p:cNvSpPr>
          <p:nvPr>
            <p:ph type="sldNum" sz="quarter" idx="10"/>
          </p:nvPr>
        </p:nvSpPr>
        <p:spPr/>
        <p:txBody>
          <a:bodyPr/>
          <a:lstStyle/>
          <a:p>
            <a:fld id="{8936D786-5FDD-42BD-B4E1-0224E0B6AC0F}" type="slidenum">
              <a:rPr lang="zh-CN" altLang="en-US" smtClean="0"/>
              <a:t>21</a:t>
            </a:fld>
            <a:endParaRPr lang="zh-CN" altLang="en-US"/>
          </a:p>
        </p:txBody>
      </p:sp>
    </p:spTree>
    <p:extLst>
      <p:ext uri="{BB962C8B-B14F-4D97-AF65-F5344CB8AC3E}">
        <p14:creationId xmlns:p14="http://schemas.microsoft.com/office/powerpoint/2010/main" val="3902417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Source</a:t>
            </a:r>
            <a:r>
              <a:rPr lang="zh-CN" altLang="en-US" dirty="0" smtClean="0"/>
              <a:t>：</a:t>
            </a:r>
            <a:r>
              <a:rPr lang="en-US" altLang="zh-CN" smtClean="0"/>
              <a:t>CSR2018</a:t>
            </a:r>
            <a:endParaRPr lang="zh-CN" altLang="en-US"/>
          </a:p>
        </p:txBody>
      </p:sp>
      <p:sp>
        <p:nvSpPr>
          <p:cNvPr id="4" name="灯片编号占位符 3"/>
          <p:cNvSpPr>
            <a:spLocks noGrp="1"/>
          </p:cNvSpPr>
          <p:nvPr>
            <p:ph type="sldNum" sz="quarter" idx="10"/>
          </p:nvPr>
        </p:nvSpPr>
        <p:spPr/>
        <p:txBody>
          <a:bodyPr/>
          <a:lstStyle/>
          <a:p>
            <a:fld id="{8936D786-5FDD-42BD-B4E1-0224E0B6AC0F}" type="slidenum">
              <a:rPr lang="zh-CN" altLang="en-US" smtClean="0"/>
              <a:t>23</a:t>
            </a:fld>
            <a:endParaRPr lang="zh-CN" altLang="en-US"/>
          </a:p>
        </p:txBody>
      </p:sp>
    </p:spTree>
    <p:extLst>
      <p:ext uri="{BB962C8B-B14F-4D97-AF65-F5344CB8AC3E}">
        <p14:creationId xmlns:p14="http://schemas.microsoft.com/office/powerpoint/2010/main" val="3387526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a:p>
            <a:r>
              <a:rPr lang="en-US" altLang="zh-CN" sz="1300" dirty="0"/>
              <a:t>C40</a:t>
            </a:r>
            <a:r>
              <a:rPr lang="zh-CN" altLang="en-US" sz="1300" dirty="0"/>
              <a:t>城市集团是一个致力于应对气候变化的国际城市联合组织。包括中国、美国、加拿大、英国、法国、德国、日本、韩国、澳大利亚等各国城市成员。于</a:t>
            </a:r>
            <a:r>
              <a:rPr lang="en-US" altLang="zh-CN" sz="1300" dirty="0"/>
              <a:t>2005</a:t>
            </a:r>
            <a:r>
              <a:rPr lang="zh-CN" altLang="en-US" sz="1300" dirty="0"/>
              <a:t>年由前任伦敦市长肯</a:t>
            </a:r>
            <a:r>
              <a:rPr lang="en-US" altLang="zh-CN" sz="1300" dirty="0"/>
              <a:t>·</a:t>
            </a:r>
            <a:r>
              <a:rPr lang="zh-CN" altLang="en-US" sz="1300" dirty="0"/>
              <a:t>利文斯顿的提提议下成立，围绕着</a:t>
            </a:r>
            <a:r>
              <a:rPr lang="en-US" altLang="zh-CN" sz="1300" dirty="0"/>
              <a:t>《</a:t>
            </a:r>
            <a:r>
              <a:rPr lang="zh-CN" altLang="en-US" sz="1300" dirty="0"/>
              <a:t>克林顿气候倡议</a:t>
            </a:r>
            <a:r>
              <a:rPr lang="en-US" altLang="zh-CN" sz="1300" dirty="0"/>
              <a:t>》</a:t>
            </a:r>
            <a:r>
              <a:rPr lang="zh-CN" altLang="en-US" sz="1300" dirty="0"/>
              <a:t>（</a:t>
            </a:r>
            <a:r>
              <a:rPr lang="en-US" altLang="zh-CN" sz="1300" dirty="0"/>
              <a:t>CCI</a:t>
            </a:r>
            <a:r>
              <a:rPr lang="zh-CN" altLang="en-US" sz="1300" dirty="0"/>
              <a:t>）来实行</a:t>
            </a:r>
            <a:r>
              <a:rPr lang="zh-CN" altLang="en-US" sz="1300" dirty="0">
                <a:hlinkClick r:id="rId3"/>
              </a:rPr>
              <a:t>减排</a:t>
            </a:r>
            <a:r>
              <a:rPr lang="zh-CN" altLang="en-US" sz="1300" dirty="0"/>
              <a:t>计划，以</a:t>
            </a:r>
            <a:r>
              <a:rPr lang="en-US" altLang="zh-CN" sz="1300" dirty="0"/>
              <a:t>CCI</a:t>
            </a:r>
            <a:r>
              <a:rPr lang="zh-CN" altLang="en-US" sz="1300" dirty="0"/>
              <a:t>来推动</a:t>
            </a:r>
            <a:r>
              <a:rPr lang="en-US" altLang="zh-CN" sz="1300" dirty="0"/>
              <a:t>C40</a:t>
            </a:r>
            <a:r>
              <a:rPr lang="zh-CN" altLang="en-US" sz="1300" dirty="0"/>
              <a:t>城市的减排行动和可持续发展。目前有</a:t>
            </a:r>
            <a:r>
              <a:rPr lang="en-US" altLang="zh-CN" sz="1300" dirty="0"/>
              <a:t>96</a:t>
            </a:r>
            <a:r>
              <a:rPr lang="zh-CN" altLang="en-US" sz="1300" dirty="0"/>
              <a:t>个城市加入该组织，占</a:t>
            </a:r>
            <a:r>
              <a:rPr lang="en-US" altLang="zh-CN" sz="1300" dirty="0"/>
              <a:t>GDP</a:t>
            </a:r>
            <a:r>
              <a:rPr lang="zh-CN" altLang="en-US" sz="1300" dirty="0"/>
              <a:t>全球的</a:t>
            </a:r>
            <a:r>
              <a:rPr lang="en-US" altLang="zh-CN" sz="1300" dirty="0"/>
              <a:t>1/4</a:t>
            </a:r>
            <a:r>
              <a:rPr lang="zh-CN" altLang="en-US" sz="1300" dirty="0"/>
              <a:t>，人口占</a:t>
            </a:r>
            <a:r>
              <a:rPr lang="en-US" altLang="zh-CN" sz="1300" dirty="0"/>
              <a:t>1/12</a:t>
            </a:r>
            <a:r>
              <a:rPr lang="zh-CN" altLang="en-US" sz="1300" dirty="0"/>
              <a:t>。</a:t>
            </a:r>
            <a:r>
              <a:rPr lang="en-US" altLang="zh-CN" dirty="0" smtClean="0"/>
              <a:t>Figure 8. Projected average emissions per capita (left) for the four typologies under the 1.5 degree scenario.</a:t>
            </a:r>
          </a:p>
          <a:p>
            <a:r>
              <a:rPr lang="en-US" altLang="zh-CN" sz="1300" dirty="0"/>
              <a:t>C40 mayors, representing 25 per cent of global GDP and more than 650 million citizens, are committed to</a:t>
            </a:r>
            <a:br>
              <a:rPr lang="en-US" altLang="zh-CN" sz="1300" dirty="0"/>
            </a:br>
            <a:r>
              <a:rPr lang="en-US" altLang="zh-CN" sz="1300" dirty="0"/>
              <a:t>urgent and impactful action on climate change. Mayors understand that cities are where the impacts of</a:t>
            </a:r>
            <a:br>
              <a:rPr lang="en-US" altLang="zh-CN" sz="1300" dirty="0"/>
            </a:br>
            <a:r>
              <a:rPr lang="en-US" altLang="zh-CN" sz="1300" dirty="0"/>
              <a:t>climate change will hit hardest, but also that climate action can drive economic growth and prosperity.</a:t>
            </a:r>
            <a:br>
              <a:rPr lang="en-US" altLang="zh-CN" sz="1300" dirty="0"/>
            </a:br>
            <a:r>
              <a:rPr lang="en-US" altLang="zh-CN" sz="1300" dirty="0"/>
              <a:t>But, what does delivering on the Paris Agreement look like on the ground in cities? C40 is proud to publish</a:t>
            </a:r>
            <a:br>
              <a:rPr lang="en-US" altLang="zh-CN" sz="1300" dirty="0"/>
            </a:br>
            <a:r>
              <a:rPr lang="en-US" altLang="zh-CN" sz="1300" i="1" dirty="0"/>
              <a:t>Deadline 2020: How cities will get the job done</a:t>
            </a:r>
            <a:r>
              <a:rPr lang="en-US" altLang="zh-CN" sz="1300" dirty="0"/>
              <a:t>, to answer this very question.</a:t>
            </a:r>
            <a:br>
              <a:rPr lang="en-US" altLang="zh-CN" sz="1300" dirty="0"/>
            </a:br>
            <a:r>
              <a:rPr lang="en-US" altLang="zh-CN" sz="1300" dirty="0"/>
              <a:t>The results are eye-opening. C40 cities must undertake an unprecedented increase in the pace and scale</a:t>
            </a:r>
            <a:br>
              <a:rPr lang="en-US" altLang="zh-CN" sz="1300" dirty="0"/>
            </a:br>
            <a:r>
              <a:rPr lang="en-US" altLang="zh-CN" sz="1300" dirty="0"/>
              <a:t>of climate action, doing 125% more than they have in the last decade by 2020. To help cities achieve this</a:t>
            </a:r>
            <a:br>
              <a:rPr lang="en-US" altLang="zh-CN" sz="1300" dirty="0"/>
            </a:br>
            <a:r>
              <a:rPr lang="en-US" altLang="zh-CN" sz="1300" dirty="0"/>
              <a:t>ambitious goal, over the next four years, C40 will redouble its efforts to leverage our networks and overcome</a:t>
            </a:r>
            <a:br>
              <a:rPr lang="en-US" altLang="zh-CN" sz="1300" dirty="0"/>
            </a:br>
            <a:r>
              <a:rPr lang="en-US" altLang="zh-CN" sz="1300" dirty="0"/>
              <a:t>barriers, such lack of </a:t>
            </a:r>
            <a:r>
              <a:rPr lang="en-US" altLang="zh-CN" sz="1300" dirty="0" err="1"/>
              <a:t>fnance</a:t>
            </a:r>
            <a:r>
              <a:rPr lang="en-US" altLang="zh-CN" sz="1300" dirty="0"/>
              <a:t>.</a:t>
            </a:r>
            <a:br>
              <a:rPr lang="en-US" altLang="zh-CN" sz="1300" dirty="0"/>
            </a:br>
            <a:r>
              <a:rPr lang="en-US" altLang="zh-CN" sz="1300" dirty="0"/>
              <a:t>A decade of action by C40 members, now representing 90 of the world’s leading megacities, demonstrates</a:t>
            </a:r>
            <a:br>
              <a:rPr lang="en-US" altLang="zh-CN" sz="1300" dirty="0"/>
            </a:br>
            <a:r>
              <a:rPr lang="en-US" altLang="zh-CN" sz="1300" dirty="0"/>
              <a:t>that mayors have the experience and capacity to tackle climate change. We have collaborated for years across</a:t>
            </a:r>
            <a:br>
              <a:rPr lang="en-US" altLang="zh-CN" sz="1300" dirty="0"/>
            </a:br>
            <a:r>
              <a:rPr lang="en-US" altLang="zh-CN" sz="1300" dirty="0"/>
              <a:t>geographical and cultural boundaries to work towards this common purpose of a climate safe future for all</a:t>
            </a:r>
            <a:br>
              <a:rPr lang="en-US" altLang="zh-CN" sz="1300" dirty="0"/>
            </a:br>
            <a:r>
              <a:rPr lang="en-US" altLang="zh-CN" sz="1300" dirty="0"/>
              <a:t>urban citizens.</a:t>
            </a:r>
            <a:br>
              <a:rPr lang="en-US" altLang="zh-CN" sz="1300" dirty="0"/>
            </a:br>
            <a:r>
              <a:rPr lang="en-US" altLang="zh-CN" sz="1300" dirty="0"/>
              <a:t>The Paris Agreement and the action it aims to unlock, remain fragile however, and as 2016 draws to a close the</a:t>
            </a:r>
            <a:br>
              <a:rPr lang="en-US" altLang="zh-CN" sz="1300" dirty="0"/>
            </a:br>
            <a:r>
              <a:rPr lang="en-US" altLang="zh-CN" sz="1300" dirty="0"/>
              <a:t>political landscape remains uncertain, particularly at the national level. Now more than ever cities’ leadership,</a:t>
            </a:r>
            <a:br>
              <a:rPr lang="en-US" altLang="zh-CN" sz="1300" dirty="0"/>
            </a:br>
            <a:r>
              <a:rPr lang="en-US" altLang="zh-CN" sz="1300" dirty="0"/>
              <a:t>vision and above all decisive action is required.</a:t>
            </a:r>
            <a:br>
              <a:rPr lang="en-US" altLang="zh-CN" sz="1300" dirty="0"/>
            </a:br>
            <a:r>
              <a:rPr lang="en-US" altLang="zh-CN" sz="1300" dirty="0"/>
              <a:t>We hope this research can galvanize discussion and focus minds – in city halls across the world and for all</a:t>
            </a:r>
            <a:br>
              <a:rPr lang="en-US" altLang="zh-CN" sz="1300" dirty="0"/>
            </a:br>
            <a:r>
              <a:rPr lang="en-US" altLang="zh-CN" sz="1300" dirty="0"/>
              <a:t>those who work with cities – to accelerate the pace and scale of action.</a:t>
            </a:r>
            <a:r>
              <a:rPr lang="en-US" altLang="zh-CN" dirty="0" smtClean="0"/>
              <a:t> </a:t>
            </a:r>
            <a:br>
              <a:rPr lang="en-US" altLang="zh-CN" dirty="0" smtClean="0"/>
            </a:br>
            <a:endParaRPr lang="zh-CN" altLang="en-US" dirty="0"/>
          </a:p>
        </p:txBody>
      </p:sp>
      <p:sp>
        <p:nvSpPr>
          <p:cNvPr id="4" name="灯片编号占位符 3"/>
          <p:cNvSpPr>
            <a:spLocks noGrp="1"/>
          </p:cNvSpPr>
          <p:nvPr>
            <p:ph type="sldNum" sz="quarter" idx="10"/>
          </p:nvPr>
        </p:nvSpPr>
        <p:spPr/>
        <p:txBody>
          <a:bodyPr/>
          <a:lstStyle/>
          <a:p>
            <a:fld id="{8936D786-5FDD-42BD-B4E1-0224E0B6AC0F}" type="slidenum">
              <a:rPr lang="zh-CN" altLang="en-US" smtClean="0"/>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上海长宁区正在通过试点“中国好建筑挑战”促进现有商业和公共建筑的能效提升。“十三五”期间，长宁区计划支持</a:t>
            </a:r>
          </a:p>
          <a:p>
            <a:r>
              <a:rPr lang="en-US" altLang="zh-CN" dirty="0" smtClean="0"/>
              <a:t>150</a:t>
            </a:r>
            <a:r>
              <a:rPr lang="zh-CN" altLang="en-US" dirty="0" smtClean="0"/>
              <a:t>万平方米既有建筑节能改造。通过加入“中国好建筑挑战”计划，该区的目标是在</a:t>
            </a:r>
            <a:r>
              <a:rPr lang="en-US" altLang="zh-CN" dirty="0" smtClean="0"/>
              <a:t>5-10</a:t>
            </a:r>
            <a:r>
              <a:rPr lang="zh-CN" altLang="en-US" dirty="0" smtClean="0"/>
              <a:t>年内将建筑能耗强度降低</a:t>
            </a:r>
            <a:r>
              <a:rPr lang="en-US" altLang="zh-CN" dirty="0" smtClean="0"/>
              <a:t>10-20%</a:t>
            </a:r>
          </a:p>
          <a:p>
            <a:r>
              <a:rPr lang="zh-CN" altLang="en-US" dirty="0" smtClean="0"/>
              <a:t>。为了实现这一目标，该地区正在启动一揽子政策和项目，包括建筑能耗标杆管理和披露、建筑能效调试、促进建筑能效提</a:t>
            </a:r>
          </a:p>
          <a:p>
            <a:r>
              <a:rPr lang="zh-CN" altLang="en-US" dirty="0" smtClean="0"/>
              <a:t>升的新的商业模式以及高能效建筑示范项目等。</a:t>
            </a:r>
            <a:endParaRPr lang="en-US" altLang="zh-CN" dirty="0" smtClean="0"/>
          </a:p>
          <a:p>
            <a:r>
              <a:rPr lang="zh-CN" altLang="en-US" sz="1300" dirty="0"/>
              <a:t>青岛正在研究如何确保既有居住建筑进一步节能改造的财政可持续性，因其迄今为止主要依靠政府补贴融资。青岛的节能改</a:t>
            </a:r>
            <a:br>
              <a:rPr lang="zh-CN" altLang="en-US" sz="1300" dirty="0"/>
            </a:br>
            <a:r>
              <a:rPr lang="zh-CN" altLang="en-US" sz="1300" dirty="0"/>
              <a:t>造措施主要集中在增加保温、提高建筑围护结构的热完整性 、以及改善室内环境舒适性。目前青岛已完成了</a:t>
            </a:r>
            <a:r>
              <a:rPr lang="en-US" altLang="zh-CN" sz="1300" dirty="0"/>
              <a:t>1130</a:t>
            </a:r>
            <a:r>
              <a:rPr lang="zh-CN" altLang="en-US" sz="1300" dirty="0"/>
              <a:t>万平方米</a:t>
            </a:r>
            <a:br>
              <a:rPr lang="zh-CN" altLang="en-US" sz="1300" dirty="0"/>
            </a:br>
            <a:r>
              <a:rPr lang="zh-CN" altLang="en-US" sz="1300" dirty="0"/>
              <a:t>的居住建筑改造，相当于“十三五”期间的</a:t>
            </a:r>
            <a:r>
              <a:rPr lang="en-US" altLang="zh-CN" sz="1300" dirty="0"/>
              <a:t>136000</a:t>
            </a:r>
            <a:r>
              <a:rPr lang="zh-CN" altLang="en-US" sz="1300" dirty="0"/>
              <a:t>套住宅公寓。除了考虑新技术，该市当下还致力于制定市场机制，结合政</a:t>
            </a:r>
            <a:br>
              <a:rPr lang="zh-CN" altLang="en-US" sz="1300" dirty="0"/>
            </a:br>
            <a:r>
              <a:rPr lang="zh-CN" altLang="en-US" sz="1300" dirty="0"/>
              <a:t>府补贴进一步扩大建筑节能改造规模，并将实践成果纳入绩效支付模型 。</a:t>
            </a:r>
            <a:r>
              <a:rPr lang="zh-CN" altLang="en-US" dirty="0" smtClean="0"/>
              <a:t> </a:t>
            </a:r>
            <a:br>
              <a:rPr lang="zh-CN" altLang="en-US" dirty="0" smtClean="0"/>
            </a:br>
            <a:endParaRPr lang="zh-CN" altLang="en-US" dirty="0"/>
          </a:p>
        </p:txBody>
      </p:sp>
      <p:sp>
        <p:nvSpPr>
          <p:cNvPr id="4" name="灯片编号占位符 3"/>
          <p:cNvSpPr>
            <a:spLocks noGrp="1"/>
          </p:cNvSpPr>
          <p:nvPr>
            <p:ph type="sldNum" sz="quarter" idx="10"/>
          </p:nvPr>
        </p:nvSpPr>
        <p:spPr/>
        <p:txBody>
          <a:bodyPr/>
          <a:lstStyle/>
          <a:p>
            <a:fld id="{8936D786-5FDD-42BD-B4E1-0224E0B6AC0F}" type="slidenum">
              <a:rPr lang="zh-CN" altLang="en-US" smtClean="0"/>
              <a:t>8</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北京市的交通能源消耗</a:t>
            </a:r>
            <a:r>
              <a:rPr lang="en-US" altLang="zh-CN" dirty="0" smtClean="0"/>
              <a:t>1996-2016</a:t>
            </a:r>
            <a:r>
              <a:rPr lang="zh-CN" altLang="en-US" dirty="0" smtClean="0"/>
              <a:t>年均增长</a:t>
            </a:r>
            <a:r>
              <a:rPr lang="en-US" altLang="zh-CN" dirty="0" smtClean="0"/>
              <a:t>10%</a:t>
            </a:r>
            <a:r>
              <a:rPr lang="zh-CN" altLang="en-US" dirty="0" smtClean="0"/>
              <a:t>。</a:t>
            </a:r>
            <a:r>
              <a:rPr lang="en-US" altLang="zh-CN" dirty="0" smtClean="0"/>
              <a:t>2014-2016</a:t>
            </a:r>
            <a:r>
              <a:rPr lang="zh-CN" altLang="en-US" dirty="0" smtClean="0"/>
              <a:t>年均增长</a:t>
            </a:r>
            <a:r>
              <a:rPr lang="en-US" altLang="zh-CN" dirty="0" smtClean="0"/>
              <a:t>3.6%</a:t>
            </a:r>
            <a:r>
              <a:rPr lang="zh-CN" altLang="en-US" dirty="0" smtClean="0"/>
              <a:t>，工业排放年均增长</a:t>
            </a:r>
            <a:r>
              <a:rPr lang="en-US" altLang="zh-CN" dirty="0" smtClean="0"/>
              <a:t>3%</a:t>
            </a:r>
            <a:r>
              <a:rPr lang="zh-CN" altLang="en-US" dirty="0" smtClean="0"/>
              <a:t>，</a:t>
            </a:r>
            <a:r>
              <a:rPr lang="en-US" altLang="zh-CN" dirty="0" smtClean="0"/>
              <a:t>2007</a:t>
            </a:r>
            <a:r>
              <a:rPr lang="zh-CN" altLang="en-US" dirty="0" smtClean="0"/>
              <a:t>年工业排放达到峰值，</a:t>
            </a:r>
            <a:r>
              <a:rPr lang="en-US" altLang="zh-CN" dirty="0" smtClean="0"/>
              <a:t>2008-2016</a:t>
            </a:r>
            <a:r>
              <a:rPr lang="zh-CN" altLang="en-US" dirty="0" smtClean="0"/>
              <a:t>年年均下降</a:t>
            </a:r>
            <a:r>
              <a:rPr lang="en-US" altLang="zh-CN" dirty="0" smtClean="0"/>
              <a:t>8.7%</a:t>
            </a:r>
          </a:p>
          <a:p>
            <a:endParaRPr lang="zh-CN" altLang="en-US" dirty="0"/>
          </a:p>
        </p:txBody>
      </p:sp>
      <p:sp>
        <p:nvSpPr>
          <p:cNvPr id="4" name="灯片编号占位符 3"/>
          <p:cNvSpPr>
            <a:spLocks noGrp="1"/>
          </p:cNvSpPr>
          <p:nvPr>
            <p:ph type="sldNum" sz="quarter" idx="10"/>
          </p:nvPr>
        </p:nvSpPr>
        <p:spPr/>
        <p:txBody>
          <a:bodyPr/>
          <a:lstStyle/>
          <a:p>
            <a:fld id="{8936D786-5FDD-42BD-B4E1-0224E0B6AC0F}" type="slidenum">
              <a:rPr lang="zh-CN" altLang="en-US" smtClean="0"/>
              <a:t>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根据最新规定，到</a:t>
            </a:r>
            <a:r>
              <a:rPr lang="en-US" altLang="zh-CN" dirty="0" smtClean="0"/>
              <a:t>2021</a:t>
            </a:r>
            <a:r>
              <a:rPr lang="zh-CN" altLang="en-US" dirty="0" smtClean="0"/>
              <a:t>年，汽车制造商必须将平均每辆车的二氧化碳排放量降至每公里</a:t>
            </a:r>
            <a:r>
              <a:rPr lang="en-US" altLang="zh-CN" dirty="0" smtClean="0"/>
              <a:t>95</a:t>
            </a:r>
            <a:r>
              <a:rPr lang="zh-CN" altLang="en-US" dirty="0" smtClean="0"/>
              <a:t>克以下。超出目标的每克二氧化碳排放量将需要面临</a:t>
            </a:r>
            <a:r>
              <a:rPr lang="en-US" altLang="zh-CN" dirty="0" smtClean="0"/>
              <a:t>95</a:t>
            </a:r>
            <a:r>
              <a:rPr lang="zh-CN" altLang="en-US" dirty="0" smtClean="0"/>
              <a:t>欧元罚款，并且还需要乘以当年售出的汽车数量。</a:t>
            </a:r>
            <a:endParaRPr lang="en-US" altLang="zh-CN" dirty="0" smtClean="0"/>
          </a:p>
          <a:p>
            <a:r>
              <a:rPr lang="zh-CN" altLang="en-US" sz="1300" dirty="0"/>
              <a:t>大众</a:t>
            </a:r>
            <a:r>
              <a:rPr lang="en-US" altLang="zh-CN" sz="1300" dirty="0"/>
              <a:t>2018</a:t>
            </a:r>
            <a:r>
              <a:rPr lang="zh-CN" altLang="en-US" sz="1300" dirty="0"/>
              <a:t>年在欧洲共售出</a:t>
            </a:r>
            <a:r>
              <a:rPr lang="en-US" altLang="zh-CN" sz="1300" dirty="0"/>
              <a:t>440</a:t>
            </a:r>
            <a:r>
              <a:rPr lang="zh-CN" altLang="en-US" sz="1300" dirty="0"/>
              <a:t>万辆汽车，其二氧化碳平均排放量为每公里</a:t>
            </a:r>
            <a:r>
              <a:rPr lang="en-US" altLang="zh-CN" sz="1300" dirty="0"/>
              <a:t>123</a:t>
            </a:r>
            <a:r>
              <a:rPr lang="zh-CN" altLang="en-US" sz="1300" dirty="0"/>
              <a:t>克，尽管其比许多同行都更接近新的二氧化碳减排目标，但是中间的差距还是很难弥合的。</a:t>
            </a:r>
            <a:endParaRPr lang="zh-CN" altLang="en-US" dirty="0"/>
          </a:p>
        </p:txBody>
      </p:sp>
      <p:sp>
        <p:nvSpPr>
          <p:cNvPr id="4" name="灯片编号占位符 3"/>
          <p:cNvSpPr>
            <a:spLocks noGrp="1"/>
          </p:cNvSpPr>
          <p:nvPr>
            <p:ph type="sldNum" sz="quarter" idx="10"/>
          </p:nvPr>
        </p:nvSpPr>
        <p:spPr/>
        <p:txBody>
          <a:bodyPr/>
          <a:lstStyle/>
          <a:p>
            <a:fld id="{8936D786-5FDD-42BD-B4E1-0224E0B6AC0F}" type="slidenum">
              <a:rPr lang="zh-CN" altLang="en-US" smtClean="0"/>
              <a:t>10</a:t>
            </a:fld>
            <a:endParaRPr lang="zh-CN" altLang="en-US"/>
          </a:p>
        </p:txBody>
      </p:sp>
    </p:spTree>
    <p:extLst>
      <p:ext uri="{BB962C8B-B14F-4D97-AF65-F5344CB8AC3E}">
        <p14:creationId xmlns:p14="http://schemas.microsoft.com/office/powerpoint/2010/main" val="39955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atinLnBrk="0"/>
            <a:r>
              <a:rPr lang="en-US" altLang="zh-CN" sz="1300" dirty="0"/>
              <a:t>2019</a:t>
            </a:r>
            <a:r>
              <a:rPr lang="zh-CN" altLang="en-US" sz="1300" dirty="0"/>
              <a:t>年</a:t>
            </a:r>
            <a:r>
              <a:rPr lang="en-US" altLang="zh-CN" sz="1300" dirty="0"/>
              <a:t>2</a:t>
            </a:r>
            <a:r>
              <a:rPr lang="zh-CN" altLang="en-US" sz="1300" dirty="0"/>
              <a:t>月</a:t>
            </a:r>
            <a:r>
              <a:rPr lang="en-US" altLang="zh-CN" sz="1300" dirty="0"/>
              <a:t>14</a:t>
            </a:r>
            <a:r>
              <a:rPr lang="zh-CN" altLang="en-US" sz="1300" dirty="0"/>
              <a:t>日国家发展改革委，工业和信息化部，自 然 资 源 部，生 态 环 境 部，住房城乡建设部，人  民  银  行，国 家 能 源 局，发布</a:t>
            </a:r>
            <a:r>
              <a:rPr lang="zh-CN" altLang="en-US" dirty="0" smtClean="0"/>
              <a:t>绿色产业指导目录（ </a:t>
            </a:r>
            <a:r>
              <a:rPr lang="en-US" altLang="zh-CN" dirty="0" smtClean="0"/>
              <a:t>2019 </a:t>
            </a:r>
            <a:r>
              <a:rPr lang="zh-CN" altLang="en-US" dirty="0" smtClean="0"/>
              <a:t>年版）三级指标</a:t>
            </a:r>
            <a:r>
              <a:rPr lang="en-US" altLang="zh-CN" dirty="0" smtClean="0"/>
              <a:t>211</a:t>
            </a:r>
            <a:r>
              <a:rPr lang="zh-CN" altLang="en-US" dirty="0" smtClean="0"/>
              <a:t>个</a:t>
            </a:r>
            <a:endParaRPr lang="zh-CN" altLang="en-US" dirty="0"/>
          </a:p>
        </p:txBody>
      </p:sp>
      <p:sp>
        <p:nvSpPr>
          <p:cNvPr id="4" name="灯片编号占位符 3"/>
          <p:cNvSpPr>
            <a:spLocks noGrp="1"/>
          </p:cNvSpPr>
          <p:nvPr>
            <p:ph type="sldNum" sz="quarter" idx="10"/>
          </p:nvPr>
        </p:nvSpPr>
        <p:spPr/>
        <p:txBody>
          <a:bodyPr/>
          <a:lstStyle/>
          <a:p>
            <a:fld id="{8936D786-5FDD-42BD-B4E1-0224E0B6AC0F}" type="slidenum">
              <a:rPr lang="zh-CN" altLang="en-US" smtClean="0"/>
              <a:t>13</a:t>
            </a:fld>
            <a:endParaRPr lang="zh-CN" altLang="en-US"/>
          </a:p>
        </p:txBody>
      </p:sp>
    </p:spTree>
    <p:extLst>
      <p:ext uri="{BB962C8B-B14F-4D97-AF65-F5344CB8AC3E}">
        <p14:creationId xmlns:p14="http://schemas.microsoft.com/office/powerpoint/2010/main" val="4150519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300" dirty="0"/>
              <a:t>CDP-</a:t>
            </a:r>
            <a:r>
              <a:rPr lang="zh-CN" altLang="en-US" sz="1300" dirty="0"/>
              <a:t>碳披露项目</a:t>
            </a:r>
            <a:endParaRPr lang="zh-CN" altLang="en-US" dirty="0"/>
          </a:p>
        </p:txBody>
      </p:sp>
      <p:sp>
        <p:nvSpPr>
          <p:cNvPr id="4" name="灯片编号占位符 3"/>
          <p:cNvSpPr>
            <a:spLocks noGrp="1"/>
          </p:cNvSpPr>
          <p:nvPr>
            <p:ph type="sldNum" sz="quarter" idx="10"/>
          </p:nvPr>
        </p:nvSpPr>
        <p:spPr/>
        <p:txBody>
          <a:bodyPr/>
          <a:lstStyle/>
          <a:p>
            <a:fld id="{8936D786-5FDD-42BD-B4E1-0224E0B6AC0F}" type="slidenum">
              <a:rPr lang="zh-CN" altLang="en-US" smtClean="0"/>
              <a:t>15</a:t>
            </a:fld>
            <a:endParaRPr lang="zh-CN" altLang="en-US"/>
          </a:p>
        </p:txBody>
      </p:sp>
    </p:spTree>
    <p:extLst>
      <p:ext uri="{BB962C8B-B14F-4D97-AF65-F5344CB8AC3E}">
        <p14:creationId xmlns:p14="http://schemas.microsoft.com/office/powerpoint/2010/main" val="2011155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Source</a:t>
            </a:r>
            <a:r>
              <a:rPr lang="zh-CN" altLang="en-US" dirty="0" smtClean="0"/>
              <a:t>：</a:t>
            </a:r>
            <a:r>
              <a:rPr lang="en-US" altLang="zh-CN" dirty="0" smtClean="0"/>
              <a:t>http://www.miit.gov.cn/n1146285/n1146352/n3054355/n3057542/n5920352/c6662609/content.html</a:t>
            </a:r>
          </a:p>
          <a:p>
            <a:r>
              <a:rPr lang="en-US" altLang="zh-CN" sz="1300" dirty="0"/>
              <a:t>UL 110</a:t>
            </a:r>
            <a:r>
              <a:rPr lang="zh-CN" altLang="en-US" sz="1300" dirty="0"/>
              <a:t>手机可持续性认证</a:t>
            </a:r>
            <a:br>
              <a:rPr lang="zh-CN" altLang="en-US" sz="1300" dirty="0"/>
            </a:br>
            <a:r>
              <a:rPr lang="en-US" altLang="zh-CN" sz="1300" dirty="0"/>
              <a:t>UL110</a:t>
            </a:r>
            <a:r>
              <a:rPr lang="zh-CN" altLang="en-US" sz="1300" dirty="0"/>
              <a:t>主要通过对原材料获取、生产加工过程、功耗、人体健康与安全、包装、产品废弃后回收、企业可持续管理、创新</a:t>
            </a:r>
            <a:r>
              <a:rPr lang="en-US" altLang="zh-CN" sz="1300" dirty="0"/>
              <a:t>8</a:t>
            </a:r>
            <a:r>
              <a:rPr lang="zh-CN" altLang="en-US" sz="1300" dirty="0"/>
              <a:t>个方面来衡量产品的环保</a:t>
            </a:r>
            <a:br>
              <a:rPr lang="zh-CN" altLang="en-US" sz="1300" dirty="0"/>
            </a:br>
            <a:r>
              <a:rPr lang="zh-CN" altLang="en-US" sz="1300" dirty="0"/>
              <a:t>表现，最终对产品的绿色认证结果进行评价。</a:t>
            </a:r>
            <a:br>
              <a:rPr lang="zh-CN" altLang="en-US" sz="1300" dirty="0"/>
            </a:br>
            <a:r>
              <a:rPr lang="en-US" altLang="zh-CN" sz="1300" dirty="0"/>
              <a:t>2017</a:t>
            </a:r>
            <a:r>
              <a:rPr lang="zh-CN" altLang="en-US" sz="1300" dirty="0"/>
              <a:t>年，华为</a:t>
            </a:r>
            <a:r>
              <a:rPr lang="en-US" altLang="zh-CN" sz="1300" dirty="0"/>
              <a:t>P10</a:t>
            </a:r>
            <a:r>
              <a:rPr lang="zh-CN" altLang="en-US" sz="1300" dirty="0"/>
              <a:t>、</a:t>
            </a:r>
            <a:r>
              <a:rPr lang="en-US" altLang="zh-CN" sz="1300" dirty="0"/>
              <a:t>P10Plus</a:t>
            </a:r>
            <a:r>
              <a:rPr lang="zh-CN" altLang="en-US" sz="1300" dirty="0"/>
              <a:t>、</a:t>
            </a:r>
            <a:r>
              <a:rPr lang="en-US" altLang="zh-CN" sz="1300" dirty="0"/>
              <a:t>P10Lite</a:t>
            </a:r>
            <a:r>
              <a:rPr lang="zh-CN" altLang="en-US" sz="1300" dirty="0"/>
              <a:t>、</a:t>
            </a:r>
            <a:r>
              <a:rPr lang="en-US" altLang="zh-CN" sz="1300" dirty="0"/>
              <a:t>Mate10</a:t>
            </a:r>
            <a:r>
              <a:rPr lang="zh-CN" altLang="en-US" sz="1300" dirty="0"/>
              <a:t>、</a:t>
            </a:r>
            <a:r>
              <a:rPr lang="en-US" altLang="zh-CN" sz="1300" dirty="0"/>
              <a:t>Mate10Pro</a:t>
            </a:r>
            <a:r>
              <a:rPr lang="zh-CN" altLang="en-US" sz="1300" dirty="0"/>
              <a:t>共</a:t>
            </a:r>
            <a:r>
              <a:rPr lang="en-US" altLang="zh-CN" sz="1300" dirty="0"/>
              <a:t>5</a:t>
            </a:r>
            <a:r>
              <a:rPr lang="zh-CN" altLang="en-US" sz="1300" dirty="0"/>
              <a:t>款手机通过了</a:t>
            </a:r>
            <a:r>
              <a:rPr lang="en-US" altLang="zh-CN" sz="1300" dirty="0"/>
              <a:t>UL110</a:t>
            </a:r>
            <a:r>
              <a:rPr lang="zh-CN" altLang="en-US" sz="1300" dirty="0"/>
              <a:t>最高等级金级绿色认证。</a:t>
            </a:r>
            <a:r>
              <a:rPr lang="zh-CN" altLang="en-US" dirty="0" smtClean="0"/>
              <a:t> </a:t>
            </a:r>
            <a:endParaRPr lang="en-US" altLang="zh-CN" dirty="0" smtClean="0"/>
          </a:p>
          <a:p>
            <a:r>
              <a:rPr lang="en-US" altLang="zh-CN" sz="1300" dirty="0"/>
              <a:t>TÜV Green Mark</a:t>
            </a:r>
            <a:r>
              <a:rPr lang="zh-CN" altLang="en-US" sz="1300" dirty="0"/>
              <a:t>绿色产品认证</a:t>
            </a:r>
            <a:br>
              <a:rPr lang="zh-CN" altLang="en-US" sz="1300" dirty="0"/>
            </a:br>
            <a:r>
              <a:rPr lang="en-US" altLang="zh-CN" sz="1300" dirty="0"/>
              <a:t>TÜV </a:t>
            </a:r>
            <a:r>
              <a:rPr lang="en-US" altLang="zh-CN" sz="1300" dirty="0" err="1"/>
              <a:t>Rheinland</a:t>
            </a:r>
            <a:r>
              <a:rPr lang="en-US" altLang="zh-CN" sz="1300" dirty="0"/>
              <a:t> </a:t>
            </a:r>
            <a:r>
              <a:rPr lang="zh-CN" altLang="en-US" sz="1300" dirty="0"/>
              <a:t>的 </a:t>
            </a:r>
            <a:r>
              <a:rPr lang="en-US" altLang="zh-CN" sz="1300" dirty="0"/>
              <a:t>Green Mark</a:t>
            </a:r>
            <a:r>
              <a:rPr lang="zh-CN" altLang="en-US" sz="1300" dirty="0"/>
              <a:t>认证涵盖了环保、回收、节能、</a:t>
            </a:r>
            <a:r>
              <a:rPr lang="en-US" altLang="zh-CN" sz="1300" dirty="0"/>
              <a:t>EMC</a:t>
            </a:r>
            <a:r>
              <a:rPr lang="zh-CN" altLang="en-US" sz="1300" dirty="0"/>
              <a:t>、安规、碳足迹、社会责任等多方面的内容。</a:t>
            </a:r>
            <a:r>
              <a:rPr lang="en-US" altLang="zh-CN" sz="1300" dirty="0"/>
              <a:t>2017</a:t>
            </a:r>
            <a:r>
              <a:rPr lang="zh-CN" altLang="en-US" sz="1300" dirty="0"/>
              <a:t>年，华为路由器和交换机有</a:t>
            </a:r>
            <a:r>
              <a:rPr lang="en-US" altLang="zh-CN" sz="1300" dirty="0"/>
              <a:t>7</a:t>
            </a:r>
            <a:r>
              <a:rPr lang="zh-CN" altLang="en-US" sz="1300" dirty="0"/>
              <a:t>个型号的产品获得</a:t>
            </a:r>
            <a:r>
              <a:rPr lang="en-US" altLang="zh-CN" sz="1300" dirty="0"/>
              <a:t>TÜV </a:t>
            </a:r>
            <a:r>
              <a:rPr lang="en-US" altLang="zh-CN" sz="1300" dirty="0" err="1"/>
              <a:t>Rheinland</a:t>
            </a:r>
            <a:r>
              <a:rPr lang="zh-CN" altLang="en-US" sz="1300" dirty="0"/>
              <a:t>颁发的</a:t>
            </a:r>
            <a:r>
              <a:rPr lang="en-US" altLang="zh-CN" sz="1300" dirty="0"/>
              <a:t>Green Mark</a:t>
            </a:r>
            <a:r>
              <a:rPr lang="zh-CN" altLang="en-US" sz="1300" dirty="0"/>
              <a:t>认证证书。</a:t>
            </a:r>
            <a:r>
              <a:rPr lang="zh-CN" altLang="en-US" dirty="0" smtClean="0"/>
              <a:t> </a:t>
            </a:r>
            <a:br>
              <a:rPr lang="zh-CN" altLang="en-US" dirty="0" smtClean="0"/>
            </a:br>
            <a:r>
              <a:rPr lang="zh-CN" altLang="en-US" dirty="0" smtClean="0"/>
              <a:t/>
            </a:r>
            <a:br>
              <a:rPr lang="zh-CN" altLang="en-US" dirty="0" smtClean="0"/>
            </a:br>
            <a:endParaRPr lang="zh-CN" altLang="en-US" dirty="0"/>
          </a:p>
        </p:txBody>
      </p:sp>
      <p:sp>
        <p:nvSpPr>
          <p:cNvPr id="4" name="灯片编号占位符 3"/>
          <p:cNvSpPr>
            <a:spLocks noGrp="1"/>
          </p:cNvSpPr>
          <p:nvPr>
            <p:ph type="sldNum" sz="quarter" idx="10"/>
          </p:nvPr>
        </p:nvSpPr>
        <p:spPr/>
        <p:txBody>
          <a:bodyPr/>
          <a:lstStyle/>
          <a:p>
            <a:fld id="{8936D786-5FDD-42BD-B4E1-0224E0B6AC0F}" type="slidenum">
              <a:rPr lang="zh-CN" altLang="en-US" smtClean="0"/>
              <a:t>16</a:t>
            </a:fld>
            <a:endParaRPr lang="zh-CN" altLang="en-US"/>
          </a:p>
        </p:txBody>
      </p:sp>
    </p:spTree>
    <p:extLst>
      <p:ext uri="{BB962C8B-B14F-4D97-AF65-F5344CB8AC3E}">
        <p14:creationId xmlns:p14="http://schemas.microsoft.com/office/powerpoint/2010/main" val="4166160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300" dirty="0"/>
              <a:t>2018</a:t>
            </a:r>
            <a:r>
              <a:rPr lang="zh-CN" altLang="en-US" sz="1300" dirty="0"/>
              <a:t>年，京东方在企业</a:t>
            </a:r>
            <a:r>
              <a:rPr lang="en-US" altLang="zh-CN" sz="1300" dirty="0"/>
              <a:t>GPM</a:t>
            </a:r>
            <a:r>
              <a:rPr lang="zh-CN" altLang="en-US" sz="1300" dirty="0"/>
              <a:t>（</a:t>
            </a:r>
            <a:r>
              <a:rPr lang="en-US" altLang="zh-CN" sz="1300" dirty="0"/>
              <a:t>Green Product Management</a:t>
            </a:r>
            <a:r>
              <a:rPr lang="zh-CN" altLang="en-US" sz="1300" dirty="0"/>
              <a:t>）系统加入了碳足迹模块，该模块可以帮助京东方对选定的产品型号进行碳足迹盘查。</a:t>
            </a:r>
            <a:endParaRPr lang="en-US" altLang="zh-CN" sz="1300" dirty="0"/>
          </a:p>
          <a:p>
            <a:r>
              <a:rPr lang="zh-CN" altLang="en-US" sz="1300" dirty="0"/>
              <a:t>北京京东方显示技术有限公司（以下简称“京东方”）是我国液晶显示领域的先行者和领跑者，也是我国工业产品生态（绿色）设计第一批试点企业。通过三年的探索和实践，京东方以企业绿色低碳发展战略为导向，利用全生命周期综合评价体系，建立了设计、制造、销售、回收全过程的资源环境管理制度，提升液晶显示屏产品绿色设计能力，大幅降低了资源消耗。</a:t>
            </a:r>
          </a:p>
          <a:p>
            <a:r>
              <a:rPr lang="zh-CN" altLang="en-US" sz="1300" dirty="0"/>
              <a:t>京东方在设计开发环节，自主开发了行业首个绿色产品管理系统（</a:t>
            </a:r>
            <a:r>
              <a:rPr lang="en-US" altLang="zh-CN" sz="1300" dirty="0"/>
              <a:t>GPM</a:t>
            </a:r>
            <a:r>
              <a:rPr lang="zh-CN" altLang="en-US" sz="1300" dirty="0"/>
              <a:t>），为开发人员实时掌握产品的绿色特性提供保障；导入液晶显示屏产品生命周期管理工具，可追踪每款产品的碳足迹，利于实施节能减排措施。在原材料选取和使用环节，京东方在新产品的原材料选择过程中充分考虑有害物质管控要求，新材料导入前对供应商进行评估，实行对供应商的审核及奖励机制，要求供应商实施生命周期管理，主动打造绿色供应链体系。在制造环节，完成空压机改造、热回收改造、阵列工艺节水改造、彩膜工艺节水改造等多项绿色制造技术改造，持续推动节能减排。同时，京东方在产品设计开发阶段就充分考虑产品的可拆解、易回收要求，减少回收环节资源浪费。</a:t>
            </a:r>
          </a:p>
          <a:p>
            <a:r>
              <a:rPr lang="zh-CN" altLang="en-US" sz="1300" dirty="0"/>
              <a:t>京东方坚持“为环境而设计”的理念，取得了明显的环境效益、经济效益和社会效益。在节能方面，实现了生产综合能耗持续稳定下降，年均节电</a:t>
            </a:r>
            <a:r>
              <a:rPr lang="en-US" altLang="zh-CN" sz="1300" dirty="0"/>
              <a:t>6300</a:t>
            </a:r>
            <a:r>
              <a:rPr lang="zh-CN" altLang="en-US" sz="1300" dirty="0"/>
              <a:t>万度；在节水方面，不断提升水资源利用效率，年新鲜水取水量下降</a:t>
            </a:r>
            <a:r>
              <a:rPr lang="en-US" altLang="zh-CN" sz="1300" dirty="0"/>
              <a:t>100</a:t>
            </a:r>
            <a:r>
              <a:rPr lang="zh-CN" altLang="en-US" sz="1300" dirty="0"/>
              <a:t>万吨以上；在减排方面，单位产品二氧化碳排放量累计下降约</a:t>
            </a:r>
            <a:r>
              <a:rPr lang="en-US" altLang="zh-CN" sz="1300" dirty="0"/>
              <a:t>23%</a:t>
            </a:r>
            <a:r>
              <a:rPr lang="zh-CN" altLang="en-US" sz="1300" dirty="0"/>
              <a:t>，每年减排氮氧化物</a:t>
            </a:r>
            <a:r>
              <a:rPr lang="en-US" altLang="zh-CN" sz="1300" dirty="0"/>
              <a:t>36</a:t>
            </a:r>
            <a:r>
              <a:rPr lang="zh-CN" altLang="en-US" sz="1300" dirty="0"/>
              <a:t>吨、挥发性有机化合物（</a:t>
            </a:r>
            <a:r>
              <a:rPr lang="en-US" altLang="zh-CN" sz="1300" dirty="0"/>
              <a:t>VOCs</a:t>
            </a:r>
            <a:r>
              <a:rPr lang="zh-CN" altLang="en-US" sz="1300" dirty="0"/>
              <a:t>）</a:t>
            </a:r>
            <a:r>
              <a:rPr lang="en-US" altLang="zh-CN" sz="1300" dirty="0"/>
              <a:t>15</a:t>
            </a:r>
            <a:r>
              <a:rPr lang="zh-CN" altLang="en-US" sz="1300" dirty="0"/>
              <a:t>吨；在节约原辅材方面，通过采取减量替代的方式，每年减少刻蚀液用量</a:t>
            </a:r>
            <a:r>
              <a:rPr lang="en-US" altLang="zh-CN" sz="1300" dirty="0"/>
              <a:t>3</a:t>
            </a:r>
            <a:r>
              <a:rPr lang="zh-CN" altLang="en-US" sz="1300" dirty="0"/>
              <a:t>千吨以上，减少光刻胶和稀释剂用量</a:t>
            </a:r>
            <a:r>
              <a:rPr lang="en-US" altLang="zh-CN" sz="1300" dirty="0"/>
              <a:t>1</a:t>
            </a:r>
            <a:r>
              <a:rPr lang="zh-CN" altLang="en-US" sz="1300" dirty="0"/>
              <a:t>千吨以上。积极推进绿色产品发展战略，保证产品始终优于市场和全球绿色环保法规要求。京东方智能手机屏、平板电脑屏、笔记本屏出货量均位列全球第一，显示器、电视屏出货量稳居全球第二。</a:t>
            </a:r>
            <a:endParaRPr lang="zh-CN" altLang="en-US" sz="1300" dirty="0"/>
          </a:p>
        </p:txBody>
      </p:sp>
      <p:sp>
        <p:nvSpPr>
          <p:cNvPr id="4" name="灯片编号占位符 3"/>
          <p:cNvSpPr>
            <a:spLocks noGrp="1"/>
          </p:cNvSpPr>
          <p:nvPr>
            <p:ph type="sldNum" sz="quarter" idx="10"/>
          </p:nvPr>
        </p:nvSpPr>
        <p:spPr/>
        <p:txBody>
          <a:bodyPr/>
          <a:lstStyle/>
          <a:p>
            <a:fld id="{8936D786-5FDD-42BD-B4E1-0224E0B6AC0F}" type="slidenum">
              <a:rPr lang="zh-CN" altLang="en-US" smtClean="0"/>
              <a:t>17</a:t>
            </a:fld>
            <a:endParaRPr lang="zh-CN" altLang="en-US"/>
          </a:p>
        </p:txBody>
      </p:sp>
    </p:spTree>
    <p:extLst>
      <p:ext uri="{BB962C8B-B14F-4D97-AF65-F5344CB8AC3E}">
        <p14:creationId xmlns:p14="http://schemas.microsoft.com/office/powerpoint/2010/main" val="2135563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dt" sz="half" idx="10"/>
          </p:nvPr>
        </p:nvSpPr>
        <p:spPr/>
        <p:txBody>
          <a:bodyPr/>
          <a:lstStyle>
            <a:lvl1pPr>
              <a:defRPr/>
            </a:lvl1pPr>
          </a:lstStyle>
          <a:p>
            <a:pPr>
              <a:defRPr/>
            </a:pPr>
            <a:fld id="{70F54264-4AC2-4CE5-8F65-DB74D273318E}" type="datetime1">
              <a:rPr lang="zh-CN" altLang="en-US"/>
              <a:t>2019/4/18</a:t>
            </a:fld>
            <a:endParaRPr lang="en-US" altLang="zh-CN"/>
          </a:p>
        </p:txBody>
      </p:sp>
      <p:sp>
        <p:nvSpPr>
          <p:cNvPr id="5" name="Rectangle 7"/>
          <p:cNvSpPr>
            <a:spLocks noGrp="1" noChangeArrowheads="1"/>
          </p:cNvSpPr>
          <p:nvPr>
            <p:ph type="ftr" sz="quarter" idx="11"/>
          </p:nvPr>
        </p:nvSpPr>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p:txBody>
          <a:bodyPr/>
          <a:lstStyle>
            <a:lvl1pPr>
              <a:defRPr/>
            </a:lvl1pPr>
          </a:lstStyle>
          <a:p>
            <a:pPr>
              <a:defRPr/>
            </a:pPr>
            <a:fld id="{90B00622-1970-4D46-BBB0-2289A135023A}" type="slidenum">
              <a:rPr lang="en-US" altLang="zh-CN"/>
              <a:t>‹#›</a:t>
            </a:fld>
            <a:endParaRPr lang="en-US" altLang="zh-CN"/>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fld id="{E24DBB9C-206F-4F1E-AAFA-447D666BAC9D}" type="datetime1">
              <a:rPr lang="zh-CN" altLang="en-US"/>
              <a:t>2019/4/18</a:t>
            </a:fld>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pPr>
              <a:defRPr/>
            </a:pPr>
            <a:fld id="{74820D46-656C-409B-9D4B-24152B007879}" type="slidenum">
              <a:rPr lang="en-US" altLang="zh-CN"/>
              <a:t>‹#›</a:t>
            </a:fld>
            <a:endParaRPr lang="en-US" altLang="zh-CN"/>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1_标题幻灯片">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ln>
        </p:spPr>
        <p:txBody>
          <a:bodyPr/>
          <a:lstStyle/>
          <a:p>
            <a:endParaRPr lang="zh-CN" altLang="en-US"/>
          </a:p>
        </p:txBody>
      </p:sp>
      <p:sp>
        <p:nvSpPr>
          <p:cNvPr id="234498" name="Rectangle 2"/>
          <p:cNvSpPr>
            <a:spLocks noGrp="1" noChangeArrowheads="1"/>
          </p:cNvSpPr>
          <p:nvPr>
            <p:ph type="ctrTitle"/>
          </p:nvPr>
        </p:nvSpPr>
        <p:spPr>
          <a:xfrm>
            <a:off x="685800" y="990600"/>
            <a:ext cx="7772400" cy="1371600"/>
          </a:xfrm>
        </p:spPr>
        <p:txBody>
          <a:bodyPr/>
          <a:lstStyle>
            <a:lvl1pPr>
              <a:defRPr/>
            </a:lvl1pPr>
          </a:lstStyle>
          <a:p>
            <a:r>
              <a:rPr lang="zh-CN" altLang="en-US"/>
              <a:t>单击此处编辑母版标题样式</a:t>
            </a:r>
          </a:p>
        </p:txBody>
      </p:sp>
      <p:sp>
        <p:nvSpPr>
          <p:cNvPr id="234499" name="Rectangle 3"/>
          <p:cNvSpPr>
            <a:spLocks noGrp="1" noChangeArrowheads="1"/>
          </p:cNvSpPr>
          <p:nvPr>
            <p:ph type="subTitle" idx="1"/>
          </p:nvPr>
        </p:nvSpPr>
        <p:spPr>
          <a:xfrm>
            <a:off x="1447800" y="3429000"/>
            <a:ext cx="7010400" cy="1600200"/>
          </a:xfrm>
        </p:spPr>
        <p:txBody>
          <a:bodyPr/>
          <a:lstStyle>
            <a:lvl1pPr marL="0" indent="0" algn="ctr">
              <a:buFont typeface="Wingdings" panose="05000000000000000000" pitchFamily="2" charset="2"/>
              <a:buNone/>
              <a:defRPr/>
            </a:lvl1pPr>
          </a:lstStyle>
          <a:p>
            <a:r>
              <a:rPr lang="zh-CN" altLang="en-US"/>
              <a:t>单击此处编辑母版副标题样式</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fld id="{348B7943-31BB-4CCD-91A1-32902E8B2FEF}" type="datetime1">
              <a:rPr lang="zh-CN" altLang="en-US"/>
              <a:t>2019/4/18</a:t>
            </a:fld>
            <a:endParaRPr lang="en-US" altLang="zh-CN"/>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C5E18196-C268-44FD-A981-DB3F35EFE4C3}" type="slidenum">
              <a:rPr lang="en-US" altLang="zh-CN"/>
              <a:t>‹#›</a:t>
            </a:fld>
            <a:endParaRPr lang="en-US" altLang="zh-CN"/>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686BC52D-87AE-4945-8A9D-1F000DD84591}" type="datetime1">
              <a:rPr lang="zh-CN" altLang="en-US"/>
              <a:t>2019/4/18</a:t>
            </a:fld>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pPr>
              <a:defRPr/>
            </a:pPr>
            <a:fld id="{2242204F-CE82-4AC3-8A2E-7681E953FA88}" type="slidenum">
              <a:rPr lang="en-US" altLang="zh-CN"/>
              <a:t>‹#›</a:t>
            </a:fld>
            <a:endParaRPr lang="en-US" altLang="zh-CN"/>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fld id="{084A0624-D2BC-47FF-992D-586FFF18DD26}" type="datetime1">
              <a:rPr lang="zh-CN" altLang="en-US"/>
              <a:t>2019/4/18</a:t>
            </a:fld>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36E81CB7-E26A-40C9-8431-AE51F7892E6D}" type="slidenum">
              <a:rPr lang="en-US" altLang="zh-CN"/>
              <a:t>‹#›</a:t>
            </a:fld>
            <a:endParaRPr lang="en-US" altLang="zh-CN"/>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fld id="{E13B9A1D-FDCB-4A17-956C-AAC4BD14A057}" type="datetime1">
              <a:rPr lang="zh-CN" altLang="en-US"/>
              <a:t>2019/4/18</a:t>
            </a:fld>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F9F6DD95-52AD-4453-ABFB-88F31F8B42BD}" type="slidenum">
              <a:rPr lang="en-US" altLang="zh-CN"/>
              <a:t>‹#›</a:t>
            </a:fld>
            <a:endParaRPr lang="en-US" altLang="zh-CN"/>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fld id="{7F12896C-368A-4D9F-93DD-6F3F402AD4A4}" type="datetime1">
              <a:rPr lang="zh-CN" altLang="en-US"/>
              <a:t>2019/4/18</a:t>
            </a:fld>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C16C0D20-AE49-4D00-B08A-CE6AAEA2287F}" type="slidenum">
              <a:rPr lang="en-US" altLang="zh-CN"/>
              <a:t>‹#›</a:t>
            </a:fld>
            <a:endParaRPr lang="en-US" altLang="zh-CN"/>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dt" sz="half" idx="10"/>
          </p:nvPr>
        </p:nvSpPr>
        <p:spPr/>
        <p:txBody>
          <a:bodyPr/>
          <a:lstStyle>
            <a:lvl1pPr>
              <a:defRPr/>
            </a:lvl1pPr>
          </a:lstStyle>
          <a:p>
            <a:pPr>
              <a:defRPr/>
            </a:pPr>
            <a:fld id="{70F54264-4AC2-4CE5-8F65-DB74D273318E}" type="datetime1">
              <a:rPr lang="zh-CN" altLang="en-US"/>
              <a:t>2019/4/18</a:t>
            </a:fld>
            <a:endParaRPr lang="en-US" altLang="zh-CN"/>
          </a:p>
        </p:txBody>
      </p:sp>
      <p:sp>
        <p:nvSpPr>
          <p:cNvPr id="5" name="Rectangle 7"/>
          <p:cNvSpPr>
            <a:spLocks noGrp="1" noChangeArrowheads="1"/>
          </p:cNvSpPr>
          <p:nvPr>
            <p:ph type="ftr" sz="quarter" idx="11"/>
          </p:nvPr>
        </p:nvSpPr>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p:txBody>
          <a:bodyPr/>
          <a:lstStyle>
            <a:lvl1pPr>
              <a:defRPr/>
            </a:lvl1pPr>
          </a:lstStyle>
          <a:p>
            <a:pPr>
              <a:defRPr/>
            </a:pPr>
            <a:fld id="{90B00622-1970-4D46-BBB0-2289A135023A}" type="slidenum">
              <a:rPr lang="en-US" altLang="zh-CN"/>
              <a:t>‹#›</a:t>
            </a:fld>
            <a:endParaRPr lang="en-US" altLang="zh-CN"/>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fld id="{1A23D9E1-D657-4E0E-B70D-0E835F63BD1A}" type="datetime1">
              <a:rPr lang="zh-CN" altLang="en-US"/>
              <a:t>2019/4/18</a:t>
            </a:fld>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41C20D3B-8F9B-4D57-B082-6A4A5AA7F1EC}" type="slidenum">
              <a:rPr lang="en-US" altLang="zh-CN"/>
              <a:t>‹#›</a:t>
            </a:fld>
            <a:endParaRPr lang="en-US" altLang="zh-CN"/>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6"/>
          <p:cNvSpPr>
            <a:spLocks noGrp="1" noChangeArrowheads="1"/>
          </p:cNvSpPr>
          <p:nvPr>
            <p:ph type="dt" sz="half" idx="10"/>
          </p:nvPr>
        </p:nvSpPr>
        <p:spPr/>
        <p:txBody>
          <a:bodyPr/>
          <a:lstStyle>
            <a:lvl1pPr>
              <a:defRPr/>
            </a:lvl1pPr>
          </a:lstStyle>
          <a:p>
            <a:pPr>
              <a:defRPr/>
            </a:pPr>
            <a:fld id="{FAEBB53E-0357-4916-B76B-20F94A4FD2DA}" type="datetime1">
              <a:rPr lang="zh-CN" altLang="en-US"/>
              <a:t>2019/4/18</a:t>
            </a:fld>
            <a:endParaRPr lang="en-US" altLang="zh-CN"/>
          </a:p>
        </p:txBody>
      </p:sp>
      <p:sp>
        <p:nvSpPr>
          <p:cNvPr id="5" name="Rectangle 7"/>
          <p:cNvSpPr>
            <a:spLocks noGrp="1" noChangeArrowheads="1"/>
          </p:cNvSpPr>
          <p:nvPr>
            <p:ph type="ftr" sz="quarter" idx="11"/>
          </p:nvPr>
        </p:nvSpPr>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p:txBody>
          <a:bodyPr/>
          <a:lstStyle>
            <a:lvl1pPr>
              <a:defRPr/>
            </a:lvl1pPr>
          </a:lstStyle>
          <a:p>
            <a:pPr>
              <a:defRPr/>
            </a:pPr>
            <a:fld id="{F2839B1D-8A21-4C57-B79D-B9DB381B8613}" type="slidenum">
              <a:rPr lang="en-US" altLang="zh-CN"/>
              <a:t>‹#›</a:t>
            </a:fld>
            <a:endParaRPr lang="en-US" alt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dt" sz="half" idx="10"/>
          </p:nvPr>
        </p:nvSpPr>
        <p:spPr/>
        <p:txBody>
          <a:bodyPr/>
          <a:lstStyle>
            <a:lvl1pPr>
              <a:defRPr/>
            </a:lvl1pPr>
          </a:lstStyle>
          <a:p>
            <a:pPr>
              <a:defRPr/>
            </a:pPr>
            <a:fld id="{2F114AD2-54B0-467E-A98F-5DE1AFCA67FB}" type="datetime1">
              <a:rPr lang="zh-CN" altLang="en-US"/>
              <a:t>2019/4/18</a:t>
            </a:fld>
            <a:endParaRPr lang="en-US" altLang="zh-CN"/>
          </a:p>
        </p:txBody>
      </p:sp>
      <p:sp>
        <p:nvSpPr>
          <p:cNvPr id="6" name="Rectangle 7"/>
          <p:cNvSpPr>
            <a:spLocks noGrp="1" noChangeArrowheads="1"/>
          </p:cNvSpPr>
          <p:nvPr>
            <p:ph type="ftr" sz="quarter" idx="11"/>
          </p:nvPr>
        </p:nvSpPr>
        <p:spPr/>
        <p:txBody>
          <a:bodyPr/>
          <a:lstStyle>
            <a:lvl1pPr>
              <a:defRPr/>
            </a:lvl1pPr>
          </a:lstStyle>
          <a:p>
            <a:pPr>
              <a:defRPr/>
            </a:pPr>
            <a:endParaRPr lang="en-US" altLang="zh-CN"/>
          </a:p>
        </p:txBody>
      </p:sp>
      <p:sp>
        <p:nvSpPr>
          <p:cNvPr id="7" name="Rectangle 8"/>
          <p:cNvSpPr>
            <a:spLocks noGrp="1" noChangeArrowheads="1"/>
          </p:cNvSpPr>
          <p:nvPr>
            <p:ph type="sldNum" sz="quarter" idx="12"/>
          </p:nvPr>
        </p:nvSpPr>
        <p:spPr/>
        <p:txBody>
          <a:bodyPr/>
          <a:lstStyle>
            <a:lvl1pPr>
              <a:defRPr/>
            </a:lvl1pPr>
          </a:lstStyle>
          <a:p>
            <a:pPr>
              <a:defRPr/>
            </a:pPr>
            <a:fld id="{74E132C6-CB9C-4E20-BF53-E3E29FFD1611}" type="slidenum">
              <a:rPr lang="en-US" altLang="zh-CN"/>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dt" sz="half" idx="10"/>
          </p:nvPr>
        </p:nvSpPr>
        <p:spPr/>
        <p:txBody>
          <a:bodyPr/>
          <a:lstStyle>
            <a:lvl1pPr>
              <a:defRPr/>
            </a:lvl1pPr>
          </a:lstStyle>
          <a:p>
            <a:pPr>
              <a:defRPr/>
            </a:pPr>
            <a:fld id="{70F54264-4AC2-4CE5-8F65-DB74D273318E}" type="datetime1">
              <a:rPr lang="zh-CN" altLang="en-US"/>
              <a:t>2019/4/18</a:t>
            </a:fld>
            <a:endParaRPr lang="en-US" altLang="zh-CN"/>
          </a:p>
        </p:txBody>
      </p:sp>
      <p:sp>
        <p:nvSpPr>
          <p:cNvPr id="5" name="Rectangle 7"/>
          <p:cNvSpPr>
            <a:spLocks noGrp="1" noChangeArrowheads="1"/>
          </p:cNvSpPr>
          <p:nvPr>
            <p:ph type="ftr" sz="quarter" idx="11"/>
          </p:nvPr>
        </p:nvSpPr>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p:txBody>
          <a:bodyPr/>
          <a:lstStyle>
            <a:lvl1pPr>
              <a:defRPr/>
            </a:lvl1pPr>
          </a:lstStyle>
          <a:p>
            <a:pPr>
              <a:defRPr/>
            </a:pPr>
            <a:fld id="{90B00622-1970-4D46-BBB0-2289A135023A}" type="slidenum">
              <a:rPr lang="en-US" altLang="zh-CN"/>
              <a:t>‹#›</a:t>
            </a:fld>
            <a:endParaRPr lang="en-US" altLang="zh-CN"/>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6"/>
          <p:cNvSpPr>
            <a:spLocks noGrp="1" noChangeArrowheads="1"/>
          </p:cNvSpPr>
          <p:nvPr>
            <p:ph type="dt" sz="half" idx="10"/>
          </p:nvPr>
        </p:nvSpPr>
        <p:spPr/>
        <p:txBody>
          <a:bodyPr/>
          <a:lstStyle>
            <a:lvl1pPr>
              <a:defRPr/>
            </a:lvl1pPr>
          </a:lstStyle>
          <a:p>
            <a:pPr>
              <a:defRPr/>
            </a:pPr>
            <a:fld id="{9214F105-9DAB-4932-94E2-0E12FACD46D2}" type="datetime1">
              <a:rPr lang="zh-CN" altLang="en-US"/>
              <a:t>2019/4/18</a:t>
            </a:fld>
            <a:endParaRPr lang="en-US" altLang="zh-CN"/>
          </a:p>
        </p:txBody>
      </p:sp>
      <p:sp>
        <p:nvSpPr>
          <p:cNvPr id="8" name="Rectangle 7"/>
          <p:cNvSpPr>
            <a:spLocks noGrp="1" noChangeArrowheads="1"/>
          </p:cNvSpPr>
          <p:nvPr>
            <p:ph type="ftr" sz="quarter" idx="11"/>
          </p:nvPr>
        </p:nvSpPr>
        <p:spPr/>
        <p:txBody>
          <a:bodyPr/>
          <a:lstStyle>
            <a:lvl1pPr>
              <a:defRPr/>
            </a:lvl1pPr>
          </a:lstStyle>
          <a:p>
            <a:pPr>
              <a:defRPr/>
            </a:pPr>
            <a:endParaRPr lang="en-US" altLang="zh-CN"/>
          </a:p>
        </p:txBody>
      </p:sp>
      <p:sp>
        <p:nvSpPr>
          <p:cNvPr id="9" name="Rectangle 8"/>
          <p:cNvSpPr>
            <a:spLocks noGrp="1" noChangeArrowheads="1"/>
          </p:cNvSpPr>
          <p:nvPr>
            <p:ph type="sldNum" sz="quarter" idx="12"/>
          </p:nvPr>
        </p:nvSpPr>
        <p:spPr/>
        <p:txBody>
          <a:bodyPr/>
          <a:lstStyle>
            <a:lvl1pPr>
              <a:defRPr/>
            </a:lvl1pPr>
          </a:lstStyle>
          <a:p>
            <a:pPr>
              <a:defRPr/>
            </a:pPr>
            <a:fld id="{D109E522-31C5-4A89-83EC-4634CC6063BD}" type="slidenum">
              <a:rPr lang="en-US" altLang="zh-CN"/>
              <a:t>‹#›</a:t>
            </a:fld>
            <a:endParaRPr lang="en-US" alt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6"/>
          <p:cNvSpPr>
            <a:spLocks noGrp="1" noChangeArrowheads="1"/>
          </p:cNvSpPr>
          <p:nvPr>
            <p:ph type="dt" sz="half" idx="10"/>
          </p:nvPr>
        </p:nvSpPr>
        <p:spPr/>
        <p:txBody>
          <a:bodyPr/>
          <a:lstStyle>
            <a:lvl1pPr>
              <a:defRPr/>
            </a:lvl1pPr>
          </a:lstStyle>
          <a:p>
            <a:pPr>
              <a:defRPr/>
            </a:pPr>
            <a:fld id="{755EF402-BC45-45A3-A579-E1DACC2E6E24}" type="datetime1">
              <a:rPr lang="zh-CN" altLang="en-US"/>
              <a:t>2019/4/18</a:t>
            </a:fld>
            <a:endParaRPr lang="en-US" altLang="zh-CN"/>
          </a:p>
        </p:txBody>
      </p:sp>
      <p:sp>
        <p:nvSpPr>
          <p:cNvPr id="4" name="Rectangle 7"/>
          <p:cNvSpPr>
            <a:spLocks noGrp="1" noChangeArrowheads="1"/>
          </p:cNvSpPr>
          <p:nvPr>
            <p:ph type="ftr" sz="quarter" idx="11"/>
          </p:nvPr>
        </p:nvSpPr>
        <p:spPr/>
        <p:txBody>
          <a:bodyPr/>
          <a:lstStyle>
            <a:lvl1pPr>
              <a:defRPr/>
            </a:lvl1pPr>
          </a:lstStyle>
          <a:p>
            <a:pPr>
              <a:defRPr/>
            </a:pPr>
            <a:endParaRPr lang="en-US" altLang="zh-CN"/>
          </a:p>
        </p:txBody>
      </p:sp>
      <p:sp>
        <p:nvSpPr>
          <p:cNvPr id="5" name="Rectangle 8"/>
          <p:cNvSpPr>
            <a:spLocks noGrp="1" noChangeArrowheads="1"/>
          </p:cNvSpPr>
          <p:nvPr>
            <p:ph type="sldNum" sz="quarter" idx="12"/>
          </p:nvPr>
        </p:nvSpPr>
        <p:spPr/>
        <p:txBody>
          <a:bodyPr/>
          <a:lstStyle>
            <a:lvl1pPr>
              <a:defRPr/>
            </a:lvl1pPr>
          </a:lstStyle>
          <a:p>
            <a:pPr>
              <a:defRPr/>
            </a:pPr>
            <a:fld id="{E90E85B0-31EB-46B1-8A41-CF6FCDDC73CA}" type="slidenum">
              <a:rPr lang="en-US" altLang="zh-CN"/>
              <a:t>‹#›</a:t>
            </a:fld>
            <a:endParaRPr lang="en-US" alt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p:txBody>
          <a:bodyPr/>
          <a:lstStyle>
            <a:lvl1pPr>
              <a:defRPr/>
            </a:lvl1pPr>
          </a:lstStyle>
          <a:p>
            <a:pPr>
              <a:defRPr/>
            </a:pPr>
            <a:fld id="{C5E8555F-8D6D-4BBA-A5EB-47E4425B7B59}" type="datetime1">
              <a:rPr lang="zh-CN" altLang="en-US"/>
              <a:t>2019/4/18</a:t>
            </a:fld>
            <a:endParaRPr lang="en-US" altLang="zh-CN"/>
          </a:p>
        </p:txBody>
      </p:sp>
      <p:sp>
        <p:nvSpPr>
          <p:cNvPr id="3" name="Rectangle 7"/>
          <p:cNvSpPr>
            <a:spLocks noGrp="1" noChangeArrowheads="1"/>
          </p:cNvSpPr>
          <p:nvPr>
            <p:ph type="ftr" sz="quarter" idx="11"/>
          </p:nvPr>
        </p:nvSpPr>
        <p:spPr/>
        <p:txBody>
          <a:bodyPr/>
          <a:lstStyle>
            <a:lvl1pPr>
              <a:defRPr/>
            </a:lvl1pPr>
          </a:lstStyle>
          <a:p>
            <a:pPr>
              <a:defRPr/>
            </a:pPr>
            <a:endParaRPr lang="en-US" altLang="zh-CN"/>
          </a:p>
        </p:txBody>
      </p:sp>
      <p:sp>
        <p:nvSpPr>
          <p:cNvPr id="4" name="Rectangle 8"/>
          <p:cNvSpPr>
            <a:spLocks noGrp="1" noChangeArrowheads="1"/>
          </p:cNvSpPr>
          <p:nvPr>
            <p:ph type="sldNum" sz="quarter" idx="12"/>
          </p:nvPr>
        </p:nvSpPr>
        <p:spPr/>
        <p:txBody>
          <a:bodyPr/>
          <a:lstStyle>
            <a:lvl1pPr>
              <a:defRPr/>
            </a:lvl1pPr>
          </a:lstStyle>
          <a:p>
            <a:pPr>
              <a:defRPr/>
            </a:pPr>
            <a:fld id="{EBD53234-B7DE-4317-A880-B6FE56430081}" type="slidenum">
              <a:rPr lang="en-US" altLang="zh-CN"/>
              <a:t>‹#›</a:t>
            </a:fld>
            <a:endParaRPr lang="en-US" altLang="zh-C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dt" sz="half" idx="10"/>
          </p:nvPr>
        </p:nvSpPr>
        <p:spPr/>
        <p:txBody>
          <a:bodyPr/>
          <a:lstStyle>
            <a:lvl1pPr>
              <a:defRPr/>
            </a:lvl1pPr>
          </a:lstStyle>
          <a:p>
            <a:pPr>
              <a:defRPr/>
            </a:pPr>
            <a:fld id="{484CB446-9766-441F-8855-0A0327E2406B}" type="datetime1">
              <a:rPr lang="zh-CN" altLang="en-US"/>
              <a:t>2019/4/18</a:t>
            </a:fld>
            <a:endParaRPr lang="en-US" altLang="zh-CN"/>
          </a:p>
        </p:txBody>
      </p:sp>
      <p:sp>
        <p:nvSpPr>
          <p:cNvPr id="6" name="Rectangle 7"/>
          <p:cNvSpPr>
            <a:spLocks noGrp="1" noChangeArrowheads="1"/>
          </p:cNvSpPr>
          <p:nvPr>
            <p:ph type="ftr" sz="quarter" idx="11"/>
          </p:nvPr>
        </p:nvSpPr>
        <p:spPr/>
        <p:txBody>
          <a:bodyPr/>
          <a:lstStyle>
            <a:lvl1pPr>
              <a:defRPr/>
            </a:lvl1pPr>
          </a:lstStyle>
          <a:p>
            <a:pPr>
              <a:defRPr/>
            </a:pPr>
            <a:endParaRPr lang="en-US" altLang="zh-CN"/>
          </a:p>
        </p:txBody>
      </p:sp>
      <p:sp>
        <p:nvSpPr>
          <p:cNvPr id="7" name="Rectangle 8"/>
          <p:cNvSpPr>
            <a:spLocks noGrp="1" noChangeArrowheads="1"/>
          </p:cNvSpPr>
          <p:nvPr>
            <p:ph type="sldNum" sz="quarter" idx="12"/>
          </p:nvPr>
        </p:nvSpPr>
        <p:spPr/>
        <p:txBody>
          <a:bodyPr/>
          <a:lstStyle>
            <a:lvl1pPr>
              <a:defRPr/>
            </a:lvl1pPr>
          </a:lstStyle>
          <a:p>
            <a:pPr>
              <a:defRPr/>
            </a:pPr>
            <a:fld id="{8972DA48-2C71-4FE3-8488-B6D3EE50CCF9}" type="slidenum">
              <a:rPr lang="en-US" altLang="zh-CN"/>
              <a:t>‹#›</a:t>
            </a:fld>
            <a:endParaRPr lang="en-US" altLang="zh-C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dt" sz="half" idx="10"/>
          </p:nvPr>
        </p:nvSpPr>
        <p:spPr/>
        <p:txBody>
          <a:bodyPr/>
          <a:lstStyle>
            <a:lvl1pPr>
              <a:defRPr/>
            </a:lvl1pPr>
          </a:lstStyle>
          <a:p>
            <a:pPr>
              <a:defRPr/>
            </a:pPr>
            <a:fld id="{BA16DE5F-C5A8-4101-AC39-F36D70D72763}" type="datetime1">
              <a:rPr lang="zh-CN" altLang="en-US"/>
              <a:t>2019/4/18</a:t>
            </a:fld>
            <a:endParaRPr lang="en-US" altLang="zh-CN"/>
          </a:p>
        </p:txBody>
      </p:sp>
      <p:sp>
        <p:nvSpPr>
          <p:cNvPr id="6" name="Rectangle 7"/>
          <p:cNvSpPr>
            <a:spLocks noGrp="1" noChangeArrowheads="1"/>
          </p:cNvSpPr>
          <p:nvPr>
            <p:ph type="ftr" sz="quarter" idx="11"/>
          </p:nvPr>
        </p:nvSpPr>
        <p:spPr/>
        <p:txBody>
          <a:bodyPr/>
          <a:lstStyle>
            <a:lvl1pPr>
              <a:defRPr/>
            </a:lvl1pPr>
          </a:lstStyle>
          <a:p>
            <a:pPr>
              <a:defRPr/>
            </a:pPr>
            <a:endParaRPr lang="en-US" altLang="zh-CN"/>
          </a:p>
        </p:txBody>
      </p:sp>
      <p:sp>
        <p:nvSpPr>
          <p:cNvPr id="7" name="Rectangle 8"/>
          <p:cNvSpPr>
            <a:spLocks noGrp="1" noChangeArrowheads="1"/>
          </p:cNvSpPr>
          <p:nvPr>
            <p:ph type="sldNum" sz="quarter" idx="12"/>
          </p:nvPr>
        </p:nvSpPr>
        <p:spPr/>
        <p:txBody>
          <a:bodyPr/>
          <a:lstStyle>
            <a:lvl1pPr>
              <a:defRPr/>
            </a:lvl1pPr>
          </a:lstStyle>
          <a:p>
            <a:pPr>
              <a:defRPr/>
            </a:pPr>
            <a:fld id="{6CA0775B-BB7F-4C6A-918D-2765DBBFBAD9}" type="slidenum">
              <a:rPr lang="en-US" altLang="zh-CN"/>
              <a:t>‹#›</a:t>
            </a:fld>
            <a:endParaRPr lang="en-US" altLang="zh-C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dt" sz="half" idx="10"/>
          </p:nvPr>
        </p:nvSpPr>
        <p:spPr/>
        <p:txBody>
          <a:bodyPr/>
          <a:lstStyle>
            <a:lvl1pPr>
              <a:defRPr/>
            </a:lvl1pPr>
          </a:lstStyle>
          <a:p>
            <a:pPr>
              <a:defRPr/>
            </a:pPr>
            <a:fld id="{4134228E-6A62-4C81-8138-5E7387A6F890}" type="datetime1">
              <a:rPr lang="zh-CN" altLang="en-US"/>
              <a:t>2019/4/18</a:t>
            </a:fld>
            <a:endParaRPr lang="en-US" altLang="zh-CN"/>
          </a:p>
        </p:txBody>
      </p:sp>
      <p:sp>
        <p:nvSpPr>
          <p:cNvPr id="5" name="Rectangle 7"/>
          <p:cNvSpPr>
            <a:spLocks noGrp="1" noChangeArrowheads="1"/>
          </p:cNvSpPr>
          <p:nvPr>
            <p:ph type="ftr" sz="quarter" idx="11"/>
          </p:nvPr>
        </p:nvSpPr>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p:txBody>
          <a:bodyPr/>
          <a:lstStyle>
            <a:lvl1pPr>
              <a:defRPr/>
            </a:lvl1pPr>
          </a:lstStyle>
          <a:p>
            <a:pPr>
              <a:defRPr/>
            </a:pPr>
            <a:fld id="{8B4A3F57-7C0D-4C80-8741-6AF84D1CBAFC}" type="slidenum">
              <a:rPr lang="en-US" altLang="zh-CN"/>
              <a:t>‹#›</a:t>
            </a:fld>
            <a:endParaRPr lang="en-US" altLang="zh-CN"/>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3838" y="304800"/>
            <a:ext cx="2001837" cy="5715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66738" y="304800"/>
            <a:ext cx="5854700" cy="57150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dt" sz="half" idx="10"/>
          </p:nvPr>
        </p:nvSpPr>
        <p:spPr/>
        <p:txBody>
          <a:bodyPr/>
          <a:lstStyle>
            <a:lvl1pPr>
              <a:defRPr/>
            </a:lvl1pPr>
          </a:lstStyle>
          <a:p>
            <a:pPr>
              <a:defRPr/>
            </a:pPr>
            <a:fld id="{833F79BB-2847-4416-9261-9FF4EC94ADC9}" type="datetime1">
              <a:rPr lang="zh-CN" altLang="en-US"/>
              <a:t>2019/4/18</a:t>
            </a:fld>
            <a:endParaRPr lang="en-US" altLang="zh-CN"/>
          </a:p>
        </p:txBody>
      </p:sp>
      <p:sp>
        <p:nvSpPr>
          <p:cNvPr id="5" name="Rectangle 7"/>
          <p:cNvSpPr>
            <a:spLocks noGrp="1" noChangeArrowheads="1"/>
          </p:cNvSpPr>
          <p:nvPr>
            <p:ph type="ftr" sz="quarter" idx="11"/>
          </p:nvPr>
        </p:nvSpPr>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p:txBody>
          <a:bodyPr/>
          <a:lstStyle>
            <a:lvl1pPr>
              <a:defRPr/>
            </a:lvl1pPr>
          </a:lstStyle>
          <a:p>
            <a:pPr>
              <a:defRPr/>
            </a:pPr>
            <a:fld id="{7205CF5C-B3B8-4602-8477-E6B344FE0E97}" type="slidenum">
              <a:rPr lang="en-US" altLang="zh-CN"/>
              <a:t>‹#›</a:t>
            </a:fld>
            <a:endParaRPr lang="en-US" altLang="zh-CN"/>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574675" y="304800"/>
            <a:ext cx="8001000" cy="1216025"/>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566738" y="1752600"/>
            <a:ext cx="3924300" cy="4267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3438" y="1752600"/>
            <a:ext cx="3924300" cy="4267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dt" sz="half" idx="10"/>
          </p:nvPr>
        </p:nvSpPr>
        <p:spPr/>
        <p:txBody>
          <a:bodyPr/>
          <a:lstStyle>
            <a:lvl1pPr>
              <a:defRPr/>
            </a:lvl1pPr>
          </a:lstStyle>
          <a:p>
            <a:pPr>
              <a:defRPr/>
            </a:pPr>
            <a:fld id="{F44D07E4-28CE-4EF3-A9B0-E3E4507BFC2E}" type="datetime1">
              <a:rPr lang="zh-CN" altLang="en-US"/>
              <a:t>2019/4/18</a:t>
            </a:fld>
            <a:endParaRPr lang="en-US" altLang="zh-CN"/>
          </a:p>
        </p:txBody>
      </p:sp>
      <p:sp>
        <p:nvSpPr>
          <p:cNvPr id="6" name="Rectangle 7"/>
          <p:cNvSpPr>
            <a:spLocks noGrp="1" noChangeArrowheads="1"/>
          </p:cNvSpPr>
          <p:nvPr>
            <p:ph type="ftr" sz="quarter" idx="11"/>
          </p:nvPr>
        </p:nvSpPr>
        <p:spPr/>
        <p:txBody>
          <a:bodyPr/>
          <a:lstStyle>
            <a:lvl1pPr>
              <a:defRPr/>
            </a:lvl1pPr>
          </a:lstStyle>
          <a:p>
            <a:pPr>
              <a:defRPr/>
            </a:pPr>
            <a:endParaRPr lang="en-US" altLang="zh-CN"/>
          </a:p>
        </p:txBody>
      </p:sp>
      <p:sp>
        <p:nvSpPr>
          <p:cNvPr id="7" name="Rectangle 8"/>
          <p:cNvSpPr>
            <a:spLocks noGrp="1" noChangeArrowheads="1"/>
          </p:cNvSpPr>
          <p:nvPr>
            <p:ph type="sldNum" sz="quarter" idx="12"/>
          </p:nvPr>
        </p:nvSpPr>
        <p:spPr/>
        <p:txBody>
          <a:bodyPr/>
          <a:lstStyle>
            <a:lvl1pPr>
              <a:defRPr/>
            </a:lvl1pPr>
          </a:lstStyle>
          <a:p>
            <a:pPr>
              <a:defRPr/>
            </a:pPr>
            <a:fld id="{67649D0C-7CE9-4AF9-B825-F2D9EB2DC273}" type="slidenum">
              <a:rPr lang="en-US" altLang="zh-CN"/>
              <a:t>‹#›</a:t>
            </a:fld>
            <a:endParaRPr lang="en-US" altLang="zh-CN"/>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fld id="{2B97CEC2-7196-47B5-B10A-B9EA08941792}" type="datetime1">
              <a:rPr lang="zh-CN" altLang="en-US"/>
              <a:t>2019/4/18</a:t>
            </a:fld>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741DC701-67DE-45B7-AA50-6F12838583E5}" type="slidenum">
              <a:rPr lang="en-US" altLang="zh-CN"/>
              <a:t>‹#›</a:t>
            </a:fld>
            <a:endParaRPr lang="en-US" altLang="zh-CN"/>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fld id="{21F8A805-2735-468D-BD74-C5BC9E04C431}" type="datetime1">
              <a:rPr lang="zh-CN" altLang="en-US"/>
              <a:t>2019/4/18</a:t>
            </a:fld>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A3A294E8-E30C-4406-B0EF-AECDA9C88CD0}" type="slidenum">
              <a:rPr lang="en-US" altLang="zh-CN"/>
              <a:t>‹#›</a:t>
            </a:fld>
            <a:endParaRPr lang="en-US" altLang="zh-CN"/>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fld id="{9AC8B03B-6B07-47B0-91F5-14F87FB4AF96}" type="datetime1">
              <a:rPr lang="zh-CN" altLang="en-US" smtClean="0"/>
              <a:t>2019/4/18</a:t>
            </a:fld>
            <a:endParaRPr lang="en-US" altLang="zh-CN"/>
          </a:p>
        </p:txBody>
      </p:sp>
      <p:sp>
        <p:nvSpPr>
          <p:cNvPr id="4" name="页脚占位符 3"/>
          <p:cNvSpPr>
            <a:spLocks noGrp="1"/>
          </p:cNvSpPr>
          <p:nvPr>
            <p:ph type="ftr" sz="quarter" idx="11"/>
          </p:nvPr>
        </p:nvSpPr>
        <p:spPr/>
        <p:txBody>
          <a:bodyPr/>
          <a:lstStyle/>
          <a:p>
            <a:pPr>
              <a:defRPr/>
            </a:pPr>
            <a:endParaRPr lang="en-US" altLang="zh-CN"/>
          </a:p>
        </p:txBody>
      </p:sp>
      <p:sp>
        <p:nvSpPr>
          <p:cNvPr id="5" name="灯片编号占位符 4"/>
          <p:cNvSpPr>
            <a:spLocks noGrp="1"/>
          </p:cNvSpPr>
          <p:nvPr>
            <p:ph type="sldNum" sz="quarter" idx="12"/>
          </p:nvPr>
        </p:nvSpPr>
        <p:spPr/>
        <p:txBody>
          <a:bodyPr/>
          <a:lstStyle/>
          <a:p>
            <a:pPr>
              <a:defRPr/>
            </a:pPr>
            <a:fld id="{57C80843-48D5-41D9-872C-EC3F533A1958}" type="slidenum">
              <a:rPr lang="en-US" altLang="zh-CN" smtClean="0"/>
              <a:t>‹#›</a:t>
            </a:fld>
            <a:endParaRPr lang="en-US" altLang="zh-CN"/>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fld id="{2B97CEC2-7196-47B5-B10A-B9EA08941792}" type="datetime1">
              <a:rPr lang="zh-CN" altLang="en-US"/>
              <a:t>2019/4/18</a:t>
            </a:fld>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741DC701-67DE-45B7-AA50-6F12838583E5}" type="slidenum">
              <a:rPr lang="en-US" altLang="zh-CN"/>
              <a:t>‹#›</a:t>
            </a:fld>
            <a:endParaRPr lang="en-US" altLang="zh-CN"/>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fld id="{21F8A805-2735-468D-BD74-C5BC9E04C431}" type="datetime1">
              <a:rPr lang="zh-CN" altLang="en-US"/>
              <a:t>2019/4/18</a:t>
            </a:fld>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A3A294E8-E30C-4406-B0EF-AECDA9C88CD0}" type="slidenum">
              <a:rPr lang="en-US" altLang="zh-CN"/>
              <a:t>‹#›</a:t>
            </a:fld>
            <a:endParaRPr lang="en-US" altLang="zh-CN"/>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6"/>
          <p:cNvSpPr>
            <a:spLocks noGrp="1" noChangeArrowheads="1"/>
          </p:cNvSpPr>
          <p:nvPr>
            <p:ph type="dt" sz="half" idx="10"/>
          </p:nvPr>
        </p:nvSpPr>
        <p:spPr/>
        <p:txBody>
          <a:bodyPr/>
          <a:lstStyle>
            <a:lvl1pPr>
              <a:defRPr/>
            </a:lvl1pPr>
          </a:lstStyle>
          <a:p>
            <a:pPr>
              <a:defRPr/>
            </a:pPr>
            <a:fld id="{FAEBB53E-0357-4916-B76B-20F94A4FD2DA}" type="datetime1">
              <a:rPr lang="zh-CN" altLang="en-US"/>
              <a:t>2019/4/18</a:t>
            </a:fld>
            <a:endParaRPr lang="en-US" altLang="zh-CN"/>
          </a:p>
        </p:txBody>
      </p:sp>
      <p:sp>
        <p:nvSpPr>
          <p:cNvPr id="5" name="Rectangle 7"/>
          <p:cNvSpPr>
            <a:spLocks noGrp="1" noChangeArrowheads="1"/>
          </p:cNvSpPr>
          <p:nvPr>
            <p:ph type="ftr" sz="quarter" idx="11"/>
          </p:nvPr>
        </p:nvSpPr>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p:txBody>
          <a:bodyPr/>
          <a:lstStyle>
            <a:lvl1pPr>
              <a:defRPr/>
            </a:lvl1pPr>
          </a:lstStyle>
          <a:p>
            <a:pPr>
              <a:defRPr/>
            </a:pPr>
            <a:fld id="{F2839B1D-8A21-4C57-B79D-B9DB381B8613}" type="slidenum">
              <a:rPr lang="en-US" altLang="zh-CN"/>
              <a:t>‹#›</a:t>
            </a:fld>
            <a:endParaRPr lang="en-US" altLang="zh-CN"/>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p:txBody>
          <a:bodyPr/>
          <a:lstStyle>
            <a:lvl1pPr>
              <a:defRPr/>
            </a:lvl1pPr>
          </a:lstStyle>
          <a:p>
            <a:pPr>
              <a:defRPr/>
            </a:pPr>
            <a:fld id="{6F4994D0-91D8-4ED9-8625-2275774235DF}" type="datetime1">
              <a:rPr lang="zh-CN" altLang="en-US"/>
              <a:t>2019/4/18</a:t>
            </a:fld>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026F644F-8B57-4032-8F60-69A4BABF71F2}" type="slidenum">
              <a:rPr lang="en-US" altLang="zh-CN"/>
              <a:t>‹#›</a:t>
            </a:fld>
            <a:endParaRPr lang="en-US" altLang="zh-CN"/>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fld id="{F3769870-88D4-4DAD-A6AC-547CF230E03A}" type="datetime1">
              <a:rPr lang="zh-CN" altLang="en-US"/>
              <a:t>2019/4/18</a:t>
            </a:fld>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2E909B68-890E-437F-B6FD-32CF21D14D0D}" type="slidenum">
              <a:rPr lang="en-US" altLang="zh-CN"/>
              <a:t>‹#›</a:t>
            </a:fld>
            <a:endParaRPr lang="en-US" altLang="zh-CN"/>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fld id="{DD4517D2-AB66-47C1-ADD1-E26C8505C9E5}" type="datetime1">
              <a:rPr lang="zh-CN" altLang="en-US"/>
              <a:t>2019/4/18</a:t>
            </a:fld>
            <a:endParaRPr lang="en-US" altLang="zh-CN"/>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a:defRPr/>
            </a:lvl1pPr>
          </a:lstStyle>
          <a:p>
            <a:pPr>
              <a:defRPr/>
            </a:pPr>
            <a:fld id="{18F2DEC3-9651-4AC0-BA49-087BBC810595}" type="slidenum">
              <a:rPr lang="en-US" altLang="zh-CN"/>
              <a:t>‹#›</a:t>
            </a:fld>
            <a:endParaRPr lang="en-US" altLang="zh-CN"/>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353284"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Arial" panose="020B0604020202020204" pitchFamily="34" charset="0"/>
                <a:ea typeface="宋体" panose="02010600030101010101" pitchFamily="2" charset="-122"/>
              </a:defRPr>
            </a:lvl1pPr>
          </a:lstStyle>
          <a:p>
            <a:pPr>
              <a:defRPr/>
            </a:pPr>
            <a:fld id="{9AC8B03B-6B07-47B0-91F5-14F87FB4AF96}" type="datetime1">
              <a:rPr lang="zh-CN" altLang="en-US"/>
              <a:t>2019/4/18</a:t>
            </a:fld>
            <a:endParaRPr lang="en-US" altLang="zh-CN"/>
          </a:p>
        </p:txBody>
      </p:sp>
      <p:sp>
        <p:nvSpPr>
          <p:cNvPr id="353285"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Arial" panose="020B0604020202020204" pitchFamily="34" charset="0"/>
                <a:ea typeface="宋体" panose="02010600030101010101" pitchFamily="2" charset="-122"/>
              </a:defRPr>
            </a:lvl1pPr>
          </a:lstStyle>
          <a:p>
            <a:pPr>
              <a:defRPr/>
            </a:pPr>
            <a:endParaRPr lang="en-US" altLang="zh-CN"/>
          </a:p>
        </p:txBody>
      </p:sp>
      <p:sp>
        <p:nvSpPr>
          <p:cNvPr id="353286"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a:latin typeface="Arial" panose="020B0604020202020204" pitchFamily="34" charset="0"/>
                <a:ea typeface="宋体" panose="02010600030101010101" pitchFamily="2" charset="-122"/>
              </a:defRPr>
            </a:lvl1pPr>
          </a:lstStyle>
          <a:p>
            <a:pPr>
              <a:defRPr/>
            </a:pPr>
            <a:fld id="{57C80843-48D5-41D9-872C-EC3F533A1958}" type="slidenum">
              <a:rPr lang="en-US" altLang="zh-CN"/>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p:fade/>
  </p:transition>
  <p:timing>
    <p:tnLst>
      <p:par>
        <p:cTn id="1" dur="indefinite" restart="never" nodeType="tmRoot"/>
      </p:par>
    </p:tnLst>
  </p:timing>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ln>
        </p:spPr>
        <p:txBody>
          <a:bodyPr/>
          <a:lstStyle/>
          <a:p>
            <a:endParaRPr lang="zh-CN" altLang="en-US"/>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ln>
          <a:extLst>
            <a:ext uri="{909E8E84-426E-40DD-AFC4-6F175D3DCCD1}">
              <a14:hiddenFill xmlns:a14="http://schemas.microsoft.com/office/drawing/2010/main">
                <a:noFill/>
              </a14:hiddenFill>
            </a:ext>
          </a:extLst>
        </p:spPr>
        <p:txBody>
          <a:bodyPr/>
          <a:lstStyle/>
          <a:p>
            <a:endParaRPr lang="zh-CN" altLang="en-US"/>
          </a:p>
        </p:txBody>
      </p:sp>
      <p:sp>
        <p:nvSpPr>
          <p:cNvPr id="233478" name="Rectangle 6"/>
          <p:cNvSpPr>
            <a:spLocks noGrp="1" noChangeArrowheads="1"/>
          </p:cNvSpPr>
          <p:nvPr>
            <p:ph type="dt" sz="half" idx="2"/>
          </p:nvPr>
        </p:nvSpPr>
        <p:spPr bwMode="auto">
          <a:xfrm>
            <a:off x="609600" y="6245225"/>
            <a:ext cx="19812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a:latin typeface="+mn-lt"/>
                <a:ea typeface="宋体" panose="02010600030101010101" pitchFamily="2" charset="-122"/>
              </a:defRPr>
            </a:lvl1pPr>
          </a:lstStyle>
          <a:p>
            <a:pPr>
              <a:defRPr/>
            </a:pPr>
            <a:fld id="{6F9EDD10-5496-4D12-8F62-CEC50A5915D7}" type="datetime1">
              <a:rPr lang="zh-CN" altLang="en-US"/>
              <a:t>2019/4/18</a:t>
            </a:fld>
            <a:endParaRPr lang="en-US" altLang="zh-CN"/>
          </a:p>
        </p:txBody>
      </p:sp>
      <p:sp>
        <p:nvSpPr>
          <p:cNvPr id="233479" name="Rectangle 7"/>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200">
                <a:latin typeface="+mn-lt"/>
                <a:ea typeface="宋体" panose="02010600030101010101" pitchFamily="2" charset="-122"/>
              </a:defRPr>
            </a:lvl1pPr>
          </a:lstStyle>
          <a:p>
            <a:pPr>
              <a:defRPr/>
            </a:pPr>
            <a:endParaRPr lang="en-US" altLang="zh-CN"/>
          </a:p>
        </p:txBody>
      </p:sp>
      <p:sp>
        <p:nvSpPr>
          <p:cNvPr id="233480" name="Rectangle 8"/>
          <p:cNvSpPr>
            <a:spLocks noGrp="1" noChangeArrowheads="1"/>
          </p:cNvSpPr>
          <p:nvPr>
            <p:ph type="sldNum" sz="quarter" idx="4"/>
          </p:nvPr>
        </p:nvSpPr>
        <p:spPr bwMode="auto">
          <a:xfrm>
            <a:off x="6553200" y="6245225"/>
            <a:ext cx="19812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latin typeface="+mn-lt"/>
                <a:ea typeface="宋体" panose="02010600030101010101" pitchFamily="2" charset="-122"/>
              </a:defRPr>
            </a:lvl1pPr>
          </a:lstStyle>
          <a:p>
            <a:pPr>
              <a:defRPr/>
            </a:pPr>
            <a:fld id="{DE1C47D1-6042-40E0-93D1-3A4240E7CECE}" type="slidenum">
              <a:rPr lang="en-US" altLang="zh-CN"/>
              <a:t>‹#›</a:t>
            </a:fld>
            <a:endParaRPr lang="en-US" altLang="zh-CN"/>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iming>
    <p:tnLst>
      <p:par>
        <p:cTn id="1" dur="indefinite" restart="never" nodeType="tmRoot"/>
      </p:par>
    </p:tnLst>
  </p:timing>
  <p:hf hdr="0" ftr="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880"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ea typeface="+mn-ea"/>
        </a:defRPr>
      </a:lvl2pPr>
      <a:lvl3pPr marL="1304925" indent="-395605"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ea typeface="+mn-ea"/>
        </a:defRPr>
      </a:lvl3pPr>
      <a:lvl4pPr marL="1694180"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ea typeface="+mn-ea"/>
        </a:defRPr>
      </a:lvl4pPr>
      <a:lvl5pPr marL="2094230" indent="-398780"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5pPr>
      <a:lvl6pPr marL="25514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6pPr>
      <a:lvl7pPr marL="30086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7pPr>
      <a:lvl8pPr marL="34658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8pPr>
      <a:lvl9pPr marL="39230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2.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2.xml"/><Relationship Id="rId5" Type="http://schemas.openxmlformats.org/officeDocument/2006/relationships/image" Target="../media/image13.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3568" y="1484784"/>
            <a:ext cx="7772400" cy="2448272"/>
          </a:xfrm>
        </p:spPr>
        <p:txBody>
          <a:bodyPr>
            <a:normAutofit fontScale="90000"/>
          </a:bodyPr>
          <a:lstStyle/>
          <a:p>
            <a:r>
              <a:rPr lang="zh-CN" altLang="en-US" dirty="0" smtClean="0"/>
              <a:t>全球气候治理下企业绿色创新发展的新举措</a:t>
            </a:r>
            <a:r>
              <a:rPr lang="en-US" altLang="zh-CN" dirty="0" smtClean="0"/>
              <a:t/>
            </a:r>
            <a:br>
              <a:rPr lang="en-US" altLang="zh-CN" dirty="0" smtClean="0"/>
            </a:br>
            <a:r>
              <a:rPr lang="en-US" altLang="zh-CN" dirty="0" smtClean="0"/>
              <a:t/>
            </a:r>
            <a:br>
              <a:rPr lang="en-US" altLang="zh-CN" dirty="0" smtClean="0"/>
            </a:br>
            <a:endParaRPr lang="zh-CN" altLang="en-US" sz="3600" dirty="0"/>
          </a:p>
        </p:txBody>
      </p:sp>
      <p:sp>
        <p:nvSpPr>
          <p:cNvPr id="3" name="副标题 2"/>
          <p:cNvSpPr>
            <a:spLocks noGrp="1"/>
          </p:cNvSpPr>
          <p:nvPr>
            <p:ph type="subTitle" idx="1"/>
          </p:nvPr>
        </p:nvSpPr>
        <p:spPr>
          <a:xfrm>
            <a:off x="1331640" y="4149080"/>
            <a:ext cx="6400800" cy="1752600"/>
          </a:xfrm>
        </p:spPr>
        <p:txBody>
          <a:bodyPr>
            <a:normAutofit fontScale="92500" lnSpcReduction="20000"/>
          </a:bodyPr>
          <a:lstStyle/>
          <a:p>
            <a:r>
              <a:rPr lang="zh-CN" altLang="en-US" sz="2400" b="1" dirty="0" smtClean="0"/>
              <a:t>孙振清</a:t>
            </a:r>
            <a:endParaRPr lang="en-US" altLang="zh-CN" sz="2400" b="1" dirty="0" smtClean="0"/>
          </a:p>
          <a:p>
            <a:r>
              <a:rPr lang="zh-CN" altLang="en-US" sz="2400" b="1" dirty="0" smtClean="0"/>
              <a:t>天津科技大学能源环境与绿色发展研究中心</a:t>
            </a:r>
            <a:endParaRPr lang="en-US" altLang="zh-CN" sz="2400" b="1" dirty="0" smtClean="0"/>
          </a:p>
          <a:p>
            <a:r>
              <a:rPr lang="zh-CN" altLang="en-US" sz="2400" b="1" dirty="0" smtClean="0"/>
              <a:t>天津科技大学绿色发展研究院</a:t>
            </a:r>
            <a:endParaRPr lang="en-US" altLang="zh-CN" sz="2400" b="1" dirty="0" smtClean="0"/>
          </a:p>
          <a:p>
            <a:endParaRPr lang="en-US" altLang="zh-CN" sz="2400" b="1" dirty="0" smtClean="0"/>
          </a:p>
          <a:p>
            <a:r>
              <a:rPr lang="en-US" altLang="zh-CN" sz="2400" b="1" dirty="0" smtClean="0"/>
              <a:t>2019.04.25</a:t>
            </a:r>
            <a:endParaRPr lang="zh-CN" altLang="en-US" sz="2400" b="1" dirty="0"/>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pPr>
              <a:defRPr/>
            </a:pPr>
            <a:r>
              <a:rPr lang="en-US" altLang="zh-CN" smtClean="0"/>
              <a:t>.</a:t>
            </a:r>
            <a:endParaRPr lang="en-CA" altLang="zh-CN"/>
          </a:p>
        </p:txBody>
      </p:sp>
      <p:sp>
        <p:nvSpPr>
          <p:cNvPr id="5" name="灯片编号占位符 4"/>
          <p:cNvSpPr>
            <a:spLocks noGrp="1"/>
          </p:cNvSpPr>
          <p:nvPr>
            <p:ph type="sldNum" sz="quarter" idx="12"/>
          </p:nvPr>
        </p:nvSpPr>
        <p:spPr/>
        <p:txBody>
          <a:bodyPr/>
          <a:lstStyle/>
          <a:p>
            <a:pPr>
              <a:defRPr/>
            </a:pPr>
            <a:r>
              <a:rPr lang="en-US" altLang="zh-CN" smtClean="0"/>
              <a:t>18-</a:t>
            </a:r>
            <a:fld id="{27B1BDAE-9A30-4F8C-896D-A12A841A8ADB}" type="slidenum">
              <a:rPr lang="en-US" altLang="zh-CN" smtClean="0"/>
              <a:t>10</a:t>
            </a:fld>
            <a:endParaRPr lang="en-CA" altLang="zh-CN"/>
          </a:p>
        </p:txBody>
      </p:sp>
      <p:sp>
        <p:nvSpPr>
          <p:cNvPr id="2" name="标题 1"/>
          <p:cNvSpPr>
            <a:spLocks noGrp="1"/>
          </p:cNvSpPr>
          <p:nvPr>
            <p:ph type="title" idx="4294967295"/>
          </p:nvPr>
        </p:nvSpPr>
        <p:spPr>
          <a:xfrm>
            <a:off x="1579563" y="381000"/>
            <a:ext cx="7564437" cy="381000"/>
          </a:xfrm>
        </p:spPr>
        <p:txBody>
          <a:bodyPr>
            <a:noAutofit/>
          </a:bodyPr>
          <a:lstStyle/>
          <a:p>
            <a:pPr lvl="0"/>
            <a:r>
              <a:rPr kumimoji="0" lang="en-US" altLang="zh-CN" sz="3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Calibri" panose="020F0502020204030204" pitchFamily="34" charset="0"/>
              </a:rPr>
              <a:t>3.3.1 </a:t>
            </a:r>
            <a:r>
              <a:rPr kumimoji="0" lang="zh-CN" altLang="en-US" sz="3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Calibri" panose="020F0502020204030204" pitchFamily="34" charset="0"/>
              </a:rPr>
              <a:t>欧盟对汽车规定碳排放标准</a:t>
            </a:r>
            <a:endParaRPr lang="zh-CN" altLang="en-US" sz="3600" dirty="0"/>
          </a:p>
        </p:txBody>
      </p:sp>
      <p:graphicFrame>
        <p:nvGraphicFramePr>
          <p:cNvPr id="9" name="表格 8"/>
          <p:cNvGraphicFramePr>
            <a:graphicFrameLocks noGrp="1"/>
          </p:cNvGraphicFramePr>
          <p:nvPr>
            <p:extLst>
              <p:ext uri="{D42A27DB-BD31-4B8C-83A1-F6EECF244321}">
                <p14:modId xmlns:p14="http://schemas.microsoft.com/office/powerpoint/2010/main" val="292000513"/>
              </p:ext>
            </p:extLst>
          </p:nvPr>
        </p:nvGraphicFramePr>
        <p:xfrm>
          <a:off x="1173696" y="2359481"/>
          <a:ext cx="6949007" cy="2218927"/>
        </p:xfrm>
        <a:graphic>
          <a:graphicData uri="http://schemas.openxmlformats.org/drawingml/2006/table">
            <a:tbl>
              <a:tblPr firstRow="1" firstCol="1" bandRow="1"/>
              <a:tblGrid>
                <a:gridCol w="849322"/>
                <a:gridCol w="1467013"/>
                <a:gridCol w="2677342"/>
                <a:gridCol w="1955330"/>
              </a:tblGrid>
              <a:tr h="503421">
                <a:tc>
                  <a:txBody>
                    <a:bodyPr/>
                    <a:lstStyle/>
                    <a:p>
                      <a:pPr marL="0" indent="0" algn="l">
                        <a:lnSpc>
                          <a:spcPct val="125000"/>
                        </a:lnSpc>
                        <a:spcAft>
                          <a:spcPts val="0"/>
                        </a:spcAft>
                      </a:pPr>
                      <a:r>
                        <a:rPr lang="zh-CN" sz="1400" b="1" kern="0" dirty="0">
                          <a:solidFill>
                            <a:srgbClr val="0B0C0C"/>
                          </a:solidFill>
                          <a:effectLst/>
                          <a:latin typeface="Times New Roman" panose="02020603050405020304"/>
                          <a:ea typeface="宋体" panose="02010600030101010101" pitchFamily="2" charset="-122"/>
                          <a:cs typeface="Times New Roman" panose="02020603050405020304"/>
                        </a:rPr>
                        <a:t>序号</a:t>
                      </a:r>
                      <a:endParaRPr lang="zh-CN" sz="1800" kern="100" dirty="0">
                        <a:effectLst/>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25000"/>
                        </a:lnSpc>
                        <a:spcAft>
                          <a:spcPts val="0"/>
                        </a:spcAft>
                      </a:pPr>
                      <a:r>
                        <a:rPr lang="zh-CN" sz="1400" b="1" kern="0" dirty="0">
                          <a:solidFill>
                            <a:srgbClr val="0B0C0C"/>
                          </a:solidFill>
                          <a:effectLst/>
                          <a:latin typeface="Times New Roman" panose="02020603050405020304"/>
                          <a:ea typeface="宋体" panose="02010600030101010101" pitchFamily="2" charset="-122"/>
                          <a:cs typeface="Times New Roman" panose="02020603050405020304"/>
                        </a:rPr>
                        <a:t>处罚额</a:t>
                      </a:r>
                      <a:r>
                        <a:rPr lang="en-US" sz="1400" b="1" kern="0" dirty="0">
                          <a:solidFill>
                            <a:srgbClr val="0B0C0C"/>
                          </a:solidFill>
                          <a:effectLst/>
                          <a:latin typeface="Times New Roman" panose="02020603050405020304"/>
                          <a:ea typeface="宋体" panose="02010600030101010101" pitchFamily="2" charset="-122"/>
                          <a:cs typeface="Times New Roman" panose="02020603050405020304"/>
                        </a:rPr>
                        <a:t>/</a:t>
                      </a:r>
                      <a:r>
                        <a:rPr lang="zh-CN" sz="1400" b="1" kern="0" dirty="0">
                          <a:solidFill>
                            <a:srgbClr val="0B0C0C"/>
                          </a:solidFill>
                          <a:effectLst/>
                          <a:latin typeface="Times New Roman" panose="02020603050405020304"/>
                          <a:ea typeface="宋体" panose="02010600030101010101" pitchFamily="2" charset="-122"/>
                          <a:cs typeface="Times New Roman" panose="02020603050405020304"/>
                        </a:rPr>
                        <a:t>欧元</a:t>
                      </a:r>
                      <a:endParaRPr lang="zh-CN" sz="1800" kern="100" dirty="0">
                        <a:effectLst/>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25000"/>
                        </a:lnSpc>
                        <a:spcAft>
                          <a:spcPts val="0"/>
                        </a:spcAft>
                      </a:pPr>
                      <a:r>
                        <a:rPr lang="zh-CN" sz="1400" b="1" kern="0" dirty="0">
                          <a:solidFill>
                            <a:srgbClr val="0B0C0C"/>
                          </a:solidFill>
                          <a:effectLst/>
                          <a:latin typeface="Times New Roman" panose="02020603050405020304"/>
                          <a:ea typeface="宋体" panose="02010600030101010101" pitchFamily="2" charset="-122"/>
                          <a:cs typeface="Times New Roman" panose="02020603050405020304"/>
                        </a:rPr>
                        <a:t>超出碳排放标准水平</a:t>
                      </a:r>
                      <a:endParaRPr lang="zh-CN" sz="1800" kern="100" dirty="0">
                        <a:effectLst/>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25000"/>
                        </a:lnSpc>
                        <a:spcAft>
                          <a:spcPts val="0"/>
                        </a:spcAft>
                      </a:pPr>
                      <a:r>
                        <a:rPr lang="zh-CN" sz="1400" b="1" kern="0" dirty="0">
                          <a:solidFill>
                            <a:srgbClr val="0B0C0C"/>
                          </a:solidFill>
                          <a:effectLst/>
                          <a:latin typeface="Times New Roman" panose="02020603050405020304"/>
                          <a:ea typeface="宋体" panose="02010600030101010101" pitchFamily="2" charset="-122"/>
                          <a:cs typeface="Times New Roman" panose="02020603050405020304"/>
                        </a:rPr>
                        <a:t>说明</a:t>
                      </a:r>
                      <a:endParaRPr lang="zh-CN" sz="1800" kern="100" dirty="0">
                        <a:effectLst/>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710">
                <a:tc>
                  <a:txBody>
                    <a:bodyPr/>
                    <a:lstStyle/>
                    <a:p>
                      <a:pPr marL="0" indent="0" algn="l" defTabSz="914400" rtl="0" eaLnBrk="1" latinLnBrk="0" hangingPunct="1">
                        <a:lnSpc>
                          <a:spcPct val="125000"/>
                        </a:lnSpc>
                        <a:spcAft>
                          <a:spcPts val="0"/>
                        </a:spcAft>
                      </a:pPr>
                      <a:r>
                        <a:rPr lang="en-US" sz="1400" b="1" kern="0">
                          <a:solidFill>
                            <a:srgbClr val="0B0C0C"/>
                          </a:solidFill>
                          <a:effectLst/>
                          <a:latin typeface="Times New Roman" panose="02020603050405020304"/>
                          <a:ea typeface="宋体" panose="02010600030101010101" pitchFamily="2" charset="-122"/>
                          <a:cs typeface="Times New Roman" panose="02020603050405020304"/>
                        </a:rPr>
                        <a:t>1</a:t>
                      </a:r>
                      <a:endParaRPr lang="zh-CN" sz="1400" b="1" kern="0">
                        <a:solidFill>
                          <a:srgbClr val="0B0C0C"/>
                        </a:solidFill>
                        <a:effectLst/>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defTabSz="914400" rtl="0" eaLnBrk="1" latinLnBrk="0" hangingPunct="1">
                        <a:lnSpc>
                          <a:spcPct val="125000"/>
                        </a:lnSpc>
                        <a:spcAft>
                          <a:spcPts val="0"/>
                        </a:spcAft>
                      </a:pPr>
                      <a:r>
                        <a:rPr lang="en-US" sz="1400" b="1" kern="0" dirty="0">
                          <a:solidFill>
                            <a:srgbClr val="0B0C0C"/>
                          </a:solidFill>
                          <a:effectLst/>
                          <a:latin typeface="Times New Roman" panose="02020603050405020304"/>
                          <a:ea typeface="宋体" panose="02010600030101010101" pitchFamily="2" charset="-122"/>
                          <a:cs typeface="Times New Roman" panose="02020603050405020304"/>
                        </a:rPr>
                        <a:t>5</a:t>
                      </a:r>
                      <a:endParaRPr lang="zh-CN" sz="1400" b="1" kern="0" dirty="0">
                        <a:solidFill>
                          <a:srgbClr val="0B0C0C"/>
                        </a:solidFill>
                        <a:effectLst/>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25000"/>
                        </a:lnSpc>
                        <a:spcAft>
                          <a:spcPts val="0"/>
                        </a:spcAft>
                      </a:pPr>
                      <a:r>
                        <a:rPr lang="zh-CN" sz="1400" kern="0" dirty="0">
                          <a:solidFill>
                            <a:srgbClr val="0B0C0C"/>
                          </a:solidFill>
                          <a:effectLst/>
                          <a:latin typeface="Times New Roman" panose="02020603050405020304"/>
                          <a:ea typeface="宋体" panose="02010600030101010101" pitchFamily="2" charset="-122"/>
                          <a:cs typeface="Times New Roman" panose="02020603050405020304"/>
                        </a:rPr>
                        <a:t>超出第一个</a:t>
                      </a:r>
                      <a:r>
                        <a:rPr lang="en-US" sz="1400" kern="0" dirty="0" smtClean="0">
                          <a:solidFill>
                            <a:srgbClr val="0B0C0C"/>
                          </a:solidFill>
                          <a:effectLst/>
                          <a:latin typeface="Times New Roman" panose="02020603050405020304"/>
                          <a:ea typeface="宋体" panose="02010600030101010101" pitchFamily="2" charset="-122"/>
                          <a:cs typeface="Times New Roman" panose="02020603050405020304"/>
                        </a:rPr>
                        <a:t>g/</a:t>
                      </a:r>
                      <a:r>
                        <a:rPr lang="en-US" altLang="zh-CN" sz="1400" kern="0" dirty="0" smtClean="0">
                          <a:solidFill>
                            <a:srgbClr val="0B0C0C"/>
                          </a:solidFill>
                          <a:effectLst/>
                          <a:latin typeface="Times New Roman" panose="02020603050405020304"/>
                          <a:ea typeface="宋体" panose="02010600030101010101" pitchFamily="2" charset="-122"/>
                          <a:cs typeface="Times New Roman" panose="02020603050405020304"/>
                        </a:rPr>
                        <a:t>k</a:t>
                      </a:r>
                      <a:r>
                        <a:rPr lang="en-US" sz="1400" kern="0" dirty="0" smtClean="0">
                          <a:solidFill>
                            <a:srgbClr val="0B0C0C"/>
                          </a:solidFill>
                          <a:effectLst/>
                          <a:latin typeface="Times New Roman" panose="02020603050405020304"/>
                          <a:ea typeface="宋体" panose="02010600030101010101" pitchFamily="2" charset="-122"/>
                          <a:cs typeface="Times New Roman" panose="02020603050405020304"/>
                        </a:rPr>
                        <a:t>m</a:t>
                      </a:r>
                      <a:endParaRPr lang="zh-CN" sz="1400" kern="0" dirty="0">
                        <a:solidFill>
                          <a:srgbClr val="0B0C0C"/>
                        </a:solidFill>
                        <a:effectLst/>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indent="0" algn="l">
                        <a:lnSpc>
                          <a:spcPct val="125000"/>
                        </a:lnSpc>
                        <a:spcAft>
                          <a:spcPts val="0"/>
                        </a:spcAft>
                      </a:pPr>
                      <a:r>
                        <a:rPr lang="zh-CN" sz="1400" kern="0" dirty="0">
                          <a:solidFill>
                            <a:srgbClr val="0B0C0C"/>
                          </a:solidFill>
                          <a:effectLst/>
                          <a:latin typeface="Times New Roman" panose="02020603050405020304"/>
                          <a:ea typeface="宋体" panose="02010600030101010101" pitchFamily="2" charset="-122"/>
                          <a:cs typeface="Times New Roman" panose="02020603050405020304"/>
                        </a:rPr>
                        <a:t>从</a:t>
                      </a:r>
                      <a:r>
                        <a:rPr lang="en-US" sz="1400" kern="0" dirty="0">
                          <a:solidFill>
                            <a:srgbClr val="0B0C0C"/>
                          </a:solidFill>
                          <a:effectLst/>
                          <a:latin typeface="Times New Roman" panose="02020603050405020304"/>
                          <a:ea typeface="宋体" panose="02010600030101010101" pitchFamily="2" charset="-122"/>
                          <a:cs typeface="Times New Roman" panose="02020603050405020304"/>
                        </a:rPr>
                        <a:t>2012</a:t>
                      </a:r>
                      <a:r>
                        <a:rPr lang="zh-CN" sz="1400" kern="0" dirty="0">
                          <a:solidFill>
                            <a:srgbClr val="0B0C0C"/>
                          </a:solidFill>
                          <a:effectLst/>
                          <a:latin typeface="Times New Roman" panose="02020603050405020304"/>
                          <a:ea typeface="宋体" panose="02010600030101010101" pitchFamily="2" charset="-122"/>
                          <a:cs typeface="Times New Roman" panose="02020603050405020304"/>
                        </a:rPr>
                        <a:t>年起针对每辆注册的车辆进行处罚</a:t>
                      </a:r>
                      <a:endParaRPr lang="zh-CN" sz="1800" kern="100" dirty="0">
                        <a:effectLst/>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710">
                <a:tc>
                  <a:txBody>
                    <a:bodyPr/>
                    <a:lstStyle/>
                    <a:p>
                      <a:pPr marL="0" indent="0" algn="l" defTabSz="914400" rtl="0" eaLnBrk="1" latinLnBrk="0" hangingPunct="1">
                        <a:lnSpc>
                          <a:spcPct val="125000"/>
                        </a:lnSpc>
                        <a:spcAft>
                          <a:spcPts val="0"/>
                        </a:spcAft>
                      </a:pPr>
                      <a:r>
                        <a:rPr lang="en-US" sz="1400" b="1" kern="0">
                          <a:solidFill>
                            <a:srgbClr val="0B0C0C"/>
                          </a:solidFill>
                          <a:effectLst/>
                          <a:latin typeface="Times New Roman" panose="02020603050405020304"/>
                          <a:ea typeface="宋体" panose="02010600030101010101" pitchFamily="2" charset="-122"/>
                          <a:cs typeface="Times New Roman" panose="02020603050405020304"/>
                        </a:rPr>
                        <a:t>2</a:t>
                      </a:r>
                      <a:endParaRPr lang="zh-CN" sz="1400" b="1" kern="0">
                        <a:solidFill>
                          <a:srgbClr val="0B0C0C"/>
                        </a:solidFill>
                        <a:effectLst/>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defTabSz="914400" rtl="0" eaLnBrk="1" latinLnBrk="0" hangingPunct="1">
                        <a:lnSpc>
                          <a:spcPct val="125000"/>
                        </a:lnSpc>
                        <a:spcAft>
                          <a:spcPts val="0"/>
                        </a:spcAft>
                      </a:pPr>
                      <a:r>
                        <a:rPr lang="en-US" sz="1400" b="1" kern="0" dirty="0">
                          <a:solidFill>
                            <a:srgbClr val="0B0C0C"/>
                          </a:solidFill>
                          <a:effectLst/>
                          <a:latin typeface="Times New Roman" panose="02020603050405020304"/>
                          <a:ea typeface="宋体" panose="02010600030101010101" pitchFamily="2" charset="-122"/>
                          <a:cs typeface="Times New Roman" panose="02020603050405020304"/>
                        </a:rPr>
                        <a:t>15</a:t>
                      </a:r>
                      <a:endParaRPr lang="zh-CN" sz="1400" b="1" kern="0" dirty="0">
                        <a:solidFill>
                          <a:srgbClr val="0B0C0C"/>
                        </a:solidFill>
                        <a:effectLst/>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25000"/>
                        </a:lnSpc>
                        <a:spcAft>
                          <a:spcPts val="0"/>
                        </a:spcAft>
                      </a:pPr>
                      <a:r>
                        <a:rPr lang="zh-CN" sz="1400" kern="0" dirty="0">
                          <a:solidFill>
                            <a:srgbClr val="0B0C0C"/>
                          </a:solidFill>
                          <a:effectLst/>
                          <a:latin typeface="Times New Roman" panose="02020603050405020304"/>
                          <a:ea typeface="宋体" panose="02010600030101010101" pitchFamily="2" charset="-122"/>
                          <a:cs typeface="Times New Roman" panose="02020603050405020304"/>
                        </a:rPr>
                        <a:t>超出第二</a:t>
                      </a:r>
                      <a:r>
                        <a:rPr lang="zh-CN" sz="1400" kern="0" dirty="0" smtClean="0">
                          <a:solidFill>
                            <a:srgbClr val="0B0C0C"/>
                          </a:solidFill>
                          <a:effectLst/>
                          <a:latin typeface="Times New Roman" panose="02020603050405020304"/>
                          <a:ea typeface="宋体" panose="02010600030101010101" pitchFamily="2" charset="-122"/>
                          <a:cs typeface="Times New Roman" panose="02020603050405020304"/>
                        </a:rPr>
                        <a:t>个</a:t>
                      </a:r>
                      <a:r>
                        <a:rPr lang="en-US" altLang="zh-CN" sz="1400" kern="0" dirty="0" smtClean="0">
                          <a:solidFill>
                            <a:srgbClr val="0B0C0C"/>
                          </a:solidFill>
                          <a:effectLst/>
                          <a:latin typeface="Times New Roman" panose="02020603050405020304"/>
                          <a:ea typeface="宋体" panose="02010600030101010101" pitchFamily="2" charset="-122"/>
                          <a:cs typeface="Times New Roman" panose="02020603050405020304"/>
                        </a:rPr>
                        <a:t>g/km</a:t>
                      </a:r>
                      <a:endParaRPr lang="zh-CN" altLang="zh-CN" sz="1400" kern="0" dirty="0">
                        <a:solidFill>
                          <a:srgbClr val="0B0C0C"/>
                        </a:solidFill>
                        <a:effectLst/>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p>
                  </a:txBody>
                  <a:tcPr/>
                </a:tc>
              </a:tr>
              <a:tr h="251710">
                <a:tc>
                  <a:txBody>
                    <a:bodyPr/>
                    <a:lstStyle/>
                    <a:p>
                      <a:pPr marL="0" indent="0" algn="l" defTabSz="914400" rtl="0" eaLnBrk="1" latinLnBrk="0" hangingPunct="1">
                        <a:lnSpc>
                          <a:spcPct val="125000"/>
                        </a:lnSpc>
                        <a:spcAft>
                          <a:spcPts val="0"/>
                        </a:spcAft>
                      </a:pPr>
                      <a:r>
                        <a:rPr lang="en-US" sz="1400" b="1" kern="0">
                          <a:solidFill>
                            <a:srgbClr val="0B0C0C"/>
                          </a:solidFill>
                          <a:effectLst/>
                          <a:latin typeface="Times New Roman" panose="02020603050405020304"/>
                          <a:ea typeface="宋体" panose="02010600030101010101" pitchFamily="2" charset="-122"/>
                          <a:cs typeface="Times New Roman" panose="02020603050405020304"/>
                        </a:rPr>
                        <a:t>3</a:t>
                      </a:r>
                      <a:endParaRPr lang="zh-CN" sz="1400" b="1" kern="0">
                        <a:solidFill>
                          <a:srgbClr val="0B0C0C"/>
                        </a:solidFill>
                        <a:effectLst/>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defTabSz="914400" rtl="0" eaLnBrk="1" latinLnBrk="0" hangingPunct="1">
                        <a:lnSpc>
                          <a:spcPct val="125000"/>
                        </a:lnSpc>
                        <a:spcAft>
                          <a:spcPts val="0"/>
                        </a:spcAft>
                      </a:pPr>
                      <a:r>
                        <a:rPr lang="en-US" sz="1400" b="1" kern="0" dirty="0">
                          <a:solidFill>
                            <a:srgbClr val="0B0C0C"/>
                          </a:solidFill>
                          <a:effectLst/>
                          <a:latin typeface="Times New Roman" panose="02020603050405020304"/>
                          <a:ea typeface="宋体" panose="02010600030101010101" pitchFamily="2" charset="-122"/>
                          <a:cs typeface="Times New Roman" panose="02020603050405020304"/>
                        </a:rPr>
                        <a:t>25</a:t>
                      </a:r>
                      <a:endParaRPr lang="zh-CN" sz="1400" b="1" kern="0" dirty="0">
                        <a:solidFill>
                          <a:srgbClr val="0B0C0C"/>
                        </a:solidFill>
                        <a:effectLst/>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25000"/>
                        </a:lnSpc>
                        <a:spcAft>
                          <a:spcPts val="0"/>
                        </a:spcAft>
                      </a:pPr>
                      <a:r>
                        <a:rPr lang="zh-CN" sz="1400" kern="0" dirty="0">
                          <a:solidFill>
                            <a:srgbClr val="0B0C0C"/>
                          </a:solidFill>
                          <a:effectLst/>
                          <a:latin typeface="Times New Roman" panose="02020603050405020304"/>
                          <a:ea typeface="宋体" panose="02010600030101010101" pitchFamily="2" charset="-122"/>
                          <a:cs typeface="Times New Roman" panose="02020603050405020304"/>
                        </a:rPr>
                        <a:t>超过第三</a:t>
                      </a:r>
                      <a:r>
                        <a:rPr lang="zh-CN" sz="1400" kern="0" dirty="0" smtClean="0">
                          <a:solidFill>
                            <a:srgbClr val="0B0C0C"/>
                          </a:solidFill>
                          <a:effectLst/>
                          <a:latin typeface="Times New Roman" panose="02020603050405020304"/>
                          <a:ea typeface="宋体" panose="02010600030101010101" pitchFamily="2" charset="-122"/>
                          <a:cs typeface="Times New Roman" panose="02020603050405020304"/>
                        </a:rPr>
                        <a:t>个</a:t>
                      </a:r>
                      <a:r>
                        <a:rPr lang="en-US" altLang="zh-CN" sz="1400" kern="0" dirty="0" smtClean="0">
                          <a:solidFill>
                            <a:srgbClr val="0B0C0C"/>
                          </a:solidFill>
                          <a:effectLst/>
                          <a:latin typeface="Times New Roman" panose="02020603050405020304"/>
                          <a:ea typeface="宋体" panose="02010600030101010101" pitchFamily="2" charset="-122"/>
                          <a:cs typeface="Times New Roman" panose="02020603050405020304"/>
                        </a:rPr>
                        <a:t>g/km</a:t>
                      </a:r>
                      <a:endParaRPr lang="zh-CN" altLang="zh-CN" sz="1400" kern="0" dirty="0">
                        <a:solidFill>
                          <a:srgbClr val="0B0C0C"/>
                        </a:solidFill>
                        <a:effectLst/>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p>
                  </a:txBody>
                  <a:tcPr/>
                </a:tc>
              </a:tr>
              <a:tr h="456955">
                <a:tc>
                  <a:txBody>
                    <a:bodyPr/>
                    <a:lstStyle/>
                    <a:p>
                      <a:pPr marL="0" indent="0" algn="l" defTabSz="914400" rtl="0" eaLnBrk="1" latinLnBrk="0" hangingPunct="1">
                        <a:lnSpc>
                          <a:spcPct val="125000"/>
                        </a:lnSpc>
                        <a:spcAft>
                          <a:spcPts val="0"/>
                        </a:spcAft>
                      </a:pPr>
                      <a:r>
                        <a:rPr lang="en-US" sz="1400" b="1" kern="0">
                          <a:solidFill>
                            <a:srgbClr val="0B0C0C"/>
                          </a:solidFill>
                          <a:effectLst/>
                          <a:latin typeface="Times New Roman" panose="02020603050405020304"/>
                          <a:ea typeface="宋体" panose="02010600030101010101" pitchFamily="2" charset="-122"/>
                          <a:cs typeface="Times New Roman" panose="02020603050405020304"/>
                        </a:rPr>
                        <a:t>4</a:t>
                      </a:r>
                      <a:endParaRPr lang="zh-CN" sz="1400" b="1" kern="0">
                        <a:solidFill>
                          <a:srgbClr val="0B0C0C"/>
                        </a:solidFill>
                        <a:effectLst/>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defTabSz="914400" rtl="0" eaLnBrk="1" latinLnBrk="0" hangingPunct="1">
                        <a:lnSpc>
                          <a:spcPct val="125000"/>
                        </a:lnSpc>
                        <a:spcAft>
                          <a:spcPts val="0"/>
                        </a:spcAft>
                      </a:pPr>
                      <a:r>
                        <a:rPr lang="en-US" sz="1400" b="1" kern="0">
                          <a:solidFill>
                            <a:srgbClr val="0B0C0C"/>
                          </a:solidFill>
                          <a:effectLst/>
                          <a:latin typeface="Times New Roman" panose="02020603050405020304"/>
                          <a:ea typeface="宋体" panose="02010600030101010101" pitchFamily="2" charset="-122"/>
                          <a:cs typeface="Times New Roman" panose="02020603050405020304"/>
                        </a:rPr>
                        <a:t>95</a:t>
                      </a:r>
                      <a:endParaRPr lang="zh-CN" sz="1400" b="1" kern="0">
                        <a:solidFill>
                          <a:srgbClr val="0B0C0C"/>
                        </a:solidFill>
                        <a:effectLst/>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25000"/>
                        </a:lnSpc>
                        <a:spcAft>
                          <a:spcPts val="0"/>
                        </a:spcAft>
                      </a:pPr>
                      <a:r>
                        <a:rPr lang="zh-CN" sz="1400" kern="0" dirty="0">
                          <a:solidFill>
                            <a:srgbClr val="0B0C0C"/>
                          </a:solidFill>
                          <a:effectLst/>
                          <a:latin typeface="Times New Roman" panose="02020603050405020304"/>
                          <a:ea typeface="宋体" panose="02010600030101010101" pitchFamily="2" charset="-122"/>
                          <a:cs typeface="Times New Roman" panose="02020603050405020304"/>
                        </a:rPr>
                        <a:t>随后每超过</a:t>
                      </a:r>
                      <a:r>
                        <a:rPr lang="en-US" sz="1400" kern="0" dirty="0">
                          <a:solidFill>
                            <a:srgbClr val="0B0C0C"/>
                          </a:solidFill>
                          <a:effectLst/>
                          <a:latin typeface="Times New Roman" panose="02020603050405020304"/>
                          <a:ea typeface="宋体" panose="02010600030101010101" pitchFamily="2" charset="-122"/>
                          <a:cs typeface="Times New Roman" panose="02020603050405020304"/>
                        </a:rPr>
                        <a:t>1</a:t>
                      </a:r>
                      <a:r>
                        <a:rPr lang="zh-CN" sz="1400" kern="0" dirty="0" smtClean="0">
                          <a:solidFill>
                            <a:srgbClr val="0B0C0C"/>
                          </a:solidFill>
                          <a:effectLst/>
                          <a:latin typeface="Times New Roman" panose="02020603050405020304"/>
                          <a:ea typeface="宋体" panose="02010600030101010101" pitchFamily="2" charset="-122"/>
                          <a:cs typeface="Times New Roman" panose="02020603050405020304"/>
                        </a:rPr>
                        <a:t>个</a:t>
                      </a:r>
                      <a:r>
                        <a:rPr lang="en-US" altLang="zh-CN" sz="1400" kern="0" dirty="0" smtClean="0">
                          <a:solidFill>
                            <a:srgbClr val="0B0C0C"/>
                          </a:solidFill>
                          <a:effectLst/>
                          <a:latin typeface="Times New Roman" panose="02020603050405020304"/>
                          <a:ea typeface="宋体" panose="02010600030101010101" pitchFamily="2" charset="-122"/>
                          <a:cs typeface="Times New Roman" panose="02020603050405020304"/>
                        </a:rPr>
                        <a:t>g/km</a:t>
                      </a:r>
                      <a:endParaRPr lang="zh-CN" altLang="zh-CN" sz="1400" kern="0" dirty="0">
                        <a:solidFill>
                          <a:srgbClr val="0B0C0C"/>
                        </a:solidFill>
                        <a:effectLst/>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p>
                  </a:txBody>
                  <a:tcPr/>
                </a:tc>
              </a:tr>
              <a:tr h="503421">
                <a:tc>
                  <a:txBody>
                    <a:bodyPr/>
                    <a:lstStyle/>
                    <a:p>
                      <a:pPr marL="0" indent="0" algn="l" defTabSz="914400" rtl="0" eaLnBrk="1" latinLnBrk="0" hangingPunct="1">
                        <a:lnSpc>
                          <a:spcPct val="125000"/>
                        </a:lnSpc>
                        <a:spcAft>
                          <a:spcPts val="0"/>
                        </a:spcAft>
                      </a:pPr>
                      <a:r>
                        <a:rPr lang="en-US" sz="1400" b="1" kern="0">
                          <a:solidFill>
                            <a:srgbClr val="0B0C0C"/>
                          </a:solidFill>
                          <a:effectLst/>
                          <a:latin typeface="Times New Roman" panose="02020603050405020304"/>
                          <a:ea typeface="宋体" panose="02010600030101010101" pitchFamily="2" charset="-122"/>
                          <a:cs typeface="Times New Roman" panose="02020603050405020304"/>
                        </a:rPr>
                        <a:t>5</a:t>
                      </a:r>
                      <a:endParaRPr lang="zh-CN" sz="1400" b="1" kern="0">
                        <a:solidFill>
                          <a:srgbClr val="0B0C0C"/>
                        </a:solidFill>
                        <a:effectLst/>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defTabSz="914400" rtl="0" eaLnBrk="1" latinLnBrk="0" hangingPunct="1">
                        <a:lnSpc>
                          <a:spcPct val="125000"/>
                        </a:lnSpc>
                        <a:spcAft>
                          <a:spcPts val="0"/>
                        </a:spcAft>
                      </a:pPr>
                      <a:r>
                        <a:rPr lang="en-US" sz="1400" b="1" kern="0" dirty="0">
                          <a:solidFill>
                            <a:srgbClr val="0B0C0C"/>
                          </a:solidFill>
                          <a:effectLst/>
                          <a:latin typeface="Times New Roman" panose="02020603050405020304"/>
                          <a:ea typeface="宋体" panose="02010600030101010101" pitchFamily="2" charset="-122"/>
                          <a:cs typeface="Times New Roman" panose="02020603050405020304"/>
                        </a:rPr>
                        <a:t>95</a:t>
                      </a:r>
                      <a:endParaRPr lang="zh-CN" sz="1400" b="1" kern="0" dirty="0">
                        <a:solidFill>
                          <a:srgbClr val="0B0C0C"/>
                        </a:solidFill>
                        <a:effectLst/>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25000"/>
                        </a:lnSpc>
                        <a:spcAft>
                          <a:spcPts val="0"/>
                        </a:spcAft>
                      </a:pPr>
                      <a:r>
                        <a:rPr lang="zh-CN" sz="1400" kern="0" dirty="0">
                          <a:solidFill>
                            <a:srgbClr val="0B0C0C"/>
                          </a:solidFill>
                          <a:effectLst/>
                          <a:latin typeface="Times New Roman" panose="02020603050405020304"/>
                          <a:ea typeface="宋体" panose="02010600030101010101" pitchFamily="2" charset="-122"/>
                          <a:cs typeface="Times New Roman" panose="02020603050405020304"/>
                        </a:rPr>
                        <a:t>超过</a:t>
                      </a:r>
                      <a:r>
                        <a:rPr lang="en-US" sz="1400" kern="0" dirty="0" smtClean="0">
                          <a:solidFill>
                            <a:srgbClr val="0B0C0C"/>
                          </a:solidFill>
                          <a:effectLst/>
                          <a:latin typeface="Times New Roman" panose="02020603050405020304"/>
                          <a:ea typeface="宋体" panose="02010600030101010101" pitchFamily="2" charset="-122"/>
                          <a:cs typeface="Times New Roman" panose="02020603050405020304"/>
                        </a:rPr>
                        <a:t>1g/</a:t>
                      </a:r>
                      <a:r>
                        <a:rPr lang="en-US" altLang="zh-CN" sz="1400" kern="0" dirty="0" smtClean="0">
                          <a:solidFill>
                            <a:srgbClr val="0B0C0C"/>
                          </a:solidFill>
                          <a:effectLst/>
                          <a:latin typeface="Times New Roman" panose="02020603050405020304"/>
                          <a:ea typeface="宋体" panose="02010600030101010101" pitchFamily="2" charset="-122"/>
                          <a:cs typeface="Times New Roman" panose="02020603050405020304"/>
                        </a:rPr>
                        <a:t>k</a:t>
                      </a:r>
                      <a:r>
                        <a:rPr lang="en-US" sz="1400" kern="0" dirty="0" smtClean="0">
                          <a:solidFill>
                            <a:srgbClr val="0B0C0C"/>
                          </a:solidFill>
                          <a:effectLst/>
                          <a:latin typeface="Times New Roman" panose="02020603050405020304"/>
                          <a:ea typeface="宋体" panose="02010600030101010101" pitchFamily="2" charset="-122"/>
                          <a:cs typeface="Times New Roman" panose="02020603050405020304"/>
                        </a:rPr>
                        <a:t>m</a:t>
                      </a:r>
                      <a:endParaRPr lang="zh-CN" sz="1400" kern="0" dirty="0">
                        <a:solidFill>
                          <a:srgbClr val="0B0C0C"/>
                        </a:solidFill>
                        <a:effectLst/>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defTabSz="914400" rtl="0" eaLnBrk="1" latinLnBrk="0" hangingPunct="1">
                        <a:lnSpc>
                          <a:spcPct val="125000"/>
                        </a:lnSpc>
                        <a:spcAft>
                          <a:spcPts val="0"/>
                        </a:spcAft>
                      </a:pPr>
                      <a:r>
                        <a:rPr lang="zh-CN" sz="1400" kern="0" dirty="0">
                          <a:solidFill>
                            <a:srgbClr val="0B0C0C"/>
                          </a:solidFill>
                          <a:effectLst/>
                          <a:latin typeface="Times New Roman" panose="02020603050405020304"/>
                          <a:ea typeface="宋体" panose="02010600030101010101" pitchFamily="2" charset="-122"/>
                          <a:cs typeface="Times New Roman" panose="02020603050405020304"/>
                        </a:rPr>
                        <a:t>从</a:t>
                      </a:r>
                      <a:r>
                        <a:rPr lang="en-US" sz="1400" kern="0" dirty="0">
                          <a:solidFill>
                            <a:srgbClr val="0B0C0C"/>
                          </a:solidFill>
                          <a:effectLst/>
                          <a:latin typeface="Times New Roman" panose="02020603050405020304"/>
                          <a:ea typeface="宋体" panose="02010600030101010101" pitchFamily="2" charset="-122"/>
                          <a:cs typeface="Times New Roman" panose="02020603050405020304"/>
                        </a:rPr>
                        <a:t>2019</a:t>
                      </a:r>
                      <a:r>
                        <a:rPr lang="zh-CN" sz="1400" kern="0" dirty="0">
                          <a:solidFill>
                            <a:srgbClr val="0B0C0C"/>
                          </a:solidFill>
                          <a:effectLst/>
                          <a:latin typeface="Times New Roman" panose="02020603050405020304"/>
                          <a:ea typeface="宋体" panose="02010600030101010101" pitchFamily="2" charset="-122"/>
                          <a:cs typeface="Times New Roman" panose="02020603050405020304"/>
                        </a:rPr>
                        <a:t>年开始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Rectangle 2"/>
          <p:cNvSpPr>
            <a:spLocks noChangeArrowheads="1"/>
          </p:cNvSpPr>
          <p:nvPr/>
        </p:nvSpPr>
        <p:spPr bwMode="auto">
          <a:xfrm>
            <a:off x="755576" y="4684494"/>
            <a:ext cx="6248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R="0" lvl="0" algn="l" defTabSz="914400" rtl="0" eaLnBrk="0" fontAlgn="base" latinLnBrk="0" hangingPunct="0">
              <a:lnSpc>
                <a:spcPct val="100000"/>
              </a:lnSpc>
              <a:spcBef>
                <a:spcPct val="0"/>
              </a:spcBef>
              <a:spcAft>
                <a:spcPct val="0"/>
              </a:spcAft>
              <a:buClrTx/>
              <a:buSzTx/>
              <a:buFontTx/>
              <a:buNone/>
            </a:pPr>
            <a:r>
              <a:rPr kumimoji="0" lang="zh-CN" altLang="en-US" sz="9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Calibri" panose="020F0502020204030204" pitchFamily="34" charset="0"/>
              </a:rPr>
              <a:t>资料来源：根据欧盟网站整理。</a:t>
            </a:r>
            <a:r>
              <a:rPr kumimoji="0" lang="en-US" altLang="zh-CN" sz="9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Road transport: Reducing CO2 emissions from vehicles[2018-03-04]. https://ec.europa.eu/clima/policies/transport/vehicles/cars_en[2018-03-04]. </a:t>
            </a:r>
            <a:endParaRPr kumimoji="0" lang="en-US" altLang="zh-CN" sz="2400" b="0" i="0" u="none" strike="noStrike" cap="none" normalizeH="0" baseline="0" dirty="0" smtClean="0">
              <a:ln>
                <a:noFill/>
              </a:ln>
              <a:solidFill>
                <a:schemeClr val="tx1"/>
              </a:solidFill>
              <a:effectLst/>
              <a:latin typeface="Times" pitchFamily="18" charset="0"/>
            </a:endParaRPr>
          </a:p>
        </p:txBody>
      </p:sp>
      <p:sp>
        <p:nvSpPr>
          <p:cNvPr id="11" name="TextBox 10"/>
          <p:cNvSpPr txBox="1"/>
          <p:nvPr/>
        </p:nvSpPr>
        <p:spPr>
          <a:xfrm>
            <a:off x="899592" y="1006712"/>
            <a:ext cx="7488832" cy="1077218"/>
          </a:xfrm>
          <a:prstGeom prst="rect">
            <a:avLst/>
          </a:prstGeom>
          <a:solidFill>
            <a:schemeClr val="bg1"/>
          </a:solidFill>
        </p:spPr>
        <p:txBody>
          <a:bodyPr wrap="square" rtlCol="0">
            <a:spAutoFit/>
          </a:bodyPr>
          <a:lstStyle/>
          <a:p>
            <a:r>
              <a:rPr lang="en-US" altLang="zh-CN" sz="1600" dirty="0"/>
              <a:t>2017</a:t>
            </a:r>
            <a:r>
              <a:rPr lang="zh-CN" altLang="zh-CN" sz="1600" dirty="0"/>
              <a:t>年</a:t>
            </a:r>
            <a:r>
              <a:rPr lang="en-US" altLang="zh-CN" sz="1600" dirty="0"/>
              <a:t>11</a:t>
            </a:r>
            <a:r>
              <a:rPr lang="zh-CN" altLang="zh-CN" sz="1600" dirty="0"/>
              <a:t>月</a:t>
            </a:r>
            <a:r>
              <a:rPr lang="en-US" altLang="zh-CN" sz="1600" dirty="0"/>
              <a:t>8</a:t>
            </a:r>
            <a:r>
              <a:rPr lang="zh-CN" altLang="zh-CN" sz="1600" dirty="0"/>
              <a:t>号欧盟委员会建议</a:t>
            </a:r>
            <a:r>
              <a:rPr lang="en-US" altLang="zh-CN" sz="1600" dirty="0"/>
              <a:t>2020</a:t>
            </a:r>
            <a:r>
              <a:rPr lang="zh-CN" altLang="zh-CN" sz="1600" dirty="0"/>
              <a:t>年对欧盟内的轿车和轻型商务车设定新的</a:t>
            </a:r>
            <a:r>
              <a:rPr lang="en-US" altLang="zh-CN" sz="1600" dirty="0"/>
              <a:t>CO</a:t>
            </a:r>
            <a:r>
              <a:rPr lang="en-US" altLang="zh-CN" sz="1600" baseline="-25000" dirty="0"/>
              <a:t>2</a:t>
            </a:r>
            <a:r>
              <a:rPr lang="zh-CN" altLang="zh-CN" sz="1600" dirty="0"/>
              <a:t>排放标准，</a:t>
            </a:r>
            <a:r>
              <a:rPr lang="en-US" altLang="zh-CN" sz="1600" dirty="0"/>
              <a:t>2020</a:t>
            </a:r>
            <a:r>
              <a:rPr lang="zh-CN" altLang="zh-CN" sz="1600" dirty="0"/>
              <a:t>年</a:t>
            </a:r>
            <a:r>
              <a:rPr lang="en-US" altLang="zh-CN" sz="1600" dirty="0"/>
              <a:t>1</a:t>
            </a:r>
            <a:r>
              <a:rPr lang="zh-CN" altLang="zh-CN" sz="1600" dirty="0"/>
              <a:t>月</a:t>
            </a:r>
            <a:r>
              <a:rPr lang="en-US" altLang="zh-CN" sz="1600" dirty="0"/>
              <a:t>1</a:t>
            </a:r>
            <a:r>
              <a:rPr lang="zh-CN" altLang="zh-CN" sz="1600" dirty="0"/>
              <a:t>日</a:t>
            </a:r>
            <a:r>
              <a:rPr lang="zh-CN" altLang="zh-CN" sz="1600" dirty="0" smtClean="0"/>
              <a:t>起欧盟</a:t>
            </a:r>
            <a:r>
              <a:rPr lang="zh-CN" altLang="zh-CN" sz="1600" dirty="0"/>
              <a:t>范围内所销售的</a:t>
            </a:r>
            <a:r>
              <a:rPr lang="en-US" altLang="zh-CN" sz="1600" dirty="0"/>
              <a:t>95%</a:t>
            </a:r>
            <a:r>
              <a:rPr lang="zh-CN" altLang="zh-CN" sz="1600" dirty="0"/>
              <a:t>的新车碳排放平均每公里不超过</a:t>
            </a:r>
            <a:r>
              <a:rPr lang="en-US" altLang="zh-CN" sz="1600" dirty="0"/>
              <a:t>95</a:t>
            </a:r>
            <a:r>
              <a:rPr lang="zh-CN" altLang="zh-CN" sz="1600" dirty="0"/>
              <a:t>克</a:t>
            </a:r>
            <a:r>
              <a:rPr lang="en-US" altLang="zh-CN" sz="1600" dirty="0"/>
              <a:t>CO</a:t>
            </a:r>
            <a:r>
              <a:rPr lang="en-US" altLang="zh-CN" sz="1600" baseline="-25000" dirty="0"/>
              <a:t>2</a:t>
            </a:r>
            <a:r>
              <a:rPr lang="zh-CN" altLang="zh-CN" sz="1600" dirty="0"/>
              <a:t>的标准，</a:t>
            </a:r>
            <a:r>
              <a:rPr lang="en-US" altLang="zh-CN" sz="1600" dirty="0"/>
              <a:t>2025</a:t>
            </a:r>
            <a:r>
              <a:rPr lang="zh-CN" altLang="zh-CN" sz="1600" dirty="0"/>
              <a:t>年新轿车和商务车的排放标准将比</a:t>
            </a:r>
            <a:r>
              <a:rPr lang="en-US" altLang="zh-CN" sz="1600" dirty="0"/>
              <a:t>2021</a:t>
            </a:r>
            <a:r>
              <a:rPr lang="zh-CN" altLang="zh-CN" sz="1600" dirty="0"/>
              <a:t>年的标准低</a:t>
            </a:r>
            <a:r>
              <a:rPr lang="en-US" altLang="zh-CN" sz="1600" dirty="0"/>
              <a:t>15%</a:t>
            </a:r>
            <a:r>
              <a:rPr lang="zh-CN" altLang="zh-CN" sz="1600" dirty="0"/>
              <a:t>，到</a:t>
            </a:r>
            <a:r>
              <a:rPr lang="en-US" altLang="zh-CN" sz="1600" dirty="0"/>
              <a:t>2030</a:t>
            </a:r>
            <a:r>
              <a:rPr lang="zh-CN" altLang="zh-CN" sz="1600" dirty="0"/>
              <a:t>年降低到</a:t>
            </a:r>
            <a:r>
              <a:rPr lang="en-US" altLang="zh-CN" sz="1600" dirty="0"/>
              <a:t>30%</a:t>
            </a:r>
            <a:r>
              <a:rPr lang="zh-CN" altLang="zh-CN" sz="1600" dirty="0" smtClean="0"/>
              <a:t>。</a:t>
            </a:r>
            <a:endParaRPr lang="zh-CN" altLang="en-US" sz="1600" dirty="0"/>
          </a:p>
        </p:txBody>
      </p:sp>
      <p:pic>
        <p:nvPicPr>
          <p:cNvPr id="3074" name="Picture 2" descr="https://timgsa.baidu.com/timg?image&amp;quality=80&amp;size=b9999_10000&amp;sec=1544544737003&amp;di=bcefc566df79e186aa01dd47ec90b43b&amp;imgtype=0&amp;src=http%3A%2F%2Fimg1.gtimg.com%2Fcq%2Fpics%2Fhv1%2F227%2F197%2F2242%2F1458365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6940" y="4941169"/>
            <a:ext cx="2967986" cy="184004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timgsa.baidu.com/timg?image&amp;quality=80&amp;size=b9999_10000&amp;sec=1544544809321&amp;di=69f5e744071c391f21cfee00bb728a3f&amp;imgtype=0&amp;src=http%3A%2F%2Fimagecn.gasgoo.com%2Fmoblogo%2FNews%2FUEditor%2Fimage%2F154406830872256920181206%2F6367969772514375388169046.jpg"/>
          <p:cNvPicPr>
            <a:picLocks noChangeAspect="1" noChangeArrowheads="1"/>
          </p:cNvPicPr>
          <p:nvPr/>
        </p:nvPicPr>
        <p:blipFill rotWithShape="1">
          <a:blip r:embed="rId4">
            <a:extLst>
              <a:ext uri="{28A0092B-C50C-407E-A947-70E740481C1C}">
                <a14:useLocalDpi xmlns:a14="http://schemas.microsoft.com/office/drawing/2010/main" val="0"/>
              </a:ext>
            </a:extLst>
          </a:blip>
          <a:srcRect l="12485" b="13148"/>
          <a:stretch>
            <a:fillRect/>
          </a:stretch>
        </p:blipFill>
        <p:spPr bwMode="auto">
          <a:xfrm>
            <a:off x="-1" y="5085184"/>
            <a:ext cx="3436465" cy="162464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ss1.bdstatic.com/70cFuXSh_Q1YnxGkpoWK1HF6hhy/it/u=206502081,3573693350&amp;fm=26&amp;gp=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888" y="5094754"/>
            <a:ext cx="2736304" cy="1730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903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pPr>
              <a:defRPr/>
            </a:pPr>
            <a:r>
              <a:rPr lang="en-US" altLang="zh-CN" smtClean="0"/>
              <a:t>.</a:t>
            </a:r>
            <a:endParaRPr lang="en-CA" altLang="zh-CN"/>
          </a:p>
        </p:txBody>
      </p:sp>
      <p:sp>
        <p:nvSpPr>
          <p:cNvPr id="5" name="灯片编号占位符 4"/>
          <p:cNvSpPr>
            <a:spLocks noGrp="1"/>
          </p:cNvSpPr>
          <p:nvPr>
            <p:ph type="sldNum" sz="quarter" idx="12"/>
          </p:nvPr>
        </p:nvSpPr>
        <p:spPr/>
        <p:txBody>
          <a:bodyPr/>
          <a:lstStyle/>
          <a:p>
            <a:pPr>
              <a:defRPr/>
            </a:pPr>
            <a:r>
              <a:rPr lang="en-US" altLang="zh-CN" smtClean="0"/>
              <a:t>18-</a:t>
            </a:r>
            <a:fld id="{27B1BDAE-9A30-4F8C-896D-A12A841A8ADB}" type="slidenum">
              <a:rPr lang="en-US" altLang="zh-CN" smtClean="0"/>
              <a:t>11</a:t>
            </a:fld>
            <a:endParaRPr lang="en-CA" altLang="zh-CN"/>
          </a:p>
        </p:txBody>
      </p:sp>
      <p:sp>
        <p:nvSpPr>
          <p:cNvPr id="2" name="标题 1"/>
          <p:cNvSpPr>
            <a:spLocks noGrp="1"/>
          </p:cNvSpPr>
          <p:nvPr>
            <p:ph type="title" idx="4294967295"/>
          </p:nvPr>
        </p:nvSpPr>
        <p:spPr>
          <a:xfrm>
            <a:off x="1579563" y="549275"/>
            <a:ext cx="7564437" cy="838200"/>
          </a:xfrm>
        </p:spPr>
        <p:txBody>
          <a:bodyPr>
            <a:normAutofit/>
          </a:bodyPr>
          <a:lstStyle/>
          <a:p>
            <a:pPr lvl="0"/>
            <a:r>
              <a:rPr lang="en-US" altLang="zh-CN" sz="3200" b="1" dirty="0">
                <a:solidFill>
                  <a:schemeClr val="tx1"/>
                </a:solidFill>
                <a:latin typeface="Times New Roman" panose="02020603050405020304" pitchFamily="18" charset="0"/>
                <a:ea typeface="宋体" panose="02010600030101010101" pitchFamily="2" charset="-122"/>
                <a:cs typeface="Calibri" panose="020F0502020204030204" pitchFamily="34" charset="0"/>
              </a:rPr>
              <a:t>3</a:t>
            </a:r>
            <a:r>
              <a:rPr kumimoji="0" lang="en-US" altLang="zh-CN" sz="3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Calibri" panose="020F0502020204030204" pitchFamily="34" charset="0"/>
              </a:rPr>
              <a:t>.3.2 </a:t>
            </a:r>
            <a:r>
              <a:rPr kumimoji="0" lang="zh-CN" altLang="en-US" sz="3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Calibri" panose="020F0502020204030204" pitchFamily="34" charset="0"/>
              </a:rPr>
              <a:t>英国汽车购置注册税费用表</a:t>
            </a:r>
            <a:endParaRPr lang="zh-CN" altLang="en-US" sz="3200" dirty="0"/>
          </a:p>
        </p:txBody>
      </p:sp>
      <p:graphicFrame>
        <p:nvGraphicFramePr>
          <p:cNvPr id="6" name="表格 5"/>
          <p:cNvGraphicFramePr>
            <a:graphicFrameLocks noGrp="1"/>
          </p:cNvGraphicFramePr>
          <p:nvPr/>
        </p:nvGraphicFramePr>
        <p:xfrm>
          <a:off x="971600" y="1700808"/>
          <a:ext cx="7066085" cy="3543024"/>
        </p:xfrm>
        <a:graphic>
          <a:graphicData uri="http://schemas.openxmlformats.org/drawingml/2006/table">
            <a:tbl>
              <a:tblPr firstRow="1" firstCol="1" bandRow="1">
                <a:tableStyleId>{5940675A-B579-460E-94D1-54222C63F5DA}</a:tableStyleId>
              </a:tblPr>
              <a:tblGrid>
                <a:gridCol w="2132927"/>
                <a:gridCol w="2973171"/>
                <a:gridCol w="1959987"/>
              </a:tblGrid>
              <a:tr h="463077">
                <a:tc>
                  <a:txBody>
                    <a:bodyPr/>
                    <a:lstStyle/>
                    <a:p>
                      <a:pPr marL="0" indent="0" algn="ctr">
                        <a:lnSpc>
                          <a:spcPct val="125000"/>
                        </a:lnSpc>
                        <a:spcAft>
                          <a:spcPts val="0"/>
                        </a:spcAft>
                      </a:pPr>
                      <a:r>
                        <a:rPr lang="en-US" sz="1600" b="1" kern="0" dirty="0">
                          <a:effectLst/>
                        </a:rPr>
                        <a:t>CO2 </a:t>
                      </a:r>
                      <a:r>
                        <a:rPr lang="zh-CN" sz="1600" b="1" kern="0" dirty="0">
                          <a:effectLst/>
                        </a:rPr>
                        <a:t>排放</a:t>
                      </a:r>
                      <a:r>
                        <a:rPr lang="en-US" sz="1600" b="1" kern="0" dirty="0">
                          <a:effectLst/>
                        </a:rPr>
                        <a:t> (g/km)</a:t>
                      </a:r>
                      <a:endParaRPr lang="zh-CN" sz="2000" b="1" kern="100"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marL="0" indent="0" algn="ctr" defTabSz="914400" rtl="0" eaLnBrk="1" latinLnBrk="0" hangingPunct="1">
                        <a:lnSpc>
                          <a:spcPct val="125000"/>
                        </a:lnSpc>
                        <a:spcAft>
                          <a:spcPts val="0"/>
                        </a:spcAft>
                      </a:pPr>
                      <a:r>
                        <a:rPr lang="zh-CN" sz="1600" b="1" kern="0" dirty="0" smtClean="0">
                          <a:effectLst/>
                        </a:rPr>
                        <a:t>汽油和</a:t>
                      </a:r>
                      <a:r>
                        <a:rPr lang="zh-CN" sz="1600" b="1" kern="0" dirty="0">
                          <a:effectLst/>
                        </a:rPr>
                        <a:t>柴油</a:t>
                      </a:r>
                      <a:r>
                        <a:rPr lang="zh-CN" sz="1600" b="1" kern="0" dirty="0" smtClean="0">
                          <a:effectLst/>
                        </a:rPr>
                        <a:t>汽车</a:t>
                      </a:r>
                      <a:endParaRPr lang="zh-CN" sz="1600" b="1" kern="0" dirty="0">
                        <a:solidFill>
                          <a:schemeClr val="lt1"/>
                        </a:solidFill>
                        <a:effectLst/>
                        <a:latin typeface="+mn-lt"/>
                        <a:ea typeface="+mn-ea"/>
                        <a:cs typeface="+mn-cs"/>
                      </a:endParaRPr>
                    </a:p>
                  </a:txBody>
                  <a:tcPr marL="68580" marR="68580" marT="0" marB="0"/>
                </a:tc>
                <a:tc>
                  <a:txBody>
                    <a:bodyPr/>
                    <a:lstStyle/>
                    <a:p>
                      <a:pPr marL="0" indent="0" algn="ctr" defTabSz="914400" rtl="0" eaLnBrk="1" latinLnBrk="0" hangingPunct="1">
                        <a:lnSpc>
                          <a:spcPct val="125000"/>
                        </a:lnSpc>
                        <a:spcAft>
                          <a:spcPts val="0"/>
                        </a:spcAft>
                      </a:pPr>
                      <a:r>
                        <a:rPr lang="zh-CN" sz="1600" b="1" kern="0" dirty="0">
                          <a:effectLst/>
                        </a:rPr>
                        <a:t>替代</a:t>
                      </a:r>
                      <a:r>
                        <a:rPr lang="zh-CN" sz="1600" b="1" kern="0" dirty="0" smtClean="0">
                          <a:effectLst/>
                        </a:rPr>
                        <a:t>燃料车</a:t>
                      </a:r>
                      <a:endParaRPr lang="zh-CN" sz="1600" b="1" kern="0" dirty="0">
                        <a:solidFill>
                          <a:schemeClr val="lt1"/>
                        </a:solidFill>
                        <a:effectLst/>
                        <a:latin typeface="+mn-lt"/>
                        <a:ea typeface="+mn-ea"/>
                        <a:cs typeface="+mn-cs"/>
                      </a:endParaRPr>
                    </a:p>
                  </a:txBody>
                  <a:tcPr marL="68580" marR="68580" marT="0" marB="0"/>
                </a:tc>
              </a:tr>
              <a:tr h="184995">
                <a:tc>
                  <a:txBody>
                    <a:bodyPr/>
                    <a:lstStyle/>
                    <a:p>
                      <a:pPr marL="0" indent="0" algn="ctr" defTabSz="914400" rtl="0" eaLnBrk="1" latinLnBrk="0" hangingPunct="1">
                        <a:lnSpc>
                          <a:spcPct val="125000"/>
                        </a:lnSpc>
                        <a:spcAft>
                          <a:spcPts val="0"/>
                        </a:spcAft>
                      </a:pPr>
                      <a:r>
                        <a:rPr lang="en-US" sz="1400" kern="0" dirty="0">
                          <a:effectLst/>
                        </a:rPr>
                        <a:t>0</a:t>
                      </a:r>
                      <a:endParaRPr lang="zh-CN" sz="1400" b="1" kern="0" dirty="0">
                        <a:solidFill>
                          <a:schemeClr val="lt1"/>
                        </a:solidFill>
                        <a:effectLst/>
                        <a:latin typeface="+mn-lt"/>
                        <a:ea typeface="+mn-ea"/>
                        <a:cs typeface="+mn-cs"/>
                      </a:endParaRPr>
                    </a:p>
                  </a:txBody>
                  <a:tcPr marL="68580" marR="68580" marT="0" marB="0"/>
                </a:tc>
                <a:tc>
                  <a:txBody>
                    <a:bodyPr/>
                    <a:lstStyle/>
                    <a:p>
                      <a:pPr marL="0" indent="0" algn="ctr" defTabSz="914400" rtl="0" eaLnBrk="1" latinLnBrk="0" hangingPunct="1">
                        <a:lnSpc>
                          <a:spcPct val="125000"/>
                        </a:lnSpc>
                        <a:spcAft>
                          <a:spcPts val="0"/>
                        </a:spcAft>
                      </a:pPr>
                      <a:r>
                        <a:rPr lang="en-US" sz="1400" kern="0" dirty="0">
                          <a:effectLst/>
                        </a:rPr>
                        <a:t>£0</a:t>
                      </a:r>
                      <a:endParaRPr lang="zh-CN" sz="1400" b="1" kern="0" dirty="0">
                        <a:solidFill>
                          <a:schemeClr val="lt1"/>
                        </a:solidFill>
                        <a:effectLst/>
                        <a:latin typeface="+mn-lt"/>
                        <a:ea typeface="+mn-ea"/>
                        <a:cs typeface="+mn-cs"/>
                      </a:endParaRPr>
                    </a:p>
                  </a:txBody>
                  <a:tcPr marL="68580" marR="68580" marT="0" marB="0"/>
                </a:tc>
                <a:tc>
                  <a:txBody>
                    <a:bodyPr/>
                    <a:lstStyle/>
                    <a:p>
                      <a:pPr marL="0" indent="0" algn="ctr" defTabSz="914400" rtl="0" eaLnBrk="1" latinLnBrk="0" hangingPunct="1">
                        <a:lnSpc>
                          <a:spcPct val="125000"/>
                        </a:lnSpc>
                        <a:spcAft>
                          <a:spcPts val="0"/>
                        </a:spcAft>
                      </a:pPr>
                      <a:r>
                        <a:rPr lang="en-US" sz="1400" kern="0" dirty="0">
                          <a:effectLst/>
                        </a:rPr>
                        <a:t>£0</a:t>
                      </a:r>
                      <a:endParaRPr lang="zh-CN" sz="1400" b="1" kern="0" dirty="0">
                        <a:solidFill>
                          <a:schemeClr val="lt1"/>
                        </a:solidFill>
                        <a:effectLst/>
                        <a:latin typeface="+mn-lt"/>
                        <a:ea typeface="+mn-ea"/>
                        <a:cs typeface="+mn-cs"/>
                      </a:endParaRPr>
                    </a:p>
                  </a:txBody>
                  <a:tcPr marL="68580" marR="68580" marT="0" marB="0"/>
                </a:tc>
              </a:tr>
              <a:tr h="221984">
                <a:tc>
                  <a:txBody>
                    <a:bodyPr/>
                    <a:lstStyle/>
                    <a:p>
                      <a:pPr marL="0" indent="0" algn="ctr" defTabSz="914400" rtl="0" eaLnBrk="1" latinLnBrk="0" hangingPunct="1">
                        <a:lnSpc>
                          <a:spcPct val="125000"/>
                        </a:lnSpc>
                        <a:spcAft>
                          <a:spcPts val="0"/>
                        </a:spcAft>
                      </a:pPr>
                      <a:r>
                        <a:rPr lang="en-US" sz="1400" kern="0" dirty="0">
                          <a:effectLst/>
                        </a:rPr>
                        <a:t> - 50</a:t>
                      </a:r>
                      <a:endParaRPr lang="zh-CN" sz="1400" b="1" kern="0" dirty="0">
                        <a:solidFill>
                          <a:schemeClr val="lt1"/>
                        </a:solidFill>
                        <a:effectLst/>
                        <a:latin typeface="+mn-lt"/>
                        <a:ea typeface="+mn-ea"/>
                        <a:cs typeface="+mn-cs"/>
                      </a:endParaRPr>
                    </a:p>
                  </a:txBody>
                  <a:tcPr marL="68580" marR="68580" marT="0" marB="0"/>
                </a:tc>
                <a:tc>
                  <a:txBody>
                    <a:bodyPr/>
                    <a:lstStyle/>
                    <a:p>
                      <a:pPr marL="0" indent="0" algn="ctr" defTabSz="914400" rtl="0" eaLnBrk="1" latinLnBrk="0" hangingPunct="1">
                        <a:lnSpc>
                          <a:spcPct val="125000"/>
                        </a:lnSpc>
                        <a:spcAft>
                          <a:spcPts val="0"/>
                        </a:spcAft>
                      </a:pPr>
                      <a:r>
                        <a:rPr lang="en-US" sz="1400" kern="0" dirty="0">
                          <a:effectLst/>
                        </a:rPr>
                        <a:t>£10</a:t>
                      </a:r>
                      <a:endParaRPr lang="zh-CN" sz="1400" b="1" kern="0" dirty="0">
                        <a:solidFill>
                          <a:schemeClr val="lt1"/>
                        </a:solidFill>
                        <a:effectLst/>
                        <a:latin typeface="+mn-lt"/>
                        <a:ea typeface="+mn-ea"/>
                        <a:cs typeface="+mn-cs"/>
                      </a:endParaRPr>
                    </a:p>
                  </a:txBody>
                  <a:tcPr marL="68580" marR="68580" marT="0" marB="0"/>
                </a:tc>
                <a:tc>
                  <a:txBody>
                    <a:bodyPr/>
                    <a:lstStyle/>
                    <a:p>
                      <a:pPr marL="0" indent="0" algn="ctr" defTabSz="914400" rtl="0" eaLnBrk="1" latinLnBrk="0" hangingPunct="1">
                        <a:lnSpc>
                          <a:spcPct val="125000"/>
                        </a:lnSpc>
                        <a:spcAft>
                          <a:spcPts val="0"/>
                        </a:spcAft>
                      </a:pPr>
                      <a:r>
                        <a:rPr lang="en-US" sz="1400" kern="0" dirty="0">
                          <a:effectLst/>
                        </a:rPr>
                        <a:t>£0</a:t>
                      </a:r>
                      <a:endParaRPr lang="zh-CN" sz="1400" b="1" kern="0" dirty="0">
                        <a:solidFill>
                          <a:schemeClr val="lt1"/>
                        </a:solidFill>
                        <a:effectLst/>
                        <a:latin typeface="+mn-lt"/>
                        <a:ea typeface="+mn-ea"/>
                        <a:cs typeface="+mn-cs"/>
                      </a:endParaRPr>
                    </a:p>
                  </a:txBody>
                  <a:tcPr marL="68580" marR="68580" marT="0" marB="0"/>
                </a:tc>
              </a:tr>
              <a:tr h="221984">
                <a:tc>
                  <a:txBody>
                    <a:bodyPr/>
                    <a:lstStyle/>
                    <a:p>
                      <a:pPr marL="0" indent="0" algn="ctr" defTabSz="914400" rtl="0" eaLnBrk="1" latinLnBrk="0" hangingPunct="1">
                        <a:lnSpc>
                          <a:spcPct val="125000"/>
                        </a:lnSpc>
                        <a:spcAft>
                          <a:spcPts val="0"/>
                        </a:spcAft>
                      </a:pPr>
                      <a:r>
                        <a:rPr lang="en-US" sz="1400" kern="0" dirty="0">
                          <a:effectLst/>
                        </a:rPr>
                        <a:t>51 - 75</a:t>
                      </a:r>
                      <a:endParaRPr lang="zh-CN" sz="1400" b="1" kern="0" dirty="0">
                        <a:solidFill>
                          <a:schemeClr val="lt1"/>
                        </a:solidFill>
                        <a:effectLst/>
                        <a:latin typeface="+mn-lt"/>
                        <a:ea typeface="+mn-ea"/>
                        <a:cs typeface="+mn-cs"/>
                      </a:endParaRPr>
                    </a:p>
                  </a:txBody>
                  <a:tcPr marL="68580" marR="68580" marT="0" marB="0"/>
                </a:tc>
                <a:tc>
                  <a:txBody>
                    <a:bodyPr/>
                    <a:lstStyle/>
                    <a:p>
                      <a:pPr marL="0" indent="0" algn="ctr" defTabSz="914400" rtl="0" eaLnBrk="1" latinLnBrk="0" hangingPunct="1">
                        <a:lnSpc>
                          <a:spcPct val="125000"/>
                        </a:lnSpc>
                        <a:spcAft>
                          <a:spcPts val="0"/>
                        </a:spcAft>
                      </a:pPr>
                      <a:r>
                        <a:rPr lang="en-US" sz="1400" kern="0" dirty="0">
                          <a:effectLst/>
                        </a:rPr>
                        <a:t>£25</a:t>
                      </a:r>
                      <a:endParaRPr lang="zh-CN" sz="1400" b="1" kern="0" dirty="0">
                        <a:solidFill>
                          <a:schemeClr val="lt1"/>
                        </a:solidFill>
                        <a:effectLst/>
                        <a:latin typeface="+mn-lt"/>
                        <a:ea typeface="+mn-ea"/>
                        <a:cs typeface="+mn-cs"/>
                      </a:endParaRPr>
                    </a:p>
                  </a:txBody>
                  <a:tcPr marL="68580" marR="68580" marT="0" marB="0"/>
                </a:tc>
                <a:tc>
                  <a:txBody>
                    <a:bodyPr/>
                    <a:lstStyle/>
                    <a:p>
                      <a:pPr marL="0" indent="0" algn="ctr" defTabSz="914400" rtl="0" eaLnBrk="1" latinLnBrk="0" hangingPunct="1">
                        <a:lnSpc>
                          <a:spcPct val="125000"/>
                        </a:lnSpc>
                        <a:spcAft>
                          <a:spcPts val="0"/>
                        </a:spcAft>
                      </a:pPr>
                      <a:r>
                        <a:rPr lang="en-US" sz="1400" kern="0" dirty="0">
                          <a:effectLst/>
                        </a:rPr>
                        <a:t>£15</a:t>
                      </a:r>
                      <a:endParaRPr lang="zh-CN" sz="1400" b="1" kern="0" dirty="0">
                        <a:solidFill>
                          <a:schemeClr val="lt1"/>
                        </a:solidFill>
                        <a:effectLst/>
                        <a:latin typeface="+mn-lt"/>
                        <a:ea typeface="+mn-ea"/>
                        <a:cs typeface="+mn-cs"/>
                      </a:endParaRPr>
                    </a:p>
                  </a:txBody>
                  <a:tcPr marL="68580" marR="68580" marT="0" marB="0"/>
                </a:tc>
              </a:tr>
              <a:tr h="221984">
                <a:tc>
                  <a:txBody>
                    <a:bodyPr/>
                    <a:lstStyle/>
                    <a:p>
                      <a:pPr marL="0" indent="0" algn="ctr" defTabSz="914400" rtl="0" eaLnBrk="1" latinLnBrk="0" hangingPunct="1">
                        <a:lnSpc>
                          <a:spcPct val="125000"/>
                        </a:lnSpc>
                        <a:spcAft>
                          <a:spcPts val="0"/>
                        </a:spcAft>
                      </a:pPr>
                      <a:r>
                        <a:rPr lang="en-US" sz="1400" kern="0" dirty="0">
                          <a:effectLst/>
                        </a:rPr>
                        <a:t>76 - 90</a:t>
                      </a:r>
                      <a:endParaRPr lang="zh-CN" sz="1400" b="1" kern="0" dirty="0">
                        <a:solidFill>
                          <a:schemeClr val="lt1"/>
                        </a:solidFill>
                        <a:effectLst/>
                        <a:latin typeface="+mn-lt"/>
                        <a:ea typeface="+mn-ea"/>
                        <a:cs typeface="+mn-cs"/>
                      </a:endParaRPr>
                    </a:p>
                  </a:txBody>
                  <a:tcPr marL="68580" marR="68580" marT="0" marB="0"/>
                </a:tc>
                <a:tc>
                  <a:txBody>
                    <a:bodyPr/>
                    <a:lstStyle/>
                    <a:p>
                      <a:pPr marL="0" indent="0" algn="ctr" defTabSz="914400" rtl="0" eaLnBrk="1" latinLnBrk="0" hangingPunct="1">
                        <a:lnSpc>
                          <a:spcPct val="125000"/>
                        </a:lnSpc>
                        <a:spcAft>
                          <a:spcPts val="0"/>
                        </a:spcAft>
                      </a:pPr>
                      <a:r>
                        <a:rPr lang="en-US" sz="1400" kern="0" dirty="0">
                          <a:effectLst/>
                        </a:rPr>
                        <a:t>£100</a:t>
                      </a:r>
                      <a:endParaRPr lang="zh-CN" sz="1400" b="1" kern="0" dirty="0">
                        <a:solidFill>
                          <a:schemeClr val="lt1"/>
                        </a:solidFill>
                        <a:effectLst/>
                        <a:latin typeface="+mn-lt"/>
                        <a:ea typeface="+mn-ea"/>
                        <a:cs typeface="+mn-cs"/>
                      </a:endParaRPr>
                    </a:p>
                  </a:txBody>
                  <a:tcPr marL="68580" marR="68580" marT="0" marB="0"/>
                </a:tc>
                <a:tc>
                  <a:txBody>
                    <a:bodyPr/>
                    <a:lstStyle/>
                    <a:p>
                      <a:pPr marL="0" indent="0" algn="ctr" defTabSz="914400" rtl="0" eaLnBrk="1" latinLnBrk="0" hangingPunct="1">
                        <a:lnSpc>
                          <a:spcPct val="125000"/>
                        </a:lnSpc>
                        <a:spcAft>
                          <a:spcPts val="0"/>
                        </a:spcAft>
                      </a:pPr>
                      <a:r>
                        <a:rPr lang="en-US" sz="1400" kern="0" dirty="0">
                          <a:effectLst/>
                        </a:rPr>
                        <a:t>£90</a:t>
                      </a:r>
                      <a:endParaRPr lang="zh-CN" sz="1400" b="1" kern="0" dirty="0">
                        <a:solidFill>
                          <a:schemeClr val="lt1"/>
                        </a:solidFill>
                        <a:effectLst/>
                        <a:latin typeface="+mn-lt"/>
                        <a:ea typeface="+mn-ea"/>
                        <a:cs typeface="+mn-cs"/>
                      </a:endParaRPr>
                    </a:p>
                  </a:txBody>
                  <a:tcPr marL="68580" marR="68580" marT="0" marB="0"/>
                </a:tc>
              </a:tr>
              <a:tr h="221984">
                <a:tc>
                  <a:txBody>
                    <a:bodyPr/>
                    <a:lstStyle/>
                    <a:p>
                      <a:pPr marL="0" indent="0" algn="ctr" defTabSz="914400" rtl="0" eaLnBrk="1" latinLnBrk="0" hangingPunct="1">
                        <a:lnSpc>
                          <a:spcPct val="125000"/>
                        </a:lnSpc>
                        <a:spcAft>
                          <a:spcPts val="0"/>
                        </a:spcAft>
                      </a:pPr>
                      <a:r>
                        <a:rPr lang="en-US" sz="1400" kern="0" dirty="0">
                          <a:effectLst/>
                        </a:rPr>
                        <a:t>91 - 100</a:t>
                      </a:r>
                      <a:endParaRPr lang="zh-CN" sz="1400" b="1" kern="0" dirty="0">
                        <a:solidFill>
                          <a:schemeClr val="lt1"/>
                        </a:solidFill>
                        <a:effectLst/>
                        <a:latin typeface="+mn-lt"/>
                        <a:ea typeface="+mn-ea"/>
                        <a:cs typeface="+mn-cs"/>
                      </a:endParaRPr>
                    </a:p>
                  </a:txBody>
                  <a:tcPr marL="68580" marR="68580" marT="0" marB="0"/>
                </a:tc>
                <a:tc>
                  <a:txBody>
                    <a:bodyPr/>
                    <a:lstStyle/>
                    <a:p>
                      <a:pPr marL="0" indent="0" algn="ctr" defTabSz="914400" rtl="0" eaLnBrk="1" latinLnBrk="0" hangingPunct="1">
                        <a:lnSpc>
                          <a:spcPct val="125000"/>
                        </a:lnSpc>
                        <a:spcAft>
                          <a:spcPts val="0"/>
                        </a:spcAft>
                      </a:pPr>
                      <a:r>
                        <a:rPr lang="en-US" sz="1400" kern="0" dirty="0">
                          <a:effectLst/>
                        </a:rPr>
                        <a:t>£120</a:t>
                      </a:r>
                      <a:endParaRPr lang="zh-CN" sz="1400" b="1" kern="0" dirty="0">
                        <a:solidFill>
                          <a:schemeClr val="lt1"/>
                        </a:solidFill>
                        <a:effectLst/>
                        <a:latin typeface="+mn-lt"/>
                        <a:ea typeface="+mn-ea"/>
                        <a:cs typeface="+mn-cs"/>
                      </a:endParaRPr>
                    </a:p>
                  </a:txBody>
                  <a:tcPr marL="68580" marR="68580" marT="0" marB="0"/>
                </a:tc>
                <a:tc>
                  <a:txBody>
                    <a:bodyPr/>
                    <a:lstStyle/>
                    <a:p>
                      <a:pPr marL="0" indent="0" algn="ctr" defTabSz="914400" rtl="0" eaLnBrk="1" latinLnBrk="0" hangingPunct="1">
                        <a:lnSpc>
                          <a:spcPct val="125000"/>
                        </a:lnSpc>
                        <a:spcAft>
                          <a:spcPts val="0"/>
                        </a:spcAft>
                      </a:pPr>
                      <a:r>
                        <a:rPr lang="en-US" sz="1400" kern="0" dirty="0">
                          <a:effectLst/>
                        </a:rPr>
                        <a:t>£110</a:t>
                      </a:r>
                      <a:endParaRPr lang="zh-CN" sz="1400" b="1" kern="0" dirty="0">
                        <a:solidFill>
                          <a:schemeClr val="lt1"/>
                        </a:solidFill>
                        <a:effectLst/>
                        <a:latin typeface="+mn-lt"/>
                        <a:ea typeface="+mn-ea"/>
                        <a:cs typeface="+mn-cs"/>
                      </a:endParaRPr>
                    </a:p>
                  </a:txBody>
                  <a:tcPr marL="68580" marR="68580" marT="0" marB="0"/>
                </a:tc>
              </a:tr>
              <a:tr h="221984">
                <a:tc>
                  <a:txBody>
                    <a:bodyPr/>
                    <a:lstStyle/>
                    <a:p>
                      <a:pPr marL="0" indent="0" algn="ctr" defTabSz="914400" rtl="0" eaLnBrk="1" latinLnBrk="0" hangingPunct="1">
                        <a:lnSpc>
                          <a:spcPct val="125000"/>
                        </a:lnSpc>
                        <a:spcAft>
                          <a:spcPts val="0"/>
                        </a:spcAft>
                      </a:pPr>
                      <a:r>
                        <a:rPr lang="en-US" sz="1400" kern="0" dirty="0">
                          <a:effectLst/>
                        </a:rPr>
                        <a:t>101 - 110</a:t>
                      </a:r>
                      <a:endParaRPr lang="zh-CN" sz="1400" b="1" kern="0" dirty="0">
                        <a:solidFill>
                          <a:schemeClr val="lt1"/>
                        </a:solidFill>
                        <a:effectLst/>
                        <a:latin typeface="+mn-lt"/>
                        <a:ea typeface="+mn-ea"/>
                        <a:cs typeface="+mn-cs"/>
                      </a:endParaRPr>
                    </a:p>
                  </a:txBody>
                  <a:tcPr marL="68580" marR="68580" marT="0" marB="0"/>
                </a:tc>
                <a:tc>
                  <a:txBody>
                    <a:bodyPr/>
                    <a:lstStyle/>
                    <a:p>
                      <a:pPr marL="0" indent="0" algn="ctr" defTabSz="914400" rtl="0" eaLnBrk="1" latinLnBrk="0" hangingPunct="1">
                        <a:lnSpc>
                          <a:spcPct val="125000"/>
                        </a:lnSpc>
                        <a:spcAft>
                          <a:spcPts val="0"/>
                        </a:spcAft>
                      </a:pPr>
                      <a:r>
                        <a:rPr lang="en-US" sz="1400" kern="0" dirty="0">
                          <a:effectLst/>
                        </a:rPr>
                        <a:t>£140</a:t>
                      </a:r>
                      <a:endParaRPr lang="zh-CN" sz="1400" b="1" kern="0" dirty="0">
                        <a:solidFill>
                          <a:schemeClr val="lt1"/>
                        </a:solidFill>
                        <a:effectLst/>
                        <a:latin typeface="+mn-lt"/>
                        <a:ea typeface="+mn-ea"/>
                        <a:cs typeface="+mn-cs"/>
                      </a:endParaRPr>
                    </a:p>
                  </a:txBody>
                  <a:tcPr marL="68580" marR="68580" marT="0" marB="0"/>
                </a:tc>
                <a:tc>
                  <a:txBody>
                    <a:bodyPr/>
                    <a:lstStyle/>
                    <a:p>
                      <a:pPr marL="0" indent="0" algn="ctr" defTabSz="914400" rtl="0" eaLnBrk="1" latinLnBrk="0" hangingPunct="1">
                        <a:lnSpc>
                          <a:spcPct val="125000"/>
                        </a:lnSpc>
                        <a:spcAft>
                          <a:spcPts val="0"/>
                        </a:spcAft>
                      </a:pPr>
                      <a:r>
                        <a:rPr lang="en-US" sz="1400" kern="0" dirty="0">
                          <a:effectLst/>
                        </a:rPr>
                        <a:t>£130</a:t>
                      </a:r>
                      <a:endParaRPr lang="zh-CN" sz="1400" b="1" kern="0" dirty="0">
                        <a:solidFill>
                          <a:schemeClr val="lt1"/>
                        </a:solidFill>
                        <a:effectLst/>
                        <a:latin typeface="+mn-lt"/>
                        <a:ea typeface="+mn-ea"/>
                        <a:cs typeface="+mn-cs"/>
                      </a:endParaRPr>
                    </a:p>
                  </a:txBody>
                  <a:tcPr marL="68580" marR="68580" marT="0" marB="0"/>
                </a:tc>
              </a:tr>
              <a:tr h="221984">
                <a:tc>
                  <a:txBody>
                    <a:bodyPr/>
                    <a:lstStyle/>
                    <a:p>
                      <a:pPr marL="0" indent="0" algn="ctr" defTabSz="914400" rtl="0" eaLnBrk="1" latinLnBrk="0" hangingPunct="1">
                        <a:lnSpc>
                          <a:spcPct val="125000"/>
                        </a:lnSpc>
                        <a:spcAft>
                          <a:spcPts val="0"/>
                        </a:spcAft>
                      </a:pPr>
                      <a:r>
                        <a:rPr lang="en-US" sz="1400" kern="0" dirty="0">
                          <a:effectLst/>
                        </a:rPr>
                        <a:t>111 - 130</a:t>
                      </a:r>
                      <a:endParaRPr lang="zh-CN" sz="1400" b="1" kern="0" dirty="0">
                        <a:solidFill>
                          <a:schemeClr val="lt1"/>
                        </a:solidFill>
                        <a:effectLst/>
                        <a:latin typeface="+mn-lt"/>
                        <a:ea typeface="+mn-ea"/>
                        <a:cs typeface="+mn-cs"/>
                      </a:endParaRPr>
                    </a:p>
                  </a:txBody>
                  <a:tcPr marL="68580" marR="68580" marT="0" marB="0"/>
                </a:tc>
                <a:tc>
                  <a:txBody>
                    <a:bodyPr/>
                    <a:lstStyle/>
                    <a:p>
                      <a:pPr marL="0" indent="0" algn="ctr" defTabSz="914400" rtl="0" eaLnBrk="1" latinLnBrk="0" hangingPunct="1">
                        <a:lnSpc>
                          <a:spcPct val="125000"/>
                        </a:lnSpc>
                        <a:spcAft>
                          <a:spcPts val="0"/>
                        </a:spcAft>
                      </a:pPr>
                      <a:r>
                        <a:rPr lang="en-US" sz="1400" kern="0" dirty="0">
                          <a:effectLst/>
                        </a:rPr>
                        <a:t>£160</a:t>
                      </a:r>
                      <a:endParaRPr lang="zh-CN" sz="1400" b="1" kern="0" dirty="0">
                        <a:solidFill>
                          <a:schemeClr val="lt1"/>
                        </a:solidFill>
                        <a:effectLst/>
                        <a:latin typeface="+mn-lt"/>
                        <a:ea typeface="+mn-ea"/>
                        <a:cs typeface="+mn-cs"/>
                      </a:endParaRPr>
                    </a:p>
                  </a:txBody>
                  <a:tcPr marL="68580" marR="68580" marT="0" marB="0"/>
                </a:tc>
                <a:tc>
                  <a:txBody>
                    <a:bodyPr/>
                    <a:lstStyle/>
                    <a:p>
                      <a:pPr marL="0" indent="0" algn="ctr" defTabSz="914400" rtl="0" eaLnBrk="1" latinLnBrk="0" hangingPunct="1">
                        <a:lnSpc>
                          <a:spcPct val="125000"/>
                        </a:lnSpc>
                        <a:spcAft>
                          <a:spcPts val="0"/>
                        </a:spcAft>
                      </a:pPr>
                      <a:r>
                        <a:rPr lang="en-US" sz="1400" kern="0" dirty="0">
                          <a:effectLst/>
                        </a:rPr>
                        <a:t>£150</a:t>
                      </a:r>
                      <a:endParaRPr lang="zh-CN" sz="1400" b="1" kern="0" dirty="0">
                        <a:solidFill>
                          <a:schemeClr val="lt1"/>
                        </a:solidFill>
                        <a:effectLst/>
                        <a:latin typeface="+mn-lt"/>
                        <a:ea typeface="+mn-ea"/>
                        <a:cs typeface="+mn-cs"/>
                      </a:endParaRPr>
                    </a:p>
                  </a:txBody>
                  <a:tcPr marL="68580" marR="68580" marT="0" marB="0"/>
                </a:tc>
              </a:tr>
              <a:tr h="221984">
                <a:tc>
                  <a:txBody>
                    <a:bodyPr/>
                    <a:lstStyle/>
                    <a:p>
                      <a:pPr marL="0" indent="0" algn="ctr" defTabSz="914400" rtl="0" eaLnBrk="1" latinLnBrk="0" hangingPunct="1">
                        <a:lnSpc>
                          <a:spcPct val="125000"/>
                        </a:lnSpc>
                        <a:spcAft>
                          <a:spcPts val="0"/>
                        </a:spcAft>
                      </a:pPr>
                      <a:r>
                        <a:rPr lang="en-US" sz="1400" kern="0" dirty="0">
                          <a:effectLst/>
                        </a:rPr>
                        <a:t>131 - 150</a:t>
                      </a:r>
                      <a:endParaRPr lang="zh-CN" sz="1400" b="1" kern="0" dirty="0">
                        <a:solidFill>
                          <a:schemeClr val="lt1"/>
                        </a:solidFill>
                        <a:effectLst/>
                        <a:latin typeface="+mn-lt"/>
                        <a:ea typeface="+mn-ea"/>
                        <a:cs typeface="+mn-cs"/>
                      </a:endParaRPr>
                    </a:p>
                  </a:txBody>
                  <a:tcPr marL="68580" marR="68580" marT="0" marB="0"/>
                </a:tc>
                <a:tc>
                  <a:txBody>
                    <a:bodyPr/>
                    <a:lstStyle/>
                    <a:p>
                      <a:pPr marL="0" indent="0" algn="ctr" defTabSz="914400" rtl="0" eaLnBrk="1" latinLnBrk="0" hangingPunct="1">
                        <a:lnSpc>
                          <a:spcPct val="125000"/>
                        </a:lnSpc>
                        <a:spcAft>
                          <a:spcPts val="0"/>
                        </a:spcAft>
                      </a:pPr>
                      <a:r>
                        <a:rPr lang="en-US" sz="1400" kern="0" dirty="0">
                          <a:effectLst/>
                        </a:rPr>
                        <a:t>£200</a:t>
                      </a:r>
                      <a:endParaRPr lang="zh-CN" sz="1400" b="1" kern="0" dirty="0">
                        <a:solidFill>
                          <a:schemeClr val="lt1"/>
                        </a:solidFill>
                        <a:effectLst/>
                        <a:latin typeface="+mn-lt"/>
                        <a:ea typeface="+mn-ea"/>
                        <a:cs typeface="+mn-cs"/>
                      </a:endParaRPr>
                    </a:p>
                  </a:txBody>
                  <a:tcPr marL="68580" marR="68580" marT="0" marB="0"/>
                </a:tc>
                <a:tc>
                  <a:txBody>
                    <a:bodyPr/>
                    <a:lstStyle/>
                    <a:p>
                      <a:pPr marL="0" indent="0" algn="ctr" defTabSz="914400" rtl="0" eaLnBrk="1" latinLnBrk="0" hangingPunct="1">
                        <a:lnSpc>
                          <a:spcPct val="125000"/>
                        </a:lnSpc>
                        <a:spcAft>
                          <a:spcPts val="0"/>
                        </a:spcAft>
                      </a:pPr>
                      <a:r>
                        <a:rPr lang="en-US" sz="1400" kern="0" dirty="0">
                          <a:effectLst/>
                        </a:rPr>
                        <a:t>£190</a:t>
                      </a:r>
                      <a:endParaRPr lang="zh-CN" sz="1400" b="1" kern="0" dirty="0">
                        <a:solidFill>
                          <a:schemeClr val="lt1"/>
                        </a:solidFill>
                        <a:effectLst/>
                        <a:latin typeface="+mn-lt"/>
                        <a:ea typeface="+mn-ea"/>
                        <a:cs typeface="+mn-cs"/>
                      </a:endParaRPr>
                    </a:p>
                  </a:txBody>
                  <a:tcPr marL="68580" marR="68580" marT="0" marB="0"/>
                </a:tc>
              </a:tr>
              <a:tr h="221984">
                <a:tc>
                  <a:txBody>
                    <a:bodyPr/>
                    <a:lstStyle/>
                    <a:p>
                      <a:pPr marL="0" indent="0" algn="ctr" defTabSz="914400" rtl="0" eaLnBrk="1" latinLnBrk="0" hangingPunct="1">
                        <a:lnSpc>
                          <a:spcPct val="125000"/>
                        </a:lnSpc>
                        <a:spcAft>
                          <a:spcPts val="0"/>
                        </a:spcAft>
                      </a:pPr>
                      <a:r>
                        <a:rPr lang="en-US" sz="1400" kern="0" dirty="0">
                          <a:effectLst/>
                        </a:rPr>
                        <a:t>151 - 170</a:t>
                      </a:r>
                      <a:endParaRPr lang="zh-CN" sz="1400" b="1" kern="0" dirty="0">
                        <a:solidFill>
                          <a:schemeClr val="lt1"/>
                        </a:solidFill>
                        <a:effectLst/>
                        <a:latin typeface="+mn-lt"/>
                        <a:ea typeface="+mn-ea"/>
                        <a:cs typeface="+mn-cs"/>
                      </a:endParaRPr>
                    </a:p>
                  </a:txBody>
                  <a:tcPr marL="68580" marR="68580" marT="0" marB="0"/>
                </a:tc>
                <a:tc>
                  <a:txBody>
                    <a:bodyPr/>
                    <a:lstStyle/>
                    <a:p>
                      <a:pPr marL="0" indent="0" algn="ctr" defTabSz="914400" rtl="0" eaLnBrk="1" latinLnBrk="0" hangingPunct="1">
                        <a:lnSpc>
                          <a:spcPct val="125000"/>
                        </a:lnSpc>
                        <a:spcAft>
                          <a:spcPts val="0"/>
                        </a:spcAft>
                      </a:pPr>
                      <a:r>
                        <a:rPr lang="en-US" sz="1400" kern="0" dirty="0">
                          <a:effectLst/>
                        </a:rPr>
                        <a:t>£500</a:t>
                      </a:r>
                      <a:endParaRPr lang="zh-CN" sz="1400" b="1" kern="0" dirty="0">
                        <a:solidFill>
                          <a:schemeClr val="lt1"/>
                        </a:solidFill>
                        <a:effectLst/>
                        <a:latin typeface="+mn-lt"/>
                        <a:ea typeface="+mn-ea"/>
                        <a:cs typeface="+mn-cs"/>
                      </a:endParaRPr>
                    </a:p>
                  </a:txBody>
                  <a:tcPr marL="68580" marR="68580" marT="0" marB="0"/>
                </a:tc>
                <a:tc>
                  <a:txBody>
                    <a:bodyPr/>
                    <a:lstStyle/>
                    <a:p>
                      <a:pPr marL="0" indent="0" algn="ctr" defTabSz="914400" rtl="0" eaLnBrk="1" latinLnBrk="0" hangingPunct="1">
                        <a:lnSpc>
                          <a:spcPct val="125000"/>
                        </a:lnSpc>
                        <a:spcAft>
                          <a:spcPts val="0"/>
                        </a:spcAft>
                      </a:pPr>
                      <a:r>
                        <a:rPr lang="en-US" sz="1400" kern="0" dirty="0">
                          <a:effectLst/>
                        </a:rPr>
                        <a:t>£490</a:t>
                      </a:r>
                      <a:endParaRPr lang="zh-CN" sz="1400" b="1" kern="0" dirty="0">
                        <a:solidFill>
                          <a:schemeClr val="lt1"/>
                        </a:solidFill>
                        <a:effectLst/>
                        <a:latin typeface="+mn-lt"/>
                        <a:ea typeface="+mn-ea"/>
                        <a:cs typeface="+mn-cs"/>
                      </a:endParaRPr>
                    </a:p>
                  </a:txBody>
                  <a:tcPr marL="68580" marR="68580" marT="0" marB="0"/>
                </a:tc>
              </a:tr>
              <a:tr h="221984">
                <a:tc>
                  <a:txBody>
                    <a:bodyPr/>
                    <a:lstStyle/>
                    <a:p>
                      <a:pPr marL="0" indent="0" algn="ctr" defTabSz="914400" rtl="0" eaLnBrk="1" latinLnBrk="0" hangingPunct="1">
                        <a:lnSpc>
                          <a:spcPct val="125000"/>
                        </a:lnSpc>
                        <a:spcAft>
                          <a:spcPts val="0"/>
                        </a:spcAft>
                      </a:pPr>
                      <a:r>
                        <a:rPr lang="en-US" sz="1400" kern="0" dirty="0">
                          <a:effectLst/>
                        </a:rPr>
                        <a:t>171 - 190</a:t>
                      </a:r>
                      <a:endParaRPr lang="zh-CN" sz="1400" b="1" kern="0" dirty="0">
                        <a:solidFill>
                          <a:schemeClr val="lt1"/>
                        </a:solidFill>
                        <a:effectLst/>
                        <a:latin typeface="+mn-lt"/>
                        <a:ea typeface="+mn-ea"/>
                        <a:cs typeface="+mn-cs"/>
                      </a:endParaRPr>
                    </a:p>
                  </a:txBody>
                  <a:tcPr marL="68580" marR="68580" marT="0" marB="0"/>
                </a:tc>
                <a:tc>
                  <a:txBody>
                    <a:bodyPr/>
                    <a:lstStyle/>
                    <a:p>
                      <a:pPr marL="0" indent="0" algn="ctr" defTabSz="914400" rtl="0" eaLnBrk="1" latinLnBrk="0" hangingPunct="1">
                        <a:lnSpc>
                          <a:spcPct val="125000"/>
                        </a:lnSpc>
                        <a:spcAft>
                          <a:spcPts val="0"/>
                        </a:spcAft>
                      </a:pPr>
                      <a:r>
                        <a:rPr lang="en-US" sz="1400" kern="0" dirty="0">
                          <a:effectLst/>
                        </a:rPr>
                        <a:t>£800</a:t>
                      </a:r>
                      <a:endParaRPr lang="zh-CN" sz="1400" b="1" kern="0" dirty="0">
                        <a:solidFill>
                          <a:schemeClr val="lt1"/>
                        </a:solidFill>
                        <a:effectLst/>
                        <a:latin typeface="+mn-lt"/>
                        <a:ea typeface="+mn-ea"/>
                        <a:cs typeface="+mn-cs"/>
                      </a:endParaRPr>
                    </a:p>
                  </a:txBody>
                  <a:tcPr marL="68580" marR="68580" marT="0" marB="0"/>
                </a:tc>
                <a:tc>
                  <a:txBody>
                    <a:bodyPr/>
                    <a:lstStyle/>
                    <a:p>
                      <a:pPr marL="0" indent="0" algn="ctr" defTabSz="914400" rtl="0" eaLnBrk="1" latinLnBrk="0" hangingPunct="1">
                        <a:lnSpc>
                          <a:spcPct val="125000"/>
                        </a:lnSpc>
                        <a:spcAft>
                          <a:spcPts val="0"/>
                        </a:spcAft>
                      </a:pPr>
                      <a:r>
                        <a:rPr lang="en-US" sz="1400" kern="0" dirty="0">
                          <a:effectLst/>
                        </a:rPr>
                        <a:t>£790</a:t>
                      </a:r>
                      <a:endParaRPr lang="zh-CN" sz="1400" b="1" kern="0" dirty="0">
                        <a:solidFill>
                          <a:schemeClr val="lt1"/>
                        </a:solidFill>
                        <a:effectLst/>
                        <a:latin typeface="+mn-lt"/>
                        <a:ea typeface="+mn-ea"/>
                        <a:cs typeface="+mn-cs"/>
                      </a:endParaRPr>
                    </a:p>
                  </a:txBody>
                  <a:tcPr marL="68580" marR="68580" marT="0" marB="0"/>
                </a:tc>
              </a:tr>
              <a:tr h="221984">
                <a:tc>
                  <a:txBody>
                    <a:bodyPr/>
                    <a:lstStyle/>
                    <a:p>
                      <a:pPr marL="0" indent="0" algn="ctr" defTabSz="914400" rtl="0" eaLnBrk="1" latinLnBrk="0" hangingPunct="1">
                        <a:lnSpc>
                          <a:spcPct val="125000"/>
                        </a:lnSpc>
                        <a:spcAft>
                          <a:spcPts val="0"/>
                        </a:spcAft>
                      </a:pPr>
                      <a:r>
                        <a:rPr lang="en-US" sz="1400" kern="0" dirty="0">
                          <a:effectLst/>
                        </a:rPr>
                        <a:t>191 - 225</a:t>
                      </a:r>
                      <a:endParaRPr lang="zh-CN" sz="1400" b="1" kern="0" dirty="0">
                        <a:solidFill>
                          <a:schemeClr val="lt1"/>
                        </a:solidFill>
                        <a:effectLst/>
                        <a:latin typeface="+mn-lt"/>
                        <a:ea typeface="+mn-ea"/>
                        <a:cs typeface="+mn-cs"/>
                      </a:endParaRPr>
                    </a:p>
                  </a:txBody>
                  <a:tcPr marL="68580" marR="68580" marT="0" marB="0"/>
                </a:tc>
                <a:tc>
                  <a:txBody>
                    <a:bodyPr/>
                    <a:lstStyle/>
                    <a:p>
                      <a:pPr marL="0" indent="0" algn="ctr" defTabSz="914400" rtl="0" eaLnBrk="1" latinLnBrk="0" hangingPunct="1">
                        <a:lnSpc>
                          <a:spcPct val="125000"/>
                        </a:lnSpc>
                        <a:spcAft>
                          <a:spcPts val="0"/>
                        </a:spcAft>
                      </a:pPr>
                      <a:r>
                        <a:rPr lang="en-US" sz="1400" kern="0" dirty="0">
                          <a:effectLst/>
                        </a:rPr>
                        <a:t>£1,200</a:t>
                      </a:r>
                      <a:endParaRPr lang="zh-CN" sz="1400" b="1" kern="0" dirty="0">
                        <a:solidFill>
                          <a:schemeClr val="lt1"/>
                        </a:solidFill>
                        <a:effectLst/>
                        <a:latin typeface="+mn-lt"/>
                        <a:ea typeface="+mn-ea"/>
                        <a:cs typeface="+mn-cs"/>
                      </a:endParaRPr>
                    </a:p>
                  </a:txBody>
                  <a:tcPr marL="68580" marR="68580" marT="0" marB="0"/>
                </a:tc>
                <a:tc>
                  <a:txBody>
                    <a:bodyPr/>
                    <a:lstStyle/>
                    <a:p>
                      <a:pPr marL="0" indent="0" algn="ctr" defTabSz="914400" rtl="0" eaLnBrk="1" latinLnBrk="0" hangingPunct="1">
                        <a:lnSpc>
                          <a:spcPct val="125000"/>
                        </a:lnSpc>
                        <a:spcAft>
                          <a:spcPts val="0"/>
                        </a:spcAft>
                      </a:pPr>
                      <a:r>
                        <a:rPr lang="en-US" sz="1400" kern="0" dirty="0">
                          <a:effectLst/>
                        </a:rPr>
                        <a:t>£1,190</a:t>
                      </a:r>
                      <a:endParaRPr lang="zh-CN" sz="1400" b="1" kern="0" dirty="0">
                        <a:solidFill>
                          <a:schemeClr val="lt1"/>
                        </a:solidFill>
                        <a:effectLst/>
                        <a:latin typeface="+mn-lt"/>
                        <a:ea typeface="+mn-ea"/>
                        <a:cs typeface="+mn-cs"/>
                      </a:endParaRPr>
                    </a:p>
                  </a:txBody>
                  <a:tcPr marL="68580" marR="68580" marT="0" marB="0"/>
                </a:tc>
              </a:tr>
              <a:tr h="221984">
                <a:tc>
                  <a:txBody>
                    <a:bodyPr/>
                    <a:lstStyle/>
                    <a:p>
                      <a:pPr marL="0" indent="0" algn="ctr" defTabSz="914400" rtl="0" eaLnBrk="1" latinLnBrk="0" hangingPunct="1">
                        <a:lnSpc>
                          <a:spcPct val="125000"/>
                        </a:lnSpc>
                        <a:spcAft>
                          <a:spcPts val="0"/>
                        </a:spcAft>
                      </a:pPr>
                      <a:r>
                        <a:rPr lang="en-US" sz="1400" kern="0" dirty="0">
                          <a:effectLst/>
                        </a:rPr>
                        <a:t>226 - 255</a:t>
                      </a:r>
                      <a:endParaRPr lang="zh-CN" sz="1400" b="1" kern="0" dirty="0">
                        <a:solidFill>
                          <a:schemeClr val="lt1"/>
                        </a:solidFill>
                        <a:effectLst/>
                        <a:latin typeface="+mn-lt"/>
                        <a:ea typeface="+mn-ea"/>
                        <a:cs typeface="+mn-cs"/>
                      </a:endParaRPr>
                    </a:p>
                  </a:txBody>
                  <a:tcPr marL="68580" marR="68580" marT="0" marB="0"/>
                </a:tc>
                <a:tc>
                  <a:txBody>
                    <a:bodyPr/>
                    <a:lstStyle/>
                    <a:p>
                      <a:pPr marL="0" indent="0" algn="ctr" defTabSz="914400" rtl="0" eaLnBrk="1" latinLnBrk="0" hangingPunct="1">
                        <a:lnSpc>
                          <a:spcPct val="125000"/>
                        </a:lnSpc>
                        <a:spcAft>
                          <a:spcPts val="0"/>
                        </a:spcAft>
                      </a:pPr>
                      <a:r>
                        <a:rPr lang="en-US" sz="1400" kern="0">
                          <a:effectLst/>
                        </a:rPr>
                        <a:t>£1,700</a:t>
                      </a:r>
                      <a:endParaRPr lang="zh-CN" sz="1400" b="1" kern="0">
                        <a:solidFill>
                          <a:schemeClr val="lt1"/>
                        </a:solidFill>
                        <a:effectLst/>
                        <a:latin typeface="+mn-lt"/>
                        <a:ea typeface="+mn-ea"/>
                        <a:cs typeface="+mn-cs"/>
                      </a:endParaRPr>
                    </a:p>
                  </a:txBody>
                  <a:tcPr marL="68580" marR="68580" marT="0" marB="0"/>
                </a:tc>
                <a:tc>
                  <a:txBody>
                    <a:bodyPr/>
                    <a:lstStyle/>
                    <a:p>
                      <a:pPr marL="0" indent="0" algn="ctr" defTabSz="914400" rtl="0" eaLnBrk="1" latinLnBrk="0" hangingPunct="1">
                        <a:lnSpc>
                          <a:spcPct val="125000"/>
                        </a:lnSpc>
                        <a:spcAft>
                          <a:spcPts val="0"/>
                        </a:spcAft>
                      </a:pPr>
                      <a:r>
                        <a:rPr lang="en-US" sz="1400" kern="0" dirty="0">
                          <a:effectLst/>
                        </a:rPr>
                        <a:t>£1,690</a:t>
                      </a:r>
                      <a:endParaRPr lang="zh-CN" sz="1400" b="1" kern="0" dirty="0">
                        <a:solidFill>
                          <a:schemeClr val="lt1"/>
                        </a:solidFill>
                        <a:effectLst/>
                        <a:latin typeface="+mn-lt"/>
                        <a:ea typeface="+mn-ea"/>
                        <a:cs typeface="+mn-cs"/>
                      </a:endParaRPr>
                    </a:p>
                  </a:txBody>
                  <a:tcPr marL="68580" marR="68580" marT="0" marB="0"/>
                </a:tc>
              </a:tr>
              <a:tr h="221984">
                <a:tc>
                  <a:txBody>
                    <a:bodyPr/>
                    <a:lstStyle/>
                    <a:p>
                      <a:pPr marL="0" indent="0" algn="ctr" defTabSz="914400" rtl="0" eaLnBrk="1" latinLnBrk="0" hangingPunct="1">
                        <a:lnSpc>
                          <a:spcPct val="125000"/>
                        </a:lnSpc>
                        <a:spcAft>
                          <a:spcPts val="0"/>
                        </a:spcAft>
                      </a:pPr>
                      <a:r>
                        <a:rPr lang="zh-CN" sz="1400" kern="0" dirty="0">
                          <a:effectLst/>
                        </a:rPr>
                        <a:t>超过</a:t>
                      </a:r>
                      <a:r>
                        <a:rPr lang="en-US" sz="1400" kern="0" dirty="0">
                          <a:effectLst/>
                        </a:rPr>
                        <a:t>255</a:t>
                      </a:r>
                      <a:endParaRPr lang="zh-CN" sz="1400" b="1" kern="0" dirty="0">
                        <a:solidFill>
                          <a:schemeClr val="lt1"/>
                        </a:solidFill>
                        <a:effectLst/>
                        <a:latin typeface="+mn-lt"/>
                        <a:ea typeface="+mn-ea"/>
                        <a:cs typeface="+mn-cs"/>
                      </a:endParaRPr>
                    </a:p>
                  </a:txBody>
                  <a:tcPr marL="68580" marR="68580" marT="0" marB="0"/>
                </a:tc>
                <a:tc>
                  <a:txBody>
                    <a:bodyPr/>
                    <a:lstStyle/>
                    <a:p>
                      <a:pPr marL="0" indent="0" algn="ctr" defTabSz="914400" rtl="0" eaLnBrk="1" latinLnBrk="0" hangingPunct="1">
                        <a:lnSpc>
                          <a:spcPct val="125000"/>
                        </a:lnSpc>
                        <a:spcAft>
                          <a:spcPts val="0"/>
                        </a:spcAft>
                      </a:pPr>
                      <a:r>
                        <a:rPr lang="en-US" sz="1400" kern="0">
                          <a:effectLst/>
                        </a:rPr>
                        <a:t>£2,000</a:t>
                      </a:r>
                      <a:endParaRPr lang="zh-CN" sz="1400" b="1" kern="0">
                        <a:solidFill>
                          <a:schemeClr val="lt1"/>
                        </a:solidFill>
                        <a:effectLst/>
                        <a:latin typeface="+mn-lt"/>
                        <a:ea typeface="+mn-ea"/>
                        <a:cs typeface="+mn-cs"/>
                      </a:endParaRPr>
                    </a:p>
                  </a:txBody>
                  <a:tcPr marL="68580" marR="68580" marT="0" marB="0"/>
                </a:tc>
                <a:tc>
                  <a:txBody>
                    <a:bodyPr/>
                    <a:lstStyle/>
                    <a:p>
                      <a:pPr marL="0" indent="0" algn="ctr" defTabSz="914400" rtl="0" eaLnBrk="1" latinLnBrk="0" hangingPunct="1">
                        <a:lnSpc>
                          <a:spcPct val="125000"/>
                        </a:lnSpc>
                        <a:spcAft>
                          <a:spcPts val="0"/>
                        </a:spcAft>
                      </a:pPr>
                      <a:r>
                        <a:rPr lang="en-US" sz="1400" kern="0" dirty="0">
                          <a:effectLst/>
                        </a:rPr>
                        <a:t>£1,990</a:t>
                      </a:r>
                      <a:endParaRPr lang="zh-CN" sz="1400" b="1" kern="0" dirty="0">
                        <a:solidFill>
                          <a:schemeClr val="lt1"/>
                        </a:solidFill>
                        <a:effectLst/>
                        <a:latin typeface="+mn-lt"/>
                        <a:ea typeface="+mn-ea"/>
                        <a:cs typeface="+mn-cs"/>
                      </a:endParaRPr>
                    </a:p>
                  </a:txBody>
                  <a:tcPr marL="68580" marR="68580" marT="0" marB="0"/>
                </a:tc>
              </a:tr>
            </a:tbl>
          </a:graphicData>
        </a:graphic>
      </p:graphicFrame>
      <p:sp>
        <p:nvSpPr>
          <p:cNvPr id="7" name="Rectangle 1"/>
          <p:cNvSpPr>
            <a:spLocks noChangeArrowheads="1"/>
          </p:cNvSpPr>
          <p:nvPr/>
        </p:nvSpPr>
        <p:spPr bwMode="auto">
          <a:xfrm>
            <a:off x="971600" y="5772859"/>
            <a:ext cx="579120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114300" algn="l" defTabSz="914400" rtl="0" eaLnBrk="0" fontAlgn="base" latinLnBrk="0" hangingPunct="0">
              <a:lnSpc>
                <a:spcPct val="100000"/>
              </a:lnSpc>
              <a:spcBef>
                <a:spcPct val="0"/>
              </a:spcBef>
              <a:spcAft>
                <a:spcPct val="0"/>
              </a:spcAft>
              <a:buClrTx/>
              <a:buSzTx/>
              <a:buFontTx/>
              <a:buNone/>
            </a:pPr>
            <a:r>
              <a:rPr kumimoji="0" lang="zh-CN" altLang="en-US" sz="105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Calibri" panose="020F0502020204030204" pitchFamily="34" charset="0"/>
              </a:rPr>
              <a:t>资料来源：</a:t>
            </a:r>
            <a:r>
              <a:rPr kumimoji="0" lang="en-US" altLang="zh-CN" sz="105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Vehicle tax rates. https://www.gov.uk/vehicle-tax-rate-tables[2018-3-5]</a:t>
            </a:r>
            <a:endParaRPr kumimoji="0" lang="en-US" altLang="zh-CN" sz="3200" b="0" i="0" u="none" strike="noStrike" cap="none" normalizeH="0" baseline="0" dirty="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2177679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1072903"/>
            <a:ext cx="8001000" cy="468089"/>
          </a:xfrm>
        </p:spPr>
        <p:txBody>
          <a:bodyPr/>
          <a:lstStyle/>
          <a:p>
            <a:r>
              <a:rPr lang="zh-CN" altLang="en-US" sz="2400" dirty="0" smtClean="0"/>
              <a:t>工信部密集发文推动绿色发展</a:t>
            </a:r>
            <a:endParaRPr lang="zh-CN" altLang="en-US" sz="2400" dirty="0"/>
          </a:p>
        </p:txBody>
      </p:sp>
      <p:sp>
        <p:nvSpPr>
          <p:cNvPr id="3" name="日期占位符 2"/>
          <p:cNvSpPr>
            <a:spLocks noGrp="1"/>
          </p:cNvSpPr>
          <p:nvPr>
            <p:ph type="dt" sz="half" idx="10"/>
          </p:nvPr>
        </p:nvSpPr>
        <p:spPr/>
        <p:txBody>
          <a:bodyPr/>
          <a:lstStyle/>
          <a:p>
            <a:pPr>
              <a:defRPr/>
            </a:pPr>
            <a:fld id="{755EF402-BC45-45A3-A579-E1DACC2E6E24}" type="datetime1">
              <a:rPr lang="zh-CN" altLang="en-US" smtClean="0"/>
              <a:t>2019/4/18</a:t>
            </a:fld>
            <a:endParaRPr lang="en-US" altLang="zh-CN"/>
          </a:p>
        </p:txBody>
      </p:sp>
      <p:sp>
        <p:nvSpPr>
          <p:cNvPr id="4" name="灯片编号占位符 3"/>
          <p:cNvSpPr>
            <a:spLocks noGrp="1"/>
          </p:cNvSpPr>
          <p:nvPr>
            <p:ph type="sldNum" sz="quarter" idx="12"/>
          </p:nvPr>
        </p:nvSpPr>
        <p:spPr/>
        <p:txBody>
          <a:bodyPr/>
          <a:lstStyle/>
          <a:p>
            <a:pPr>
              <a:defRPr/>
            </a:pPr>
            <a:fld id="{E90E85B0-31EB-46B1-8A41-CF6FCDDC73CA}" type="slidenum">
              <a:rPr lang="en-US" altLang="zh-CN" smtClean="0"/>
              <a:t>12</a:t>
            </a:fld>
            <a:endParaRPr lang="en-US" altLang="zh-CN"/>
          </a:p>
        </p:txBody>
      </p:sp>
      <p:sp>
        <p:nvSpPr>
          <p:cNvPr id="5" name="TextBox 4"/>
          <p:cNvSpPr txBox="1"/>
          <p:nvPr/>
        </p:nvSpPr>
        <p:spPr>
          <a:xfrm>
            <a:off x="539552" y="1628800"/>
            <a:ext cx="8280920" cy="5078313"/>
          </a:xfrm>
          <a:prstGeom prst="rect">
            <a:avLst/>
          </a:prstGeom>
          <a:solidFill>
            <a:schemeClr val="bg1"/>
          </a:solidFill>
        </p:spPr>
        <p:txBody>
          <a:bodyPr wrap="square" rtlCol="0">
            <a:spAutoFit/>
          </a:bodyPr>
          <a:lstStyle/>
          <a:p>
            <a:pPr marL="285750" indent="-285750">
              <a:buFont typeface="Wingdings" pitchFamily="2" charset="2"/>
              <a:buChar char="ü"/>
            </a:pPr>
            <a:r>
              <a:rPr lang="en-US" altLang="zh-CN" dirty="0"/>
              <a:t>2018</a:t>
            </a:r>
            <a:r>
              <a:rPr lang="zh-CN" altLang="en-US" dirty="0"/>
              <a:t>年</a:t>
            </a:r>
            <a:r>
              <a:rPr lang="en-US" altLang="zh-CN" dirty="0"/>
              <a:t>7</a:t>
            </a:r>
            <a:r>
              <a:rPr lang="zh-CN" altLang="en-US" dirty="0"/>
              <a:t>月</a:t>
            </a:r>
            <a:r>
              <a:rPr lang="en-US" altLang="zh-CN" dirty="0"/>
              <a:t>23</a:t>
            </a:r>
            <a:r>
              <a:rPr lang="zh-CN" altLang="en-US" dirty="0" smtClean="0"/>
              <a:t>日</a:t>
            </a:r>
            <a:r>
              <a:rPr lang="zh-CN" altLang="zh-CN" b="1" dirty="0" smtClean="0"/>
              <a:t>工信部</a:t>
            </a:r>
            <a:r>
              <a:rPr lang="zh-CN" altLang="en-US" b="1" dirty="0" smtClean="0"/>
              <a:t>发布</a:t>
            </a:r>
            <a:r>
              <a:rPr lang="zh-CN" altLang="zh-CN" b="1" dirty="0" smtClean="0"/>
              <a:t>关于</a:t>
            </a:r>
            <a:r>
              <a:rPr lang="zh-CN" altLang="zh-CN" b="1" dirty="0"/>
              <a:t>印发坚决打好工业和通信业污染防治攻坚战三年行动计划的</a:t>
            </a:r>
            <a:r>
              <a:rPr lang="zh-CN" altLang="zh-CN" b="1" dirty="0" smtClean="0"/>
              <a:t>通知</a:t>
            </a:r>
            <a:r>
              <a:rPr lang="zh-CN" altLang="en-US" b="1" dirty="0" smtClean="0"/>
              <a:t>：</a:t>
            </a:r>
            <a:r>
              <a:rPr lang="zh-CN" altLang="en-US" dirty="0" smtClean="0"/>
              <a:t>到</a:t>
            </a:r>
            <a:r>
              <a:rPr lang="en-US" altLang="zh-CN" dirty="0"/>
              <a:t>2020</a:t>
            </a:r>
            <a:r>
              <a:rPr lang="zh-CN" altLang="en-US" dirty="0" smtClean="0"/>
              <a:t>年规模</a:t>
            </a:r>
            <a:r>
              <a:rPr lang="zh-CN" altLang="en-US" dirty="0"/>
              <a:t>以上企业单位工业增加值能耗比</a:t>
            </a:r>
            <a:r>
              <a:rPr lang="en-US" altLang="zh-CN" dirty="0"/>
              <a:t>2015</a:t>
            </a:r>
            <a:r>
              <a:rPr lang="zh-CN" altLang="en-US" dirty="0"/>
              <a:t>年下降</a:t>
            </a:r>
            <a:r>
              <a:rPr lang="en-US" altLang="zh-CN" dirty="0"/>
              <a:t>18%</a:t>
            </a:r>
            <a:r>
              <a:rPr lang="zh-CN" altLang="en-US" dirty="0" smtClean="0"/>
              <a:t>，单位工业增加值用水量下降</a:t>
            </a:r>
            <a:r>
              <a:rPr lang="en-US" altLang="zh-CN" dirty="0" smtClean="0"/>
              <a:t>23%</a:t>
            </a:r>
            <a:r>
              <a:rPr lang="zh-CN" altLang="en-US" dirty="0" smtClean="0"/>
              <a:t>，绿色</a:t>
            </a:r>
            <a:r>
              <a:rPr lang="zh-CN" altLang="en-US" dirty="0"/>
              <a:t>制造和高技术产业占比大幅</a:t>
            </a:r>
            <a:r>
              <a:rPr lang="zh-CN" altLang="en-US" dirty="0" smtClean="0"/>
              <a:t>提高。</a:t>
            </a:r>
            <a:endParaRPr lang="en-US" altLang="zh-CN" dirty="0" smtClean="0"/>
          </a:p>
          <a:p>
            <a:pPr marL="285750" indent="-285750">
              <a:buFont typeface="Wingdings" pitchFamily="2" charset="2"/>
              <a:buChar char="ü"/>
            </a:pPr>
            <a:r>
              <a:rPr lang="en-US" altLang="zh-CN" dirty="0" smtClean="0"/>
              <a:t>2018</a:t>
            </a:r>
            <a:r>
              <a:rPr lang="zh-CN" altLang="en-US" dirty="0" smtClean="0"/>
              <a:t>年</a:t>
            </a:r>
            <a:r>
              <a:rPr lang="en-US" altLang="zh-CN" dirty="0" smtClean="0"/>
              <a:t>11</a:t>
            </a:r>
            <a:r>
              <a:rPr lang="zh-CN" altLang="en-US" dirty="0" smtClean="0"/>
              <a:t>月</a:t>
            </a:r>
            <a:r>
              <a:rPr lang="en-US" altLang="zh-CN" dirty="0" smtClean="0"/>
              <a:t>06</a:t>
            </a:r>
            <a:r>
              <a:rPr lang="zh-CN" altLang="en-US" dirty="0" smtClean="0"/>
              <a:t>日</a:t>
            </a:r>
            <a:r>
              <a:rPr lang="zh-CN" altLang="en-US" b="1" dirty="0" smtClean="0"/>
              <a:t>工信部发布关于</a:t>
            </a:r>
            <a:r>
              <a:rPr lang="zh-CN" altLang="en-US" b="1" dirty="0"/>
              <a:t>公布第三批绿色制造名单的</a:t>
            </a:r>
            <a:r>
              <a:rPr lang="zh-CN" altLang="en-US" b="1" dirty="0" smtClean="0"/>
              <a:t>通知：绿</a:t>
            </a:r>
            <a:r>
              <a:rPr lang="zh-CN" altLang="en-US" dirty="0" smtClean="0"/>
              <a:t>色</a:t>
            </a:r>
            <a:r>
              <a:rPr lang="zh-CN" altLang="en-US" dirty="0"/>
              <a:t>工厂</a:t>
            </a:r>
            <a:r>
              <a:rPr lang="en-US" altLang="zh-CN" dirty="0"/>
              <a:t>391</a:t>
            </a:r>
            <a:r>
              <a:rPr lang="zh-CN" altLang="en-US" dirty="0"/>
              <a:t>家、</a:t>
            </a:r>
            <a:r>
              <a:rPr lang="zh-CN" altLang="en-US" dirty="0" smtClean="0"/>
              <a:t>绿色产品</a:t>
            </a:r>
            <a:r>
              <a:rPr lang="en-US" altLang="zh-CN" dirty="0"/>
              <a:t>480</a:t>
            </a:r>
            <a:r>
              <a:rPr lang="zh-CN" altLang="en-US" dirty="0"/>
              <a:t>种、绿色园区</a:t>
            </a:r>
            <a:r>
              <a:rPr lang="en-US" altLang="zh-CN" dirty="0"/>
              <a:t>34</a:t>
            </a:r>
            <a:r>
              <a:rPr lang="zh-CN" altLang="en-US" dirty="0"/>
              <a:t>家、绿色供应链管理示范企业</a:t>
            </a:r>
            <a:r>
              <a:rPr lang="en-US" altLang="zh-CN" dirty="0"/>
              <a:t>21</a:t>
            </a:r>
            <a:r>
              <a:rPr lang="zh-CN" altLang="en-US" dirty="0" smtClean="0"/>
              <a:t>家。</a:t>
            </a:r>
            <a:endParaRPr lang="zh-CN" altLang="en-US" b="1" dirty="0"/>
          </a:p>
          <a:p>
            <a:pPr marL="285750" indent="-285750">
              <a:buFont typeface="Wingdings" pitchFamily="2" charset="2"/>
              <a:buChar char="ü"/>
            </a:pPr>
            <a:r>
              <a:rPr lang="en-US" altLang="zh-CN" dirty="0" smtClean="0"/>
              <a:t>2018</a:t>
            </a:r>
            <a:r>
              <a:rPr lang="zh-CN" altLang="en-US" dirty="0" smtClean="0"/>
              <a:t>年</a:t>
            </a:r>
            <a:r>
              <a:rPr lang="en-US" altLang="zh-CN" dirty="0" smtClean="0"/>
              <a:t>11</a:t>
            </a:r>
            <a:r>
              <a:rPr lang="zh-CN" altLang="en-US" dirty="0" smtClean="0"/>
              <a:t>月</a:t>
            </a:r>
            <a:r>
              <a:rPr lang="en-US" altLang="zh-CN" dirty="0" smtClean="0"/>
              <a:t>28</a:t>
            </a:r>
            <a:r>
              <a:rPr lang="zh-CN" altLang="en-US" dirty="0" smtClean="0"/>
              <a:t>日</a:t>
            </a:r>
            <a:r>
              <a:rPr lang="zh-CN" altLang="en-US" b="1" dirty="0" smtClean="0"/>
              <a:t>工信部、农行发布关于</a:t>
            </a:r>
            <a:r>
              <a:rPr lang="zh-CN" altLang="en-US" b="1" dirty="0"/>
              <a:t>推进金融支持县域工业绿色发展工作的</a:t>
            </a:r>
            <a:r>
              <a:rPr lang="zh-CN" altLang="en-US" b="1" dirty="0" smtClean="0"/>
              <a:t>通知：</a:t>
            </a:r>
            <a:r>
              <a:rPr lang="zh-CN" altLang="zh-CN" dirty="0" smtClean="0"/>
              <a:t>充分</a:t>
            </a:r>
            <a:r>
              <a:rPr lang="zh-CN" altLang="zh-CN" dirty="0"/>
              <a:t>利用多种金融手段，积极支持工业设计、生产、物流、消费等全产业链绿色转型</a:t>
            </a:r>
            <a:r>
              <a:rPr lang="zh-CN" altLang="zh-CN" dirty="0" smtClean="0"/>
              <a:t>，全面</a:t>
            </a:r>
            <a:r>
              <a:rPr lang="zh-CN" altLang="zh-CN" dirty="0"/>
              <a:t>推行绿色制造，推动县域工业向高质量发展转变，实现绿色增长</a:t>
            </a:r>
            <a:r>
              <a:rPr lang="zh-CN" altLang="zh-CN" dirty="0" smtClean="0"/>
              <a:t>。</a:t>
            </a:r>
            <a:endParaRPr lang="en-US" altLang="zh-CN" dirty="0" smtClean="0"/>
          </a:p>
          <a:p>
            <a:pPr marL="285750" indent="-285750">
              <a:buFont typeface="Wingdings" pitchFamily="2" charset="2"/>
              <a:buChar char="ü"/>
            </a:pPr>
            <a:r>
              <a:rPr lang="en-US" altLang="zh-CN" b="1" dirty="0"/>
              <a:t>2019</a:t>
            </a:r>
            <a:r>
              <a:rPr lang="zh-CN" altLang="en-US" b="1" dirty="0"/>
              <a:t>年</a:t>
            </a:r>
            <a:r>
              <a:rPr lang="en-US" altLang="zh-CN" b="1" dirty="0"/>
              <a:t>2</a:t>
            </a:r>
            <a:r>
              <a:rPr lang="zh-CN" altLang="en-US" b="1" dirty="0"/>
              <a:t>月</a:t>
            </a:r>
            <a:r>
              <a:rPr lang="en-US" altLang="zh-CN" b="1" dirty="0"/>
              <a:t>14</a:t>
            </a:r>
            <a:r>
              <a:rPr lang="zh-CN" altLang="en-US" b="1" dirty="0"/>
              <a:t>日</a:t>
            </a:r>
            <a:r>
              <a:rPr lang="zh-CN" altLang="en-US" dirty="0"/>
              <a:t>国家</a:t>
            </a:r>
            <a:r>
              <a:rPr lang="zh-CN" altLang="en-US" dirty="0" smtClean="0"/>
              <a:t>发改委等七部门，</a:t>
            </a:r>
            <a:r>
              <a:rPr lang="zh-CN" altLang="en-US" dirty="0"/>
              <a:t>发布绿色产业指导目录</a:t>
            </a:r>
            <a:r>
              <a:rPr lang="zh-CN" altLang="en-US" sz="1100" dirty="0"/>
              <a:t>（ </a:t>
            </a:r>
            <a:r>
              <a:rPr lang="en-US" altLang="zh-CN" sz="1100" dirty="0"/>
              <a:t>2019 </a:t>
            </a:r>
            <a:r>
              <a:rPr lang="zh-CN" altLang="en-US" sz="1100" dirty="0"/>
              <a:t>年版</a:t>
            </a:r>
            <a:r>
              <a:rPr lang="zh-CN" altLang="en-US" sz="1100" dirty="0" smtClean="0"/>
              <a:t>）</a:t>
            </a:r>
            <a:r>
              <a:rPr lang="zh-CN" altLang="en-US" dirty="0" smtClean="0"/>
              <a:t>。</a:t>
            </a:r>
            <a:endParaRPr lang="en-US" altLang="zh-CN" dirty="0" smtClean="0"/>
          </a:p>
          <a:p>
            <a:pPr marL="285750" indent="-285750">
              <a:buFont typeface="Wingdings" pitchFamily="2" charset="2"/>
              <a:buChar char="ü"/>
            </a:pPr>
            <a:r>
              <a:rPr lang="en-US" altLang="zh-CN" dirty="0" smtClean="0"/>
              <a:t>2019</a:t>
            </a:r>
            <a:r>
              <a:rPr lang="zh-CN" altLang="en-US" dirty="0"/>
              <a:t>年</a:t>
            </a:r>
            <a:r>
              <a:rPr lang="en-US" altLang="zh-CN" dirty="0"/>
              <a:t>3</a:t>
            </a:r>
            <a:r>
              <a:rPr lang="zh-CN" altLang="en-US" dirty="0"/>
              <a:t>月</a:t>
            </a:r>
            <a:r>
              <a:rPr lang="en-US" altLang="zh-CN" dirty="0"/>
              <a:t>6</a:t>
            </a:r>
            <a:r>
              <a:rPr lang="zh-CN" altLang="en-US" dirty="0"/>
              <a:t>日，</a:t>
            </a:r>
            <a:r>
              <a:rPr lang="zh-CN" altLang="en-US" b="1" dirty="0" smtClean="0"/>
              <a:t>工信部</a:t>
            </a:r>
            <a:r>
              <a:rPr lang="zh-CN" altLang="en-US" b="1" dirty="0"/>
              <a:t>办公厅关于推荐第四批绿色制造名单的</a:t>
            </a:r>
            <a:r>
              <a:rPr lang="zh-CN" altLang="en-US" b="1" dirty="0" smtClean="0"/>
              <a:t>通知。</a:t>
            </a:r>
            <a:endParaRPr lang="en-US" altLang="zh-CN" b="1" dirty="0" smtClean="0"/>
          </a:p>
          <a:p>
            <a:pPr marL="285750" indent="-285750">
              <a:buFont typeface="Wingdings" pitchFamily="2" charset="2"/>
              <a:buChar char="ü"/>
            </a:pPr>
            <a:r>
              <a:rPr lang="en-US" altLang="zh-CN" b="1" dirty="0" smtClean="0"/>
              <a:t>2019.3</a:t>
            </a:r>
            <a:r>
              <a:rPr lang="zh-CN" altLang="en-US" b="1" dirty="0" smtClean="0"/>
              <a:t>月</a:t>
            </a:r>
            <a:r>
              <a:rPr lang="en-US" altLang="zh-CN" b="1" dirty="0" smtClean="0"/>
              <a:t>19</a:t>
            </a:r>
            <a:r>
              <a:rPr lang="zh-CN" altLang="en-US" b="1" dirty="0" smtClean="0"/>
              <a:t>日</a:t>
            </a:r>
            <a:r>
              <a:rPr lang="zh-CN" altLang="zh-CN" b="1" dirty="0" smtClean="0"/>
              <a:t>工信部</a:t>
            </a:r>
            <a:r>
              <a:rPr lang="zh-CN" altLang="en-US" b="1" dirty="0" smtClean="0"/>
              <a:t>、</a:t>
            </a:r>
            <a:r>
              <a:rPr lang="zh-CN" altLang="zh-CN" b="1" dirty="0" smtClean="0"/>
              <a:t>国开银办公厅</a:t>
            </a:r>
            <a:r>
              <a:rPr lang="zh-CN" altLang="en-US" b="1" dirty="0" smtClean="0"/>
              <a:t>发布，</a:t>
            </a:r>
            <a:r>
              <a:rPr lang="zh-CN" altLang="zh-CN" b="1" dirty="0" smtClean="0"/>
              <a:t>关于</a:t>
            </a:r>
            <a:r>
              <a:rPr lang="zh-CN" altLang="zh-CN" b="1" dirty="0"/>
              <a:t>加快推进工业节能与绿色发展的</a:t>
            </a:r>
            <a:r>
              <a:rPr lang="zh-CN" altLang="zh-CN" b="1" dirty="0" smtClean="0"/>
              <a:t>通知</a:t>
            </a:r>
            <a:r>
              <a:rPr lang="zh-CN" altLang="en-US" b="1" dirty="0"/>
              <a:t>：</a:t>
            </a:r>
            <a:r>
              <a:rPr lang="zh-CN" altLang="en-US" dirty="0" smtClean="0"/>
              <a:t>以</a:t>
            </a:r>
            <a:r>
              <a:rPr lang="zh-CN" altLang="en-US" dirty="0"/>
              <a:t>长江经济带、京津冀及周边地区、长三角地区、汾渭平原等地区为重点，强化工业节能和绿色发展</a:t>
            </a:r>
            <a:r>
              <a:rPr lang="zh-CN" altLang="en-US" dirty="0" smtClean="0"/>
              <a:t>工作：工业</a:t>
            </a:r>
            <a:r>
              <a:rPr lang="zh-CN" altLang="en-US" dirty="0"/>
              <a:t>能效</a:t>
            </a:r>
            <a:r>
              <a:rPr lang="zh-CN" altLang="en-US" dirty="0" smtClean="0"/>
              <a:t>提升；清洁</a:t>
            </a:r>
            <a:r>
              <a:rPr lang="zh-CN" altLang="en-US" dirty="0"/>
              <a:t>生产</a:t>
            </a:r>
            <a:r>
              <a:rPr lang="zh-CN" altLang="en-US" dirty="0" smtClean="0"/>
              <a:t>改造；资源综合利用；绿色</a:t>
            </a:r>
            <a:r>
              <a:rPr lang="zh-CN" altLang="en-US" dirty="0"/>
              <a:t>制造体系</a:t>
            </a:r>
            <a:r>
              <a:rPr lang="zh-CN" altLang="en-US" dirty="0" smtClean="0"/>
              <a:t>建设。</a:t>
            </a:r>
            <a:endParaRPr lang="en-US" altLang="zh-CN" dirty="0" smtClean="0"/>
          </a:p>
          <a:p>
            <a:endParaRPr lang="zh-CN" altLang="zh-CN" dirty="0"/>
          </a:p>
          <a:p>
            <a:endParaRPr lang="zh-CN" altLang="en-US" dirty="0"/>
          </a:p>
        </p:txBody>
      </p:sp>
      <p:sp>
        <p:nvSpPr>
          <p:cNvPr id="6" name="标题 1"/>
          <p:cNvSpPr txBox="1">
            <a:spLocks/>
          </p:cNvSpPr>
          <p:nvPr/>
        </p:nvSpPr>
        <p:spPr bwMode="auto">
          <a:xfrm>
            <a:off x="467544" y="457201"/>
            <a:ext cx="80010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9pPr>
          </a:lstStyle>
          <a:p>
            <a:r>
              <a:rPr lang="en-US" altLang="zh-CN" dirty="0" smtClean="0"/>
              <a:t>3.4 </a:t>
            </a:r>
            <a:r>
              <a:rPr lang="zh-CN" altLang="en-US" dirty="0" smtClean="0"/>
              <a:t>我国的应对之策</a:t>
            </a:r>
            <a:r>
              <a:rPr lang="en-US" altLang="zh-CN" dirty="0" smtClean="0"/>
              <a:t>-</a:t>
            </a:r>
            <a:r>
              <a:rPr lang="zh-CN" altLang="en-US" dirty="0" smtClean="0"/>
              <a:t>发展绿色产业</a:t>
            </a:r>
            <a:endParaRPr lang="zh-CN" altLang="en-US" dirty="0"/>
          </a:p>
        </p:txBody>
      </p:sp>
    </p:spTree>
    <p:extLst>
      <p:ext uri="{BB962C8B-B14F-4D97-AF65-F5344CB8AC3E}">
        <p14:creationId xmlns:p14="http://schemas.microsoft.com/office/powerpoint/2010/main" val="269284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980728"/>
            <a:ext cx="8001000" cy="435546"/>
          </a:xfrm>
        </p:spPr>
        <p:txBody>
          <a:bodyPr/>
          <a:lstStyle/>
          <a:p>
            <a:pPr algn="ctr"/>
            <a:r>
              <a:rPr lang="zh-CN" altLang="en-US" sz="3200" dirty="0"/>
              <a:t>绿色产业指导</a:t>
            </a:r>
            <a:r>
              <a:rPr lang="zh-CN" altLang="en-US" sz="3200" dirty="0" smtClean="0"/>
              <a:t>目录对绿色产业的界定</a:t>
            </a:r>
            <a:endParaRPr lang="zh-CN" altLang="en-US" sz="3200" dirty="0"/>
          </a:p>
        </p:txBody>
      </p:sp>
      <p:sp>
        <p:nvSpPr>
          <p:cNvPr id="3" name="日期占位符 2"/>
          <p:cNvSpPr>
            <a:spLocks noGrp="1"/>
          </p:cNvSpPr>
          <p:nvPr>
            <p:ph type="dt" sz="half" idx="10"/>
          </p:nvPr>
        </p:nvSpPr>
        <p:spPr/>
        <p:txBody>
          <a:bodyPr/>
          <a:lstStyle/>
          <a:p>
            <a:pPr>
              <a:defRPr/>
            </a:pPr>
            <a:fld id="{755EF402-BC45-45A3-A579-E1DACC2E6E24}" type="datetime1">
              <a:rPr lang="zh-CN" altLang="en-US" smtClean="0"/>
              <a:t>2019/4/18</a:t>
            </a:fld>
            <a:endParaRPr lang="en-US" altLang="zh-CN"/>
          </a:p>
        </p:txBody>
      </p:sp>
      <p:sp>
        <p:nvSpPr>
          <p:cNvPr id="4" name="灯片编号占位符 3"/>
          <p:cNvSpPr>
            <a:spLocks noGrp="1"/>
          </p:cNvSpPr>
          <p:nvPr>
            <p:ph type="sldNum" sz="quarter" idx="12"/>
          </p:nvPr>
        </p:nvSpPr>
        <p:spPr/>
        <p:txBody>
          <a:bodyPr/>
          <a:lstStyle/>
          <a:p>
            <a:pPr>
              <a:defRPr/>
            </a:pPr>
            <a:fld id="{E90E85B0-31EB-46B1-8A41-CF6FCDDC73CA}" type="slidenum">
              <a:rPr lang="en-US" altLang="zh-CN" smtClean="0"/>
              <a:t>13</a:t>
            </a:fld>
            <a:endParaRPr lang="en-US" altLang="zh-CN"/>
          </a:p>
        </p:txBody>
      </p:sp>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556792"/>
            <a:ext cx="8064896" cy="5124456"/>
          </a:xfrm>
          <a:prstGeom prst="rect">
            <a:avLst/>
          </a:prstGeom>
          <a:solidFill>
            <a:schemeClr val="bg1"/>
          </a:solidFill>
          <a:ln>
            <a:noFill/>
          </a:ln>
          <a:effectLst/>
        </p:spPr>
      </p:pic>
    </p:spTree>
    <p:extLst>
      <p:ext uri="{BB962C8B-B14F-4D97-AF65-F5344CB8AC3E}">
        <p14:creationId xmlns:p14="http://schemas.microsoft.com/office/powerpoint/2010/main" val="29193231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2348880"/>
            <a:ext cx="8001000" cy="1216025"/>
          </a:xfrm>
        </p:spPr>
        <p:txBody>
          <a:bodyPr/>
          <a:lstStyle/>
          <a:p>
            <a:r>
              <a:rPr lang="en-US" altLang="zh-CN" dirty="0" smtClean="0"/>
              <a:t>4.</a:t>
            </a:r>
            <a:r>
              <a:rPr lang="zh-CN" altLang="en-US" dirty="0" smtClean="0"/>
              <a:t>企业绿色发展案例分享</a:t>
            </a:r>
            <a:endParaRPr lang="zh-CN" altLang="en-US" dirty="0"/>
          </a:p>
        </p:txBody>
      </p:sp>
      <p:sp>
        <p:nvSpPr>
          <p:cNvPr id="3" name="日期占位符 2"/>
          <p:cNvSpPr>
            <a:spLocks noGrp="1"/>
          </p:cNvSpPr>
          <p:nvPr>
            <p:ph type="dt" sz="half" idx="10"/>
          </p:nvPr>
        </p:nvSpPr>
        <p:spPr/>
        <p:txBody>
          <a:bodyPr/>
          <a:lstStyle/>
          <a:p>
            <a:pPr>
              <a:defRPr/>
            </a:pPr>
            <a:fld id="{755EF402-BC45-45A3-A579-E1DACC2E6E24}" type="datetime1">
              <a:rPr lang="zh-CN" altLang="en-US" smtClean="0"/>
              <a:t>2019/4/18</a:t>
            </a:fld>
            <a:endParaRPr lang="en-US" altLang="zh-CN"/>
          </a:p>
        </p:txBody>
      </p:sp>
      <p:sp>
        <p:nvSpPr>
          <p:cNvPr id="4" name="灯片编号占位符 3"/>
          <p:cNvSpPr>
            <a:spLocks noGrp="1"/>
          </p:cNvSpPr>
          <p:nvPr>
            <p:ph type="sldNum" sz="quarter" idx="12"/>
          </p:nvPr>
        </p:nvSpPr>
        <p:spPr/>
        <p:txBody>
          <a:bodyPr/>
          <a:lstStyle/>
          <a:p>
            <a:pPr>
              <a:defRPr/>
            </a:pPr>
            <a:fld id="{E90E85B0-31EB-46B1-8A41-CF6FCDDC73CA}" type="slidenum">
              <a:rPr lang="en-US" altLang="zh-CN" smtClean="0"/>
              <a:t>14</a:t>
            </a:fld>
            <a:endParaRPr lang="en-US" altLang="zh-CN"/>
          </a:p>
        </p:txBody>
      </p:sp>
    </p:spTree>
    <p:extLst>
      <p:ext uri="{BB962C8B-B14F-4D97-AF65-F5344CB8AC3E}">
        <p14:creationId xmlns:p14="http://schemas.microsoft.com/office/powerpoint/2010/main" val="1101612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4675" y="304801"/>
            <a:ext cx="8001000" cy="819944"/>
          </a:xfrm>
        </p:spPr>
        <p:txBody>
          <a:bodyPr/>
          <a:lstStyle/>
          <a:p>
            <a:r>
              <a:rPr lang="en-US" altLang="zh-CN" sz="3600" dirty="0" smtClean="0"/>
              <a:t>4.1</a:t>
            </a:r>
            <a:r>
              <a:rPr lang="zh-CN" altLang="en-US" sz="3600" dirty="0" smtClean="0"/>
              <a:t>承担环境责任，企业增长的机会</a:t>
            </a:r>
            <a:endParaRPr lang="zh-CN" altLang="en-US" sz="3600" dirty="0"/>
          </a:p>
        </p:txBody>
      </p:sp>
      <p:sp>
        <p:nvSpPr>
          <p:cNvPr id="3" name="日期占位符 2"/>
          <p:cNvSpPr>
            <a:spLocks noGrp="1"/>
          </p:cNvSpPr>
          <p:nvPr>
            <p:ph type="dt" sz="half" idx="10"/>
          </p:nvPr>
        </p:nvSpPr>
        <p:spPr/>
        <p:txBody>
          <a:bodyPr/>
          <a:lstStyle/>
          <a:p>
            <a:pPr>
              <a:defRPr/>
            </a:pPr>
            <a:fld id="{755EF402-BC45-45A3-A579-E1DACC2E6E24}" type="datetime1">
              <a:rPr lang="zh-CN" altLang="en-US" smtClean="0"/>
              <a:t>2019/4/18</a:t>
            </a:fld>
            <a:endParaRPr lang="en-US" altLang="zh-CN"/>
          </a:p>
        </p:txBody>
      </p:sp>
      <p:sp>
        <p:nvSpPr>
          <p:cNvPr id="4" name="灯片编号占位符 3"/>
          <p:cNvSpPr>
            <a:spLocks noGrp="1"/>
          </p:cNvSpPr>
          <p:nvPr>
            <p:ph type="sldNum" sz="quarter" idx="12"/>
          </p:nvPr>
        </p:nvSpPr>
        <p:spPr/>
        <p:txBody>
          <a:bodyPr/>
          <a:lstStyle/>
          <a:p>
            <a:pPr>
              <a:defRPr/>
            </a:pPr>
            <a:fld id="{E90E85B0-31EB-46B1-8A41-CF6FCDDC73CA}" type="slidenum">
              <a:rPr lang="en-US" altLang="zh-CN" smtClean="0"/>
              <a:t>15</a:t>
            </a:fld>
            <a:endParaRPr lang="en-US" altLang="zh-CN"/>
          </a:p>
        </p:txBody>
      </p:sp>
      <p:sp>
        <p:nvSpPr>
          <p:cNvPr id="5" name="矩形 4"/>
          <p:cNvSpPr/>
          <p:nvPr/>
        </p:nvSpPr>
        <p:spPr>
          <a:xfrm>
            <a:off x="611560" y="1700808"/>
            <a:ext cx="8280920" cy="4678204"/>
          </a:xfrm>
          <a:prstGeom prst="rect">
            <a:avLst/>
          </a:prstGeom>
        </p:spPr>
        <p:txBody>
          <a:bodyPr wrap="square">
            <a:spAutoFit/>
          </a:bodyPr>
          <a:lstStyle/>
          <a:p>
            <a:r>
              <a:rPr lang="zh-CN" altLang="en-US" sz="2000" b="1" dirty="0"/>
              <a:t>提高</a:t>
            </a:r>
            <a:r>
              <a:rPr lang="zh-CN" altLang="en-US" sz="2000" b="1" dirty="0" smtClean="0"/>
              <a:t>盈利能力</a:t>
            </a:r>
            <a:r>
              <a:rPr lang="en-US" altLang="zh-CN" sz="2000" dirty="0" smtClean="0"/>
              <a:t>——</a:t>
            </a:r>
            <a:r>
              <a:rPr lang="zh-CN" altLang="en-US" sz="2000" dirty="0"/>
              <a:t>有证据表明，在气候行动方面表现出领导能力的公司利润更高。</a:t>
            </a:r>
            <a:r>
              <a:rPr lang="en-US" altLang="zh-CN" sz="2000" dirty="0"/>
              <a:t>2014</a:t>
            </a:r>
            <a:r>
              <a:rPr lang="zh-CN" altLang="en-US" sz="2000" dirty="0" smtClean="0"/>
              <a:t>年</a:t>
            </a:r>
            <a:r>
              <a:rPr lang="zh-CN" altLang="en-US" sz="2000" dirty="0"/>
              <a:t>碳披露</a:t>
            </a:r>
            <a:r>
              <a:rPr lang="zh-CN" altLang="en-US" sz="2000" dirty="0" smtClean="0"/>
              <a:t>项目（</a:t>
            </a:r>
            <a:r>
              <a:rPr lang="en-US" altLang="zh-CN" sz="2000" dirty="0" smtClean="0"/>
              <a:t>CDP</a:t>
            </a:r>
            <a:r>
              <a:rPr lang="zh-CN" altLang="en-US" sz="2000" dirty="0" smtClean="0"/>
              <a:t>）对</a:t>
            </a:r>
            <a:r>
              <a:rPr lang="en-US" altLang="zh-CN" sz="2000" dirty="0"/>
              <a:t>500</a:t>
            </a:r>
            <a:r>
              <a:rPr lang="zh-CN" altLang="en-US" sz="2000" dirty="0"/>
              <a:t>家标准普尔行业领袖进行</a:t>
            </a:r>
            <a:r>
              <a:rPr lang="zh-CN" altLang="en-US" sz="2000" dirty="0" smtClean="0"/>
              <a:t>的研究</a:t>
            </a:r>
            <a:r>
              <a:rPr lang="zh-CN" altLang="en-US" sz="2000" dirty="0"/>
              <a:t>发现，积极管理和规划气候变化的组织，其股本或投资回报率</a:t>
            </a:r>
            <a:r>
              <a:rPr lang="zh-CN" altLang="en-US" sz="2000" dirty="0" smtClean="0"/>
              <a:t>比没有</a:t>
            </a:r>
            <a:r>
              <a:rPr lang="zh-CN" altLang="en-US" sz="2000" dirty="0"/>
              <a:t>承诺的同行高出</a:t>
            </a:r>
            <a:r>
              <a:rPr lang="en-US" altLang="zh-CN" sz="2000" dirty="0"/>
              <a:t>18%</a:t>
            </a:r>
            <a:r>
              <a:rPr lang="zh-CN" altLang="en-US" sz="2000" dirty="0"/>
              <a:t>。</a:t>
            </a:r>
          </a:p>
          <a:p>
            <a:r>
              <a:rPr lang="zh-CN" altLang="en-US" sz="2000" b="1" dirty="0"/>
              <a:t>提高效率</a:t>
            </a:r>
            <a:r>
              <a:rPr lang="en-US" altLang="zh-CN" sz="2000" b="1" dirty="0"/>
              <a:t>——</a:t>
            </a:r>
            <a:r>
              <a:rPr lang="zh-CN" altLang="en-US" sz="2000" dirty="0"/>
              <a:t>当企业找到改进流程、减少原材料投入和降低能源消耗的方法时，明确而大胆地承诺减少碳排放，并将增长与资源摄入脱钩，往往会提高</a:t>
            </a:r>
            <a:r>
              <a:rPr lang="zh-CN" altLang="en-US" sz="2000" dirty="0" smtClean="0"/>
              <a:t>效率。</a:t>
            </a:r>
            <a:endParaRPr lang="zh-CN" altLang="en-US" sz="2000" dirty="0"/>
          </a:p>
          <a:p>
            <a:r>
              <a:rPr lang="zh-CN" altLang="en-US" sz="2000" b="1" dirty="0"/>
              <a:t>更多创新</a:t>
            </a:r>
            <a:r>
              <a:rPr lang="en-US" altLang="zh-CN" sz="2000" b="1" dirty="0"/>
              <a:t>——</a:t>
            </a:r>
            <a:r>
              <a:rPr lang="zh-CN" altLang="en-US" sz="2000" dirty="0"/>
              <a:t>环境责任是变革的杠杆，有助于推动低碳产品、技术和服务的创新。</a:t>
            </a:r>
          </a:p>
          <a:p>
            <a:r>
              <a:rPr lang="zh-CN" altLang="en-US" sz="2000" b="1" dirty="0"/>
              <a:t>更容易获得</a:t>
            </a:r>
            <a:r>
              <a:rPr lang="zh-CN" altLang="en-US" sz="2000" b="1" dirty="0" smtClean="0"/>
              <a:t>资金</a:t>
            </a:r>
            <a:r>
              <a:rPr lang="en-US" altLang="zh-CN" sz="2000" b="1" dirty="0" smtClean="0"/>
              <a:t>——</a:t>
            </a:r>
            <a:r>
              <a:rPr lang="zh-CN" altLang="en-US" sz="2000" dirty="0"/>
              <a:t>投资者和金融机构继续要求更多地披露环境绩效，并希望帮助自己的客户减少碳足迹。以</a:t>
            </a:r>
            <a:r>
              <a:rPr lang="zh-CN" altLang="en-US" sz="2000" dirty="0" smtClean="0"/>
              <a:t>科学基础目标</a:t>
            </a:r>
            <a:r>
              <a:rPr lang="zh-CN" altLang="en-US" sz="2000" dirty="0"/>
              <a:t>为公司所要实现的目标提供了更大的可见性和保证。</a:t>
            </a:r>
          </a:p>
          <a:p>
            <a:r>
              <a:rPr lang="zh-CN" altLang="en-US" sz="2000" dirty="0" smtClean="0"/>
              <a:t>对企业</a:t>
            </a:r>
            <a:r>
              <a:rPr lang="zh-CN" altLang="en-US" sz="2000" dirty="0"/>
              <a:t>来说，追求卓越的环境具有良好的商业意义，有助于确保长期的市场生存能力、竞争力</a:t>
            </a:r>
            <a:r>
              <a:rPr lang="zh-CN" altLang="en-US" sz="2000" dirty="0" smtClean="0"/>
              <a:t>和韧性。</a:t>
            </a:r>
            <a:endParaRPr lang="zh-CN" altLang="en-US" sz="2000" dirty="0"/>
          </a:p>
          <a:p>
            <a:endParaRPr lang="zh-CN" altLang="en-US" sz="2000" dirty="0"/>
          </a:p>
        </p:txBody>
      </p:sp>
    </p:spTree>
    <p:extLst>
      <p:ext uri="{BB962C8B-B14F-4D97-AF65-F5344CB8AC3E}">
        <p14:creationId xmlns:p14="http://schemas.microsoft.com/office/powerpoint/2010/main" val="962267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4.2 </a:t>
            </a:r>
            <a:r>
              <a:rPr lang="zh-CN" altLang="en-US" dirty="0" smtClean="0"/>
              <a:t>先进企业绿色发展案例</a:t>
            </a:r>
            <a:r>
              <a:rPr lang="en-US" altLang="zh-CN" dirty="0" smtClean="0"/>
              <a:t>-</a:t>
            </a:r>
            <a:r>
              <a:rPr lang="zh-CN" altLang="en-US" dirty="0" smtClean="0"/>
              <a:t>华为</a:t>
            </a:r>
            <a:endParaRPr lang="zh-CN" altLang="en-US" dirty="0"/>
          </a:p>
        </p:txBody>
      </p:sp>
      <p:sp>
        <p:nvSpPr>
          <p:cNvPr id="3" name="日期占位符 2"/>
          <p:cNvSpPr>
            <a:spLocks noGrp="1"/>
          </p:cNvSpPr>
          <p:nvPr>
            <p:ph type="dt" sz="half" idx="10"/>
          </p:nvPr>
        </p:nvSpPr>
        <p:spPr/>
        <p:txBody>
          <a:bodyPr/>
          <a:lstStyle/>
          <a:p>
            <a:pPr>
              <a:defRPr/>
            </a:pPr>
            <a:fld id="{755EF402-BC45-45A3-A579-E1DACC2E6E24}" type="datetime1">
              <a:rPr lang="zh-CN" altLang="en-US" smtClean="0"/>
              <a:t>2019/4/18</a:t>
            </a:fld>
            <a:endParaRPr lang="en-US" altLang="zh-CN"/>
          </a:p>
        </p:txBody>
      </p:sp>
      <p:sp>
        <p:nvSpPr>
          <p:cNvPr id="4" name="灯片编号占位符 3"/>
          <p:cNvSpPr>
            <a:spLocks noGrp="1"/>
          </p:cNvSpPr>
          <p:nvPr>
            <p:ph type="sldNum" sz="quarter" idx="12"/>
          </p:nvPr>
        </p:nvSpPr>
        <p:spPr/>
        <p:txBody>
          <a:bodyPr/>
          <a:lstStyle/>
          <a:p>
            <a:pPr>
              <a:defRPr/>
            </a:pPr>
            <a:fld id="{E90E85B0-31EB-46B1-8A41-CF6FCDDC73CA}" type="slidenum">
              <a:rPr lang="en-US" altLang="zh-CN" smtClean="0"/>
              <a:t>16</a:t>
            </a:fld>
            <a:endParaRPr lang="en-US" altLang="zh-CN"/>
          </a:p>
        </p:txBody>
      </p:sp>
      <p:sp>
        <p:nvSpPr>
          <p:cNvPr id="5" name="TextBox 4"/>
          <p:cNvSpPr txBox="1"/>
          <p:nvPr/>
        </p:nvSpPr>
        <p:spPr>
          <a:xfrm>
            <a:off x="323528" y="1652022"/>
            <a:ext cx="8568952" cy="3416320"/>
          </a:xfrm>
          <a:prstGeom prst="rect">
            <a:avLst/>
          </a:prstGeom>
          <a:noFill/>
        </p:spPr>
        <p:txBody>
          <a:bodyPr wrap="square" rtlCol="0">
            <a:spAutoFit/>
          </a:bodyPr>
          <a:lstStyle/>
          <a:p>
            <a:pPr marL="285750" indent="-285750">
              <a:buFont typeface="Arial" pitchFamily="34" charset="0"/>
              <a:buChar char="•"/>
            </a:pPr>
            <a:r>
              <a:rPr lang="zh-CN" altLang="en-US" dirty="0"/>
              <a:t>华为</a:t>
            </a:r>
            <a:r>
              <a:rPr lang="en-US" altLang="zh-CN" dirty="0"/>
              <a:t>2017</a:t>
            </a:r>
            <a:r>
              <a:rPr lang="zh-CN" altLang="en-US" dirty="0"/>
              <a:t>年发布了</a:t>
            </a:r>
            <a:r>
              <a:rPr lang="en-US" altLang="zh-CN" dirty="0"/>
              <a:t>《ICT</a:t>
            </a:r>
            <a:r>
              <a:rPr lang="zh-CN" altLang="en-US" dirty="0"/>
              <a:t>可持续发展标杆分析</a:t>
            </a:r>
            <a:r>
              <a:rPr lang="zh-CN" altLang="en-US" dirty="0" smtClean="0"/>
              <a:t>报告</a:t>
            </a:r>
            <a:r>
              <a:rPr lang="en-US" altLang="zh-CN" dirty="0" smtClean="0"/>
              <a:t>》</a:t>
            </a:r>
            <a:r>
              <a:rPr lang="zh-CN" altLang="en-US" dirty="0" smtClean="0"/>
              <a:t>研究</a:t>
            </a:r>
            <a:r>
              <a:rPr lang="zh-CN" altLang="en-US" dirty="0"/>
              <a:t>结果表明，通过</a:t>
            </a:r>
            <a:r>
              <a:rPr lang="en-US" altLang="zh-CN" dirty="0"/>
              <a:t>ICT</a:t>
            </a:r>
            <a:r>
              <a:rPr lang="zh-CN" altLang="en-US" dirty="0"/>
              <a:t>投资</a:t>
            </a:r>
            <a:r>
              <a:rPr lang="zh-CN" altLang="en-US" dirty="0" smtClean="0"/>
              <a:t>，</a:t>
            </a:r>
            <a:r>
              <a:rPr lang="zh-CN" altLang="en-US" dirty="0"/>
              <a:t>能够加速</a:t>
            </a:r>
            <a:r>
              <a:rPr lang="en-US" altLang="zh-CN" dirty="0"/>
              <a:t>SDGs</a:t>
            </a:r>
            <a:r>
              <a:rPr lang="zh-CN" altLang="en-US" dirty="0"/>
              <a:t>目标的实现</a:t>
            </a:r>
            <a:r>
              <a:rPr lang="zh-CN" altLang="en-US" dirty="0" smtClean="0"/>
              <a:t>。</a:t>
            </a:r>
            <a:endParaRPr lang="en-US" altLang="zh-CN" dirty="0" smtClean="0"/>
          </a:p>
          <a:p>
            <a:pPr marL="285750" indent="-285750">
              <a:buFont typeface="Arial" pitchFamily="34" charset="0"/>
              <a:buChar char="•"/>
            </a:pPr>
            <a:r>
              <a:rPr lang="zh-CN" altLang="en-US" dirty="0" smtClean="0"/>
              <a:t>华</a:t>
            </a:r>
            <a:r>
              <a:rPr lang="zh-CN" altLang="en-US" dirty="0"/>
              <a:t>为在东莞和杭州建成</a:t>
            </a:r>
            <a:r>
              <a:rPr lang="en-US" altLang="zh-CN" dirty="0"/>
              <a:t>19.3MW</a:t>
            </a:r>
            <a:r>
              <a:rPr lang="zh-CN" altLang="en-US" dirty="0"/>
              <a:t>太阳能电站，年度发电</a:t>
            </a:r>
            <a:r>
              <a:rPr lang="en-US" altLang="zh-CN" dirty="0"/>
              <a:t>1700</a:t>
            </a:r>
            <a:r>
              <a:rPr lang="zh-CN" altLang="en-US" dirty="0"/>
              <a:t>多万度。</a:t>
            </a:r>
            <a:r>
              <a:rPr lang="en-US" altLang="zh-CN" dirty="0"/>
              <a:t>2017</a:t>
            </a:r>
            <a:r>
              <a:rPr lang="zh-CN" altLang="en-US" dirty="0"/>
              <a:t>年，单位销售收入</a:t>
            </a:r>
            <a:r>
              <a:rPr lang="en-US" altLang="zh-CN" dirty="0"/>
              <a:t>CO2</a:t>
            </a:r>
            <a:r>
              <a:rPr lang="zh-CN" altLang="en-US" dirty="0"/>
              <a:t>排放</a:t>
            </a:r>
            <a:r>
              <a:rPr lang="en-US" altLang="zh-CN" dirty="0"/>
              <a:t>3.11</a:t>
            </a:r>
            <a:r>
              <a:rPr lang="zh-CN" altLang="en-US" dirty="0"/>
              <a:t>吨</a:t>
            </a:r>
            <a:r>
              <a:rPr lang="en-US" altLang="zh-CN" dirty="0"/>
              <a:t>/</a:t>
            </a:r>
            <a:r>
              <a:rPr lang="zh-CN" altLang="en-US" dirty="0"/>
              <a:t>百万人民币，温室气体排放强度较基准年下降</a:t>
            </a:r>
            <a:r>
              <a:rPr lang="en-US" altLang="zh-CN" dirty="0"/>
              <a:t>9.3%</a:t>
            </a:r>
            <a:r>
              <a:rPr lang="zh-CN" altLang="en-US" dirty="0"/>
              <a:t> </a:t>
            </a:r>
            <a:r>
              <a:rPr lang="zh-CN" altLang="en-US" dirty="0" smtClean="0"/>
              <a:t>。</a:t>
            </a:r>
            <a:endParaRPr lang="en-US" altLang="zh-CN" dirty="0" smtClean="0"/>
          </a:p>
          <a:p>
            <a:pPr marL="285750" indent="-285750">
              <a:buFont typeface="Arial" pitchFamily="34" charset="0"/>
              <a:buChar char="•"/>
            </a:pPr>
            <a:r>
              <a:rPr lang="zh-CN" altLang="en-US" dirty="0" smtClean="0"/>
              <a:t>华</a:t>
            </a:r>
            <a:r>
              <a:rPr lang="zh-CN" altLang="en-US" dirty="0"/>
              <a:t>为终端开发推广了一批绿色设计手机产品</a:t>
            </a:r>
            <a:r>
              <a:rPr lang="zh-CN" altLang="en-US" dirty="0" smtClean="0"/>
              <a:t>，</a:t>
            </a:r>
            <a:r>
              <a:rPr lang="en-US" altLang="zh-CN" dirty="0"/>
              <a:t>5</a:t>
            </a:r>
            <a:r>
              <a:rPr lang="zh-CN" altLang="en-US" dirty="0"/>
              <a:t>款手机通过了</a:t>
            </a:r>
            <a:r>
              <a:rPr lang="en-US" altLang="zh-CN" dirty="0"/>
              <a:t>UL110</a:t>
            </a:r>
            <a:r>
              <a:rPr lang="zh-CN" altLang="en-US" dirty="0"/>
              <a:t>最高</a:t>
            </a:r>
            <a:r>
              <a:rPr lang="zh-CN" altLang="en-US" dirty="0" smtClean="0"/>
              <a:t>等级</a:t>
            </a:r>
            <a:r>
              <a:rPr lang="zh-CN" altLang="en-US" dirty="0"/>
              <a:t>金级绿色认证；</a:t>
            </a:r>
            <a:r>
              <a:rPr lang="en-US" altLang="zh-CN" dirty="0"/>
              <a:t>3</a:t>
            </a:r>
            <a:r>
              <a:rPr lang="zh-CN" altLang="en-US" dirty="0"/>
              <a:t>款</a:t>
            </a:r>
            <a:r>
              <a:rPr lang="zh-CN" altLang="en-US" dirty="0" smtClean="0"/>
              <a:t>笔记本电脑</a:t>
            </a:r>
            <a:r>
              <a:rPr lang="zh-CN" altLang="en-US" dirty="0"/>
              <a:t>、</a:t>
            </a:r>
            <a:r>
              <a:rPr lang="en-US" altLang="zh-CN" dirty="0"/>
              <a:t>7</a:t>
            </a:r>
            <a:r>
              <a:rPr lang="zh-CN" altLang="en-US" dirty="0"/>
              <a:t>款服务器获得能源</a:t>
            </a:r>
            <a:r>
              <a:rPr lang="zh-CN" altLang="en-US" dirty="0" smtClean="0"/>
              <a:t>之星认证；</a:t>
            </a:r>
            <a:r>
              <a:rPr lang="zh-CN" altLang="en-US" dirty="0"/>
              <a:t>绿色产品</a:t>
            </a:r>
            <a:r>
              <a:rPr lang="en-US" altLang="zh-CN" dirty="0"/>
              <a:t>2</a:t>
            </a:r>
            <a:r>
              <a:rPr lang="zh-CN" altLang="en-US" dirty="0"/>
              <a:t>年内销售量超过</a:t>
            </a:r>
            <a:r>
              <a:rPr lang="en-US" altLang="zh-CN" dirty="0"/>
              <a:t>5000</a:t>
            </a:r>
            <a:r>
              <a:rPr lang="zh-CN" altLang="en-US" dirty="0"/>
              <a:t>万台，销售额超过</a:t>
            </a:r>
            <a:r>
              <a:rPr lang="en-US" altLang="zh-CN" dirty="0"/>
              <a:t>300</a:t>
            </a:r>
            <a:r>
              <a:rPr lang="zh-CN" altLang="en-US" dirty="0"/>
              <a:t>亿元，占总销售额的</a:t>
            </a:r>
            <a:r>
              <a:rPr lang="en-US" altLang="zh-CN" dirty="0"/>
              <a:t>20%</a:t>
            </a:r>
            <a:r>
              <a:rPr lang="zh-CN" altLang="en-US" dirty="0"/>
              <a:t>以上</a:t>
            </a:r>
            <a:r>
              <a:rPr lang="zh-CN" altLang="en-US" dirty="0" smtClean="0"/>
              <a:t>。推行</a:t>
            </a:r>
            <a:r>
              <a:rPr lang="zh-CN" altLang="en-US" dirty="0"/>
              <a:t>绿色包装设计，累计</a:t>
            </a:r>
            <a:r>
              <a:rPr lang="zh-CN" altLang="en-US" dirty="0" smtClean="0"/>
              <a:t>减少</a:t>
            </a:r>
            <a:r>
              <a:rPr lang="en-US" altLang="zh-CN" dirty="0" smtClean="0"/>
              <a:t>CO2</a:t>
            </a:r>
            <a:r>
              <a:rPr lang="zh-CN" altLang="en-US" dirty="0" smtClean="0"/>
              <a:t>排放约</a:t>
            </a:r>
            <a:r>
              <a:rPr lang="en-US" altLang="zh-CN" dirty="0"/>
              <a:t>3</a:t>
            </a:r>
            <a:r>
              <a:rPr lang="zh-CN" altLang="en-US" dirty="0"/>
              <a:t>万</a:t>
            </a:r>
            <a:r>
              <a:rPr lang="zh-CN" altLang="en-US" dirty="0" smtClean="0"/>
              <a:t>吨。</a:t>
            </a:r>
            <a:r>
              <a:rPr lang="zh-CN" altLang="en-US" dirty="0"/>
              <a:t>运用</a:t>
            </a:r>
            <a:r>
              <a:rPr lang="en-US" altLang="zh-CN" dirty="0"/>
              <a:t>IPMVP</a:t>
            </a:r>
            <a:r>
              <a:rPr lang="zh-CN" altLang="en-US" dirty="0"/>
              <a:t>（国际节能绩效测量与验收规范）</a:t>
            </a:r>
            <a:r>
              <a:rPr lang="zh-CN" altLang="en-US" dirty="0" smtClean="0"/>
              <a:t>方法评估自己和</a:t>
            </a:r>
            <a:r>
              <a:rPr lang="zh-CN" altLang="en-US" dirty="0"/>
              <a:t>供应</a:t>
            </a:r>
            <a:r>
              <a:rPr lang="zh-CN" altLang="en-US" dirty="0" smtClean="0"/>
              <a:t>商节能</a:t>
            </a:r>
            <a:r>
              <a:rPr lang="zh-CN" altLang="en-US" dirty="0"/>
              <a:t>减</a:t>
            </a:r>
            <a:r>
              <a:rPr lang="zh-CN" altLang="en-US" dirty="0" smtClean="0"/>
              <a:t>排举措好效益。英国</a:t>
            </a:r>
            <a:r>
              <a:rPr lang="zh-CN" altLang="en-US" dirty="0"/>
              <a:t>电信、华为和供应商多方合作，建立了</a:t>
            </a:r>
            <a:r>
              <a:rPr lang="en-US" altLang="zh-CN" dirty="0"/>
              <a:t>NGA2.0</a:t>
            </a:r>
            <a:r>
              <a:rPr lang="zh-CN" altLang="en-US" dirty="0" smtClean="0"/>
              <a:t>项目的</a:t>
            </a:r>
            <a:r>
              <a:rPr lang="zh-CN" altLang="en-US" dirty="0"/>
              <a:t>节能减</a:t>
            </a:r>
            <a:r>
              <a:rPr lang="zh-CN" altLang="en-US" dirty="0" smtClean="0"/>
              <a:t>排目标</a:t>
            </a:r>
            <a:r>
              <a:rPr lang="zh-CN" altLang="en-US" dirty="0"/>
              <a:t>，即</a:t>
            </a:r>
            <a:r>
              <a:rPr lang="en-US" altLang="zh-CN" dirty="0"/>
              <a:t>5</a:t>
            </a:r>
            <a:r>
              <a:rPr lang="zh-CN" altLang="en-US" dirty="0"/>
              <a:t>年项目周期内</a:t>
            </a:r>
            <a:r>
              <a:rPr lang="en-US" altLang="zh-CN" dirty="0"/>
              <a:t>CO2e</a:t>
            </a:r>
            <a:r>
              <a:rPr lang="zh-CN" altLang="en-US" dirty="0" smtClean="0"/>
              <a:t>排放量平均</a:t>
            </a:r>
            <a:r>
              <a:rPr lang="zh-CN" altLang="en-US" dirty="0"/>
              <a:t>减少</a:t>
            </a:r>
            <a:r>
              <a:rPr lang="en-US" altLang="zh-CN" dirty="0"/>
              <a:t>11%</a:t>
            </a:r>
            <a:r>
              <a:rPr lang="zh-CN" altLang="en-US" dirty="0"/>
              <a:t>和能耗减少</a:t>
            </a:r>
            <a:r>
              <a:rPr lang="en-US" altLang="zh-CN" dirty="0"/>
              <a:t>8</a:t>
            </a:r>
            <a:r>
              <a:rPr lang="en-US" altLang="zh-CN" dirty="0" smtClean="0"/>
              <a:t>%</a:t>
            </a:r>
            <a:r>
              <a:rPr lang="zh-CN" altLang="en-US" dirty="0" smtClean="0"/>
              <a:t>。</a:t>
            </a:r>
            <a:endParaRPr lang="zh-CN" alt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5113254"/>
            <a:ext cx="1889150" cy="1720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97398" y="5218748"/>
            <a:ext cx="1584176" cy="1570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174020"/>
            <a:ext cx="5580112" cy="1564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78956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pPr>
              <a:defRPr/>
            </a:pPr>
            <a:fld id="{755EF402-BC45-45A3-A579-E1DACC2E6E24}" type="datetime1">
              <a:rPr lang="zh-CN" altLang="en-US" smtClean="0"/>
              <a:t>2019/4/18</a:t>
            </a:fld>
            <a:endParaRPr lang="en-US" altLang="zh-CN"/>
          </a:p>
        </p:txBody>
      </p:sp>
      <p:sp>
        <p:nvSpPr>
          <p:cNvPr id="4" name="灯片编号占位符 3"/>
          <p:cNvSpPr>
            <a:spLocks noGrp="1"/>
          </p:cNvSpPr>
          <p:nvPr>
            <p:ph type="sldNum" sz="quarter" idx="12"/>
          </p:nvPr>
        </p:nvSpPr>
        <p:spPr/>
        <p:txBody>
          <a:bodyPr/>
          <a:lstStyle/>
          <a:p>
            <a:pPr>
              <a:defRPr/>
            </a:pPr>
            <a:fld id="{E90E85B0-31EB-46B1-8A41-CF6FCDDC73CA}" type="slidenum">
              <a:rPr lang="en-US" altLang="zh-CN" smtClean="0"/>
              <a:t>17</a:t>
            </a:fld>
            <a:endParaRPr lang="en-US" altLang="zh-CN"/>
          </a:p>
        </p:txBody>
      </p:sp>
      <p:sp>
        <p:nvSpPr>
          <p:cNvPr id="5" name="标题 1"/>
          <p:cNvSpPr>
            <a:spLocks noGrp="1"/>
          </p:cNvSpPr>
          <p:nvPr>
            <p:ph type="title"/>
          </p:nvPr>
        </p:nvSpPr>
        <p:spPr>
          <a:xfrm>
            <a:off x="574675" y="304800"/>
            <a:ext cx="8001000" cy="1216025"/>
          </a:xfrm>
        </p:spPr>
        <p:txBody>
          <a:bodyPr/>
          <a:lstStyle/>
          <a:p>
            <a:r>
              <a:rPr lang="en-US" altLang="zh-CN" dirty="0" smtClean="0"/>
              <a:t>4.2 </a:t>
            </a:r>
            <a:r>
              <a:rPr lang="zh-CN" altLang="en-US" dirty="0" smtClean="0"/>
              <a:t>先进企业绿色发展案例</a:t>
            </a:r>
            <a:r>
              <a:rPr lang="en-US" altLang="zh-CN" dirty="0" smtClean="0"/>
              <a:t>-</a:t>
            </a:r>
            <a:r>
              <a:rPr lang="zh-CN" altLang="en-US" dirty="0" smtClean="0"/>
              <a:t>京东方</a:t>
            </a:r>
            <a:endParaRPr lang="zh-CN" altLang="en-US" dirty="0"/>
          </a:p>
        </p:txBody>
      </p:sp>
      <p:sp>
        <p:nvSpPr>
          <p:cNvPr id="6" name="TextBox 5"/>
          <p:cNvSpPr txBox="1"/>
          <p:nvPr/>
        </p:nvSpPr>
        <p:spPr>
          <a:xfrm>
            <a:off x="323528" y="1772816"/>
            <a:ext cx="8424936" cy="2800767"/>
          </a:xfrm>
          <a:prstGeom prst="rect">
            <a:avLst/>
          </a:prstGeom>
          <a:noFill/>
        </p:spPr>
        <p:txBody>
          <a:bodyPr wrap="square" rtlCol="0">
            <a:spAutoFit/>
          </a:bodyPr>
          <a:lstStyle/>
          <a:p>
            <a:pPr marL="285750" indent="-285750">
              <a:buFont typeface="Wingdings" pitchFamily="2" charset="2"/>
              <a:buChar char="l"/>
            </a:pPr>
            <a:r>
              <a:rPr lang="zh-CN" altLang="en-US" sz="1600" dirty="0"/>
              <a:t>我国工业产品生态（绿色）设计第一批试点</a:t>
            </a:r>
            <a:r>
              <a:rPr lang="zh-CN" altLang="en-US" sz="1600" dirty="0" smtClean="0"/>
              <a:t>企业</a:t>
            </a:r>
            <a:r>
              <a:rPr lang="zh-CN" altLang="en-US" sz="1600" dirty="0" smtClean="0"/>
              <a:t>。制定</a:t>
            </a:r>
            <a:r>
              <a:rPr lang="en-US" altLang="zh-CN" sz="1600" dirty="0" smtClean="0"/>
              <a:t>《</a:t>
            </a:r>
            <a:r>
              <a:rPr lang="zh-CN" altLang="en-US" sz="1600" dirty="0"/>
              <a:t>碳排放管理基准</a:t>
            </a:r>
            <a:r>
              <a:rPr lang="en-US" altLang="zh-CN" sz="1600" dirty="0"/>
              <a:t>》</a:t>
            </a:r>
            <a:r>
              <a:rPr lang="zh-CN" altLang="en-US" sz="1600" dirty="0"/>
              <a:t>、</a:t>
            </a:r>
            <a:r>
              <a:rPr lang="en-US" altLang="zh-CN" sz="1600" dirty="0"/>
              <a:t>《</a:t>
            </a:r>
            <a:r>
              <a:rPr lang="zh-CN" altLang="en-US" sz="1600" dirty="0"/>
              <a:t>碳排放源识别管理基准</a:t>
            </a:r>
            <a:r>
              <a:rPr lang="en-US" altLang="zh-CN" sz="1600" dirty="0"/>
              <a:t>》</a:t>
            </a:r>
            <a:r>
              <a:rPr lang="zh-CN" altLang="en-US" sz="1600" dirty="0"/>
              <a:t>等，识别和</a:t>
            </a:r>
            <a:r>
              <a:rPr lang="zh-CN" altLang="en-US" sz="1600" dirty="0" smtClean="0"/>
              <a:t>管理</a:t>
            </a:r>
            <a:r>
              <a:rPr lang="zh-CN" altLang="en-US" sz="1600" dirty="0" smtClean="0"/>
              <a:t>碳</a:t>
            </a:r>
            <a:r>
              <a:rPr lang="zh-CN" altLang="en-US" sz="1600" dirty="0" smtClean="0"/>
              <a:t>排放</a:t>
            </a:r>
            <a:r>
              <a:rPr lang="zh-CN" altLang="en-US" sz="1600" dirty="0" smtClean="0"/>
              <a:t>进行，</a:t>
            </a:r>
            <a:r>
              <a:rPr lang="en-US" altLang="zh-CN" sz="1600" dirty="0" smtClean="0"/>
              <a:t>2011</a:t>
            </a:r>
            <a:r>
              <a:rPr lang="zh-CN" altLang="en-US" sz="1600" dirty="0" smtClean="0"/>
              <a:t>年开始推进</a:t>
            </a:r>
            <a:r>
              <a:rPr lang="zh-CN" altLang="en-US" sz="1600" dirty="0" smtClean="0"/>
              <a:t>“</a:t>
            </a:r>
            <a:r>
              <a:rPr lang="en-US" altLang="zh-CN" sz="1600" dirty="0" smtClean="0"/>
              <a:t>PAS2050</a:t>
            </a:r>
            <a:r>
              <a:rPr lang="zh-CN" altLang="en-US" sz="1600" dirty="0" smtClean="0"/>
              <a:t>”</a:t>
            </a:r>
            <a:r>
              <a:rPr lang="zh-CN" altLang="en-US" sz="1600" dirty="0" smtClean="0"/>
              <a:t>认证</a:t>
            </a:r>
            <a:r>
              <a:rPr lang="zh-CN" altLang="en-US" sz="1600" dirty="0" smtClean="0"/>
              <a:t>，且逐步</a:t>
            </a:r>
            <a:r>
              <a:rPr lang="zh-CN" altLang="en-US" sz="1600" dirty="0"/>
              <a:t>推行</a:t>
            </a:r>
            <a:r>
              <a:rPr lang="en-US" altLang="zh-CN" sz="1600" dirty="0"/>
              <a:t>GB/T23331-2012</a:t>
            </a:r>
            <a:r>
              <a:rPr lang="zh-CN" altLang="en-US" sz="1600" dirty="0"/>
              <a:t>能源管理体系、碳排放管理体系</a:t>
            </a:r>
            <a:r>
              <a:rPr lang="zh-CN" altLang="en-US" sz="1600" dirty="0" smtClean="0"/>
              <a:t>等认证</a:t>
            </a:r>
            <a:r>
              <a:rPr lang="zh-CN" altLang="en-US" sz="1600" dirty="0" smtClean="0"/>
              <a:t>。</a:t>
            </a:r>
            <a:endParaRPr lang="en-US" altLang="zh-CN" sz="1600" dirty="0" smtClean="0"/>
          </a:p>
          <a:p>
            <a:pPr marL="285750" indent="-285750">
              <a:buFont typeface="Wingdings" pitchFamily="2" charset="2"/>
              <a:buChar char="l"/>
            </a:pPr>
            <a:r>
              <a:rPr lang="zh-CN" altLang="en-US" sz="1600" dirty="0" smtClean="0"/>
              <a:t>公司要求</a:t>
            </a:r>
            <a:r>
              <a:rPr lang="zh-CN" altLang="en-US" sz="1600" dirty="0"/>
              <a:t>供应商必须签署</a:t>
            </a:r>
            <a:r>
              <a:rPr lang="en-US" altLang="zh-CN" sz="1600" dirty="0"/>
              <a:t>《</a:t>
            </a:r>
            <a:r>
              <a:rPr lang="zh-CN" altLang="en-US" sz="1600" dirty="0"/>
              <a:t>绿色产品保证函</a:t>
            </a:r>
            <a:r>
              <a:rPr lang="en-US" altLang="zh-CN" sz="1600" dirty="0"/>
              <a:t>》</a:t>
            </a:r>
            <a:r>
              <a:rPr lang="zh-CN" altLang="en-US" sz="1600" dirty="0" smtClean="0"/>
              <a:t>，并定期</a:t>
            </a:r>
            <a:r>
              <a:rPr lang="zh-CN" altLang="en-US" sz="1600" dirty="0"/>
              <a:t>提供第三方</a:t>
            </a:r>
            <a:r>
              <a:rPr lang="en-US" altLang="zh-CN" sz="1600" dirty="0" err="1"/>
              <a:t>RoHS</a:t>
            </a:r>
            <a:r>
              <a:rPr lang="zh-CN" altLang="en-US" sz="1600" dirty="0"/>
              <a:t>和无卤</a:t>
            </a:r>
            <a:r>
              <a:rPr lang="zh-CN" altLang="en-US" sz="1600" dirty="0" smtClean="0"/>
              <a:t>测试报告</a:t>
            </a:r>
            <a:r>
              <a:rPr lang="zh-CN" altLang="en-US" sz="1600" dirty="0" smtClean="0"/>
              <a:t>。</a:t>
            </a:r>
            <a:endParaRPr lang="en-US" altLang="zh-CN" sz="1600" dirty="0" smtClean="0"/>
          </a:p>
          <a:p>
            <a:pPr marL="285750" indent="-285750">
              <a:buFont typeface="Wingdings" pitchFamily="2" charset="2"/>
              <a:buChar char="l"/>
            </a:pPr>
            <a:r>
              <a:rPr lang="en-US" altLang="zh-CN" sz="1600" dirty="0"/>
              <a:t>2018</a:t>
            </a:r>
            <a:r>
              <a:rPr lang="zh-CN" altLang="en-US" sz="1600" dirty="0"/>
              <a:t>年</a:t>
            </a:r>
            <a:r>
              <a:rPr lang="zh-CN" altLang="en-US" sz="1600" dirty="0" smtClean="0"/>
              <a:t>，企业</a:t>
            </a:r>
            <a:r>
              <a:rPr lang="en-US" altLang="zh-CN" sz="1600" dirty="0"/>
              <a:t>GPM</a:t>
            </a:r>
            <a:r>
              <a:rPr lang="zh-CN" altLang="en-US" sz="1600" dirty="0"/>
              <a:t>（</a:t>
            </a:r>
            <a:r>
              <a:rPr lang="en-US" altLang="zh-CN" sz="1600" dirty="0"/>
              <a:t>Green Product Management</a:t>
            </a:r>
            <a:r>
              <a:rPr lang="zh-CN" altLang="en-US" sz="1600" dirty="0"/>
              <a:t>）系统</a:t>
            </a:r>
            <a:r>
              <a:rPr lang="zh-CN" altLang="en-US" sz="1600" dirty="0" smtClean="0"/>
              <a:t>加入碳</a:t>
            </a:r>
            <a:r>
              <a:rPr lang="zh-CN" altLang="en-US" sz="1600" dirty="0"/>
              <a:t>足迹模块</a:t>
            </a:r>
            <a:r>
              <a:rPr lang="zh-CN" altLang="en-US" sz="1600" dirty="0" smtClean="0"/>
              <a:t>，帮助</a:t>
            </a:r>
            <a:r>
              <a:rPr lang="zh-CN" altLang="en-US" sz="1600" dirty="0"/>
              <a:t>京东方对选定的产品型号进行碳</a:t>
            </a:r>
            <a:r>
              <a:rPr lang="zh-CN" altLang="en-US" sz="1600" dirty="0" smtClean="0"/>
              <a:t>足迹核查。</a:t>
            </a:r>
            <a:endParaRPr lang="en-US" altLang="zh-CN" sz="1600" dirty="0" smtClean="0"/>
          </a:p>
          <a:p>
            <a:pPr marL="285750" indent="-285750">
              <a:buFont typeface="Wingdings" pitchFamily="2" charset="2"/>
              <a:buChar char="l"/>
            </a:pPr>
            <a:r>
              <a:rPr lang="zh-CN" altLang="en-US" sz="1600" dirty="0" smtClean="0"/>
              <a:t>光</a:t>
            </a:r>
            <a:r>
              <a:rPr lang="zh-CN" altLang="en-US" sz="1600" dirty="0"/>
              <a:t>伏</a:t>
            </a:r>
            <a:r>
              <a:rPr lang="zh-CN" altLang="en-US" sz="1600" dirty="0" smtClean="0"/>
              <a:t>电站运营</a:t>
            </a:r>
            <a:r>
              <a:rPr lang="zh-CN" altLang="en-US" sz="1600" dirty="0"/>
              <a:t>及分布式</a:t>
            </a:r>
            <a:r>
              <a:rPr lang="zh-CN" altLang="en-US" sz="1600" dirty="0" smtClean="0"/>
              <a:t>储能开发，</a:t>
            </a:r>
            <a:r>
              <a:rPr lang="zh-CN" altLang="en-US" sz="1600" dirty="0"/>
              <a:t>光伏电站</a:t>
            </a:r>
            <a:r>
              <a:rPr lang="zh-CN" altLang="en-US" sz="1600" dirty="0" smtClean="0"/>
              <a:t>累计</a:t>
            </a:r>
            <a:r>
              <a:rPr lang="en-US" altLang="zh-CN" sz="1600" dirty="0" smtClean="0"/>
              <a:t>368MW</a:t>
            </a:r>
            <a:r>
              <a:rPr lang="zh-CN" altLang="en-US" sz="1600" dirty="0" smtClean="0"/>
              <a:t>，</a:t>
            </a:r>
            <a:r>
              <a:rPr lang="en-US" altLang="zh-CN" sz="1600" dirty="0" smtClean="0"/>
              <a:t>2018</a:t>
            </a:r>
            <a:r>
              <a:rPr lang="zh-CN" altLang="en-US" sz="1600" dirty="0" smtClean="0"/>
              <a:t>年发电</a:t>
            </a:r>
            <a:r>
              <a:rPr lang="en-US" altLang="zh-CN" sz="1600" dirty="0" smtClean="0"/>
              <a:t>4</a:t>
            </a:r>
            <a:r>
              <a:rPr lang="zh-CN" altLang="en-US" sz="1600" dirty="0"/>
              <a:t>亿度</a:t>
            </a:r>
            <a:r>
              <a:rPr lang="zh-CN" altLang="en-US" sz="1600" dirty="0" smtClean="0"/>
              <a:t>。</a:t>
            </a:r>
            <a:endParaRPr lang="en-US" altLang="zh-CN" sz="1600" dirty="0" smtClean="0"/>
          </a:p>
          <a:p>
            <a:pPr marL="285750" indent="-285750">
              <a:buFont typeface="Wingdings" pitchFamily="2" charset="2"/>
              <a:buChar char="l"/>
            </a:pPr>
            <a:r>
              <a:rPr lang="en-US" altLang="zh-CN" sz="1600" dirty="0"/>
              <a:t>2018</a:t>
            </a:r>
            <a:r>
              <a:rPr lang="zh-CN" altLang="en-US" sz="1600" dirty="0"/>
              <a:t>年</a:t>
            </a:r>
            <a:r>
              <a:rPr lang="zh-CN" altLang="en-US" sz="1600" dirty="0" smtClean="0"/>
              <a:t>，集团</a:t>
            </a:r>
            <a:r>
              <a:rPr lang="zh-CN" altLang="en-US" sz="1600" dirty="0"/>
              <a:t>总</a:t>
            </a:r>
            <a:r>
              <a:rPr lang="zh-CN" altLang="en-US" sz="1600" dirty="0" smtClean="0"/>
              <a:t>用电</a:t>
            </a:r>
            <a:r>
              <a:rPr lang="en-US" altLang="zh-CN" sz="1600" dirty="0" smtClean="0"/>
              <a:t>60</a:t>
            </a:r>
            <a:r>
              <a:rPr lang="zh-CN" altLang="en-US" sz="1600" dirty="0"/>
              <a:t>亿千瓦时，</a:t>
            </a:r>
            <a:r>
              <a:rPr lang="zh-CN" altLang="en-US" sz="1600" dirty="0" smtClean="0"/>
              <a:t>用水量</a:t>
            </a:r>
            <a:r>
              <a:rPr lang="en-US" altLang="zh-CN" sz="1600" dirty="0" smtClean="0"/>
              <a:t>5004.72</a:t>
            </a:r>
            <a:r>
              <a:rPr lang="zh-CN" altLang="en-US" sz="1600" dirty="0"/>
              <a:t>万</a:t>
            </a:r>
            <a:r>
              <a:rPr lang="zh-CN" altLang="en-US" sz="1600" dirty="0" smtClean="0"/>
              <a:t>立方米，</a:t>
            </a:r>
            <a:r>
              <a:rPr lang="zh-CN" altLang="en-US" sz="1600" dirty="0"/>
              <a:t>水循环</a:t>
            </a:r>
            <a:r>
              <a:rPr lang="zh-CN" altLang="en-US" sz="1600" dirty="0" smtClean="0"/>
              <a:t>利用率</a:t>
            </a:r>
            <a:r>
              <a:rPr lang="en-US" altLang="zh-CN" sz="1600" dirty="0" smtClean="0"/>
              <a:t>63%</a:t>
            </a:r>
            <a:r>
              <a:rPr lang="zh-CN" altLang="en-US" sz="1600" dirty="0" smtClean="0"/>
              <a:t>，</a:t>
            </a:r>
            <a:r>
              <a:rPr lang="zh-CN" altLang="en-US" sz="1600" dirty="0"/>
              <a:t>单位玻璃基板面积能耗和水耗较</a:t>
            </a:r>
            <a:r>
              <a:rPr lang="en-US" altLang="zh-CN" sz="1600" dirty="0"/>
              <a:t>5</a:t>
            </a:r>
            <a:r>
              <a:rPr lang="zh-CN" altLang="en-US" sz="1600" dirty="0"/>
              <a:t>年前分别下降了</a:t>
            </a:r>
            <a:r>
              <a:rPr lang="en-US" altLang="zh-CN" sz="1600" dirty="0"/>
              <a:t>20.6%</a:t>
            </a:r>
            <a:r>
              <a:rPr lang="zh-CN" altLang="en-US" sz="1600" dirty="0"/>
              <a:t>和</a:t>
            </a:r>
            <a:r>
              <a:rPr lang="en-US" altLang="zh-CN" sz="1600" dirty="0"/>
              <a:t>30%</a:t>
            </a:r>
            <a:r>
              <a:rPr lang="zh-CN" altLang="en-US" sz="1600" dirty="0" smtClean="0"/>
              <a:t>。</a:t>
            </a:r>
            <a:endParaRPr lang="en-US" altLang="zh-CN" sz="1600" dirty="0" smtClean="0"/>
          </a:p>
          <a:p>
            <a:pPr marL="285750" indent="-285750">
              <a:buFont typeface="Wingdings" pitchFamily="2" charset="2"/>
              <a:buChar char="l"/>
            </a:pPr>
            <a:r>
              <a:rPr lang="zh-CN" altLang="en-US" sz="1600" dirty="0" smtClean="0"/>
              <a:t>推进</a:t>
            </a:r>
            <a:r>
              <a:rPr lang="zh-CN" altLang="en-US" sz="1600" dirty="0"/>
              <a:t>绿色产品发展战略，保证产品始终优于市场和全球绿色环保法规要求</a:t>
            </a:r>
            <a:r>
              <a:rPr lang="zh-CN" altLang="en-US" sz="1600" dirty="0" smtClean="0"/>
              <a:t>。智能</a:t>
            </a:r>
            <a:r>
              <a:rPr lang="zh-CN" altLang="en-US" sz="1600" dirty="0"/>
              <a:t>手机屏、平板电脑屏、笔记本屏出货</a:t>
            </a:r>
            <a:r>
              <a:rPr lang="zh-CN" altLang="en-US" sz="1600" dirty="0" smtClean="0"/>
              <a:t>量全球</a:t>
            </a:r>
            <a:r>
              <a:rPr lang="zh-CN" altLang="en-US" sz="1600" dirty="0"/>
              <a:t>第一，显示器、电视屏出货量稳居全球第二</a:t>
            </a:r>
            <a:r>
              <a:rPr lang="zh-CN" altLang="en-US" sz="1600" dirty="0" smtClean="0"/>
              <a:t>。</a:t>
            </a:r>
            <a:endParaRPr lang="zh-CN" altLang="en-US" sz="16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4653137"/>
            <a:ext cx="4608512"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0630" y="4586029"/>
            <a:ext cx="4293858" cy="2207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9825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4.3 </a:t>
            </a:r>
            <a:r>
              <a:rPr lang="zh-CN" altLang="en-US" dirty="0" smtClean="0"/>
              <a:t>投资绿色产业</a:t>
            </a:r>
            <a:r>
              <a:rPr lang="en-US" altLang="zh-CN" dirty="0" smtClean="0"/>
              <a:t>-</a:t>
            </a:r>
            <a:r>
              <a:rPr lang="zh-CN" altLang="en-US" dirty="0" smtClean="0"/>
              <a:t>沃尔玛（</a:t>
            </a:r>
            <a:r>
              <a:rPr lang="en-US" altLang="zh-CN" dirty="0" smtClean="0"/>
              <a:t>1</a:t>
            </a:r>
            <a:r>
              <a:rPr lang="zh-CN" altLang="en-US" dirty="0" smtClean="0"/>
              <a:t>）</a:t>
            </a:r>
            <a:endParaRPr lang="zh-CN" altLang="en-US" dirty="0"/>
          </a:p>
        </p:txBody>
      </p:sp>
      <p:sp>
        <p:nvSpPr>
          <p:cNvPr id="3" name="日期占位符 2"/>
          <p:cNvSpPr>
            <a:spLocks noGrp="1"/>
          </p:cNvSpPr>
          <p:nvPr>
            <p:ph type="dt" sz="half" idx="10"/>
          </p:nvPr>
        </p:nvSpPr>
        <p:spPr/>
        <p:txBody>
          <a:bodyPr/>
          <a:lstStyle/>
          <a:p>
            <a:pPr>
              <a:defRPr/>
            </a:pPr>
            <a:fld id="{755EF402-BC45-45A3-A579-E1DACC2E6E24}" type="datetime1">
              <a:rPr lang="zh-CN" altLang="en-US" smtClean="0"/>
              <a:t>2019/4/18</a:t>
            </a:fld>
            <a:endParaRPr lang="en-US" altLang="zh-CN"/>
          </a:p>
        </p:txBody>
      </p:sp>
      <p:sp>
        <p:nvSpPr>
          <p:cNvPr id="4" name="灯片编号占位符 3"/>
          <p:cNvSpPr>
            <a:spLocks noGrp="1"/>
          </p:cNvSpPr>
          <p:nvPr>
            <p:ph type="sldNum" sz="quarter" idx="12"/>
          </p:nvPr>
        </p:nvSpPr>
        <p:spPr/>
        <p:txBody>
          <a:bodyPr/>
          <a:lstStyle/>
          <a:p>
            <a:pPr>
              <a:defRPr/>
            </a:pPr>
            <a:fld id="{E90E85B0-31EB-46B1-8A41-CF6FCDDC73CA}" type="slidenum">
              <a:rPr lang="en-US" altLang="zh-CN" smtClean="0"/>
              <a:t>18</a:t>
            </a:fld>
            <a:endParaRPr lang="en-US" altLang="zh-CN"/>
          </a:p>
        </p:txBody>
      </p:sp>
      <p:sp>
        <p:nvSpPr>
          <p:cNvPr id="5" name="TextBox 4"/>
          <p:cNvSpPr txBox="1"/>
          <p:nvPr/>
        </p:nvSpPr>
        <p:spPr>
          <a:xfrm>
            <a:off x="586611" y="1628800"/>
            <a:ext cx="8272290" cy="1200329"/>
          </a:xfrm>
          <a:prstGeom prst="rect">
            <a:avLst/>
          </a:prstGeom>
          <a:noFill/>
        </p:spPr>
        <p:txBody>
          <a:bodyPr wrap="square" rtlCol="0">
            <a:spAutoFit/>
          </a:bodyPr>
          <a:lstStyle/>
          <a:p>
            <a:r>
              <a:rPr lang="zh-CN" altLang="en-US" dirty="0" smtClean="0"/>
              <a:t>沃尔玛通过减排提升企业承担社会责任的形象，</a:t>
            </a:r>
            <a:r>
              <a:rPr lang="en-US" altLang="zh-CN" dirty="0" smtClean="0"/>
              <a:t>2017</a:t>
            </a:r>
            <a:r>
              <a:rPr lang="zh-CN" altLang="en-US" dirty="0" smtClean="0"/>
              <a:t>年推出</a:t>
            </a:r>
            <a:r>
              <a:rPr lang="en-US" altLang="zh-CN" dirty="0" smtClean="0"/>
              <a:t>10</a:t>
            </a:r>
            <a:r>
              <a:rPr lang="zh-CN" altLang="en-US" dirty="0"/>
              <a:t>亿吨</a:t>
            </a:r>
            <a:r>
              <a:rPr lang="zh-CN" altLang="en-US" dirty="0" smtClean="0"/>
              <a:t>项目</a:t>
            </a:r>
            <a:r>
              <a:rPr lang="zh-CN" altLang="en-US" sz="1400" dirty="0" smtClean="0"/>
              <a:t>（</a:t>
            </a:r>
            <a:r>
              <a:rPr lang="en-US" altLang="zh-CN" sz="1400" dirty="0" smtClean="0"/>
              <a:t>Project </a:t>
            </a:r>
            <a:r>
              <a:rPr lang="en-US" altLang="zh-CN" sz="1400" dirty="0" err="1" smtClean="0"/>
              <a:t>Gigaton</a:t>
            </a:r>
            <a:r>
              <a:rPr lang="zh-CN" altLang="en-US" sz="1400" dirty="0" smtClean="0"/>
              <a:t>）</a:t>
            </a:r>
            <a:r>
              <a:rPr lang="zh-CN" altLang="en-US" dirty="0" smtClean="0"/>
              <a:t>项目。旨在</a:t>
            </a:r>
            <a:r>
              <a:rPr lang="en-US" altLang="zh-CN" dirty="0" smtClean="0"/>
              <a:t>2030</a:t>
            </a:r>
            <a:r>
              <a:rPr lang="zh-CN" altLang="en-US" dirty="0"/>
              <a:t>年之前在全球价值链中减少</a:t>
            </a:r>
            <a:r>
              <a:rPr lang="en-US" altLang="zh-CN" dirty="0"/>
              <a:t>10</a:t>
            </a:r>
            <a:r>
              <a:rPr lang="zh-CN" altLang="en-US" dirty="0"/>
              <a:t>亿吨温室气体</a:t>
            </a:r>
            <a:r>
              <a:rPr lang="zh-CN" altLang="en-US" dirty="0" smtClean="0"/>
              <a:t>排放，</a:t>
            </a:r>
            <a:r>
              <a:rPr lang="zh-CN" altLang="en-US" dirty="0"/>
              <a:t>要求供应商发布可持续声明</a:t>
            </a:r>
            <a:r>
              <a:rPr lang="zh-CN" altLang="en-US" dirty="0" smtClean="0"/>
              <a:t>，设定</a:t>
            </a:r>
            <a:r>
              <a:rPr lang="en-US" altLang="zh-CN" dirty="0" smtClean="0"/>
              <a:t>SMART</a:t>
            </a:r>
            <a:r>
              <a:rPr lang="zh-CN" altLang="en-US" dirty="0"/>
              <a:t>目标（</a:t>
            </a:r>
            <a:r>
              <a:rPr lang="zh-CN" altLang="en-US" dirty="0" smtClean="0"/>
              <a:t>具体、</a:t>
            </a:r>
            <a:r>
              <a:rPr lang="zh-CN" altLang="en-US" dirty="0"/>
              <a:t>可衡量、可实现、</a:t>
            </a:r>
            <a:r>
              <a:rPr lang="zh-CN" altLang="en-US" dirty="0" smtClean="0"/>
              <a:t>相关和</a:t>
            </a:r>
            <a:r>
              <a:rPr lang="zh-CN" altLang="en-US" dirty="0"/>
              <a:t>有期限），同意公开分享，并在</a:t>
            </a:r>
            <a:r>
              <a:rPr lang="zh-CN" altLang="en-US" dirty="0" smtClean="0"/>
              <a:t>最近报告</a:t>
            </a:r>
            <a:r>
              <a:rPr lang="zh-CN" altLang="en-US" dirty="0"/>
              <a:t>年</a:t>
            </a:r>
            <a:r>
              <a:rPr lang="zh-CN" altLang="en-US" dirty="0" smtClean="0"/>
              <a:t>报告减</a:t>
            </a:r>
            <a:r>
              <a:rPr lang="zh-CN" altLang="en-US" dirty="0"/>
              <a:t>排成果</a:t>
            </a:r>
            <a:r>
              <a:rPr lang="zh-CN" altLang="en-US" dirty="0" smtClean="0"/>
              <a:t>。目前</a:t>
            </a:r>
            <a:r>
              <a:rPr lang="en-US" altLang="zh-CN" dirty="0" smtClean="0"/>
              <a:t>400</a:t>
            </a:r>
            <a:r>
              <a:rPr lang="zh-CN" altLang="en-US" dirty="0" smtClean="0"/>
              <a:t>多家签协议</a:t>
            </a:r>
            <a:endParaRPr lang="zh-CN" altLang="en-US" dirty="0"/>
          </a:p>
        </p:txBody>
      </p:sp>
      <p:sp>
        <p:nvSpPr>
          <p:cNvPr id="7" name="TextBox 6"/>
          <p:cNvSpPr txBox="1"/>
          <p:nvPr/>
        </p:nvSpPr>
        <p:spPr>
          <a:xfrm>
            <a:off x="395536" y="5928506"/>
            <a:ext cx="3600400" cy="769441"/>
          </a:xfrm>
          <a:prstGeom prst="rect">
            <a:avLst/>
          </a:prstGeom>
          <a:solidFill>
            <a:schemeClr val="bg1"/>
          </a:solidFill>
        </p:spPr>
        <p:txBody>
          <a:bodyPr wrap="square" rtlCol="0">
            <a:spAutoFit/>
          </a:bodyPr>
          <a:lstStyle/>
          <a:p>
            <a:pPr fontAlgn="base"/>
            <a:r>
              <a:rPr lang="en-US" altLang="zh-CN" sz="1100" dirty="0"/>
              <a:t>Joined: 01/01/2017</a:t>
            </a:r>
          </a:p>
          <a:p>
            <a:pPr fontAlgn="base"/>
            <a:r>
              <a:rPr lang="en-US" altLang="zh-CN" sz="1100" dirty="0"/>
              <a:t>Reduce our Scope 1 &amp; Scope 2 emissions by 50% by 2030, when compared to our 2012 baseline</a:t>
            </a:r>
            <a:r>
              <a:rPr lang="en-US" altLang="zh-CN" sz="1100" dirty="0" smtClean="0"/>
              <a:t>.</a:t>
            </a:r>
            <a:endParaRPr lang="zh-CN" altLang="en-US" sz="1100" dirty="0"/>
          </a:p>
        </p:txBody>
      </p:sp>
      <p:pic>
        <p:nvPicPr>
          <p:cNvPr id="2050" name="Picture 2" descr="https://cdn.corporate.walmart.com/dims4/WMT/2ee5cf5/2147483647/crop/0x0%2B0%2B0/resize/235x130%3E/quality/90/?url=https%3A%2F%2Fcdn.corporate.walmart.com%2F1b%2F9f%2F6fda55a74a3a9980d3c1615580b7%2Fasr-logo-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78" y="5052153"/>
            <a:ext cx="1584176" cy="87635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1" y="5039546"/>
            <a:ext cx="1800200" cy="995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851920" y="5733256"/>
            <a:ext cx="2664296" cy="738664"/>
          </a:xfrm>
          <a:prstGeom prst="rect">
            <a:avLst/>
          </a:prstGeom>
          <a:solidFill>
            <a:schemeClr val="bg1"/>
          </a:solidFill>
        </p:spPr>
        <p:txBody>
          <a:bodyPr wrap="square" rtlCol="0">
            <a:spAutoFit/>
          </a:bodyPr>
          <a:lstStyle/>
          <a:p>
            <a:pPr fontAlgn="base"/>
            <a:r>
              <a:rPr lang="en-US" altLang="zh-CN" sz="1050" dirty="0"/>
              <a:t>Joined: 04/19/2017</a:t>
            </a:r>
          </a:p>
          <a:p>
            <a:pPr fontAlgn="base"/>
            <a:r>
              <a:rPr lang="en-US" altLang="zh-CN" sz="1050" dirty="0"/>
              <a:t>Help customers reduce their GHG footprint by 250MM tons by 2025 through the use of products</a:t>
            </a:r>
            <a:r>
              <a:rPr lang="en-US" altLang="zh-CN" sz="1050" dirty="0" smtClean="0"/>
              <a:t>.</a:t>
            </a:r>
            <a:endParaRPr lang="zh-CN" altLang="en-US" sz="1050" dirty="0"/>
          </a:p>
        </p:txBody>
      </p: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7824" y="5144773"/>
            <a:ext cx="1257807" cy="695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547970" y="5836173"/>
            <a:ext cx="2428596" cy="861774"/>
          </a:xfrm>
          <a:prstGeom prst="rect">
            <a:avLst/>
          </a:prstGeom>
          <a:solidFill>
            <a:schemeClr val="bg1"/>
          </a:solidFill>
        </p:spPr>
        <p:txBody>
          <a:bodyPr wrap="square" rtlCol="0">
            <a:spAutoFit/>
          </a:bodyPr>
          <a:lstStyle/>
          <a:p>
            <a:pPr fontAlgn="base"/>
            <a:r>
              <a:rPr lang="en-US" altLang="zh-CN" sz="1000" dirty="0"/>
              <a:t>Joined: 01/01/2017</a:t>
            </a:r>
          </a:p>
          <a:p>
            <a:pPr fontAlgn="base"/>
            <a:r>
              <a:rPr lang="en-US" altLang="zh-CN" sz="1000" dirty="0"/>
              <a:t>Lenovo pledges to reduce our global Scope 1 and 2 GHG emissions by 40%, compared to a 2009 baseline, by 2020</a:t>
            </a:r>
            <a:r>
              <a:rPr lang="en-US" altLang="zh-CN" sz="1000" dirty="0" smtClean="0"/>
              <a:t>.</a:t>
            </a:r>
            <a:endParaRPr lang="zh-CN" altLang="en-US" sz="1000" dirty="0"/>
          </a:p>
        </p:txBody>
      </p:sp>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7482" t="37698" r="12354" b="19176"/>
          <a:stretch/>
        </p:blipFill>
        <p:spPr bwMode="auto">
          <a:xfrm>
            <a:off x="971600" y="3049881"/>
            <a:ext cx="6567055" cy="1987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26449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4.3 </a:t>
            </a:r>
            <a:r>
              <a:rPr lang="zh-CN" altLang="en-US" dirty="0"/>
              <a:t>投资绿色产业</a:t>
            </a:r>
            <a:r>
              <a:rPr lang="en-US" altLang="zh-CN" dirty="0"/>
              <a:t>-</a:t>
            </a:r>
            <a:r>
              <a:rPr lang="zh-CN" altLang="en-US" dirty="0"/>
              <a:t>沃尔玛</a:t>
            </a:r>
            <a:r>
              <a:rPr lang="zh-CN" altLang="en-US" dirty="0" smtClean="0"/>
              <a:t>（</a:t>
            </a:r>
            <a:r>
              <a:rPr lang="en-US" altLang="zh-CN" dirty="0" smtClean="0"/>
              <a:t>2</a:t>
            </a:r>
            <a:r>
              <a:rPr lang="zh-CN" altLang="en-US" dirty="0" smtClean="0"/>
              <a:t>）</a:t>
            </a:r>
            <a:endParaRPr lang="zh-CN" altLang="en-US" dirty="0"/>
          </a:p>
        </p:txBody>
      </p:sp>
      <p:sp>
        <p:nvSpPr>
          <p:cNvPr id="3" name="日期占位符 2"/>
          <p:cNvSpPr>
            <a:spLocks noGrp="1"/>
          </p:cNvSpPr>
          <p:nvPr>
            <p:ph type="dt" sz="half" idx="10"/>
          </p:nvPr>
        </p:nvSpPr>
        <p:spPr/>
        <p:txBody>
          <a:bodyPr/>
          <a:lstStyle/>
          <a:p>
            <a:pPr>
              <a:defRPr/>
            </a:pPr>
            <a:fld id="{755EF402-BC45-45A3-A579-E1DACC2E6E24}" type="datetime1">
              <a:rPr lang="zh-CN" altLang="en-US" smtClean="0"/>
              <a:t>2019/4/18</a:t>
            </a:fld>
            <a:endParaRPr lang="en-US" altLang="zh-CN"/>
          </a:p>
        </p:txBody>
      </p:sp>
      <p:sp>
        <p:nvSpPr>
          <p:cNvPr id="4" name="灯片编号占位符 3"/>
          <p:cNvSpPr>
            <a:spLocks noGrp="1"/>
          </p:cNvSpPr>
          <p:nvPr>
            <p:ph type="sldNum" sz="quarter" idx="12"/>
          </p:nvPr>
        </p:nvSpPr>
        <p:spPr/>
        <p:txBody>
          <a:bodyPr/>
          <a:lstStyle/>
          <a:p>
            <a:pPr>
              <a:defRPr/>
            </a:pPr>
            <a:fld id="{E90E85B0-31EB-46B1-8A41-CF6FCDDC73CA}" type="slidenum">
              <a:rPr lang="en-US" altLang="zh-CN" smtClean="0"/>
              <a:t>19</a:t>
            </a:fld>
            <a:endParaRPr lang="en-US" altLang="zh-CN"/>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1046" y="2492896"/>
            <a:ext cx="5505450" cy="421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9512" y="5013176"/>
            <a:ext cx="3024336" cy="1077218"/>
          </a:xfrm>
          <a:prstGeom prst="rect">
            <a:avLst/>
          </a:prstGeom>
          <a:solidFill>
            <a:schemeClr val="bg1"/>
          </a:solidFill>
        </p:spPr>
        <p:txBody>
          <a:bodyPr wrap="square" rtlCol="0">
            <a:spAutoFit/>
          </a:bodyPr>
          <a:lstStyle/>
          <a:p>
            <a:r>
              <a:rPr lang="zh-CN" altLang="en-US" sz="1600" dirty="0"/>
              <a:t>根据</a:t>
            </a:r>
            <a:r>
              <a:rPr lang="en-US" altLang="zh-CN" sz="1600" dirty="0"/>
              <a:t>Pure </a:t>
            </a:r>
            <a:r>
              <a:rPr lang="en-US" altLang="zh-CN" sz="1600" dirty="0" smtClean="0"/>
              <a:t>Strategies</a:t>
            </a:r>
            <a:r>
              <a:rPr lang="zh-CN" altLang="en-US" sz="1600" dirty="0" smtClean="0"/>
              <a:t>的</a:t>
            </a:r>
            <a:r>
              <a:rPr lang="zh-CN" altLang="en-US" sz="1600" dirty="0"/>
              <a:t>一项调查，</a:t>
            </a:r>
            <a:r>
              <a:rPr lang="zh-CN" altLang="en-US" sz="1600" dirty="0" smtClean="0"/>
              <a:t>消费企业</a:t>
            </a:r>
            <a:r>
              <a:rPr lang="zh-CN" altLang="en-US" sz="1600" dirty="0"/>
              <a:t>表示，沃尔玛是最能激励他们</a:t>
            </a:r>
            <a:r>
              <a:rPr lang="zh-CN" altLang="en-US" sz="1600" dirty="0" smtClean="0"/>
              <a:t>投资自己</a:t>
            </a:r>
            <a:r>
              <a:rPr lang="zh-CN" altLang="en-US" sz="1600" dirty="0"/>
              <a:t>可持续发展项目的零售商</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95463"/>
            <a:ext cx="4972050"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796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60649"/>
            <a:ext cx="8001000" cy="864096"/>
          </a:xfrm>
        </p:spPr>
        <p:txBody>
          <a:bodyPr/>
          <a:lstStyle/>
          <a:p>
            <a:pPr algn="ctr"/>
            <a:r>
              <a:rPr lang="zh-CN" altLang="en-US" sz="4000" b="1" dirty="0" smtClean="0">
                <a:solidFill>
                  <a:schemeClr val="tx1"/>
                </a:solidFill>
              </a:rPr>
              <a:t>目 录</a:t>
            </a:r>
            <a:endParaRPr lang="zh-CN" altLang="en-US" sz="4000" b="1" dirty="0">
              <a:solidFill>
                <a:schemeClr val="tx1"/>
              </a:solidFill>
            </a:endParaRPr>
          </a:p>
        </p:txBody>
      </p:sp>
      <p:sp>
        <p:nvSpPr>
          <p:cNvPr id="3" name="内容占位符 2"/>
          <p:cNvSpPr>
            <a:spLocks noGrp="1"/>
          </p:cNvSpPr>
          <p:nvPr>
            <p:ph idx="1"/>
          </p:nvPr>
        </p:nvSpPr>
        <p:spPr>
          <a:xfrm>
            <a:off x="539552" y="1700808"/>
            <a:ext cx="8001000" cy="4752528"/>
          </a:xfrm>
        </p:spPr>
        <p:txBody>
          <a:bodyPr/>
          <a:lstStyle/>
          <a:p>
            <a:pPr>
              <a:lnSpc>
                <a:spcPct val="150000"/>
              </a:lnSpc>
            </a:pPr>
            <a:r>
              <a:rPr lang="zh-CN" altLang="en-US" b="1" dirty="0" smtClean="0"/>
              <a:t>全球气候行动目标</a:t>
            </a:r>
            <a:endParaRPr lang="en-US" altLang="zh-CN" b="1" dirty="0" smtClean="0"/>
          </a:p>
          <a:p>
            <a:pPr>
              <a:lnSpc>
                <a:spcPct val="150000"/>
              </a:lnSpc>
            </a:pPr>
            <a:r>
              <a:rPr lang="en-US" altLang="zh-CN" b="1" dirty="0" smtClean="0"/>
              <a:t>C40</a:t>
            </a:r>
            <a:r>
              <a:rPr lang="zh-CN" altLang="en-US" b="1" dirty="0" smtClean="0"/>
              <a:t>绿色低碳发展目标</a:t>
            </a:r>
            <a:endParaRPr lang="en-US" altLang="zh-CN" b="1" dirty="0"/>
          </a:p>
          <a:p>
            <a:pPr>
              <a:lnSpc>
                <a:spcPct val="150000"/>
              </a:lnSpc>
            </a:pPr>
            <a:r>
              <a:rPr lang="zh-CN" altLang="en-US" b="1" dirty="0" smtClean="0"/>
              <a:t>国家及区域低碳发展举措</a:t>
            </a:r>
            <a:endParaRPr lang="en-US" altLang="zh-CN" b="1" dirty="0" smtClean="0"/>
          </a:p>
          <a:p>
            <a:pPr>
              <a:lnSpc>
                <a:spcPct val="150000"/>
              </a:lnSpc>
            </a:pPr>
            <a:r>
              <a:rPr lang="zh-CN" altLang="en-US" b="1" dirty="0"/>
              <a:t>企业绿色发展案例分享</a:t>
            </a:r>
            <a:endParaRPr lang="en-US" altLang="zh-CN" b="1" dirty="0"/>
          </a:p>
          <a:p>
            <a:pPr>
              <a:lnSpc>
                <a:spcPct val="150000"/>
              </a:lnSpc>
            </a:pPr>
            <a:r>
              <a:rPr lang="zh-CN" altLang="en-US" b="1" dirty="0" smtClean="0"/>
              <a:t>总结</a:t>
            </a:r>
            <a:endParaRPr lang="en-US" altLang="zh-CN" b="1" dirty="0" smtClean="0"/>
          </a:p>
          <a:p>
            <a:pPr>
              <a:lnSpc>
                <a:spcPct val="200000"/>
              </a:lnSpc>
            </a:pPr>
            <a:endParaRPr lang="zh-CN" altLang="en-US" b="1" dirty="0"/>
          </a:p>
          <a:p>
            <a:pPr>
              <a:lnSpc>
                <a:spcPct val="200000"/>
              </a:lnSpc>
            </a:pPr>
            <a:endParaRPr lang="zh-CN" altLang="en-US" dirty="0"/>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pPr>
              <a:defRPr/>
            </a:pPr>
            <a:fld id="{755EF402-BC45-45A3-A579-E1DACC2E6E24}" type="datetime1">
              <a:rPr lang="zh-CN" altLang="en-US" smtClean="0"/>
              <a:t>2019/4/18</a:t>
            </a:fld>
            <a:endParaRPr lang="en-US" altLang="zh-CN"/>
          </a:p>
        </p:txBody>
      </p:sp>
      <p:sp>
        <p:nvSpPr>
          <p:cNvPr id="4" name="灯片编号占位符 3"/>
          <p:cNvSpPr>
            <a:spLocks noGrp="1"/>
          </p:cNvSpPr>
          <p:nvPr>
            <p:ph type="sldNum" sz="quarter" idx="12"/>
          </p:nvPr>
        </p:nvSpPr>
        <p:spPr/>
        <p:txBody>
          <a:bodyPr/>
          <a:lstStyle/>
          <a:p>
            <a:pPr>
              <a:defRPr/>
            </a:pPr>
            <a:fld id="{E90E85B0-31EB-46B1-8A41-CF6FCDDC73CA}" type="slidenum">
              <a:rPr lang="en-US" altLang="zh-CN" smtClean="0"/>
              <a:t>20</a:t>
            </a:fld>
            <a:endParaRPr lang="en-US" altLang="zh-CN"/>
          </a:p>
        </p:txBody>
      </p:sp>
      <p:pic>
        <p:nvPicPr>
          <p:cNvPr id="4098" name="Picture 2" descr="C:\Users\Lenovo\AppData\Local\Temp\ksohtml11492\wp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03" y="1556792"/>
            <a:ext cx="5445996" cy="269492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5914" y="4251718"/>
            <a:ext cx="4178086" cy="25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5551999" y="1571031"/>
            <a:ext cx="3484497" cy="1754326"/>
          </a:xfrm>
          <a:prstGeom prst="rect">
            <a:avLst/>
          </a:prstGeom>
        </p:spPr>
        <p:txBody>
          <a:bodyPr wrap="square">
            <a:spAutoFit/>
          </a:bodyPr>
          <a:lstStyle/>
          <a:p>
            <a:r>
              <a:rPr lang="zh-CN" altLang="en-US" b="1" dirty="0"/>
              <a:t>施耐德电气设立技术和解决方案一体化办公室，支持向电气化、数字化、脱碳化和分散化能源</a:t>
            </a:r>
            <a:r>
              <a:rPr lang="zh-CN" altLang="en-US" b="1" dirty="0" smtClean="0"/>
              <a:t>转型。集团</a:t>
            </a:r>
            <a:r>
              <a:rPr lang="zh-CN" altLang="en-US" b="1" dirty="0"/>
              <a:t>将</a:t>
            </a:r>
            <a:r>
              <a:rPr lang="zh-CN" altLang="en-US" b="1" dirty="0" smtClean="0"/>
              <a:t>在</a:t>
            </a:r>
            <a:r>
              <a:rPr lang="en-US" altLang="zh-CN" b="1" dirty="0"/>
              <a:t>2015-2025</a:t>
            </a:r>
            <a:r>
              <a:rPr lang="zh-CN" altLang="en-US" b="1" dirty="0" smtClean="0"/>
              <a:t>年间投资</a:t>
            </a:r>
            <a:r>
              <a:rPr lang="en-US" altLang="zh-CN" b="1" dirty="0"/>
              <a:t>100</a:t>
            </a:r>
            <a:r>
              <a:rPr lang="zh-CN" altLang="en-US" b="1" dirty="0"/>
              <a:t>亿欧元用于创新和可持续发展的研发。</a:t>
            </a:r>
          </a:p>
        </p:txBody>
      </p:sp>
      <p:sp>
        <p:nvSpPr>
          <p:cNvPr id="7" name="矩形 6"/>
          <p:cNvSpPr/>
          <p:nvPr/>
        </p:nvSpPr>
        <p:spPr>
          <a:xfrm>
            <a:off x="49696" y="4251718"/>
            <a:ext cx="4810336" cy="2308324"/>
          </a:xfrm>
          <a:prstGeom prst="rect">
            <a:avLst/>
          </a:prstGeom>
          <a:solidFill>
            <a:schemeClr val="bg1"/>
          </a:solidFill>
        </p:spPr>
        <p:txBody>
          <a:bodyPr wrap="square">
            <a:spAutoFit/>
          </a:bodyPr>
          <a:lstStyle/>
          <a:p>
            <a:r>
              <a:rPr lang="zh-CN" altLang="en-US" b="1" dirty="0" smtClean="0"/>
              <a:t>气候变化方面</a:t>
            </a:r>
            <a:r>
              <a:rPr lang="zh-CN" altLang="en-US" dirty="0" smtClean="0"/>
              <a:t>：公司</a:t>
            </a:r>
            <a:r>
              <a:rPr lang="zh-CN" altLang="en-US" dirty="0"/>
              <a:t>承诺到</a:t>
            </a:r>
            <a:r>
              <a:rPr lang="en-US" altLang="zh-CN" dirty="0"/>
              <a:t>2030</a:t>
            </a:r>
            <a:r>
              <a:rPr lang="zh-CN" altLang="en-US" dirty="0"/>
              <a:t>年生产厂和其生态系统实现碳中性，</a:t>
            </a:r>
            <a:r>
              <a:rPr lang="en-US" altLang="zh-CN" dirty="0"/>
              <a:t>2050</a:t>
            </a:r>
            <a:r>
              <a:rPr lang="zh-CN" altLang="en-US" dirty="0"/>
              <a:t>年直接和间接排放比</a:t>
            </a:r>
            <a:r>
              <a:rPr lang="en-US" altLang="zh-CN" dirty="0"/>
              <a:t>2015</a:t>
            </a:r>
            <a:r>
              <a:rPr lang="zh-CN" altLang="en-US" dirty="0"/>
              <a:t>年减少</a:t>
            </a:r>
            <a:r>
              <a:rPr lang="en-US" altLang="zh-CN" dirty="0"/>
              <a:t>53%</a:t>
            </a:r>
            <a:r>
              <a:rPr lang="zh-CN" altLang="en-US" dirty="0" smtClean="0"/>
              <a:t>。</a:t>
            </a:r>
            <a:endParaRPr lang="en-US" altLang="zh-CN" dirty="0" smtClean="0"/>
          </a:p>
          <a:p>
            <a:r>
              <a:rPr lang="zh-CN" altLang="en-US" b="1" dirty="0" smtClean="0"/>
              <a:t>循环经济方面</a:t>
            </a:r>
            <a:r>
              <a:rPr lang="zh-CN" altLang="en-US" dirty="0" smtClean="0"/>
              <a:t>：自</a:t>
            </a:r>
            <a:r>
              <a:rPr lang="en-US" altLang="zh-CN" dirty="0"/>
              <a:t>2015</a:t>
            </a:r>
            <a:r>
              <a:rPr lang="zh-CN" altLang="en-US" dirty="0"/>
              <a:t>年公司开发了生态设计方法，使得销售的产品更易维护、易修理性、易翻新和寿命期结束时易处理。承诺在厂区垃圾填埋场零废物。</a:t>
            </a:r>
          </a:p>
          <a:p>
            <a:endParaRPr lang="zh-CN" altLang="en-US" dirty="0"/>
          </a:p>
        </p:txBody>
      </p:sp>
      <p:sp>
        <p:nvSpPr>
          <p:cNvPr id="9" name="标题 1"/>
          <p:cNvSpPr txBox="1">
            <a:spLocks/>
          </p:cNvSpPr>
          <p:nvPr/>
        </p:nvSpPr>
        <p:spPr bwMode="auto">
          <a:xfrm>
            <a:off x="179512" y="260648"/>
            <a:ext cx="8568952" cy="891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9pPr>
          </a:lstStyle>
          <a:p>
            <a:r>
              <a:rPr lang="en-US" altLang="zh-CN" dirty="0" smtClean="0"/>
              <a:t>4.4 </a:t>
            </a:r>
            <a:r>
              <a:rPr lang="zh-CN" altLang="en-US" dirty="0" smtClean="0"/>
              <a:t>融入可持续发展</a:t>
            </a:r>
            <a:r>
              <a:rPr lang="en-US" altLang="zh-CN" dirty="0" smtClean="0"/>
              <a:t>-</a:t>
            </a:r>
            <a:r>
              <a:rPr lang="zh-CN" altLang="en-US" dirty="0" smtClean="0"/>
              <a:t>施耐德电气（</a:t>
            </a:r>
            <a:r>
              <a:rPr lang="en-US" altLang="zh-CN" dirty="0" smtClean="0"/>
              <a:t>1</a:t>
            </a:r>
            <a:r>
              <a:rPr lang="zh-CN" altLang="en-US" dirty="0" smtClean="0"/>
              <a:t>）</a:t>
            </a:r>
            <a:endParaRPr lang="zh-CN" altLang="en-US" dirty="0"/>
          </a:p>
        </p:txBody>
      </p:sp>
    </p:spTree>
    <p:extLst>
      <p:ext uri="{BB962C8B-B14F-4D97-AF65-F5344CB8AC3E}">
        <p14:creationId xmlns:p14="http://schemas.microsoft.com/office/powerpoint/2010/main" val="339776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pPr>
              <a:defRPr/>
            </a:pPr>
            <a:fld id="{755EF402-BC45-45A3-A579-E1DACC2E6E24}" type="datetime1">
              <a:rPr lang="zh-CN" altLang="en-US" smtClean="0"/>
              <a:t>2019/4/18</a:t>
            </a:fld>
            <a:endParaRPr lang="en-US" altLang="zh-CN"/>
          </a:p>
        </p:txBody>
      </p:sp>
      <p:sp>
        <p:nvSpPr>
          <p:cNvPr id="4" name="灯片编号占位符 3"/>
          <p:cNvSpPr>
            <a:spLocks noGrp="1"/>
          </p:cNvSpPr>
          <p:nvPr>
            <p:ph type="sldNum" sz="quarter" idx="12"/>
          </p:nvPr>
        </p:nvSpPr>
        <p:spPr/>
        <p:txBody>
          <a:bodyPr/>
          <a:lstStyle/>
          <a:p>
            <a:pPr>
              <a:defRPr/>
            </a:pPr>
            <a:fld id="{E90E85B0-31EB-46B1-8A41-CF6FCDDC73CA}" type="slidenum">
              <a:rPr lang="en-US" altLang="zh-CN" smtClean="0"/>
              <a:t>21</a:t>
            </a:fld>
            <a:endParaRPr lang="en-US" altLang="zh-CN"/>
          </a:p>
        </p:txBody>
      </p:sp>
      <p:sp>
        <p:nvSpPr>
          <p:cNvPr id="6" name="AutoShape 2" descr="data:image/png;base64,iVBORw0KGgoAAAANSUhEUgAAAmgAAAHvCAIAAABv0LTjAAAgAElEQVR4nOy9X4hU2dU3vEMgYAzkURSDgkmDIiHgCLkQkYAMwbx9Y5LiEUMcL6aoBDqM0ETxplqwpWAQmZum5KlCzUVjKQRkPi2w9cI4jFL2d1FV00y6RxBmXkbpo/ZI3+RzvosX1nux/63975xT1dXd51SvH4um9ulTp/Y+f/bv/NZae28GBAKBQCAQUoMBACMQCAQCgZACiDgvkJGRkSFj610BahRVO4NGxElGRhY0tt4VoEZRtTNoRJxkZGRBY+tdAWoUVTuDRsRJRkYWNLbeFchxo64tAMD3D88EdjjzzTLAwjVZvLYUtzNVO1tGxElGRhY0tt4VWMtGdRdkvqQihmsL9ha15/LD+4wJIkFYuuYczQSnGfO/y0sL+CjL35wZ/mrn2og4ycjIgsbWuwJr16hrC4I/zjz8XvCElFNnHn7vUotgIGVnvllGG888/F4Syf2HyzapSFUn/3Xmm2VVXOhuhGrn3Ig4ycjIgsbWuwLr0ShJPNcWJHNo/2R3AQCWv192GEjvzCx/poeBGBKFAW23YaqdSyPiJCMjCxpb7wqsfaO4Mlu6xgIMtPzNGezz5OZQzvLy935+8fgzLQ9qfwyU02rn1Ig4ycjIgsbWuwJr3Kj7D5e1P9PHQNxsBlL+Un0onTWzBtItp9XOrxFxkpGRBY2tdwXWslGCflS4LjUD+YJ8CQyEv+IIwQ1R7VwbEScZGVnQ2Fr8yrUlSOqCVeaLmfAi7NoCJoD7D5fjj+Zv1JmH32P6kRXz/qjJGWZ+jWayAJYf3g8nrxoUOMTVzrkRcZKRkQWN+TbqHtbqhQFsjWL23bhr1p69kPcPk18scXYXuK66tuQcw+s/TGgU/mLyuA7mCjvfkX1DNTjnLT/8Bh0tJkN1mKqddyPiJCMjCxpzN5rDHnjPq/pNo2sWYsgcEeEbDiG6e31k578e4ry2hIZhLD3UhNqn4lw18zCQ5J776LR84w7HpGpn1Yg4ycjIgsbi/qskC9IuKsAmOtllJBA9EsdQKh7ilFzrEKfq1jlNdh8uG534MDoPqdrZsTji5E4Ax9fB/SHB4a6uCWfCwjXpUfHuljx10wVmjM81Nzo+Io8pb1IPlY89FSs3fjITa05Gtj7Gwv9CD0WAOBeumZ5V7Epd6DLxOH8fiKxhryMXlIg4rRGKALD8zUOfy9cnPWMalWWjamfHBkacdtAYEaQkzoVvlpdtRY/CG3bA32PywbMehnTE6Y+vBHYAWP7m2sPAkCbxW7Fxcgf+NwYiTrJMGwv9Szy5vB/wESffDROn/mykpWj/rU9xyp2XDeJcwL+S7p07TaOybVTt7Fha4uQkoQMbftHm/5dSnFLzqZdNjdiZEjGv8AS8ha7reY+nH8nQSwsLzjGNemIvkPdUxFlCTTzJCyGkeI0gI1t1Y97t16yHKB1xIsPBziTi1G+0ijgBrLQUTuIPv7HF61DNnkrVzo6tjDj5TWzOlC+JM44k0LMh3KcWcZq+neVvzripd4ieE4nTzDHTvh3PECVMnPY8yOh5DKQepHUaKyPFSZZpY56NnpvWnxzETOLUw+0l0Z6JceqAS8DB4SjCzKlTvWGdYKNyYFTt7FjfxIkpzEuc9nECvsrUxMmMHdITp5awntR54/W2d8WZXkGGoqpEnGSZNuZutF5hxXPd43AU76tnQHEa//KOTTSPyedl/ebaqhBnzGBHT83jluhS/uqEYSHJ1Y59/0CzGWSs2oO0+KHAwY7auDNTTOaAGgVe4jTE1vcPzzge1IWuPL8h4rz/cBmlqsvdzjz8fvnh/dCFlHlxQeLE2jF8u3iSEeyT4uQpOMRprphjw++19lC4uU94wirn4Gtwt5GRJRhby59ziTNBkob8uvLh7XmARNjJFJqs1fmJ+GkEbGfb4IhTzlK70NUjfPzR3yxUu8+hwFb/qb6bMBTYdx7cVzrVKBNe90YqxalY02YL+8XE8eJqHjInnlCn2zvSK0Sc+ikyBZxXcaKdl0JspWc0lnntAcUZMNlenkCIa3JNbklIQibFSZZpY+tdgfRm9y3hOeH6b1QK37LhtZaVwTUx+miTgWLHHYSrnUicWav2CoYCCzNm2Y0fCsySiBORZWrRubIYJyJO64UF82VX/Evli5uTYwEAwPfLy/iHfMRpye1eYpzpzM6qDefNymsgqifz6XlYxdxCxEmWZ2PrXYFsNqq7AOKNfGFhyezW+Wt3YIyNSteQKRSYgWI81fHVTq04s1VtxnofCmx9S9U8bihwCletPftgilsI+idOJ/JnkcS1JaTknLoyj2OEj/X0EacxmGRhwZiecaDEiRWnCJb4lnI1qucMIOPDznDDuknOEBu9XEUyslUytt4VyFijjLHgQmmZs8UmSjcpsx5aDBS/HHRctfHYVnlAkzgzWe1+hgIzYweWbihwoqtWzYjkleY+Md03ceq6oib51JXpfQ4FMPgoke+XHy7FZdUKpytPnPv+4bX7hgvXJs4exlmiWKxDnAnXA2URq6GfrkR2bizZ9u+X3ZePnudnICNbJWPrXYG1blQoWqZjMcqxZPy7a+gEf3jITJJSy0pzzlhIHI0arDbuSK+xC2bXJ1212at2H0OB1Z6mrkga0ZSgOM1YpGpp/NsA9Kk4v8ErwBn1sz2x34t5D+xTfP/hMiwvLKXMqj3z8JtruBrufROjOOWJU+8O1rVBte1dcS58ozKyZE2WFpYRoYJ9DRRrqvOJ1oM16klGtq7G1rsC2OJjaevQKF/Po/IzuV9Ur8DliS6BmZCS4DMLVjs4RCcwNUQWqt3/UGBPo9IQZ2yMc3lpYRmWF5YWxNyNXfUaEfD8rd4ECPy0Ii+rLerPfLMs3Quph6P0R5zOwE3/DET9Kk4F/U4n3hVg+ZszzulCr7TGpGLX+olRk5GtqrGVfd3q0dT9LZ5Edzkw37rKfqzgGem/UUlZ8UvXHFdnsLarkFVr/0sSRuaq3e9QYGalBaVK10p01XavXZPvDWJPNBS436xafvq+CRBndyEQ40SPBBqOonOocBwbVpU4fSvsuNr8wgoUZ9d2C7uRXfwyoUO56tfR1ylRiCxDxvr9YjCzAekJ800ahdACnqGsKU5f1q7uo9Uzft/jnGNrPI4zW9VewVBgr7PQ2rn35CAhuNVCaUEW142CEHEazfAzlkV7+Pp55qo144jXFpZQ1DrllHs9E6euUmiwit4eyKpNRZwiJVpkLenl15euWblU2AcC3z+8Jk6y8WrS8wNMRrZKxlb2dU+/Izs+40nXKSeGpMBLo4S6vAE2Ks1KzvaeFnOcOfPNghhF6nEnWo6lpF9Jey1Su2qzVe3VsH5ctfLMWK6RhJXpwEucSBriM26fbp2XFaPuPepKH6dfxZngfDDFbjzMSS/jFaeZSJxiAgRzBTur1XYdbL8/Gdk6G+vzi27C/AJ669dvlr7JVeQToWb0tCfPkytxrnWjcnotqNqr0ShIuR5n8I0j5g5Gj0QoQ8kmzngLCN9+jSebJfxcTIpsHHHGel/F0bwNEV+kMCdZBoyt8AjmutNuUj2XMo4aOHP/zJmv1Mv6WinOjBtVOztGC1mTkZEFjfX9XS4Tr7nEKZlSZDlw+Wi/l2slSoqTqp09I+IkIyMLGuv7u4g4AeD7hw9t4jQWbMC6U2Y2Xnu4tEyKk6qdRSPiJCMjCxrr+7s8jW5hwTMjqDv7tDHI25zvhhQnVTt7RsRJRkYWNNbvF3FeXszymXz+kKWFh987rtr4ZTszRJwWr5uDU7NwLYaq2tkwIk4yMrKgsX6/KEZ4h4YY+qZDyanijFmRarBTgFG1s2NEnGRkZEFj6/nrejZUL/f2LY8G2ihO8w+1qzkf0i2n1c6KEXGSkZEFja13BbLeKM431xb09N0aAx6QTdXOjhFxkpGRBY2tdwUy3igVynVWElypLKZqZ9mIOMnIyILG1rsCmW9U2ilbqdrDZEScZGRkQWPrXYGsN0rN/Smnm8ZYSQYTVTvLRsRJRkYWNLbeFchRo8Qs3GIW+5Wm/lK1s2xEnGRkZEFj612BjDcKDVc1FpbgyyJlloFyWu3sGBEnGRlZ0Nh6VyBnjeJroi0scC/oYNdpoGpnx4g4ycjIgsbWuwJ5aZS77LM5wwNVe6iMiJOMjCxobL0rQI2iamfQDOIkEAgEAoGQBESce/9ARkZGRkZGFmdEnGRkZGRkZD0YEScZGRkZGVkPFiLOX/x+rFji9uF7v/2L/Cys8Nv/Znv/8F+//Uux9OEvjK/oItv7B/beB4XSX9577w/s0IfoX//93p/Vnn96vzT2/qH1PgtkZGRkZGQpLUZx/tdv/1L88wf/JYr//d6fx4q//5O9Q+nDXwgiNI3vaRCnzbts7x80cZo7FEtj6KfJyMjIyMgyY2mJ89CHRUcaIsX5p/cFWf7pfcV5iAvf//2HhhjlhHoE7UCik4yMjIwsF5bGVas15Z8/fP/Pf3nvvT+wvYgXf//h+yVHcXKaVIrzvQ8KXkHp42MyMjIyMrLsWirFeejDYunD939vO1Gxq9byvoqi5MsQNXJ6fv8Q5mllkqHJyMjIyMiyY8nE+d4HhdJY4bf//YvfjxX//MF/IY0YE+Ms/Pa/pST1xDgF+2oZqry4iHTJyMjIyMgyaMnEKRNiBXGiLKF0ilMRp1aQ+si///D90tj7v//w/UM8S+hP75fGCr//sED+WzIyMjKybFoCcSI5KInT2eHPH77vVZx7g1m1UnH+6RfviaxaycGCdN3fIiMjIyMjy4QFiFNlA2n2ssmMc6HYImXoIV/2bEhx7v2DGI7y2w+kxJRq9b0PSHSSkZGRkWXR0s8cFFKBQnfygZtaWf7lvYM8hPnhL/bGDNPUEyCo/CDiSzIyMjKy7BpNuUdGRkZGRtaDEXGSkZGRkZH1YLQeJ4FAIBAIPUETJ+QWua48gZBZDOWTldNGMcbY+Ej+LJ9nOx5DTpyLzclqR38uN6PgIaKZ8sTM4irUDf9Gc2ISVcEqCiw2J4u1Ltqn3hYfxvR2T2271dJYsTSm2ksgrBy57hZC8DTqaUXoiOMNTx/xolGQOqNwMzK/Umi8EBtaF1nl6erVOkScu9lexvZu11tGN4u6Htrp2b+0XYumE9ZXtsjddqLPq0WcVofcrqnUUd7jgej0SvH93vpgKIlTnu4YM5hprFjrykvCv6uunMTXlfOP2a2vVbl16zE7/5idf1z47LXY9Ga+cP4xO/+4Mq/3UZ/5T82U9e86RY5Ond9M7RqnQNUWk2LVDdSpO3cbgTAw5LpbCMFu1ItGgVVa6vPFlrl71Diu2LFVEUwpNz6tML7/i0bBS7oDrbZDSzsFBSri5Lx4Qn4Y3R1k2UOKKXcytpmVdrO9cv/Rzc4XB0yci83JYmlMEydixHZNbu/Ui7UuFhiyV1x/DCVxasQqTi7RJCHxKxfNlEtjxVod/0syoibO+Q47P9t4wz8Idmzdelz47HX02Sybmo/4t/gHAc1w4sj81sFbzH04FyrFCVJ9CmXJTbQoMy9ihCFDrruFEOxGKfIDAGhVFIn60LrIRafcTfLlastN8BCnZE1MnKObGdvMSj4lapkiztJ28ZVDnDgHKjd9xNmujRUnZtqoQzY6Z9mbqY2CL7PUyw05caaBchGUa3X3wijWRMTZuvWYne+0AJASfd2Yelz47DXMdzhxOnJTSkn5AtWtot9q1zw+W4ButTaDiBN9xaM4TSolEAaBXHcLISQRp/a+OogaxzlBmorTo1MHDw9x7t0u6FMRpNaR5ueQ7nQV52DlZjpXrU2c3H9mKs5AJ7k+GFLi5MIxYEKDOpRjmKSoN/OFW18L+hTE+box9VjISvTZUJy23ASbOKu1SexzkPeE5WSutw3X/5i8jZy2ZOldjDBMyHW3EILHVSu9rNHNAgsTZ3SzoClWxDgrLUGiUeM4Y4yxVWPQQIyzD+K0tCmOcXK5uZvtDUdJV4E4tXsWEHHKvq7cjASJik57/Rl0SIlTwWEU7Lx1ixKGHARIQ5w4xsnlZvTZLDuvtKnPVat+GhGnuie61ZiwpdUuIk7C6sB6svRrnBuezw9ikoMKNxtBV+3Tij91iItOIVtxQHTAGDBxeoOgXG6e2ML2btcu3PVSnBq8Y5Tdo1Ci6wkizsl4xcmRhjjxzlPzEXxdOT/beCNduI6rFgDFusOKU9Fn1JwYK6oobJxRlhBhYMh1txBCXKNCOT5PK8xPqIIpo5sFnnC7esHOVMSZPsZ5YouRWCsOtUUcRDiB14k4LRkgmFJ2hhnQCRuOOC1HeT+K0xvj1BDRzTfzhfOzjTfChesnTjXaJKw4VSqQNY4lo1nahCFDrruFEOKyap9W9IATiehmwa81AcVHM6I4VVYt384FpebIndoB6+pRFd1cc8WJezBzPB6gXpEU56CRmjjtoZP9KE6UVftmvnDeTALS0c0UitOpVYziBMSyY9XmTHliZlHdQGYyd0YytglDgFx3CyG4jYpuyoGaKkKp2bQlx3gy6c5VTy/OJBIxTpd3B1jtZOJUNIkjlFhcqv/apIiTadc6xml2fYbPzOBREfBaf6faRiHOUGymL8UJoOKXaBwnAJjJtAkxTuPntD/WVZxmVi0f/RmMcfonVSAQ+kOuu4UQctqoAHFm3vJ5tuOxUYgzhJSKcwDwKE40IlPQuUq81nVwsmq97ULva+SzJQwOue4WQshpo4g4s4NhJ04CgbACDOWTldNGEXFmB0ScBAIhiKF8snLaKCLO7GB4iFOBb9m0aRMvvnv3DgC2bt3Ki2/fvgWAXbt28eLLly8BYM+ePbz4/PlzANi/fz8vzs3NAcDBgwd5cXZ2FgCOHDnCi48ePQKA0dFRXrx37x4AFAoiy+D27dsAcPLkSV68ceMGAJRKJV68evUqAJw+fZoXp6amAODcuXO8eOnSJQC4cOECL164cAEALl26xIvnzp0DgKmpKV48ffo0AFy9epUXS6USANy4cYMXT548CQC3b9/mxUKhAAD37t3jxdHRUQB49OgRLx45cgQAZmdnefHgwYMAMDc3x4v79+8HgOfPn/Pinj17AODly5e8uGvXLgB4+/YtL27duhUA3r17x4ubNm2yrhRdplxcJgz+r3379vHis2fPAODYsWO8eOfOHffkXL9+nReLxSIAPHnyhBcPHz4MAEtLS7y4bds2fvBt27bxLUtLSwBw+PBhXnzy5AkAFItFXrx+/bp7qu/cucOLx44dA4Bnz57x4r59+xIbZd1Lp06d4sXp6WkAuHz5Mi+ePXsWAB48eMCLR48eBYBXr17x4o4dO/jRduzYwbe8evUKAI4ePcqLDx48AICzZ8/y4uXLlwFgenqaF0+dOuVex1C1BSdt+5EofrCLjY+wX/5EFH+3nY2PsN+Ip4n9+qdsfIT98Wei+PNNbHyE/XW3KP74h+JoP/6h2PLX3Wx8hP1cPJvsjz9j4yPs1z8Vxd9sZeMj7Hdysvhf/oSNj7APxKPKtv1I8aWLYbqFYDiIc72rQCAMIYbyycppoxgjxZkVDD1xps4y7dT9aTXRTJknwfpnHhApr3p4qG8mPzPr2km2jptgNmpO+IaXxM8XmJCx3a1OzDRroX3sjOLVgTUvUuw0SQlIn0ismmZfBd8x+Q7qK2tzWlYEI0VcjRn3VNtd3i54NnLdLYSQ00YRcWYHw0mcwVzZuKTZAEUBAHSrJT3XT7FUbzYnPUNKUnWs5kTtkjLbtfAcZp4JqNya+5kjMKYzvqriv4HvoskfAABPgq82fl0xB+pEn81ag3ZwjrGv2BNip1LCh0XjxnxUgY8zUa+mJ071auX8IzQ0zfxXD8OHjCk9HaQmTgDoVnGGdng4ea67hRBy2igizuxgOIlTIW42gOS569zRlrHCLqn3t+l8YhJXoFqrF0t8Psb4WiGuDe8jWy2UXHBn3WMqzYeowjoDrxtTFke+bkzpxWH41IPRZ7Ps1tcw30GTKyGidc6DWz15SmNVNZrmd6w84X9PMi+Hu0Cb+qybKbnHdxVCDBQS7nhR8U69iMfjWisR9rD8eOglSd+c5Vq9rC8u2t6MPO0SvgfvLQGQ824hhJw2iogzOxgocfombjXwdQWtXsnUcl18Fp6VwF95Y7DjSpyB1hHwfAXmMYNkLDq7xeZkeWIypbqKnwMIzdKHmKbWtb/YqZebkTnRoEeFIDXmW7wMEGsi4nwzX5DKMvpslskpBplYT6bT8spNJIy61VK9bSieRCeqifRzDRrTdCFPrMGvadZ6M+As8hrcrsSiRzWGwgTJDbF/NI3itHdD6wW5bRniXi93IOLMDgZJnPMdxIWGia5zvsPOzxamzNl2tDRZAXyVt1yvYeI0ui1LZqF1bWIUp+BLQ7j4ereoOVFv8i5VUyxaSdv8SnzH7Z8X3iVOtXNTCrha3XHGOvMTyS/qhrxuTHVagj7l9ULreKvPpuJ05CY4xFmtpY23eU9CtZZmCotu1dBSUXOi3nalntS4WrSFvAsJtY1x+3slY0/zPQXv5MXmZLUmyS8dcfIbgxe9s2gNca+XOxBxZgcDI04kPkJo3XrMpuYbtx4XbnUKNrmuTHS6lV9sThaNSdL9PljhJDS6VMdhJd7EExQn4rnALP7RTFmte67nApSLWtvE6fXZuj+XoDj557aHnHSXahKt1dWa3JBMnDjGKeSmeKOSl9jnqrVnve8JPjFnacexcq1etq+yxxVfbkaL5gUKTMrIDxPSuzFE6DjAjf3RRQ/GHUOnSL4cqHcyw1VrvtVZr33itvHUeYh7vdyBiDM7GBRxIp3hKE4+xSvPIuHEqRZ8HkgbILiQdXzeZtSc0B2ueulW3KPdVpo40zCZ0dUaLjsUtEOaJkScToXNbjodcfL/Rs2JyWZH9KflZpevpG1KE/S7iFBt310a4lTgcvN1Y0qsUSruBNtVK+rpNCcNAnHQcnMGEWfUrKHT67k3xKG4XBOXrFM3lk31OkjjiLMfxYkcFfrmTHeEbrVUb6Zz1crbQ51qqb99bRniXi93IOLMDtYsOUjMeC6I82sUMEPk2jesygsZ18OAh261xKnFt09vilPmK7rOWABQVJqkOBebk3bcK0icYVet+AoKJYqQZ+KUtoGO2yROX4xTH0FEN0VgW7xagZ84QXbxvSrOkC53CCOaKde6suHmryhS7CjinKmW6m2ImrWZZs2iYfOYgdMYE+P0hEV9Mc5Q9DTm3SJljNN95eIa1Mv0Q9zr5Q5EnNnBAIlTLRhimu5kK1OzgjinzESSlcNX+d5GCsb0HV7irKJ52Dl4f6T9YDjFxmLEEk6p9RKnmZMpq4FFTxrFqUkaefDKza4gxcA4hHbNdWNKmMSps2qFHx59R0U3UylOhb5zuCw6kWvL+K+CsbPWeZI4cb5McWIynH8UU9uVZtWGI9zBgTH8xJoLAbkLCbjp0+IrRJwZBxFndrCqijP6bBYn/nD3bCDGubL8oJUQJw5zejhDOAMTcjdkb5XMzSLVyFCcAIB7diuTBX3dIE5v+q4w6YsTa61UOziUNSYUlZVFKZk1bmiERZygIprWFTSSaRNjnEYdeG+ebrBQ8CRM1KvcO52COLVHWiUH6WK9HUz1Et8Nny7s2+9tHGdcYHVlWbVayIpTHTUnNMVu8OQgV+WHdb9vpUKnrxjs4rgB4tzN9prrcY5uFpPCeVfTLMmp8phcoVN/Ra3HudNe43oViNM6t+hZxkPFzDOcPot+lbG6rloztVITp3buDWIsCoSJsxrsWGcWgzyhOjWct+INcMqLasfP/L08B3LV1qsTYziDSY20MwZIBDrfmJxb43E1ZaVJEnI5dUsirzI8ihOdt35nQrAdmHbal1f3WydWu2q7kk4kDMmIMfgZhWI666RxnOhffuLsChf0hOl70Ae3z//GIU53Dq+YWb3MyTSM91T9ZjPoXt5HnDsFBSri5Lx4Qn4Y3R1k2UOKKXcytpmVdrO9cv/Rzc4XB0yc9rlF58roo2pdfM8P9kVkJVhd4nwzXzg/25ifL6ih8Yo4VS7Jqg1HIWwo+MfUrsVjFuTUPmCNK7URP3PQamAonyy3UTz43UavLO4WhGB+Fs6lH3gv7xCnZE1MnKObGdvMSj4lapkiztJ28ZVDnDgHKjd9xOmeW+NlESW0G8mbmZGbsPrJQXyiAy0xFYNiobly7hzKx5uw0WB5nteYI70Yyidrxa5akcNsXiZTccZOZNh3tW3i3Ltd0KciSK0jzc8h3ekqzsHKzXSuWps4+SuIqTjTTEiyZhjyKfcIBMJKMJRP1kqJE80yDVhZiqiHHAAWOSG6FVfbx0x9EKelTXGMk8vN3WxvOEq6CsRpuFL07Nxo/hlOoukyTtYARJwEAiEIZ6CXkxGTQwyCOH1Z2QqqlzdDdCuv9iCJ0xsE5XLzxBa2d7t24a6X4kRnXL6ImFHk9QMRJ4FACGIon6yBuGrbwX30dBbW/Corr3YycaaPcZ7YYiTWikNtEQcRTuB1Ik4rlqky3bwzsq0HiDgJBEIQQ/lkrXw4CnYt2ryI5tNYB8Wpsmr5di4oNUfu1A5YV4+q6OaaK07MhY6Cx9OKkeIcKPqqfPRggX38Jfv4y8oXy43/+ZLdXIQvnvMthQfLg68kgZA75LpbCKFP4jRdiMprbX4Fz0WMl4gYTLWTiVPRJI5QYnGp/muTIk6mXesYpzmy2fDTGjyqo8jrjA1PnM+dbN7FChEngcCR624hhJw2KkCcmbd8nu14DDFxhlaE1tNSaOKUihOAiJNA0Mh1txBCThtFxJkdDDdxxi+gSMRJICQg191CCDltFBFndjDcxEmKk0BYEXLdLYSQ00YRcWYHw02cpDgJhBUh191CCDltFBFndjCcxBm/coic0JyIk0BIQK67hRBy2igizuxgOIkTAIx1IfT6WXhMFREngZCAXHcLIeS0UUSc2cFQE2fCCl80HIVASECuu4UQctooIs7sYKiJM43i5Oz19gEAACAASURBVBMgAHz8JQMwJkD47v//ao1qTyBkFbnuFkLIaaOIOLODYSXO8LrT2Zhcn0DIBXLdLYSQ00YRcWYHw0qcJrTiJBAIPSDX3UIIOW0UEWd2MJTEGRrBaWXVEgiEBOS6Wwghp40i4swOhpI4CQTCYDCUT1ZOG0XEmR0YxKkAAG/evOGft2/fDgD//ve/efFXv/oVADx69IgXjxw5AgD//Oc/efH48eMAcOXKFV7829/+BgAXLlzgxQsXLgDA3/72N168cuUKABw/fpwX//nPfwLAkSNHePHRo0cA8Ktf/YoX//3vfwPA9u3befHNmzdWnXHlAWDTpk28+O7dOwDYunUrL759+xYAdu3axYsvX74EgD179vDi8+fPAWD//v28ODc3BwAHDx7kxdnZWbeGo6OjvHjv3j0AKBQKvHj79m0AOHnyJC/euHEDAEqlEi9evXoVAE6fPs2LU1NTAHDu3DlevHTpknveLl26xIvnzp0DgKmpKV48ffo0AFy9epUXS6USANy4cYMXT548CQC3b9/mxUKhAAD37t3jxdHRUfdqzs7O8uLBgwcBYG5ujhf3798PAM+fP+fFPXv2AMDLly95cdeuXQDw9u1bXty6dSsAvHv3jhc3bdqkbji6TDm6TBj8X/v27ePFZ8+eAcCxY8d48c6dO+7JuX79Oi8Wi0UAePLkCS8ePnwYAJaWlnhx27Zt/ODbtm3jW5aWlgDg8OHDvPjkyRMAKBaLvHj9+nX3VN+5c4cXjx07BgDPnj3jxX379iU2yrqXTp06xYvT09MAcPnyZV48e/YsADx48IAXjx49CgCvXr3ixR07dvCj7dixg2959eoVABw9epQXHzx4AABnz57lxcuXLwPA9PQ0L546dcq9jqFqC07a9iNR/GAXGx9hv/yJKP5uOxsfYb8RTxP79U/Z+Aj7489E8eeb2PgI++tuUfzxD8XRfvxDseWvu9n4CPu5eDbZH3/GxkfYr38qir/ZysZH2O9EV8x++RM2PsI+EI8q2/YjxZcuhukWAlKcBALBi6F8snLaKMZIcWYFRJwEAiGIoXyyctooIs7sYOiJc2DLr8ejXfMmHMWPirGn0lVLyS82J4015QXc2Xe7VeMgbmPRYFYPrK+jtshKlmv1MuVVbWC4T9Zic1LcCWp5YYVoppyH2yPUXUQ3C4WbUdyWpxXpqKs4M6esOgLEuZvtNReyPiTriDeObhYbB7I2dVaIs1sNrxPu9qKqgxXo1K17ONDxejCcxKmf7TRZtebTjr6rSci7UaNTL07MNGsJS72768tbCBNnYp4w5z9FnOpDPHGaq6sbkF+0u8JEJg69piS9wTg3MSELsLuFaKYsX7ba9g0fNSfy8V7l7euimwXGGKZJe8uLRuF4I1L/urjW1Okjzp02R57YwhhjJ0ZYaTtjjI3uZuPys7VxvYnT6g/R+7p+m/duxF8pN2fcPiex/xe9q+pz5IeNTpwK9iuGi2imbPCoFmGIVLwbJTp1xFtxPxcgTs0oHuI06CS94sTEWa9OaH2QdEupW9AmznbNYeJO3XNH1uqGFvHtE3oMFqNIf4tINBuI6xbMy7TYnCzX6jlVnK2LjB1vtJC+dLe4enSN4RCnZE1LXHLDHDm6mbHNrOSTp+tEnLwj0v0hekHXL2TejRLtmuxn0Muc9RNpFScmTt6DJU2SM9TEaagln1uyUy+WJpsdtJvRF8iveDfiI+hT3K2WgtwZUpxqu0uc5pX26k5ZGURR5WYX71luRhDNlPErlSZ74yckO0Ia4mzXsNLlN7FyTcvjdOrVDkBnphmJz+0m/3q0GIHlyi5PIB9gFGW//90IiOkWjL6M3ydD7aptXWSVmw2RjS2l51rCQ5x7twv6tLhQ6U5ePMQY2+L5vE7EyQNbbdQfGn2jvIu8G/ER9J2GOjQFr0iQfR3uS+tt4/2+3jZ6wuC1gCElTkv/+eN5AOYlsTlykvf4no3mxUP0o1jERtBVq8nJIk5XUKZSnO2aoi7Jcx5fhOB4fIvwz/iGqzZDxNmtliartUnF07bWlOez2oF2s96OYLFZb0agKNxoBd5CcjNL8HcLoqMxXGrVznDHOKPGccSXTyvZcNWO+IlTbecRzYwRJ8diDHGW6u3ARjOuiTrAaKZsipa0ipM7HY3uMTkzZmiJc7E5WSzV2/70HPOkoKfd9MQKjvRtjJoTY5aD3rpmbrAnHOPUhGcQp6IQfmmTvfbhGCeadFCeGVVz7y1iKU7F2UaMU2iOjqJMJ8bZqVc73WZtpjoxVixNlnkMrFO3Xv2ke0TIzXYt8IpDWHPEdQuqL8M36lATZ+Wp/MeLRmHN84N6JE7EkZknTtt7IWSfszGaKdsePks5jJWbXybPHGd6aB1d4UoUz7WAISROwTS48YNXnBjJwdTY5CD+L4s43WNaEVZfdkYwxmkeSrmUQ7eIRZzdqogE28lBPHpfbQpqt08Cd9LyA6qAsdu3RjNVGdVopgvOE9YGsd2CeBacdeOz/t7Tv6sWE+eae2t7JE4UzsxejBP6V5wY4V7d/UqnbouZmBhn0vvfcBJnuzbZjKxz2h9xJsU49S+uiDh5HZqYOJvWyztOWVR1sPIY47JqFTfHv4tpHwgmzk7dyfvQQYJqp1sVStGOJQj3LP/QrBctcg2mDvk4mLAesLsF3Pu4+nKYFSfA00oOXLWKI71ZtXzn7GXV9hrjlAj26ovNySKKqal+1XA3xmXVxlLysBInADgtT0eceDfdR3g3GlgpcZoHsb3z0gvvCXcLulJ8yTfOuMTpqyHfP6A4dZ6OmffBg5QyK0oozo7c3zw5i82ZNihBGTWb9ao/+luX66WS4swWAkGQgLIcbuIENI4zE8lBXsW5m+2VqbZ4yCZPF2IZGscZ4kXtVwsG0RS8vbrs1jwRLpEHJH63IxNomw5xJt3JRJy+fC0nFOrdiLG6xGkjlCGsc3OcyKUV7hYUK1OQsNYUjUX3Vp2Tn0GcRmVCDrqo3YnMfKLANBHqgEScGUOuu4UQctqoAHFm3lKN4zTTXOM2YiToQo6wZphU7+t2xmJSiuKQE2c15Jkc9HuxlzgT/aJ+EelLZYrfzcPHrhe01kU3oof+bT8GHikFYPpmra9Gzdpk2TnsYrPe7MyUeU6QuvUjFA11Q9Eq2EnIBnLdLYSQ00YNGXEOAgHijM+m9HT+7ki/jZpVSyAQVo6hfLJy2igizuyAiJNAIAQxlE9WThtFxJkdEHESCIQghvLJymmjiDizg+EhTgW+hVZI5sXMrpBMlykXlwmD/2s4ViG2GkULWbNxWsiaFrImEAiDwFA+WTltFGOkOLMCIs6VwcpaTjfPatLYldAqnkb+mJFnOzHTdDJ47ZGgIpcMTZ7nnWTAmg4iJneXT+BufrmX1U/941hi84ezPiXN8CHX3UIIOW0UEWd20ANxvpkvnO9Ubj1m522rzEP02awszjY+69j73PoaAABeN6Yes6n56M18wTkCALRuqT0BgB9ztvEmdTMc2EfQv9vRs354Nn5dOf+YnX9c+Oy1Oo76bMAaLhmaUz95XErympf+ufHQL+odPNXQc9X6JpsFe2d7Lkf/IFSXJkPEGbuuiwl7WHTcqmqiCf53BRuphnyF4B1Z6z97w4Uh7vVyByLO7CAtcb6ZL5x/XPhsvqJZ8OuKJDyB+Q4mpNatx2xqPnIOYnyFU5TY7XX05nVj6nHhVqfgcDOzv+hrhonWLUnkgjhfN6Z45SV/BzZGn82yW1+j5nxdwUQrYZKBsaiW2mJ9w5puMdSVpydOvDGOOPUWz+IkIRjLy/hnb7CPlkZxmq1zZujoiTiN+UTsCaCdqg548G7C8qurgMheLa6Hr/bZ/CHu9XIHIs7sIB1xvm5MIVHoUJpQY5g4BdEaKo1TaeuzWUlaXNh5NCVWiql0p1N5VE/5XVQlfUzfRiF838wXzndaYbmJ+vFOnU9loLvRED/pAf4xHJPKVct/15x6I0ScXsHnG+0rBg57ln9RbttYqgg2CnunNTX6Jm7uyVVrOb2NJXDNrxhT9er5lfRkgca1s3/OnHOR79/UlVeqV5+xTr1YmzFnEl458JvWGtH2EPd6uQMRZ3bQS4xTODC9itNw1b5RvNWp3JL7zHfY+ceVecHBYv9bX/M9K/PA6VlRVOvWY3Z+tnJrljkEHGwGQuuWqoYkTlEB87Nvo6k4/XITHOKs20LKlmJx1NWfx0/118ayXHETZCQv0JpyHzyZbZDqzFcH5Njkp84vuHtz1eKZJxWQ9MSLhJcnrFVO0VS9eELBEpoS2pozU6+Xq6cPRMuy6pVz3GmYrFNhX3fF1nhyTus0hgLqHqa3p4gy57kes+bnVCufu/fhEPd6uQMRZ3aQnjg5nbRuPWa35htTPieqUpxv5guS81TsUDOrIEvERuKLr6M3X1cETUqSTnTS4mY46I84cYxTyM35DnPEsc9VixeO6NmHKb9oJfgYGTrm1P5yNj5r1esg83lnonKUsfi6Z+kSH2/10UxDKNsIC/fwCmhmQ3yhRyyg1YkyV8FVLIh9v8Yy4LbvWq6Ca8xpzHeICX+iNwO0iI3FcHotAf2jtrdc1MpUwzI4rZW3WE5VXlM0b7CqqrivfO7cIe71cgcizuwgNXEKSlPEKVUg0p1aoj1mt76OPptl5zst7LN9M1+wop4+CIpVe8rknV5jnNA/ceJWd1rSU23nLlmuWoCYmdCTV0aVO+ov6j7UN3V7uzZZnjCJUy+E4mcvvloZngzW27+rrxvH8S4Lk444e8qN6jerNmpOjLn0JuHhSCv1yZzL16iYpENDIgsac14vklaQt/zw4goG1lVFP+Qck2+3TxfSoOiYvOb4CB7O9uaED3GvlzsQcWYHKYmTO1QLn33dmBJ/g4rzzXzh/GzjDQji1FlCSkTONubtrFrH/atydmy6imuGv9o9xzgVZHRT1Eq4cNV/PcQJ8mV/9YlT9X2COIO7oSMLGkAdZdCdGzVrfP1qNTO7r/69K87F5mR5YrJcq4dylIywZZzidAhSVNJXB9+Sq74F6L31xxzjhBi9A5BiMnF8/3KGJxkM7aVtVauYoU1aSrraFF9Zc8VW6yBD3OvlDkSc2UHa5KBbncqUyKrlccqA4nxsJvVY/lgrx0c5Zo19KvOv8b8GRpwWGdtZtW4asIpuplecCvYWb6KsD70Rp1Y5uAP1ESemGfnFQJXQAp8gFVKA9VWPrP2KQeLk2oirNKXVfCNBjcVSYly1i81J3ATlZdUyWoYkLY5ULkp0QrSnFHl0x9yYqL0iLnql0PWJG85rxkEtChevMuhiqZcb85iqniivWB7Z5MJqB2tWVH97rWD/tRviXs+Ftfpm66KaJabSitn4osGnoao89R9ngNX2MdNuthevx8nXsmaMmUtvuhvFCp2bWUkdR31eC+K0XtSQX8p4a7Q34uWVfMdZG6R21b5uTD0uTHFN5iFOlQ2kbjCbOAFAKlfpDrWJU1EXJrzBESeg0CmumHejmUybLsapYV3LHi5t+hgn7ulM7egbjuIstzkhacypgeQnvCz2mD/VRa0EazsA7V+3Mk6tyhSxHAzmWHlUu+EE1nvaUyv4ONInv4zvyq9gjSivTrk5U8V86eT1xF1udUHDFfZmBTsOYdUi+97Qp8VwNaP6T0yql4z4lXs3DnFGNwuMMU14LxoFuVp166Lc7tvYusgqT/G/WhVEtIOttkNLOwUdKuIsbWeMsRPyw+juwMbdbC9jJ0bYIUmlJ7as1hrXvrOtX6PF2de3n5Eb72wUd6z+14rGZ/eNnoiT3epU1JDHpOQdn+KMGdMy23iDwqiIolZCnKsKj+JEvZvFcKkvbQ+KEx8/dh4GOVrG6XNVhdNkq0YufcYH54IIJwfZjkd+NpyMU0I/MGaPSjuUZYMQZ+siY8cbLaQUDdUoSdG3MWocLzRegOLLVZKb4CFOyZqYOEc3SxGJlKhn405BpaOb2aGdqyg3fcTJE9HbqPewc+ltd4iT5ib5cl3kJtCUewTCxoFWomknwRjOJyuNq9bmSJcU5UZTcbYqUpKuRrVt4lQUqIjzEGNsi/3Zs9FUnKsnN9O5am2OdElRbjQVZ+oQ2KBBxEkgEIIYyicrDXFq9ywYHOlulDHOQuOFIFERBx00gwZinP0RJ45xSrl5yBSva0icRno/4kh3I5qkRZCoHe5ZExBxEgiEIKwnqw/NmkEMVnFqcNEp/bpCiQ602oMkTmVcbpa2M7ZFu3Czqjg1uOhEI7DXcv5LIk4CgRDEUD5Z/RBnMMapIZjyaYVdbNlHGFC1k4kzbYxTfV3KzRNbDBfu+hJnMMapYaWArHGwk4gzAP+8OZ6sCmOuGQJhuJDrbiGENMSJeTG6WeBc6N9o7b++ilMl0PLtVlYt3ojlpthn3RSnNYbKnk/GWs4B/4sU50qwepU3r0fUnBDz9QhwfiXiJAwpct0thJCKOCFqHFdJq8ol690otiuaFDHOiwMek5KKOMdV8NIcx+ndaCXTrl+M0xzd5065bGX+GwLGWrlhbUDEmQCXOJtNPAxxslqbTLpmajY4XjJ9Dr6xGea4Q++cc3xmHxO+cfdq6lfPVHaeaosk7zV+fSNkFrnuFkLIaaMCxJl5y+fZjgcRZwI8xNlBY28nZtrG1C3eGVatQZbu/GreCXT4t/DISHOob/J0RQCBFZjNHxrzRRrWZ1gxIWvIdbcQQk4bRcSZHQwtcdpTnlrriqTW9R7ijPRaE2KWbftopsQ0/qPj3t55zG2SM2bSscnMO9GBUUw1PbpM+/aunUKO6I2NXHcLIeS0UUSc2cGGIE7uBHcnJk0DH3GqJQzFZ0wt7kKMaL1GtGKXmoDUN+W3oCu9+qP69dgRS74XgtROVy6X0YrWNE0PIefdQgg5bRQRZ3YwtMSpXZTRTHlipqn4w50ez8zOEvugORJd4oRopjwxqQYb4ZUgXcXmWazYWLPCqJXeM1bn6eWIo3j/cJdnMxVrde9u5kTJXe9q2xTs3MjIdbcQQk4bRcSZHQwzceIVIST/yWljjemDrVm/DUnqJ07kjPW5agHFDqNFZ751MWVUPMV6l4c05o91pLOjOBeb9WqNMyJOVAu5bdEBSXESACDn3UIIOW0UEWd2MOzEaQ6PtYbcmuJMRy5XFNVDM0LxMo53+ldNcYciKcVpLw/iZXEJdy2zWtdS3oucOM1pOILLOJPi3PDIdbcQQk4bRcSZHQw3cXYVtciiXjDLTR9t18aqnV5WMrHhJx5r/gSccSNYzZV3nC87dbSYojlzo/i5WOKMZpod7bK2NDc6mi+DlxQnAQBy3i2EkNNGEXFmB0NLnNbUBIvNyfKEZ6wFXgzZ3GfFsPUf8tnq9YrNlYfVmE4uW1HlnUW+AGcqWeFbDIebkbOanwT9LSJOgo1cdwsh5LRRRJzZwXATpzXFj+mc5CHDWt3ICVrp4MVuVREeJySTAjGdu+u1akeuYlC1UnTTnaJILTQdyDCSLa12sI9XS2qpsE2vsquViUE3MHLdLYSQ00YRcWYHw0ucvWOF0+W0a2K4pGZlxduderE0Vn2IVy23opXe5a+d8ZeGjHbmKEiYAEHm3waJsLeBOoSNgFx3CyHktFFEnNkBEScA2K5RAoHAketuIYScNoqIMzswiJP94H+RkZGRkZGRxRkRJxkZGRkZWQ9GxElGRkZGRtaDEXGSkZGRkZH1YEScZGRkZGRkPRgRJxkZGRkZWQ8WS5xXHy4DfHVfFP/xLcC316x9/vEtLH9xRm+5vwD/efh3Wfz7F8u8aHz36sNlkMX7CwAL/1jvs0BGRkZGRpbSQsR57Stz3MpXXzxcRkVJltf+8e2CLt5fAAD4z8I/rorjGMSJvv0vuYMiTnMH/BNkZGRkZGQZshjFee0rgK/uC035j2+BM1yACx18ew3tsPCVqVb5Qf5ftAOJTjIyMjKyXFiQOCVTnvn7FwtYKboO279/sczVoeJU/C++5e9fYL2qBaXi43U/EWRkZGRkZGksxlXLHapn/vUfgG8f/uuLh//6D3x1/8y//mM4UQUjYg1qxTjjBCV3CC/8w/EMW8chIyMjIyPLiMW4as/86z/w1X3hsP0B58X/LC+jCCVnSpU99IP/xRAXGjzqDWFqGaok7P0FIwJKRkZGRkaWMQsT59Vr//rW1Is890eSXGKM8wdWQFQrSCFb//EtfPXtAsDCV98u/INnCd1fAFj+6ttl8t+SkZGRkWXTYoej3F/A8UjX7yroUGTG6mQiRa4xmUTLX5z5+/1r8rvcIXxNKs5rX1FWLRkZGRlZJi1MnFJfcvL7xxfLACLGqbRjb8TpKE75Kwv/+kJKTOmq/fsXJDrJyMjIyLJoceM4tea7+hCFNjlBnvnXf2Jdtf95+P9whfrttR/EDNPUEyCo/CDiSzIyMjKy7BpNuUdGRkZGRtaDEXGSkZGRkZH1YJg4Y12vmUauK08gZBZD+WTltFGMMTY+kj/L59mOBxEngZCETr1YGrOs2gGIZsqlyWZk7LvYnCxOzCyuU00HjqF8snLaKCLO7ICIk0BIi8XmZBnzZDRTnpgsY5p0t+QcQ/lk5bRRRJzZAREngZAWPuKcada06FxsTlabM0ScGUdOG0XEmR0QcRIIaeElzsVOXW6MmhP1dkTEmXXktFFEnNkBEWcKdOrFWjdY1OhWRY8ZNSfq7cDBFpuTga/zL46VmxFAt+oE1YqlsSKPqPlCbkbsDdfBu7NTgcXmpPwiIQg/carrHs2Ua10widP+Sgi90G3MMRebk967Au3v3pzqvvUg191CCDltFBFndjCcxBl9/hG7cgDZR43XAACtu2jj3TkAAJirXDnArhwofP6d+q76zNGuGQkgVhFBdkBBZhWI7Uw5d85US7J3491xECGS1sQpfgt9cKoXNSdCjZLABBzbuoGgXTO7/gFpuBW+HwSIU5y9dk1mDOnaduV19LwJoZq4/zWuaYgO3f39DdSaGFcb/ToRZx5AxJkdDCdxarz+tKA58rvGtPosEH3+Ebs7B/OfsCuftAAA5irig/h/c8ISamYfxylEdEy8AzK/Yr/vq8PGE1W3Wqq3o5lywnHAT5zoi9VakDhtcgrLlMXmJOrKo+bEanOndX6i5sRYFgRxgDj5dvmug2mpUw9UGzUwmikbNBnT2G61ZJ0WT05vMnFaW2LFbq67hRBy2igizuxgyImzdfcA00Q4V0HKUu9wdw5ef1q48knLIzcRLXXqxVrX6JiUFkTE2W5OFnXvFpKD3apXt3XqRS1Q7GhZQKcmK84kV20Si9s9O94SNScmm8261E/6pcE4S46KatfGqh3xCuLp6J2uXIi5Tr1Ym2lOSAGqmmYpPLG93lZvOaK9Sv/JA+KNnXqx1hUvE7WuOjiuXog4RRv5r+jKd6vyBaXcnHE0pfS6T0yWg+8u7pUVxzSbYNQwyVWbfLYxct0thJDTRhFxZgdDTZyvPy1gpuTqU5hgU1NxWnITHOKsV62xBzZx1qsT9aYmV91TGxAE4KMrwZ1hxRkb4ER9fVpXbaCr1XVr12K6XfwGgJSoYtZopiy5BwV3Ob86+sw4P2ZQuVRvi6rKinXq6rOuIR8NovU036HraMGu4QlXqnGCX7hutYS42TxXAZ8nkolqo7pSHnWOb4w0n5PcA2kdAOJNwm6F9y4FgJx3CyHktFFEnNnBMBNn9PlHKrppFucqVw6w6U8jABzjFHJz/hMUFvW5alVH71OcXH9UVT/u6dFkJxsXCh2I4kxw1YrPHs2HNSj+jNzUWmmhFwvDnSvCfvq3YnkLw+FyLRNR/irq/VWLUB3QzoamtH8UO661MEX0vCKntLglArRn8jrEfPbrSwvGr7hRA9kQ60biZzt0cM+Tpd/njLersEo2YgdF44axD7I2Dnk7JeJmgRkoNF4AALQuok033UevVTH3BwB4WrG2tC6yytOBVdvmpBNbZAW36I2jm8W2QzuDZDa6mbHNrGR9RR1kp3HAgRKn83Tr11/HQSJvYE8fss4YYuL8rjGt2NGG6cLl4HLzu8b0gcq8dOE6rloA00HnJU75rVDAqah3c0Sn+JVudWJmse8Yp/ZVxrpqxTDEmD49vpIGr/ieByfc68g4X45xyHUcoHDUIkQJaGd5wlW/jJlDXiMz6Cgfzli1nYioOTFZnjD9vZ4nP5RBPWY6t5Oyt/A+ZtaS2OInzqg5MdnsBBPQnCcL0bm6kxPPWEw+mvdtZpUR09e1LjJ2UXijGscRI9qIGscVI0aN45UW/srTijjIi0bheKPvG8ittkFIpe2MMTa6m43vZIyxvdv1xhP4vw6THeK8qohzJ2ObWWk32yv3H93s/+KgFSd6W43pZ/S/1uzVKhHDS5yWn9aES5wyujlXuXKgMi9duF7iBMmUmDhr9XIJBdvEFl+MCnejTociOjVje3wMMiHGqXtJW3GKHXz3oqU47R3UV/B3fYLYX3O8p6+fDfi3/dmqVsU8GTfy57yPn9qoHQmmSzmZroLAE/LJ1xdxn+DXiFB7bcU5aOLkt4He0++ttZ8snwQ3Ln3AhRC8ynL/tewTg33di0aBVWS30Krozy6M/0pZKTdKvhyg3ASXOLncPDHCxnezvVIvaim5m+2VbOphTUScpe3i8yFFw4OTmzHEacQIPE+Bum18+errjOElzvlP2JUDlXm9wXbVGum1KrqZQnEqYC8fHs8Hwjflvnq7PGFt4X2f2tiujVU7MgHHrwkSiFP3R4EYZ6wXUTYT39M6uGjyilbS+kXS9Je6dOtjptDjYb9MoJii6/NEO8ufU/81GLRoeXG9eUP9QzrMOzIzOZop8wwy3ZY0vxI3MlghPXFiX666Pbw3mOtnQ4lO1quJ/CGnOe2aUN7FknPpFX+v/hgnhWAu4UXkkn3RKBwvCB+uRzXaxFm4GdmK80WjcDHMvH1V2+SknYbi5I7ZQ8jjij9r4pQcGVKcg5Wbk4F7dgAAIABJREFUYeI0uj6enWC8UNqKM82745phAxGncN7y5CDThWsk0ybEODWc92gc0FLJLImjOHC4TuUEiT4FS6W+smoNLgkRZ6ziFN/1+Q/tHl9zsMEKVo8ZDOPp3/L1oZ7EHIvjEeN6fLbmf0WVavU4H+8K33DN9CXbIWllUPsP4fgzY5Eyxik7LDNObPjNNKwnS79qoLbYPaDdHMNpobs/HVDgzXQCWqsGf19nyE2ApxXNlx4KRI7cF42CCoKKGGelJXaIGscZY8r9u9Jq25zE/bE4nJlInPpf3hgnl5tcwsZGSVdInNZ9gl670VuUuCW0g8SJi68Xhpc4BwOP4kTBPOv68azaMZtNS2PlZhQbLZNdGJ7CTU1Do7nK5EjPYAx1PPkt/CLfqSutYHWXhus4dEzCCqG8tT4/RCDGOSajs6l6ipSKU/1oGo+IS5xoB5FFlag4E35X9YlmQGv14O0uopuFIL1ZnCogk4OONxquS5aLThHsjA+X9lBtD2uO7ja8sv0RpzIuN09sYXu3axfuKhBn3ARq/ncv/mrVw3vkqoKIk0AgBOFz1WLiNOPokCzTHQ+H7VBZg2Cnr7vAyT4OEnJ8XF4UW6KbBa5EBxLstIkTZ8aqz4kxzjji3KkDpXu3SxfuahBn7JQm7i2kUiZjxrCtLYg4CQRCEPaThdUATi/3pFYp4AmPnMiCnaG9XoqzVWEG+RkC9GnFGY6CibZVsWhVZdWuquLkyUFKcXLOU1m1OgKK04hiiVNFN1ddcVpzYJm3jT3RlbolSHEOGrmuPIGQWXieLM9UUDiYimjV+ByIbhicGhpzNWB4GuVzxupxnIpB8W4vGnL4p/VFzMEixukbBtpPtT2eVStFdhwN7lQRylTEiZNpVznG6c8gC6aSWOPO/WOF1xZDSpw4EcYbOtKJEp7ht70NmpS/mG4FFZC/GzMfacKQPgJhzZDrbiGEnDbKQ5y5sHye7XgMKXH6mMmbldpjinOQOBNXUEmcUV2P6vO471ONRiAQBo5cdwsh5LRRRJzZwdASJ0DUrBkM5J1pLCGJ1Jm7xzfeMd0KKvqAmALdoQhEnIQMIdfdQgg5bRQRZ3YwxMRpI/3UNmF4CSzdCip6dzmTrf/XyVVLyBBy3S2EkNNGEXFmB0NJnGaWgaQuD3FG3erEZHnCnAjNO3uOPnIicQZWUPGt05kUUiUQ1hm57hZCyGmjiDizg6EkTgBA+UGIOC1GbNfqVb4wJJ4E1R1CFGY7axFK7ar1z4KRpG5Nz7BYQSWOyAmE1UWuu4UQctooIs7sYGMRpzVnW7UZGROAKc7D8z8hJE96F7OCSpo4JfLroqWb7QRgAmHNkOtuIYScNoqIMzsYcuJs1/S0czbtdWbQxMHWKhnO5NfmtLEAgIgw3QoqRJyEHCLX3UIIOW0UEWd2sGLiNMRZt2rOJR0IE6ZKdRFfb3pXWrbhJU4ROIyJcSo20vwkvazWIo5Yv/KVMvlftD6X+NHACiqBdFkTRJyEjGGIe73cgYgzO0hHnLFxvqKx8MVY0bs2suaM0CIhCuggerGRhDUTvOM4k5ODBBvh6UvwYtT8X2LZKVOt6gXFqp1UK6gE3LwmKMZJyBiGuNfLHYg4s4MeFKexrAFaMgkBKU6+Q8ddljJhuMVic1IPjjTXX4xZsiNQ+XAiq145Ei99HGZoe0AnbnuaFVTSDcQkxUnIGIa418sdiDizgx6Jc2ISr/NneFB7UqVh+dhu1qvBYRtB5hjKa0MgrDuG8snKaaOIOLODdMRp6C0RdzTpkEOsPemSKNpN7qOggpEYTug0PszJEPiWTZs28eK7d+8AYOvWrbz49u1bANi1axcvvnz5EgD27NnDi8+fPweA/fv38+Lc3BwAHDx4kBdnZ2cB4MiRI7z46NEjABgdHeXFe/fuAUBBLhp/+/ZtADh58iQv3rhxAwBKpRIvXr16FQBOnz7Ni1NTUwBw7tw5Xrx06RIAXLhwgRcvXLgAAJcuXeLFc+fOAcDU1BQvnj59GgCuXr3Ki6VSCQBu3LjBiydPngSA27dv82KhUACAe/fu8eLo6CgAPHr0iBePHDkCALOzs7x48OBBAJibm+PF/fv3A8Dz5895cc+ePQDw8uVLXty1axcAvH37lhe3bt0KAO/evePFTZs2WVeKLlMuLhMG/9e+fft48dmzZwBw7NgxXrxz5457cq5fv86LxWIRAJ48ecKLhw8fBoClpSVe3LZtGz/4tm3b+JalpSUAOHz4MC8+efIEAIrFIi9ev37dPdV37tzhxWPHjgHAs2fPeHHfvn2JjbLupVOnTvHi9PQ0AFy+fJkXz549CwAPHjzgxaNHjwLAq1eveHHHjh38aDt27OBbXr16BQBHjx7lxQcPHgDA2bNnefHy5csAMD09zYunTp1yr2Oo2oKTtv1IFD/YxcZH2C9/Ioq/287GR9hvxNPEfv1TNj7C/vgzUfz5JjY+wv66WxR//ENxtB//UGz56242PsJ+Lp5N9sefsfER9uufiuJvtrLxEfY7uYb2L3/CxkfYB+JRZdt+pPjSxTDdQpBaccq8U8Gdk2V7xXaDOHVWKlaKnXp5YtKjJp1VdnuaHyCx8gQCoQ8M5ZOV00YxRoozK+iJOBGHSTo0U2e71dKYjxcDLlYe0vOES4XEbPPZCVLMqrNO18ZeVY6jXbOis1ZANCFUaczYZ2533zZkzlEoZddfQxup1rfzBoyNS+91sDvXzpyeFzszjLQst27eNvKjub/exwyF7rzB4T11VRO+gsY72YOX3LdDdd1jU8mC9fTcIR63kFWHhNtjiHu93IGIMztIRZzigZyYLKuO0mU7rjJr9WKp3u7Uq82Zcqle5ZmxfGZz/4Tpk9XapNXNtWU+rehVU6xZGqj8d43pA2z6U1XN6POP2JUD7MoBdncOYjbOf8KuHGBXPmq8VsdRn/l37LZwgvf0U9Zcte7UtQ5CxCm+PjGz6EnWRaSSEGz2dpSBBdk9rOYuM8vh781NAjDordzsNifGqk15QjB54xXeY4kzvDpb70ieIsptlJc4cTPr1VjitA6rnTRWFjp/FfA9Qf4jQOzGXjLOhrjXyx2IOLODHhSnAX9WrQZffVRQYKceVgBOuqw+Mk+srVdj04JwM0zMVTgdKuJ8/WnhyoHKvPhQ+Py7wMbvGtMHKvPQuiupdP4TTLSqgaI/Er28jzmcwSSmJvA3auXEGTMABnWUcXPn4gqo/j3Wf56GOPGeUgq7Y2H1SQjUECUep5jgN3aKYJOf/EEEW7HhqlqfzZBEM/KeNPUs+BWn/bDwn4iaE/U2fp/QZ8koplGcmCzNz563kCHu9XIHIs7sYNDEqami3jafZOeZVC/m6DiR1Km27y50EKMZCJI1EXFGn38kRaRWor6Nc5UrByrzEH3+Ebs755Gbsq7NCT5shndzfuJE0mSyGRmaKWYNbR8/eX2hk9Wa11WbQDlyn6DHL0ScVh51SE16ydXbrXPFGeeZDChO9ZXBjNJJ5ax298RXH7O4cW5Db0IexdlUq85ZClUTZ1udxomZtkOcyYrTZF/kSfa7doa418sdiDizg36JM2PwEKekQEWcrbsH2JVPWuZn30ZTcQbkpsNJdZM5xIREmDirNYuQ/D1+nPsRjRMNKk7u0JuYadYs0rJosm/i9E4KkV5xmg2MZsq17mI0UzWiAIZnOMZVy4/vf/NISYQA/FRUQ68vxnGswVSSz1z/vP+uMN4UwzFOd2ZHgzjFfFiYOJMGgxleHJs449IIct0thJDTRhFxZgfDSpwc/REnjnEKudm6a3p9JRD5+ejE56pVPWyAOGNmVtKRSIeQ/MlBiuADc9MH+9nVIk4zSmfM5WtEf7tVERr3Vk/+kL0quPfMpIc6vSjia8ak27Wxcq1eNohzzHG9yCuolg3wTj6Fz4nNze70GknEKarnToBlnJDF5qS17B0n75g4ca67hRBy2igizuyAiNNHnApcbr7+tHDlk5Z04QKEkoM8xGm6agEMHgr4umtd77+sHlBPKGgIIysBx+cm1Xv2qzjldL49uWrFa0SqSfC967J17YVOMYn6zlJ6BKODzRmDJmtqguJgBSCaqXJy5cSp9Khqr5oMOU4a6sP1QpwJl6Bdq7f1aez2mz2Qe+S0UUSc2cFaEefrTwsq6Og3EUd02GuuohJ5wkhDnKljnAoyujn/CXbh8oNxUdKuSQcs6hDjiVMxhI8drZSZOMTG9gI0ZimbxEnnxQ8JnVflxBnpPNhBKk7jCHi8B5pzyuNjHJTi9J2xCUSTuAkq681yd+NF5QRxzvDr3q7Vm83JYm3Gin3iqlouelnsIcaZqDjVv9rSdW/cRU7yEeSWY+IRalR0s1C4ic7V04oc7F6RPVLUOM4YY+yi3PCiUTjeWHmQPQ0CxLmb7WVs73a9ZXSzqPWhnXEbT2xhjDG2mZXUcdTntSBO9/63XUrejbIPSTd2a7WQjjijmbL7ZhqXWPtdYxoP54gB31MzpSJOPUpEmykHnWY4MIhTJ9BiMvZu5FDRTUdxWpkp7dpksylZJJk4IbDFmCCJpyWbzYlNELXdfR4lZHBAyHNofaVkTREs62DXLTVxehSnCAQaNCzn93c3xv/oip8iR9da9BmZGtQkQps4S2ilgdJk2ckcDnnIUcPN4ShKccoj4K/ExDhDp9EgTt8ytBuHOKObBcaYJk7EiNHNgmDKpxV2sQUQNY4XGi8AAFoXWeXp2tTaS5w7BR0q4ixtZ4yxE/LD6O7Axt1sL2MnRtghSaUnthhEu8rEyW9+fVuilzZjfQ5nY1u9vmvHSR+DtleKlIoz6IjzRkc8Ps8gMHHyzxZHDkxxAqjgpTGO07/RTKZNinEiFoyNcSKY1xvPtaQP7vME2j/tRaLiTJ6HIXRYlZRktijdBAhxilPvxEeGpOC/ZOJMzFguisEwof/Wq6V62xpjGiBO44HHJ1y9d9rMxDmsWy3Vm5oCrTG1PQxHMc5M0J0QJE7fu9pGIc7WRcaON1pIcdrq09wo+HIN5SZ4iFOyJibO0c1SRCIl6tm4U1Dp6GZ2aOcqyk0fcXKHTdsbewLPoDu0ES2cLAdurL3chBUTp6/zxaMkDaAhIlcOMDRo0qs48bf6Jc5VhJQLIq5ph+7sz/h62zSmJ3xwoaeACDKTjxeTFGcKV7AFH4uby7H1rzjtFUwRN3tbijy6xufwPdkD/AN7jAcYVdisJPImyRinfXExiZbqTTG1iFz5tRY7PNqaFwI1Nnyu3EfVbGDSunUbhDg5MFm2LrLKzYaY0Vixo6k4WxeF7lwbeIhTUaAizkOMsS32Z89GU3GuntxM56q1OdIlRbnRVJxp400DRw/EWW5GYlSDm3+PEJabcxWl6szZBnzEabOsTxTazSAQVgznUUya62O4MZRPVgrijBrHXb6U27lHl28UcdC1YNBAjLM/4sQxTik3D5nidQ2J0wjKII50N0p3jpjwlc/Mqt4+1wzpY5wpXbVuio1CeuK0j4BSeOKaQSAQBgvrydKu7x49FplCSuLUwcsXjYLODwK5Q6HxQgY7NbOuIgZMnMq43CxtZ2yLduFmVXFqqPwD5bAZ1OybKdADcTqK0zvicCXEqVRmUHGGfLZEnATCamAon6y0rlpMnFYsUzBlq8IJdU2CnamIM22MU31dys0TWwwX7voSZzDGqSGY0pkTZm2QjjjtMWdiQbHyhDsfTRJxpo5x8qxazpSkOAmEdcFQPllpiBOeVnyuWrGjzKrNnuJUCbR8u5VVizdiuSn2WTfFiXnRyE53N1r7Z1lxLjYni1oUR82JyXJwdpt0MU6NuOSg6POPEIn2QpzLjf/5kn38Jfv4eQsWKx9/WXiwLDbeXIRX/7vw8Zfs4y/ZzXUJKxMI+cHGJU5A4zhNNalHp+h9KqtOmymJc1wFL81xnN6NVjLt+sU4zcx2vHCCuxGszHMRPljb2EEa4oyaE3LkAB5/HRopMf8JUzPsJMMeMeLl3f6IM44XE3cgEAgbjDgzjgBxZt7yebbjkYI41TpHxhxjcdn/rbshb625j/TZSpaV4zh9i2XGj0iJI05Hcdo7EAiEAIa418sdiDizg5TDUXqFM/PAKoOIk0BYDQxxr5c7EHFmB6tEnGsNIk4CYTWQ624hhJw2iogzOyDiJBAIQeS6Wwghp40i4swO0hCnM8IkPv2HL4TineInvEYKPlpiKlCoGRpEnATCIDDEvV7uQMSZHaQgTr1+CJ6E3ZgDz7eSiW/iAt80tvy7mDhx3pBtgbgpESeBsBoY4l4vdyDizA6SiVMMphRrUgJAjOKcq+CRJGI1LoQeiDPl4ipGMzRoOAqBMAgMca+XOxBxZgeJxMkXJ5lrTB8o3P3E62hVnCd0p3TScuFo0GQqV609JUL6ZmjgCRAA+HQH3ACMCRBe/H+Pe/kdAmFjYYh7vdyBiDM7SCJORXXTn0baiSoDkFiGAhjrV/Mv9jMixecQ9oVC3WYQCITBYiifrJw2iogzO0gR45z/RHCh9NBGr79zpjiIYztBeGq9aBn1tCKj8ZMNxWcMDeW1IRDWHUP5ZOW0UUSc2UEqVy3KA5qrXDlQmf+uMW3lzbpbHOjIqFibWk1Fm2aWvkTiVOBbNm3axIvv3r0DgK1bt/Li27dvAWDXrl28+PLlSwDYs2cPLz5//hwA9u/fz4tzc3MAcPDgQV6cnZ0FgCNHjvDio0ePAGB0dJQX7927BwCFglj79vbt2wBw8uRJXrxx4wYAlEolXrx69SoAnD59mhenpqYA4Ny5c7x46dIlALhw4QIvXrhwAQAuXbrEi+fOnQOAqakpXjx9+jQAXL16lRdLpRIA3LhxgxdPnjwJALdv3+bFQqEAAPfu3ePF0dFRAHj06BEvHjlyBABmZ2d58eDBgwAwNzfHi/v37weA58+f8+KePXsA4OXLl7y4a9cuAHj79i0vbt26FQDevXvHi5s2bbKuFF2mXFwmDP6vffv28eKzZ88A4NixY7x4584d9+Rcv36dF4vFIgA8efKEFw8fPgwAS0tLvLht2zZ+8G3btvEtS0tLAHD48GFefPLkCQAUi0VevH79unuq79y5w4vHjh0DgGfPnvHivn37Ehtl3UunTp3ixenpaQC4fPkyL549exYAHjx4wItHjx4FgFevXvHijh07+NF27NjBt7x69QoAjh49yosPHjwAgLNnz/Li5cuXAWB6epoXT5065V7HULUFJ237kSh+sIuNj7Bf/kQUf7edjY+w34inif36p2x8hP3xZ6L4801sfIT9dbco/viH4mg//qHY8tfdbHyE/Vw8m+yPP2PjI+zXPxXF32xl4yPsd9tF8Zc/YeMj7APxqLJtP1J86WKYbiFIO47TlIymUvRO4O75egJxBn6C3Z1r3T1AipNAWGMM5ZOV00YxRoozK0hHnDgbVif4oOhmmondV6Y4eyPOaKbMJ9H1L8HNp9uNmhPeeeqj5oQ1AW+3qma0N1dPxVhsTuJ1bex1cFYA68iykmp5dNGQ4Ip0xiTDXqgmqymItXmPGWqdsdCxvRqdue6PuzLtwBA1J+rN5qR3IuXwdU8NuQRgmmrwH2rXvDXRkDuor+BKdqv6ZhNXKnBL4F9ZcTMBILccE4+cNoqIMztIIk5Nkx8VprHPFg8jSZcHu6IYZ8JP+Crfrcp+s10bK5Z8PamP/zzE2akr8tCrvqGNHG5f1q75WScei3r9Gf71YA8oju/wk2I7SWOqORYvqu2IOM0TghulSdFrtS4oAohmyrWudYrM84MXDHLfaXo4V74zHM8ZSe8ZSYg9D+h3Eb/6iBNfi3p1AMQJAN2qYnR+CbztN6Me6DH0vJgOca+XOxBxZge9uGpFgBNteP1pQeYNxa9eAtCX4jSHr8Qwa7jyHgmFe7fF5mS1E+rEZV9WE6uQNjs+/VrrGrrWWHnNIJWewYnHEc1md8+rJ9riZQLUa3u6YMy75eZM1bvMun0cWIz00u24B48hTnSoqDkxVq7VzbcWrKHTQxOJn8nc9hrkNJaCy83jRDNluZB7POvj02V+Rj8qT5GPjAW7I3LVt+WisbqfU/OJmaZ1QHkH2onxyJnkXdRoiHu93IGIMzvoiTizi1jiVOugxXtoFUzF2alXO/xv1JxQHajrztUUYquB8Lt/Ajr1cjMy+cYRLn5fNFaTScRpfBY7LPpWXW3XJpuR2FPVajGKTHI1XLUG8cuf1vsrj3qnHnCrpkA0U651HTnrXGKt/0wx16PGTbvQvOnMQJ5Y/BZl1DMgIiGl4jS2dOraMY5eX9CcXB5x6c2/y3W3EEJOG0XEmR0MJXGKF/ByM4pTnDjyZ2gjg5/08uKderk5ExMCHBhxWhJQywXdywti8/iZMey2VztpidOLdi2gudF5iFGc8S3tnzgBgJ/zpmLoetV2xlqNNR2qCacRIZop1+q+O2qsWHLEq02c3arlLVCvFP5j4tcd0aKUxNmuTTabdfdubN39qPE6lC7A8+ftaEiuu4UQctooIs7soF/iVIM7wTMfUMjpGhfF7H/CBABv5UWvHa849edAJ8s3RLIHVLziV5zKVbtS4uT7C90gf9Q+Dtoe9E8iVWfUHxwuQTwdeDMIKFcDFnH6DoXo3GiO9jf25LDlF87nMfZeXHD1aGLmjg2V1oTym3AFFpuTxVq9ahCnxayg1ae43PL+9MXOOYm2va5aeQ5tJ4G8W9zW+YjTs4Y8xxD3erkDEWd20B9x4ukOjLkRjNkSMAsmEieedajfZhjQxBkTizL6UORPQ32N4WkMJJ1KhuA9oyde1R9x6oqNVTuukxARp0FjFjuK2Fi14/4Ld8FacbZNDnAdxW5AMeyq1UFTr5Mz7J9MC37V2rWxakdenVq3XRur1uRptM+PQag9hp+DOU1NQ/DV2/pU81p5fOzVWr2siDOaKfPTqPzb0mduBp6DilOeXjO9yJf+5hKndOF6ku+GuNfLHYg4s4N+iFMl9YhsAp4uK4ZaWpPz8dnh/YucpF1TJXUzDPSoOHH7MHGafWuC4pQ9l5O7uzLiDIwnSSZOXiUUm0zpqpXnyjgyPpOTZZ1WY4QJXVet6NDtQ/m9nb1m1cpfR62TIc/EQ7VrfSVtBXKYHSYTryC8GobsU6dC6fLajIwc15vNyWJtxrwtU8U4nQEt4v3GfS+xiFM+hv531iHu9VxENwuFm47z4UWjcLyhtz6tiAHwF+OGEbQussrTuINHNwt6LH3soXC1fcy0m+1lbO92vaUkpyZgW/TG0c1iG97TMv7FQztF8cQWz1e8G/siTscP5HGYIRHie5yRsw2HzNzoj3fjStAHcdqz64XoLfr8I3b300jPaovGrhgu2bnKCpy0uBkGfMQp8hJNQaavh5PGIiE6ehQjjCHOnvNN3JrzDl1zNq+Y3csnumpFwm0fyUHymJ7uXtaKnzp37KAb4wxILnDPVTjCGhr0qfyc2B9Q60pS9B8wxCi9wRlsY9Jn13TVGulmRYs41WMvUnZ9b0j6KltZtWoArrzPkcRPJk4ZZ9lQs0B7G8WZzCHOqHGcMUWciET9LMvxtMKYQZzuwV1mTVNth5Z22jTGye+E/BdnQc52JxxqtOwQQ//dyRhjo7uN4/g39kOc/AbGbIeH/OnHAd3MbgTHTDO0BBLWPN6NK0Jfrtr5T9j0p63PP+Iqs/D5d627B9jdT+Nm3Vtj4hSyIHHUebIflY8BRUmYjkgy5V38hUmlcpSmETEq3FfaNUkTDjSI059+YhOnetHDPlvplFaD+n3xVJMScFatXVU3k9Y/rFbuHJhvgZ9zwdCa2mfE8CErKhw+aQmjVEvOuCPLWV2rCxdxEnHa70PqDsQ5xnG+d4/i1P2OOIcqfbdbdbgTE6fj9dmgWbWti4wdb7QcLoxuFgoXK1pxPq0wRJwBpdiqsEoF8aLv4FHjeKHxoudq+1kTE+foZkNo6o2bWUl+xSsWlZS0uFYQ6pbgxt6Js10TuSD+7kve/4Yk9XQOlq9LRDoMB6HMG/BsXBn6JU5DcX5aMV2s/O01+vwjzaM6mShAnKkXQolphoLsp8IuQd4Johwcn/kGrft7diWqEobeL3L+i03j1B0rHlSAfogTWHj8n+3ZSFCchh9YaWv13TE5UrDe5vec7O7Ru55ko06dqy4z9IuJFqkldSuj8x9SgbGhUOOiWLQkvMR9+oFjYWXx2BrdvFW8+cPaVdvlXYmb0mWfKz9xKn81vxBdc0RsfwNkBTYIcXLYIpLrS8NV26okKU4uJZNcta3KcTldMqukXELRQ5x7t9tceIixvVvY3oAM5R9Gd/uV6yjSo5pr0WfvxsG4ao3tyuVmEKcbqzKJU/Q5BkfKN1F348owAMUpY5bWPO9irp/KXQ8pGvl73FmEpGr8fO4xzSAQ1g5O+qtNfkOBoXyyUhKnID8rxvmiwQnP76eVOycQ54tGQfOlJuPEavuYySFO11WLBaWHNZVO3bn+xIkI0nDPusRpbuE72ykp6u0zC8RpuXdkjNMkTjy9rdKUPn8smrpPIH5a2phmEAiEwcLx5SCfTW6RijifVoQnFhNngqtWO2ATk4MQWhWWym2bmji5B3U32+u6WH2xSW9YdH2I02C1YVOc3AcbqRjn3U8KjprEqrF1l2e6e1dQ8Qy7JuIkEDKCoXyy0hBn6yIzUWkBtC6ygGpUWwxYabRh4kzlrU1FnDjGqUgUxyPd2KRKuFU4tHNVY5wcDnHa8fghi3F+15iWM83K5CC1XfGiCnCaLGjlAXnHbqabMt7XDIW+B7r04SUmEIYYG5Y4NUzFaUjSsIs1QXHi775oFFY0HMUkTh3FtOQj0pR8Zw/zeRNod7O98RsHQZzGPC2gN6LUS9fJYeTi2enlOMnOu3FF6Edxtu4eqMy7w788a1lLrWlA+WYtZYkm0uxhBCduhgM3EQlDJyV5RHNgPDiBsKFAxGnFONH4SyETvem1PYzjTBfghJTEOR7+z7g+AAAgAElEQVQYanlIycmw9LQcuWo8qHeQ6EDHcdpJjnrUn53taDCoMTupeyhn5tR1HceZRQQqHz/QhS/2IgQ030SKk0DAyHW3EMKgG9WqpJOMK0SAOPu2nWl9rSu0AZ9ttHbe+oGIkxPnp2ils48arz3qmUDYgMh1txDCgBv1tNLrVAb9YcDEeUhGK/NFnJ36SqcuGQRWgTid4SVrgDjiDI4QJeIkEBJAxJkdDFpxrpXl82zHYzDEmZSM484oPWB3aErFaXpiiTgJhAQMca+XOxBxZgcDJM5PWuBbHQwvQCbhTRpaCfyVl7PPm/UMEmdwigYCYaNiiHu93IGIMzsYDHG2QtMDhbJkjekRBgBv5XmtwlMrUHIQgZCAIe71cgcizuxgkDFOk5YS1tccrOj0VN63MrZnUKnJ65o4rfVECYQNiSHu9XIHIs7sYIDEOdeaBysfJ0ZTDlbbOZXn1YifWiFOcWrnM4GwgTHEvV7uQMSZHQxccSK+jPXHripx9j+1glyekGKcBALklmPikdNGEXFmBwMiTsE3XKI5c+8F53ZfPcVJIBAGgKF8snLaKCLO7GCNkoPcxTUHHuNU4Fs2bdrEi+/evQOArVu38uLbt28BYNeuXbz48uVLANizZw8vPn/+HAD279/Pi3NzcwBw8OBBXpydnQWAI0eO8OKjR48AYHR0lBfv3bsHAAW5yt7t27cB4OTJk7x448YNACiVSrx49epVADh9+jQvTk1NAcC5c+d48dKlSwBw4cIFXrxw4QIAXLp0iRfPnTsHAFNTU7x4+vRpALh69SovlkolALhx4wYvnjx5EgBu377Ni4VCAQDu3bvHi6OjowDw6NEjXjxy5AgAzM7O8uLBgwcBYG5ujhf3798PAM+fP+fFPXv2AMDLly95cdeuXQDw9u1bXty6dSsAvHv3jhc3bdpkXSm6TLm4TBj8X/v27ePFZ8+eAcCxY8d48c6dO+7JuX79Oi8Wi0UAePLkCS8ePnwYAJaWlnhx27Zt/ODbtm3jW5aWlgDg8OHDvPjkyRMAKBaLvHj9+nX3VN+5c4cXjx07BgDPnj3jxX379iU2yrqXTp06xYvT09MAcPnyZV48e/YsADx48IAXjx49CgCvXr3ixR07dvCj7dixg2959eoVABw9epQXHzx4AABnz57lxcuXLwPA9PQ0L546dcq9jqFqC07a9iNR/GAXGx9hv/yJKP5uOxsfYb8RTxP79U/Z+Aj7489E8eeb2PgI++tuUfzxD8XRfvxDseWvu9n4CPu5eDbZH3/GxkfYr38qir/ZysZH2O/k3Hu//AkbH2EfiEeVbfuR4ksXw3QLwaBctWI05/QnlekDbPqjgm9BeQnvSin9Y+WVJxAILobyycppoxgjxZkVDIQ4edKNIkLsqhX/siKLAx/1saJrE82U8aIzeO78aKZcMmcfDk2TaE66366JqYT14sadOp+neLE5WbSOmf8FDjcE0IzSzlXDs1GnuaxRc8I32bRxv9WrNftoSZON4VUNgmnti81Ja/GmmMMOca+XOxBxZgeDVJxpMf9JH+ufxCNl5TmfCVbz9oOGWWu5dasTM22L9vi/JPWq+f7VZPxGl9SpF0v1prEmQNJU/d7VdvTRBjPTf6/wL90e2HN93w+MReQt8EWLPOv8GV93SCtqTrjr+QWI0FgI0PlX4HcVk6FVk4ztYM3VpXIIeDqef6kfzKD47TBQc4kh7vVyByLO7GA9iHMVkK7yvL8wNSXEKk6widP4Ov+XrUoRNwOAw46cdexldPxrq8atudquTVZraQlssOiJONelhghhYujU+ZLxCTVUzOq6H/TVSUGcSS9qihRt4kSvZWqf1l3P6gUqmdzIKkfvqc5dN9nsmI1yaD7X3UIIOW0UEWd2sJGIk/diui/zSgcAS6bg/m5iZhF9K+Djipq1maYmS75/1JwQx1TEib7rJ8hY1ulWuVoyvtit2t2fuwWpQHe3El4YNuAeVCdEvU+EHYnBJnTqxVpdfhHTj32odm2sWqur9fZk1z/ZbMq3Fv2iE3jPCMg+w/0QA0ycxksVvn9SuGo5QyMXAj45+F5KQZy+uZSNGT/ULM18QDPKwosivtLhogolGO+FNnLdLYSQ00YRcWYHG4k4XfAuSUYfAXQnq4nNVpw4fokCmabiNFyUaFHWcjNKrTiDvA66z42aEwbHyI26YtYW3Fj1fqBfFCQTu1t8v64bJfe0SSiOOEvo7MlzjsjY/q/4ll7SnW9HZynoF40T7slwiBOd/N4Up3XSfGSp30KKEzPNIHHiaUaEshSZ7dOfNkIp7nfn+PGrHYCoW52YbHZmyrV6VbXOd/Zy3S2EkNNGEXFmBxubOLlQ8LhbEeHZilP1gPoNHcnHhIgRpFeccbE3Q/UiLrF+2t1iimn5E+2azdzuFrcJ4ghoNzeg6MY49euI5fE2a4ujxXhtd8w0RZNOrIig93T1g0ERJ9hh6VBWjt0iybh6//lP5BAvNRmWTNCLmyfSOg/Gi2DoFSfX3UIIOW0UEWd2sHGJc7E5WSxNNiODtBAPSTiKU3xAsTFHcRqaTzKQ2Mi7v2TFGUOcdrSM/5bLvh4+Dv2u3i47encLPnWaOFEl3c431lXbNT8jsYV+13wpQdSojiCkUoysTH6biYOPOKsd6NlVi/aU7wT+WlnEyV8++AeXaFWCeuvzTxt3sXvWMuGtRU4I/e5VbnZDpyjX3UIIOW0UEWd2sHGJEwC4yqnWJpG3s161urNOvVjrIuWkPLGG0jIVpydWJ3t2sxOPyboME6clrWRXmFZxxg5pkK68uC29Kc5eiNPDfLjCXsUpOCDmTK5ccZbGiqWxcq1eNnz1vSnO4DAkh2JN4oyaE/Vq+KrhkV0tTJwoAmpNNsJficw7M5jtnOtuIYScNoqIMzvYwMSpon1KO6r0DScT0vTNcl7EebNBxQmqn+WHVUzDebFTL9ZmAi/7IQnly/s1ApNamblb7ICudNWi8BtPmbG3YAwmxmkTpxHOxPFXQ2XaMU7xK97UpOAZSw2HY9QtYbW05+Eo7Zp7EAFJseJCcP+EvKCTzchx1Ur3bEriFMe3bvLAKcp1txBCqkY9rag5YipP3X+39L8vqlMbNY7HfGWlSEuch1TNtnj+W9qu/s1Gdxv/Gt3M2GZWWg/iNEcw9/+au1bYwMQpITp3pPCQmsGQw1FET2oksDiK08qqRaNQcEpLarFl19aA4sUes2r1j2o3qTy4uwWBd7XpsmqDkWOHOA2HJ2JQS15zUqnW0DXyZTAZtR3Q4FHkabBUWg8TIPAmqBcaYx/RfSjfvv32oLy7aJJLzYitdK5a9ZrCE5QUQ3u5M9fdQggpGtWqsIo4sS8aBfVZIrpZKNyM5J6FxgsAgNZFJjdC66LYOECkIs4TWxhj7MQIG9/N9jJ2aKe5w262l7G92+WeiCYF3a4TcQ7uIV0bbGjilL1wver0GpYzFgAkQ2CVILgTx6I80wNJVcfdbm09EALRkn80Yf9SaegRcNu6WFmAUx9mpuy8Q5ju4gTF6Z8TQ+1mbbfku4pqx94PSYoTuQdU/c0QtXv8XHcLIViNQoQXNY67YtHdGDWOa16UJOrdOOBqezhydLegQ1dfHgqITiw9uejUInXVidP0ZonbPgMDvnvDhibOHAB7Vjc8jNcRg5BipokIzxxESIGhfLKcRknOe1rxsZ3WlPb+vHCzwC62AhsHXG0fNW5mhzZLlenwIheXXuNkyb91aDMryaOtuuKUb5lGfuVk2ZMXkl0QcRIIhCCG8snyNOpFo3C84LpkwXTAqm2YShVHti4qYdqqGLHPgVXbrxo9BLnTH8VUNrrZEwRdI+LkGR6TKLxijUdfn5lEewIRJ4FACML1s4VitzmCt7vwEWRIOIbEpUoOqjTWwFXrCkdh3HMblpvcx+uK1DUjzlhXUC68REScBAIhiKF8sjyNelphFxuYDoEz4vGGrwtPDmci9TkweIhTUSDWjofCKbVYpLpidM2IM240QeKQuUyAiJOQM3zxnH38Jfv4y8KDZfjiOft4ofEKABYrfAssN/7nS3Zz0diN0DeG8slyGiVzaF80CpIpWxfjfK2ILHXqkJlk5PH6rrzaJiftFLKS0ydPoBVUavKflWrL3GzbtSROOYhAD2TAI85XNup6rUDEScgZNFkmQrEpoV8M5ZNlNspImhV+1xeNAjNQeQpGaBPvoPlVDe4c/FgUcIlzFOUEKc47ZNab605FnHgQp6s714I4jXCmzkvX4zhzEOCE4SZOzyiF8CKIYaC3ocQlqMTwA9/ghIRVpXpY1iPuUMY6i850ep5bU1YVTfvgDp1UkyeoSVN9o3eSm6YnjUs13tk/ow0mzhjFCUDEOQDkulsIIaeN8rhqc2H5PNvxGGbiBGeK8H4zGjz50w68I+IRJcSN8O1xWbGYZUD8xGmwuFHEE7H6iTOwjJo550BovnKraQZxJizuJiaacN9+iDjXErnuFkLIaaOIOLOD4STO9POC9gYvccrZXqq2sDMVnsl2adbjDGaXJRIn0nO+JcyMyQKrndCsNzIOoQk16EVJVpyGSq6344nTHP5vvfEQca4lct0thJDTRhFxZgfDSZwK5twufWQ5h6dS8xKwQWme+dwdDuMDfr3EKZc8czEoxYlnVwgpzgQP85i1thd6t1AzFPpGa4WJ0z+hAZpbh4hzLZHrbiGEnDaKiDM7GF7i5KrLJBgujPoeJGRLQHPtX9Xja/mFA4HW7KyehVPc+k+WvW7M9MTZqYcVJ59BMIk4A421ECZOq0VyZhA/cSL3rEe1izcJIs61RK67hRBy2igizuxgSIkzNgmo3wG2zipdeFmPRPcvXj9yYqZpLLvhIU4e4PSHOdMQpzEPu78+au5cUatY4vRpZXNN5lpIm6oQab1amxQ/mhzjDIKIcy2R624hhJw2iogzOxhS4gTwLIzsySntBZyMcVKMVldhjy5mMrSsmAouyqU03QnlQ8tTpyBOMb5Y/JC3Ynop5rAz1tDEEzPNGqqJsxJnguKMZsq1rk+YGsQZqi2uEg1HWUvkulsIIaeNIuLMDoaaOCdmFpUXUaaP9jsRIl7PWbCauSyl77B4MWoR47RXImvXJpuRzY5YE/sH1fQS4/T917PPYiTasug0RNTWkIne1b78Vm5G0JnhZ0wthoAWYlNvEmZtA8NU8MwGH3/JvGbt9u7/LPmOREhGrruFEHLaKCLO7ICIUyLJu+tdWNFchlP+Lg4cWorTD3vMhlkTJ62pz+QgJMH1ityoqkLj2qRonJn/2977hMZxbP+jDYGA40ASI+NggxOBjQnh6wSy8DUmYOzgoI0hA8ILR5thyLWMlacLxnchLSwhMMZkI8ZkBuONsLQImGulwYp4C4Mwkjczir9OgoN4vICNWje65i5+4NWD8xb171TVqeqe0cyoe1IfGuNq9fRU9XTXpz/nnDpHyFOL5NByHSVGzYWYgi+JeqX674IOwNcwoOco9LTgQkEHFYgzPwjEyeEuCOeKbsUaVMGZBTtbAgRHkSy9Dy0lQOAH1xsexWmRk5K82CTLo3tYASB9iaowEet1sAnHbbVpxx7XG5bB1mTuguQT6T8UelpwoaCDCsSZH/QlcaatIakQBYEdhGqpPZzyRpwEGyqJhRyMJDIozoZVT1vv4WhZuTCzrOOsx0q8Gh5fKS7rDVrSMc3H/hWf1Q7jO1nUrjTA6i8N4oOit5sxCw4ylsdoJydCapFvOKDHKPS04EJBBxWIMz/oS+IMCAjoDPryySrooAJx5gcacUoAwJ9//sn+v3//fgD45ZdfWPPjjz8GgEePHrHm6dOnAeCHH35gzeHhYQC4ffs2a16+fBkArl+/zprXr18HgMuXL7Pm7du3AWB4mJew++GHHwDg9OnTrPno0SMA+Pjjj1nzl19+AYD9+3mS4j///NPoM+48AOzZs4c1X79+DQD79u1jzVevXgHAoUOHWPPly5cAcOTIEdbc2NgAgOPHj7Pm06dPAeDEiROs+eTJE7uHQ0NDrPnw4UMAKJV48uf79+8DwMWLF1nz3r17AFCpVFjzzp07ADA2Nsaas7OzAHDt2jXWvHnzpn3dbt68yZrXrl0DgNnZWdYcGxsDgDt37rBmpVIBgHv37rHmxYsXAeD+/fusWSqVAODhw4esOTQ0ZP+aT548Yc0TJ04AwNOnT1nz+PHjALCxscGaR44cAYCXL1+y5qFDhwDg1atXrLlv3z4AeP36NWvu2bNH3nDhZyrQz4TB/nTs2DHWfP78OQCcP3+eNRcXF+2Lc/fuXdYsl8sA8PjxY9Y8deoUAGxvb7PmwMAAO/nAwADbs729DQCnTp1izcePHwNAuVxmzbt379qXenFxkTXPnz8PAM+fP2fNY8eOpQ7KuJdGRkZYc25uDgBu3brFmlevXgWA5eVl1jx37hwAbG1tseaBAwfY2Q4cOMD2bG1tAcC5c+dYc3l5GQCuXr3Kmrdu3QKAubk51hwZGbF/R1e3OScNvMmbXx+Kxgejj97mzS/3R+OD0ef8aYo+eycaH4y+ep83P9gTjQ9G3xzmzbfe4Gd76w2+55vD0fhg9AF/NqOv3o/GB6PP3uHNz/dF44PRlyJf/EdvR+OD0df8UY0G3pR8aaOfbiEIijMgIIBEXz5ZBR1UFAXFmRcE4gwICHCiL5+sgg4qEGd+EIizXRgROlTADq4ZwuJUPQVP1H4y9kdlKcqyTsO5CFI7IV3LbAl1cL3qSSfUrE/ES1SWiQJHwOKFtsRqVAP8R8lwtQsL95Olj9oIhQNQMXpyT25WFhGDkvU1RSFr7U/2TgBWyJNB1K8GWGMVOVU9ztVpVexz5902OYmXrY543c1xRz1ObTso/oRKb7LSnurgg9QHO0ycxmSInjgyI4oR268V9Ww7i2rb6G/i/M/83KfR3L9UEa2VK9HtT6Pbn0Y/PgXPzl+/i25/Gt2+Mv9veR75fw5frS4BrYqWWjqpZapLif61eCsbcVJpBVPTtfN7kZGlK+8SygLBcrjLPpjJbLUMhXikBgHjP7keAPKhQiPyPml4LKqH5M60/Bha2Rb0U/pCposN17SgrZtCt6KaxazatHQO5N2ANajVmWiGV6Nem0GFqYGzI0WciBFlgetkfrg0/wKdxEm6bXZbIyRWlXroMOfCo/sJTsV1qscHo/HD0VFx5EnJlAejaG9UORwdFccP7bU+2GHiNNOGo1tIWwtn7VTJWNR6gV14be1j4nw6w+hQEue//1W6/enMr/w/pZX/OHb+Z37u05lfYfVHQaW/foeJ1lzuYtOMsUdkpnWRIkCa4mR3iYP50ILLbMtvNK1JrEbdjOu4qMtEnFj11ORs6OBXfgX4jKmndNC+UV+B41gyiy6IVjIer2CxdsonDb2Qal0ydmovMT5hRB1PvFj0CehpoVkv1+pVlHuybP0W8gpbM93uwxzUi/kSJk5EdclCqTQ9Q5Ef4lp7p+DLDspNsImTUeMFQYeaRkQESXMt+nhlP1efJyUNd05uUsTJnvoGUoqaahS3CrUTzzy8okbv5Sb0L3EK1kTEmaxcESJSKVFq59OZ25/O/ArJypXox6eU3ESr9Zv1Mk7BCprwUuv95Xyqy7JUxTkRJ8ZaUqfi9FYvAdnbFLmpQPcN5ZTYjKeqzUyK05C/iueIbE1WJn0DYkEn+cB4nzR8ALkTnKkTbbAracusvgM1LbA5C7/pq9vApTjbTXXZFViDSuaHKcXJ+I9UjS/mS8Pz89Pc6CnYUVecL+ZL0xa37qzbhNFVKs6TBylOdROnJliR4uys3MxmqjWfXPsZ17J8y6fbTurSI/QvcQoKlMS5+uOn0e3vVvX/Uzt1xWnKTbCIs25nM2f/Fev96RrXaKr1zdeGTSMjcaJ5ah0rAyVPdTOa4H6uIAUvKu7nufSwcBQ3bsOkWJlvDxf+JKRkOvnZEFzbqI1WYyGySQLjT5plG9cHDppgXa9OTk1Mjk7U6pR81420TVLi95uz054WxEXWTWTC4KHf1WIPI1H+3rb7DErNdavMOYnttFwvksS5NkPwJUgf58wq3yn8oJ1gUMLHWRFrQjBramZYY0NKlPk1pW2W+ziZ3GQS1jpt14hTe7dGHGnvlPnL4oSTqJFBpTfoV+JkaI84sY+Ty83VH7F4pUy1lPDiom1yKa7RipNB+H6shEdMMNWWNpGl1E+chH1SrwPKZzHcW0STstuOophasiQ+e04uNbDgVvOpoR3tTLl0fTcvccpzJvGkVXmGftIsV6tuRkY7oVGrV2ujmoz2vNKSjr2+g/lkkb4lylSLP4OyUOXCH5zJVOv3U+oW3dVpFB8kD5heFSdBzLqzbjvko2GYtQSorVOjKDq6l1ClTG5eeC86ul+ZcPOkOBXYrahyqfbUSxKIkyJOCSY3//2v0u3vVoUJ1zbVAqAJhVOjkm7gKB6izLCTU3bAquGVnIjXUyqXybJlsmnfTywOdrJexaearFcnp6o1gjjNXuGTs/6LYmEpilOHzJjfouLE2ef1TPS+Jy2z4kyWqnGi3ktkxCzzLuuOWG4s+uspTuu35i/+vgnOiD3OgbPTGFSyUEKKkEf6rAozrIDu0dTZ1PJlcqZMFkqMUDvi7DSJc2ivIjb8f5edllSr2mHCuzm0Nzq6X5hwd4M4nT5OBT6ziRm4xy+vfyHizOzjlBDezV+/wyZcmjgB2TMNHydmL9OgKtWeI7+u8AViCxgv+5Uk2uzDjzGc57pgUseY3ilTccbOUKOJOGnU6g0pXg0XL6E4LUM0fsnI6uM0kwZrLwSZogn40Jw+zuYScsWhy8hPgn5Bq/N/IcWpQLkAwPZbyyuZb8WJ/ZpejhRI5ocpUy2DVKtdVZwqblYPDsIkio+UYUTSVGtED0nvZs8VZ2qsn2nJsB7DoDjbQRbiVAG08HTGjqrFOxmkdzOL4pTQQ0D9xGkcZp9B7sHOAP6G1axj1sGZ1vEsZtQjkzKXjPfR+8MOQ5ZhKwyYfVeq4tyMp8wVI2iZTXpULVmIxih25n7S9Ngf+ypp4pUTp/oJUG1w4/kMxGnUwqM0tzbfqUI9uwxiUNw3GeElmByYODVaVes4dTUpV6eoY0xDbrvdNjmJ+yYja1GmizippZ+G3Bwf7L2PU5+U5B1C7gTrmUUao1foGHGKGFTgdPXjU77TMH52B5mIE6TzUlvHSe/Ug2nTfJwKhv3BY6rFbqGMxGm+VWmVL8liZKbRzFKcHOrM+uwmqluTxLnONESa4uRj9FwxKmCKPkB7hGSQsEG9xmHYpooX41P9EXXFUWgVXoD7v0giO9b/9BmDFvp92oWCDoogzkJsxbzafnSUOG9/OvMrWgeCtplf2VFPZ27rbGQGrLaJ3v42hOJEkzuKXkE+To8ZQVd46lMKzTqu3mX8iRlLRQVphx+0wmtzWtO6/FI2oiSu4cJkXutxrT5hjr3wfj4t9oqieYUc+Op6gD6e9QqHQJz5QQdNtf+ZnzOS75jZdphDsTRHMKtmI20dffnbBATsOvryySrooAJx5ged93FyqybemIVTeRPRkYVUnAEBfxX05ZNV0EEF4swPOkWc3EKrZapj+PU7RpyrPwpZKX2KhC13R8MICAjoLPryySrooAJx5gcdVJw86NSpOAF4xM3Kd9Hcv5Jfv4t+fJqsXJn5VS7z2NEwJNieUCGZNXNbITn8TIX4mTDYn/qjCrExqFDIOhoPhax3p5A1Ik5KcWr5Y+1NW0DZMnbc+YCAAAJ9+WQVdFBRFBRnXtAd4qRIUV/RAaCtYNkp+vK3CQjYdfTlk1XQQQXizA96qTghWbkSzf1rnjPrlfkVlpFHJhZoH3352wT85bA5c+NZdONZ9P0fCWzO3HhWWv4vcdTPG9GNZ5Hrr51FXz5ZxKASs2AAAFmd2zreWL9rJbLvYEYbgjivlHgHvvniXbHz3csj9k5z+/aLUmW0fOlv+kdKH/ID/nZG/b9bxBkKWTOk+zhlyeiZlX+V+GKVpzO3Py3NXQmm2gIDLw/FqUrttKUBfrjJsv0jd4a+fLKsQekJ66ksVCkVe+QyaCOtYEcX+5rE+e0Xpcpo6fL/RON/OyNZ8EqpXBk9c8WkRmP78NJoWf31b2cqI598+z+ffMPONvju5RH2n+4RZyhkzSH40pcniCnOBIAv+uyEd5PB23nmWzUXlTKs/kjm5CNAFUbm8JfVpB4534+tn9+uziGzttLpbUUuBfL8nvpl3sp2Wu1r7XvF1/Fk3/RF0KpYa3nafC/jRnJw9CkiIYP4CJVi0A9ZXZJKGQEa/bs63KipA7IPn+gepkPx/583ohu/zW8BACTLv0U3NlbNI7uJvwRx4jc8mcoxpeSL+jBK/2Ymsu9sAlWDON+9PFKujHzyrSTC0ofazr+dcYlOqVMZcX77Raky8sm3gx9ekjTcOblJEWcoZC3BE9RJTdnZ/AapcHeeqGht/lUalj3E2baQcszdnkdRL/lL85l6KWNVsuOlCYOh6VfdlomT4MLakjyJlmfHQ2DobM509pV6I1maMGpeaoVKOKiy4epN36iYnTptZZva1FNKH2xfbTKVubEzG3Gq//x3/vtn0cKmdWQ38ZcgTjr7NFWd24ZZOQcpziy15Vvstos41f+//aKEFCclHP92pjJauvyFEqm64uyw3Mxmqg2FrHcHjs6r1aVi8ahVNez2pzM/EutK9dS1ehEr4hd1Ky0xOfpVqZZLfXIpdkg34+klFZ6eq93FUuLxTu0PnlOMlz6CG6ivc7+2UzzE88S6LheurY3mJpo4nQpY6FSyIKgHPiZu1rVabISxzlP+WvxwJHHC6sKz6Ps/kq0/SjeezfwMxl+7i0JPCy5QgxImB6MEh9NoxI8wZgaU6llWIbVOu4NuO0y1//PJN6OSRKWgJPnv3csj5UrpQ2zd1XycTG6yEzotvR0nzlDIendgd15oX2Sh/fe/Srr81QpworQMhrW/EI8AACAASURBVOh01ObNZoRBxMmne6FWsdaR0s2sGFCbmpicqjqeW3kGXBrF2ytdcWo0o727UapXmhnljKAGUlblRQ0tLk+7XmWJbRO7mgphcTUYl9CR6cTpkdfaafXBGrBNuL5XGXUFOHHqutmomJZRcbJooN9mFn6Lvv8jIY7sJownS72L7HZpsJ2gY6Zaj/GJ3QD2bbCzbruMrqVvRnhoj/Rx6tSIudb5V+ndvFIqf/PFu8KEmyvFqV38UMh6hzA6L5a+XCmZOvLKzI9XhJpkelRVsS79+F2JCVAUFWyUxELAta7s6VVNlxpxog/i+Vr8f72qO8yrrO50TVEaZx1xr9DChb+U2Ynd3cSpy0fcH0tB1qtCOVn1y3yKk39LpR6LQtmsoqes66l1klZmyF6aiTjTLeqsG7Q2TX1bkp2XVxvvrK2j/qxXK/VqrU3iZEZajSmD4twBjEHpvMhtHinVuYkPYiSycBBd16jdbrvISehI5eyM9P/ryhJtGndy7+a7l0fK33zxLjfh7gZxhkLWvYG383aFagDQjbcsJf2vzMeJSrjoD4z1nMj6U4apXdMZ+ObQI63Nl9DNeGpiEpsvpuJkvTq51Ijr+pH867yKU9GGXnuSJE5BeCqGzfOCnCAfpypGlqY4IcUMa0xA7phGSZyobDhJnG6xqBUXMydE5xNoHaxfWLOCm6Gh1asSZSHnl9FFnCwsiIcI2X/tIgo9LbhAKE77lvBV5+Zwmvrlr99VxambamVArKY4WXCQkqGYI03FqbybPVecoZD17qA94izNsXKh4gARHKSF2ip4QmEzEac4iTPwtRErn6h4mNerzBxhELZfcYJ5fkGEJHEimSvMiUR1LaX50Elkx9IVJ6OxVAkoVB3tOVaKU1VSc/s4aWDvI9UlF3HyR1e34GlX2+3tFu83tG9YnScsR+kJiEGptxmyiCwZGOjy1+B6rvyJ6IgYshUnX1WiU6DaKeVmJuLEwbS99nHqU8dfqZD17oLoPJVKXnNh/vvp6sp30e3vZn4UO2VU7b//VbIigbVSz+brZ7qp1heogr1lioE0Lau/T7WmOBEs4qzVJ4zynzw6SQtWQkGDOnGiN+sUxckLX3vYRYvjT1Wc/GWfJk6v1hR9FjWrsxEnjvg1AvzIq01F1WYjTp4Agf3H3kBPgPD6/9s2u9pRFHpacKGggwqZg/KD/iVOBYfiBEWuzLtpUSwKwTWkjEMCEqA1EHuTouSXqFk9Ea9j9TYRL6HXWIo4a0bKEn0qdyRGcb0IN9KIs1qbot4P/D5O9nEcZDQq/RNmxW//8nMZe2yQUwbFaS6TzUSccu2ssdO42qIMOLRLnPlDoacFFwo6qECc+UEgTsSOrnWcWpYKSyP6YU7lnFqqTXU2c81+rT6B/YKTaC7m0a3p357JfJGROD2mWtlJzUrsQhJP8sggw/U7ESeN2lT8v4ikHcKUq8yKtDx7EyDQQ9O1ezpx6hFbajTGqlPNypdCnE4De+5Q6GnBhYIOKhBnftCnxOm202rW2kzEicnSsLO7PXZochQeTdODIrEZT9mmXfXt1sr6NNtvvYFcj45jHB5BRVfG2k08ZJM4fSG40kBqXDGtY1TchCtXmRmhYyYtohhI18HaaTFxyv7rS3EqZiStNS4gCDgozhyjoIMKxJkf9ClxBgQEdAJ9+WQVdFCBOPMDjTijf/49bGELW9jCFraw+bZAnGELW9jCFrawtbAF4gxb2MIWtrCFrYUtE3H+41K5MnrmH9b+q5dKZDDI3y+9iw745Co7w6UPxQc/+fuoaF46Q545bGELW9jCFrZ8btmJ85Or1v6rl0oW7X142UWcillL38rjBXHqB2jsG7awhS1sYQtbfrYsxPnut6Me4nQqTsSFZy5ripMT6v+FDgiiM2xhC1vYwlaILQtxfni5XW6TitOmWESugTXDFrawhS1shdmyEOcnfx8tV0bLly8Z+5kSJTfOhYIvXdQoKZn9x9gIjRu2sIUtbGEL2+5u6cTJHJmGrfWff484cZo7leNTmGptHydXnEqGypNcOqN5QMMWtrCFLWxhy9mWSpyf/J2bVT/5uyk6MXGqv+KIIT04SCrId78dLf/90rv/uFS+fOlMZfTM5Utn/sGihC6dqYyWLhMxR2ELW9jCFraw5WLzEyezoHLC8/gjhaA88w8fcdqK88OrPKpWcDBXnFpobtjCFrawhS1s+dk8xKmx5j//Hgmnpm5KvXRGrDCRfkp1gF9xio+f+VZyrTDVUgtdwha2sIUtbGHb/c1FnB9epvyX/xTa8fIlJSLNoKFLZzQX5qUP/+lZpqkSIEjeDXwZtrCFLWxhy+8WUu6FLWxhC1vYwtbCFogzbGELW9jCFrYWtlCPsxV4i1cHBPQdCj0tuFDQQYV6nPlBvxJnEk86kzOUK6MTcUKcpVkvTy5taqdZmnCfhG3VpvxGxKnNerm2bpy+URMHN+usA5vxlPmNRn+skxDHVHLO5eq3kMN3jDqJJ6fMX6ZZL1dGcz/GvkWhpwUX7EElC6WIYXqV7VmdjnTMrAIAJPPD2mHwYr40PE/NJl3ptslJQ3tF994jdh7dL3Ye5HuGDqtj5P97Tpyb8RSfP9H81qjJSVU+7GLqkIclSxOeCbOH6GPi5Fe/UXPQJADgn5DYrEncpzi1PymOpA7YjKfUX5OlCYMVJF+SxJnO5XQPG7VR42wUbSfxpLhcqGPonnZdmXQ6bNSm4oTov3YpJpc2PQcA/D59djE6uxidXRx+sC12bi+M8Z3T4tC12cXo7GI01njBT90Ylv8PaAGFnhZcMAf1Yr7EeRFWp6PSgnFzJ/PDYufaTDS9CpDMD5fmX/DjZ9Z60WewibOyX3DhwSiKopMHo/HB6MJ7URRFF8Rf2c6hvdHJg9GF9wS/HtSItsfEqU8sarYRs4faySdA9T5Nzau7g34nTq5X9I39Qs16ubaucZgDFm1Y5zEm+tiY+gVhCN7iFEIjiSeRMktTnI3aqE+zCmzGU/bbw2Y8NTGp7df26Pe3dpUcHEl+i7jv16ucFKcmxAAN5ubfoi6U9ZqyNrsYnV1ZA3jx4Kfo7E9sLnvx4CdzZ9IYPruyBr9PCypdm1WcGtAKCj0tuOAbFKdGfY/QlMlCiTEo58seyk3wmWoPahwZ7Y0qYicTnSej6OTBqLKf82Uv5SalOBXEFKdNHYJE5U41M+RDbkK/E+d6VcovYR3Vj5mq1qaqzfWqzwaLeQ5P5etV7VfUNG5ZvT2Jz5IUjjepMlMUsBqU5DP5juagLnQdEDbjqYl4CY0iiSfrcZyBOB0ndOxP4smpONauP3sX0boqbc4e4pRAxLm9MCaUZdIYZkq0uRKdXVmD7YWxxelmkJs7QaGnBRc8g7IUZzI/jDSlrjhXp7nu7A1o4lS6EzUv6Ps1xdlbueklTnrikjOPrji9eqPX6G/iVHBpfEpxJvGksmp6bbn4K8Q3JksTtSXx7dTUj6SniWRpAlsmnYpzvVqpNxDFyvcyl++W3M9uVnU7JksTtfXNDMTpcc06bNRTcVwv19bla4FSnPyFYL1amZqYzEacUncCADfezv6u/V9XnEFu7gCFnhZcoAe1NoN8mWinpim5j7O0kHAS5Z/qBYO6Fefh6CjyaDJrLWZT7ONkcpMfw7TpbhCnHrugzV1q5uE+zok44ZMh/9TuM2hfE6dbvUmmMVxoAOtVV+iQPC3xf7PJ+ZiyLVCGX4cF32OqlezSrE/ESaNWb5CRNeIbXS8N7I6UL33VJriIM4sbFZwvIlNxYl8u1NtkKW6iNw+vAYBdmhXh0aSIE/s4udzkzlHkGQ3IAuPJUndCathajuGb65C/E2iXJwMTncLZaRt4uwBfVK200EofJ7bfqo3JzcPR0Si6IEy4u6c45SRDK050nJhDpuIkW9Rkl9HXxClbzTrxktKsV5smqZgckymqVo/gRQ5USgKuVyeX4hrqm3GXeEy1goM34yk2HBbvw3VbbZ311mb9FOLk7M6trGmKc71qchh1Tg38dt+Mp8xrpdEwluzpzmDJkTRxSjC5+eLBT9Hs78KEG5AdhZ4WXPAOanVGyUf8fx2cKVdnGMv2xNnpI86TIrBW/sf4v+RXGUx0QZhwd5E4Yb1a4ZOD7eNU4EwpPEE5cHb2P3E2amxqRqpfO0ybmtOitkjFSTo+2deZyoyKf3F/oyuqVnjOsXoWUo/wMqYQJzalphMn2+/kM7fiVIq22gT7ypPE6Q7dku5M0seJDxtrvGACVJlwA7Kj0NOCC+agsD0WU6CuPhFkVO2uKk5SXLK1KHKnWpEyiLybu6o4cWihpEDEhZvxlD7vybkiKM5Ow2OqNQTQZjyl+MyyCdgck8HHSRInCziy1pnIO0b39tHIdH+44nS0IXh8nHKM0u+Y6uP0hPJSGlGqTPX6kkVxNmr1hvg/65XiSDKqFporcieD9G4GxdkuCj0tuGAPSq3jxExpOjjRwZImSc9od0AozpOi15gg5U5abiLS3SUfJ5pUrSWb1rSp8WhuVnX3NXGmfcp6tWlbceoG1Wad8xA2EWOS5hbgqQlKlSpQxOklcs1jinpNWzZIjsxCnG5PsDuqlmBTj+JciifZQLgilzq1MXzWXLIJ0qOp79SDaYOPsz0UelpwoaCD8plq87wV82r70cfE6WUXfV2tEIhuGpPOToKBdJI2VCw3bIq1jMRJ+M6JOHEuGLXcnKB9PNMrQg8WDnvXcabuxEtvpWWGrSnKRRzdXxOFnhZcKOigAnHmB/1KnAEGUEqgLsGZOSigwOjLJ6uggwrEmR8E4gwICHCiL5+sgg4qEGd+0D/EKcH27NmzhzVfv34NAPv27WPNV69eAcChQ4dY8+XLlwBw5MgR1tzY2ACA48ePs+bTp08B4MSJE6z55MkTADh9+jRrPnr0CACGhoZY8+HDhwBQKvEog/v37wPAxYsXWfPevXsAUKlUWPPOnTsAMDY2xpqzs7MAcO3aNda8efMmAFy/fp01r1+/DgA3b95kzWvXrgHA7Owsa46NjQHAnTt3WLNSqQDAvXv3WPPixYsAcP/+fdYslUoA8PDhQ9YcGhoCgEePHrHm6dOnAeDJkyeseeLECQB4+vQpax4/fhwANjY2WPPIkSMA8PLlS9Y8dOgQALx69Yo19+3bBwCvX79mzT179hi/VPiZCvEzYbA/HTt2jDWfP38OAOfPn2fNxcVF++LcvXuXNcvlMgA8fvyYNU+dOgUA29vbrDkwMMBOPjAwwPZsb28DwKlTp1jz8ePHAFAul1nz7t279qVeXFxkzfPnzwPA8+fPWfPYsWOpgzLupZGREdacm5sDgFu3brHm1atXAWB5eZk1z507BwBbW1useeDAAXa2AwcOsD1bW1sAcO7cOdZcXl4GgKtXr7LmrVu3AGBubo41R0ZG7N/R1W3OSQNv8ubXh6Lxweijt3nzy/3R+GD0OX+aos/eicYHo6/e580P9kTjg9E3h3nzrTf42d56g+/55nA0Phh9wJ/N6Kv3o/HB6LN3ePPzfdH4YPTlft786O1ofDD6mj+q0cCbki9t9NMtBP1BnLvdhYCAPkRfPlkFHVQUBcWZFwTiDAgIcKIvn6yCDioQZ34QiDMg50iWf4tuPItuPJv52frb1h+lG8+iG8+ihRCV1B305ZNV0EEF4swPAnEG5BzJ8m/RjQ33+vL/zn8fiLNrMJ4saxkxXyZElSbOexViDS/mudMbZTzAtayJjLU89UEURXr5lCjCOd87WLCTIE6Zzz0lAUK+ClmTq/vwYjwR/5/3W6g/idPOb+BCe8Wu5Uf8SQmMclrpa0LaSBiEc+raFc3UMakrPuX6V++6yRcPfopEIgJiE9lizYHYeW5RaTaraIzovyLOnzeiG7/Nb4G2MxBnV+GZFlRpdD0lVlGqECOIlLOAk+epatUU0EdUZj4rA19Hc9iaxOkvZM3y6uWwkLVe7bGsko8S6cRzfgv1I3F687PbtSE9qQacVaBpbnFnJPCW5BQ3hC91g8hGiweyHk+OVmNVLKVsZEinr4OryreLL1U1khb+JDrjKQijOqxn1wOKOGFz5saz0vJ/dbIMxNlNOKcFMtsUaLmUc16FWAHnpFVp9hA1pkDW7DRzvndQboJNnKpmNZXPfVzP/J6fQtb4DV69chHTZv5vof4jTn91MAFGKqa8M999UhWn9dUUcRq1Nl3Qamc6K4WJb+G1BQTrUJW5WFUBdcNp3ZOqFKtz851A6kuSHdlfzT9h+mcpk/CXGi8ueAhe4oTVhWfR938kW3+UlMszEGc34ZoW8I9Y0CrECMn8sKU4X8yXhku2/ZaCLKKiK84X86WOZn73ESf+P9ajzISbr0LWKNUafm+enDLtt7m/hfqNONkbiiODHU4ey3Pto3lcUFH78ORrdalJlCPeLI5tdoZkcaY4DcLT7jM+RvuE8htVDROaNb3E+RNZs1Az1aqyZfTbQybiZNbamYXfou//EN8YiLOboKcFuxaesnOMoqz94v0yl1WIdaxyjyXO3o7LpLgpUKvZqXK+y4Kd+ml31m2NkJSp9nB0NNKJ03Bq5q2QtTCb4ezthNcm77dQvxEnABDFaABcGo57a5p1KletZhp1EJ5xvMuVKP+Ej1H/d1esJOyoZqmv2vpmsoRZnxGPK/+t94vQe9+LBz/xepaSOFGmdcfGeZTd6y6bee2RVugtG3EymuQGW7QnEGeXkDF6QL7PVWPbnpbTKsQKtKnWcYAOrVIKBhOdXL/63aUtdNvkJBUctBfpSMajRk0xSai7XciaNtU6DhC78nkL9RlxplFCxcqWTttsGbCdU/uMowALSZwe9sU2VeO0DlOtTkW8GLXuKQT+7o+z2DuSqtPQR03bYwFk1ZFI1SFRyHB/a8VYshAna/IQIQAIxNldOF5JWykim9cqxBI6+VHFqx0xPslCyWHF5UyZLJSYGO2Is5MgTrkN7dXrV1Muz/FcFLLW37ooC18oZN0zEJ1XDzD+bSy2cAXsYKcg/f+WiBPAUbHLIuY04mQdRiYOjThRIVJZlssjXmn3rX1TuoiT22kf0PFB8iewL7LtT22albQdxGkhEGc34bCz6bcl0g2WKT6/VYgVsCVWiEuj6Ka9HGV12m2AlY7SripOw1TLrLI+G2w+Clnj+HkxExpFN/XwkfzeQn1InHTAguGXroyWJ6eolxcHWWpvOi0Tp2ZcxeFk/D+ZhbJHcaJvVz5OfJ9Zqz50p6ZDTDgigBrDfPGJKjGNIfk71m901IfNeGoiXo9rS5viaaGJUyRAYOkO5IYTIPy//+f/pq56wI7giFc373DpESDqxue1CrEGtShTW4IZGY5PabOV6z4FkKDEmpX7OIlloG112+QkuWRT8t9JvVtYd+amkDV6k8auJfOtmiHPt1B/EqeHgTTvYGbi5OdUPNcycbq7RLq73aZaQnHWq/rMJYmzEbNwtXrDsZRzM54S9bcdXneKOJmRdoXPF4pERc/t6Dii/+ySskgu9qNYxBmwmyj0tOBCQQflM9XmeSvm1fajO8S5NusMwuwOMnfeYjtX6IrJputVS/C1vI6ThsuHCu34OBF04lFy1u42YnRHz03i5PFBK2v4ILbT4ex0mGrtFVqBOHOFPp71CodAnPlBduJMGsPaqoPthbHF4Qfbsu3NJiM+2FxxLV1QJxlrvJAhJ2jz0nDqb+MyJaUpThnU4xBqlan4f32ZFrxq0pK/xDHZFacu6XifZf/VeTbjKaE+7Q7gICYXb7kJUshQ8yd2K07PMANx5gF9POsVDoE484PsxNlcicZWpsdYTrUVTGyMPl88+AlJEJNWGdzkyqdaQZzWV3vptrBPQkBAztGXT1ZBBxWIMz/ITJxrs8yD9fs0F3+cGtdmNeJcoKhRikWdXA1sL4zJj6wsIAb1fgoPIyAgoLPoyyeroIMKxJkfZCXO36fPLkazjYWxxWj2d0s4rqw5FackWgDh+/SkBV+bFTZApDLVTt8wJNiePXt4+fLXr18DwL59vBj6q1evAODQIV6v/OXLlwBw5MgR1tzY2ACrHPyJEydY88mTJwBw+vRp1nz06BEADA0NsebDhw8BoCSydN2/fx8ALl68yJr37t0DgEqlwpp37twBgLGxMdacnZ0Fq/T59evXWfP69etgFSufnZ1lzbGxMQC4c+cOa1YqFQC4d+8ea168eBEA7t+/z5qlUgkAHj58yJpDQ0MA8OjRI9Y8ffo0ADx58oQ1T5w4AVZJ+o2NDdY8cuQIALx8+ZI1Dx06BACvXr1izX379gHA69evWXPPnj3GLxV+pkL8TBjsT8eOHWPN58+fA8D58+dZc3Fx0b44d+/eZc1yuQwAjx8/Zs1Tp04BwPb2NmsODAywkw8MDLA929vbAHDq1CnWfPz4MQCUy2XWvHv3rn2pFxcXWfP8+fMA8Pz5c9Y8duxY6qCMe2lkZIQ15+bmAODWrVusefXqVQBYXl5mzXPnzgHA1tYWax44cICd7cCBA2zP1tYWAJw7d441l5eXAeDq1auseevWLQCYm5tjzZGREft3dHWbc9LAm7z59aFofDD66G3e/HJ/ND4Yfc6fpuizd6Lxweir93nzgz3R+GD0zWHefOsNfra33uB7vjkcjQ9GH/BnM/rq/Wh8MPrsHd78fF80Phh9uZ83P3o7Gh+MvuaPajTwpuRLG/10C0E6cXKmFBba4QfbDsXpzCbj9lAySv5d/R+tcJDUa1t9dfg6HxAQ0C768skq6KCiKCjOvCArca4Mj3F6W5tdHJ5dwUnXvD5OTXFSUMTJqXfsJ76wobkibL9+B2dK5wMCAtpFXz5ZBR1UIM78IBtxQrK9MLsYza5Mj61Mj2k+TnnI2uxidHZlmjLGTjcBqEDZ6OzidFMJyrXZxeExHBwkvJ5ydWDKMAx4Il1buELWOVP/n/EjWY7f4dnsA7KPvY2rtJMLa+PnDZblAKWlNf762/wWT13rTS0UsAP08axXOATizA8yEicPDmosjC3KFGu6h5LnjlmYZSGyMpWMvkyegCLOFw8aVkyQUrQZhmHANY8b+1OS9VgHp/7f83UZqaWNs+GuZvlP6teRpJv94uwcqGy1H2k5+QJ2AOLJUguZzPVCep1hseAKZ63a7RSjDMSgVCYgf6Jaq9pJR0tV+0ERpyh7gnMA4eRBPKOQUSyltyU5W7mFrOxsub6FshIn4ePkf1aJYyxl6deLSWPYCLsda7wQYUTDD7bNlDS+YRjISJzZ/+ph1h0SZ3bytsmS1NC4Vxk7kLqnjZPsBIo4Zf1qAFmJE9FqIM4uwnqyUH4PvbQFWyqtJZVExRTBpNXdhDUoVLParI6SzA+jepxW7tnOlqr2wyLOg4ILD0dHZS2Uw9FRKwOtVo9zsNclOTPfQo6MY/m9hTIS51lKboq18NzQSoX2EE7K5orxcQZGnEK2yqO3F8b83NlBU217llIPj5L/d2k1v8BNZWu53zVkv1hsibkzytm2gaiR16/GHBmIszcwnyw6v3YST46Wa+t4XkMZoMzkULsOc1AyJ7uFZKFUmp6RmtKsdtJDuQk2cV54j0o2e1BTllKDnjwYVfZzvuyl3LSJ052ifTOemqjVqSRiOb2FOptyT5BiHlPupSN19veIs1SO9BBke4rT07csnNfSMMluu06rcgWbSYLUG6VI56TKkeK8TthUiz2arBBKIM7ewHiyNuOpiXjJlU7LLGOA5EKu8kAZg0oWSqWFeZHlHdXdZLyI2VFXnKvTHah50lK3TR0ZvWcWEauIVSJ4p6Y4eys3LeJ03kKMFzE75v4W6sMk79mpyP6g54vI83SEOP37XXs8yhLcxNYecbouI3FamS++WS9XNBVSroyqsjCi8Fm1CXaOX83HuTlz41lpYaNkUilAIM6uwniyGjU02VkKgPRxTsQJnwFVtbte9NwDY1Cr04gvEU1SshJVO5GlqknPaHe6bRGnZaod2itk6MEokvZb5ONkcnP3qqO4biFKVub9FupP4vQc3x5xurgELIrCx9vE6desfoJ3ncF1ttR+kl/k/xaSnvF/GjWqqGeyNFGZmpikidOQm2AGB/HiYt//kVh/DcTZRdizHvqZzMKcDhcUUwy5K6YosTqNy36JomDSfkvbY5noFM5Ot7G3s922iFMw30mKBU9GlrhkcnM363HSt5C8K2h7bE5voUCcLXzQI7Z2TpypMGSlh2U9ttYsQjb1JJ6DG7XR8uTUhGaqTeLJ0Yk4wZzKTbWTS5tUSRkjqnbrjxJemhKIszeg7Gx41tN+NZo4+TQnDs6Bp4oy1WLinFnFxThtEy5IphRRRT1xdvp8nJhEPcTJvZsHoyiKLggT7i6Yas1byCq5qM8Geb2F+p84s5BK6p8gTWxlIU4/n7nMofivqYPyEGoW4sx+Wp/iZLe4MNXykp8OMcqfJd0OE5aj5AHmk4VLuqaYavlBIiQyd3JBQZanBooCCVKUUbW7qjgZ/5086DPVarwovZu7qTj9txBFivm9hbpGnC8e/KRFwyaN4ZR07e0hn8RpnzCj8dNzfBaG85wzlThbkpiuzyJ2XK9WRifiZ7KGGt+0Z4O9SHKbbaPGRSpOgHCDZTmwNggJELoM7yI8b3AQADCvNiqBR36q9yAGpdZxzph3kkWcyUJJ0ST3cVqf6gIs4sShQFJZHo6Oin3cwWnITalWd8fHCeC7hWzizPMt1C3i3F57sKJWYfI6jj8tdD7a1k+cLZlG2zPVej7Y9jFZaNijLLOTMbgJNfsZtP0yOChZmtALjtqKU5huTOIMyAMKbYhyoaCDIoizEFsxr7YfXSNOf873tGonrcLTecPSmHqqLMeQB7dNnCSvt3G2jOfJ2AcPSKo2TiKXoxghPxZx6quh8xEyFyDRx7Ne4RCIMz/ogY+zucIVZ3Mlraxm2yA776INv2hzefJIdMRU61GKOzTVumQx+cFU7ky9IC2xb0Ah0MezXuEQ2+nqowAAIABJREFUiDM/6DZx8mQIsmCnP29t2zA6nyoudz7Fu2yhkoQy8nGqIMZHprK+61Qew3LG14gsVyMQZ/+hj2e9wiEQZ37QTeJkTKmnaN/maeI7bIzry98mIGDX0ZdPVkEHFYgzP+h/H2dAQEDb6Msnq6CDCsSZH3Rdca6sJY1hUWhs+MH2iwc/dZo1gd1SAmzPnj17WPP169cAsG/fPtZ89eoVABw6dIg1X758CQBHjhxhzY2NDQA4fvw4az59+hQATpw4wZpPnjwBgNOnT7Pmo0ePAGBoaIg1Hz58CAClEg9rv3//PgBcvHiRNe/duwcAlUqFNe/cuQMAY2NjrDk7OwsA165dY82bN28CwPXr11nz+vXrAHDz5k3WvHbtGgDMzs6y5tjYGADcuXOHNSuVCgDcu3ePNS9evAgA9+/fZ81SqQQADx8+ZM2hoSEAePToEWuePn0aAJ48ecKaJ06cAICnT5+y5vHjxwFgY2ODNY8cOQIAL1++ZM1Dhw4BwKtXr1hz3759APD69WvW3LNnj/FLhZ+pED8TBvvTsWPHWPP58+cAcP78edZcXFy0L87du3dZs1wuA8Djx49Z89SpUwCwvb3NmgMDA+zkAwMDbM/29jYAnDp1ijUfP34MAOVymTXv3r1rX+rFxUXWPH/+PAA8f/6cNY8dO5Y6KONeGhkZYc25uTkAuHXrFmtevXoVAJaXl1nz3LlzALC1tcWaBw4cYGc7cOAA27O1tQUA586dY83l5WUAuHr1KmveunULAObm5lhzZGTE/h1d3eacNPAmb359KBofjD56mze/3B+ND0af86cp+uydaHww+up93vxgTzQ+GH1zmDffeoOf7a03+J5vDkfjg9EH/NmMvno/Gh+MPnuHNz/fF40PRl+KlTAfvR2ND0Zf80c1GnhT8qWNfrqFoD+Is8NnDAgI6NMnq6CDiqKgOPOCrhGnKEPm2jobItT938bILkakiBP7yeAaMzOZJwzHnbSsjX66DrD72c6aYlyvwE42CwCqFK22iU/Z49L2JPFkSq824ylvfb70M5DdoOowmFdMz2ZufovqWLNOXRZ8Wu/yG75Ex7Xhz65XrdKGRB6fmpWrzHt39fGsVzgE4swPuqk4ewii84q5Veoircg2r3rG435lvNL2whgRu2RMf87ZkOQtL5k58y66ONhLsUaiDQvtV4JlQzYHLoeWRgAkh5lT9nq1Um+orCL6xo/0Xhabhl1H4muuuuEpYKTREudFVfbIRZyqBq8bqe869mkJGG9j1VqdvjIpLysmCj0tuFDQQQXizA/6lDhfPPiJc2FzRUX2Jo1hs0ro9sLY4nQT1mYX1WJTs2K2Ki0plJk+SRlKNF1xakhNWJx2gN49nyjR6xK0BsYlilE0epuq1uw+6IShMa5+lVAWeJ0VSL2o0YxGJMnSRLpwpNCsl1miBnGpd0Cc/P/qgCx3gpe6cMoINF79cjXr5cmlTXmReTpQWnCbowvEWRAE4swP+pQ412aFNZjl+VMZGAw1+fv02cXppsypS8pNNFsJSdSKOTEFabyINSJpDkVzNO8J/oicJVE59TZS80gDr154VqlAtp8QWASvm4Vq+f+ZRNtMSOvuqPYTGGM3+yNPvkSeqmxQYK1erq03avUqZUJH32vtTyHO9aou9VxvLZvxVEq+pGRpojIVJ3y81vHqmsgDeLetlwkCgTgLgkCc+UGfEqfiyOaKtMpqK2S4rNQVJyE3wSLOqkY8GnF6xJ9T6vmJkykJdH4ncfLusXSvWGVqMzI7A+1kbTVDrDYpM0GWxJNTcVzHZ2Pda9Sm4kS8dkwuxTVMPAqN2mi5thRPMrWkNC56Fchoqs1iIxXXJxY1clW9M1pxNsSlzqQ4a/WJeKmKxKLjHhAXLcP1d5pqXfZtXeaK+5P9Fin2CYZCTwsuFHRQgTjzg34lTkSTwja7vTAm1o9i+63ycXK5yZ2jKvSXMtXK+cUkTnpe80SI+IiTlRZJaD5G8+xmPIVtgE5NiQv6oM+2ab/VShygibi2jsdLEuemrOduaETOvjtWnMlSNV7KwA3r1Uq9kSk4yPo6yGCqBWjUpBnA8aOoUdsH0Jci9XXHGzNlfVFQnAVBIM78oE+JU/k4k8awmb0IeJSQIS6Z3OSFz7gJFwBsUy2AXiKOnse1yast4mS6EH/QS3Jcbjqtx5znOkqcrLosq1mNZ/9U4mQKVTfVZlO9Lfg4SRAEpvjPybL2uwsvIJpGnOJSGCGv6iIqV2WG2GkHI6bHkSG7RSDOog4qEGd+0J/EicSl9n8JmziFd5NnoucmXACgiROQcZKex7X41TaIM1maqK0brEaSnH9xi6ReRV36x9snTjbhYiIUkzI+p4M40Rn4KKbiJh+yV1q1ElVLwU2c3mP4/lFpqvUQJ/OVoiieetURliXre4sjU8zLactvDJCvUIE4izqoQJz5QX8SJzO3KsUpAn80U60WXiu9mxkVp4RLAPH5PX0xn9fHmYU4jdPFk4SsJHub+ZzevpnEaZpDMxIngJCMcqeq5YkJwK04AZxqW++2Fj5jd8NJnGYMDkGcos/GKxT9i9iWc8qWbnfeRsaXJ/Yd8uUmi9It9LTggjGoZEEUseYozb8AAFidRrt4zGAyPxxFUaQKWVtlrrvabZOTeD3qCBWyHoyG9vJ9Jw+KnQf5HlnIGhe17j1xSi8PmvrwPSxuVzGfIBdMyhqEXqFPiVNkk9e9lYxEzy5SqedVMG0GH6cC9UOy44WLi/pU2hnwqTITJ7/Jqk2QtG0d3EHiFMJFI04FLM5aIU4WGWR4kafihDZ1mkSS5blq1suTSzGmxkzEmcST6nrqy2Hd6ziTpQn+K3B3tdYNMpIWRUfbSFGczNytSVhSceqT0V+eODFWpyUpJvPDnEEV1mai6VX8p9XpaKY7pRJtmMRZ2S+48GAURdHR/YpKL+C/DkZDe6OTB6ML7wl+PagRba+JUy/Bqy+h1qBeTPmf2l+G3mn0LXF2EITiREGM2CZpvd1LoJUJKblgNJbdjKcmanVXwKRQY3bMi/q4a90Csnm2VTiakxw2BdOjMPy+MnpID/mR55SWW9I/R3XDKa2cnzFFebNeTjMR8yWwxpuy/Cmpl6dqzaRAFcPlV5Zu7sxoqkVXL0M6jkCcEi/mS9GM0JKrM+r/HMlCiUlPzpc9lJtgE6fkyPHD0VEhOk9K9Xk4OirY9GQUnTwYVfbzP/VSbtrEiW9+Fcrue6fnfJkbuQmBOAMCAjzoyyfLNajVaWmSZaQoSgFIdtQV5+q0JUm7CctUe1BTnMwwq4gT/V9TnL2Vm4TiRIYQ7JdhMYYVe523J5/XriEQZ0BAgBN9+WTRg9LkJsDajOLLF/MlZb8VLk9Gomsz2C3a7W6bnFQRJUqkO1PJ0IPI94l8nExucufo3qjSe+IEZe7C/gLJl8rylCibllzA1raRrKMIxBkQEOCE8WQpI3Cr6TLyBHK6SBZKKuTHgMGpAEJ0CmcnV6LdhdvHiayy4zI4aK+2U4nU9/jxF4QJNxemWscBYlc8ORUnarXbrt9+gTgDAgKc6MsnixpUMj/sDvOxfZmcKYUftCfOTpM4h/YqyYj/L7eTFnFy7+ZBrkqZCbe3xKlXoaCKQ9i+TM6UKMRkt52dgTj7Ez9vRDeeRTeelZb/6/jrb/NbALA5c+NZafm/qwvPohvPxM6AAIG+fLKoQa3O6OZWTYCuzZS0FNYyqnZXFSczt0rFyayyhqn2gi03B3dfceLlJRWeMMSd1RlnmwmKs6ModOe7AUWN3fxIQN+jL58sYlCEMRat49RJ0eDUKIoi67PdAOHjlEs2ldxkJCo8moTcRKS7Wz5OtbJAq91EegEMTk1Z3dcr9DFxJvEkK+5om8tbvO52SlXzfcdehGSvO/TnRZNVLTMtU1Hnd1gtLE0JALD1R+nGs5mfHX8NxBlgo9DTggsFHRRBnIXYinm1/eh34gQAWK/KBZRGnhcy1bgFIwzasTpeNyaQxNmiXd6XmkBYM1zHIBZcXXgWff9HApAs/xbd2FiFQJwBmVHoacGFgg4qEGd+0O/EqWwCsgiGIk4i+xpxEmMtvKsIs02c9aqWooURZwvLz1MKUbFvIYTpVJxoLMj//9/5759FC5toDwTiDEhBoacFFwo6qECc+UF/EqfKAkOYWCVxJqLuo8dya8pTohwHygQ0Ea9jouW5ZjTiBFTGxBGNjUZBE6ewPzdqgsutk2gsuDlz41lpYaNkUikE4gxIQaGnBRcKOqhAnPlBfxIng7KpaibZlnycBnHWNYrSFuryesvC3S3ITAlKTG9CyHqNty7i5EnDlXczjTiZkZYbbPW/BuIM8KLQ04ILBR1UIM78oJ+JEyXarjeALDucCspUS2e4cPg4VWi1Rm8qa6sbNHGiTOgChPXYYMGtP0p4aUogzoCMKPS04EJBBxWIMz/oZ+KEZn0iXlILbDugOGVaRRHRmsHHqRLEC+IUJlZo1HyikybO5lKcJCZxpijOTAjEGWCj0NOCCwUdVCDO/KCviTNZmsBpKTpFnCB0ZBbFqfhvvTq5tKnqTHE4izWmBAdlIE6RAOEGS27g3ljkbUiAEGCj0NOCCwUdVCDO/KBviZNV1JoQyytRUE8niNPcI2scLtnEKWrIrVcnlxrNdUpfJpsUP7ZAnNhUu9vJqAL6CYWeFlwo6KACceYH/Umc0hYqHJw4QcEOfZwKnNhYVK0qJGms8vSs7EzBThRnQEBHUOhpwYWCDioQZ37Qn8SpgREbX0PZqiYjFCeqeExVt7HrVMuoWl9WIBmU692UwA3EGdALFHpacKGggwrEmR/8BYgzICCgXfTlk1XQQQXizA804pQAgD///JP9f//+/QDwyy+/sObHH38MAI8ePWLN06dPA8APP/zAmsPDwwBw+/Zt1rx8+TIAXL9+nTWvX78OAJcvX2bN27dvA8Dw8DBr/vDDDwBw+vRp1nz06BEAfPzxx6z5yy+/AMD+/bxw659//mn0GXceAPbs2cOar1+/BoB9+/ax5qtXrwDg0KFDrPny5UsAOHLkCGtubGwAwPHjx1nz6dOnAHDixAnWfPLkid3DoaEh1nz48CEAlETR+Pv37wPAxYsXWfPevXsAUKlUWPPOnTsAMDY2xpqzs7MAcO3aNda8efOmfd1u3rzJmteuXQOA2dlZ1hwbGwOAO3fusGalUgGAe/fusebFixcB4P79+6xZKpUA4OHDh6w5NDRk/5pPnjxhzRMnTgDA06dPWfP48eMAsLGxwZpHjhwBgJcvX7LmoUOHAODVq1esuW/fPgB4/fo1a+7Zs0fecOFnKtDPhMH+dOzYMdZ8/vw5AJw/f541FxcX7Ytz9+5d1iyXywDw+PFj1jx16hQAbG9vs+bAwAA7+cDAANuzvb0NAKdOnWLNx48fA0C5XGbNu3fv2pd6cXGRNc+fPw8Az58/Z81jx46lDsq4l0ZGRlhzbm4OAG7dusWaV69eBYDl5WXWPHfuHABsbW2x5oEDB9jZDhw4wPZsbW0BwLlz51hzeXkZAK5evcqat27dAoC5uTnWHBkZsX9HV7c5Jw28yZtfH4rGB6OP3ubNL/dH44PR5/xpij57JxofjL56nzc/2BOND0bfHObNt97gZ3vrDb7nm8PR+GD0AX82o6/ej8YHo8/e4c3P90Xjg9GXoob2R29H44PR1/xRjQbelHxpo59uIQiKMyAggERfPlkFHVQUBcWZF/QtcaJiNK2XQ9GxvTC2GJ31bD/ptfrcReP0UCNro0KB7Lor6adSSQFl+oVkaYJ2l/LDxLpS8V1W0RW9/CxOW4hPZXhbCefrZjxVNo7RXMXauKo1y2FccfUwiSfNC4gCtax7wKz5F0DDeLKQg1/7OaR73p0k0qrwQ+6UIQLddNu75rpkoaTX3QQAs0i1rDVGH6kLLHZMsoB2y3pk6mCtDqi/2xQzHY6OWgWrxwejk5FWNUwWILOPHMfHWIXG2AcvWOfxnyoDcRrBjzjCQ+5HO6k5HE1r8iNkDEpKYErr6FviBMi6cHN7YWwxGmu8wE1BisMPttWBSWPY2GOCrYHRVo5qU4mLBflnqUnHSgqfdiotmy4mTsyUelMsmHETpziPOFLSm9kH49vNVweLvycm9YlYxkJrBW3kadGoRQ+tqVxPOlHBeYnRuAJxZoNnWlCx6yrlchJPjlolE9BO8ki5ExcBNO7YjoIcFKM3iw6T+eEoksS5NiP+n8wPRzNr7u9Ym5FFOlen7SNXZ2QJT3XO9G5btHSQ5rAKs6MKFpTVrdl+snj1yUj7iHH+C+iwjHzpJU722KbMjWgWatSIdzI5caE7R02Y6F2f3Lkj9DVxcviI8/dpxpGKOH+fdrFjc8WkUgX2ZjRRq5vCTqME/ebQycmZYK9d4tRe1jyKk3XDDgaW73Hmn4zM+LLuqXl+PUh4Kk64KJT3Lk+cZOSpAJ0408KPq03tUpgPBifIQJxtwvlkOe5MXy08AMeLoNipvWm5Xhk7AHtQq9NRNDy/ainOZKFUmp4pUcRGy1PxR0SryfywpSnXZozi2Bm7TbOmSZyylrVgQSUlD9JK8aQ8kU6ccv8FdGaSd1shTvbgN7Rbhfi5tXuJKDysfYSTKHkLdeG+6lPidNCAodYFa2LiTBrDZxenyTJjPuJE0ClN+82SeHIqblocU7FvIzwQl6m2I4pTs3B6TLUI61UtWS7KkZQk8l+ctkl2iVSHtBk2s+LUroaTDgNxtgnXtEAqAIfiRCDLAcmd5gTXGauajaymWmak1U218lif4tRE5OrMsAhFEyozWSiVFuZn9J1Zum0S59H9BBcO7Y2i9zS7KxOaUnEOHbaIc29Usay7F96Lor3R0HuIOBFV20bdnZhqk6WJyakJ3UpvHmASnkmc/C3fvoW6cF/1KXFiWFdc0sPv02ONF4w+JXE2VyKbTe0/qW0FPzwqo55atYnmESMPg+bIIV/VG7XRiUnyFT47ca67FCFYBhMHcRr+VFHRzD6VtJ3W1hu1qWptyrAAe0uf8sPQmafiONXH6VgdO7n0lJG0MgwG4mwH9JNFyc1N7YLb4L+UfgPoO9FdZ3o9OoqMxMlNrBZxcp+l076qc+qL+ZKixtWZ4fmEO0rFTpqY6W5TzGQQ50FOjYbDkllrSdbU9KX8iBCXFxBxqv8zUftex4gTv1GJ92bt5cy+5fQ97GDd4MQ5kty5Q/Q/cVpGbZNyNOJcmxVcmDSGzy5Gs7+rA03FqTlHOTP5fxL11Y3aaDVemnC9XnGwVyrStpCFOBnhebqUxLWlTUQhbuKUJ3EYOnQeUnVpeOlvMiSEokN5TGuK0zU+eUwgzjbhdFC5HEXeErOZnKDcR7DUS1Mt7wcmTmlNdRGbyzepMaWB1ZmoNP8CVqexM5XvzNLtdOKUPkhMnIrwDjp9nAZxMtmqfVbfyEiitokTQzBiUJxdh7vz/JlELy+my1NXnApG0BDjVGzFNQ9w24cRk3FRxXPEc+eidZcAAJqeqDsslTiTeHIqjkUyeocsExSy7ozRnVzaJBQnDroZNSM7cCW1Sr1hhAgRQR/WWKxjCKmKa9SQ48LHyA4H4mwR1JPltcc6vfIcrigPc2eWF6N2kYU4ZfSsgMWFDoJMFkpu/yWPCdKlLQoUSut2GnEejExIG+x7iB0dSlERp/SSIlzoIXEK21XwcXYXnt8GS7qyLYAyEydziGLDrPlBYv0JAA79kj5OqjyZeRtpE5D9ltSij5P8K3GMSDefJPpKD0NxSgOpRXgV0/5MH0Nsuio1sxtabyHiPNXYeKL0gqmTS424HidiZyDOFkE9WebdqAlQ4inAx6PUzfZOfM938wfKaKrlQIpTI0VHgI+uJnVh+mK+JFVst0y1FLGpJSXoYJtBDR8ntvGSptrOLUcxbiEVmWHO3hrQ1CpvJzS9K+MHuXNH6GvitMM1gXhz8ZlqpWH2xYOfrMggD3Hie8IkTscjsmnGmOkv9UKYymG0FxyEqUgax7RVU+ywZt3r48QvH4kWKKSxKf+gNhB6mYFuBrDs3gbfa7XYzB9UJ07mgrVrqQbizAbiyaI0pfJMaxcf/Ua2y5/aqe7Prq1FgQ6t44xINqWChtQ6TkyQah1n28FBmYlzHMfNuqVnKnGS5+mQ4lS3kBZNab5Ym29p4hailn6qCYTcuRP0L3E64lGtBfgm/6FQW+ngZGFBhiq1naDyL3JGsGWiJ6Z0VJEcuZBcG1FLCRD4wcx57lKciODlKKQ91lacVlStfE3hH1yvsmcgWZowpksfcVJc648q8phq1UJeyzMaiDMbdjItNGrdclLuEJ2e61ZnWl9b0gYcxNn2drAF8tvJ1uGrvV7t5ktVRvQpcZr6zFj519rJ3cyKcgbh6ZvQakaZawL8/cugGQPqr1nXcU7ES1K8mpZPEYAzEScmazLoxMOv4eTSph1Va15wQzGjZhZTrX1JSV6Uh3nTFdGulECc2bCDaSEXExyJDs91azO+TAidQ4eJ8yQV8pN/4mzWW53Au4E+Jc6AgIBOoC+frIIOqtOKs1dbMa+2H4E4AwICnOjLJ6uggwrEmR/0D3FKsD2hXhVr5rZeVfiZCvEzYbA/9UdNKGNQoaxYNB7KioWyYgEBAZ1AXz5ZBR1UFAXFmRf0L3Fq0Zvpi171jOTWkkHf0h/t5P6scgZaObiN4mjGRzKdoaX+U456XwCUwHqVZX6wVzR3s5hUQBso9LTgQkEHFYgzP+hf4kThlC2VkkFFHAW8xNmosQId2SJFXblVU9euedLWO/ummHIzrqvEC96Bb8ZTruFQhGrTZGbiBIBkqSp+IJ7gNyNxkit07W9Jv0QA9jqclkDeG53IemO/ydGrhtLgyM+S5WcCKPi04EJBBxWIMz/oHHG+ePATSx3w4sFPYp3G79O4yDOdJJ1Kp97mMCT0xRJ1gqtcFKLpVJ0/qKnQpuQ0xeaWp94ChASde6FVha3Vq7FRHYw4GyJOuS+DSDW7nZU4G3JtjKoMk5E4syTN0tbD2It3MXZEnCQ6RJxkrzpEnFnRx7Ne4RCIMz/oGHGqBHVrs4IIm43hMZSmrrmCFz5KqOPbh915XJGDTxyOlHgchKRz5aaR4CvVNpOELphFfF1bxNmsl2tLtKhNSaitameK1ehOLsTESQwnKxOkEKdkdCMpfHbizMQEZnYblOBNLA/VUjvFYs2oqrY2Va1NWV21cg3ie0PcQjgLoJ0Kp1EbrdaMCucEMhCnerGz0/Goe15+e7I0MVmvTo6KiqrqAXG9S0FhOcaPgg4qEGd+0DHixGkBiG262UvFCbpE4/yk6IeaI5p1kViHzSnr1Uo9lkkJPBN6s16u1GPBNyxDv5WnX6INU21Wqxr6hJk6ANWacMo1gzjp+s/kWGrrzkKbzhGpBFrssmcmzoy+XldlGJmgXF0HXk9bjEjklxhVWfpU/gqc3Um/Moiq1QlRXgiZx1zmNfQjlTjReeRrATE69Z6h2bet9LCO18o+nvUKh0Cc+UGnfZzITmtBKs7mCpehDg3aOijiVMoGTetTceKYeSnibLBp0V/VWZZ865LiTJaq8ZKDblMIVfPyMkpw69rWiRMA7Ak3E83z1xoRH9QCcbZiBSUS8zryrFqJhXEBECoFuTwSVXJQ10HsNAsK2jvdsHycqCAdp0bt1VCknSLKZJpkjwaV6v7v41mvcAjEmR90mDhJ3Smo0aM49XLQ7Q4DQ9LAxKTgDJVALjNxsoM9plps0c2ENn2cJNyOT13XTtark/U4nmLS0OUh6yVxbsZT1VjN410iTu1TMo+u9XGs7RBxkuLMitbxlkCyyI/XAM/ipExTnJbpghtjzdFpxGnVWE21e/fxrFc4BOLMDzpJnNsLY5wIRRURvTJXLxWnSq/KaAARp68Us0Wc7GSOyZpXsqw3sudfbTuqloKTOGVKW7tChS9Ghl0xPJ92iziN3LadJ07L8KgEIqU4sxKnO4DWpTht8usccZLZfb2KkyLOoDiLgkCc+UFng4POLg4/2F6b5SpTlehi8ClOXCC67WEg8GnFJE4PP7VBnACCWvTCzqKAFzXx+Rd9trZYU6pD64tMekZJ3v3n59TVOnFKzksnzkZttFyZmhAjRfSfxceZsQ7terWim0kJL6Bh/MT/p4gT+zjleTQfpzqh7eOUdukOEafmKxXmX2J0fuLUfJzUxe/jWa9wCMSZH3SKOLUaW9Jgq6lJvl4laQyfXZxuwosHP0WzvwvG7bCpVggOjThVZyka2AFxxoKYcV3WiThJXUOSqWMeNOvlyaXY/S1GWVDhBnMeL91vmDirNTMI1uyD5m31EyfiHj5TUxXKvMi8HgO/PaAukVG1mYhTOyfBRv6oWhQllJE4SYMEGVWriV0jEpj1yjTk7jyqVn+DUUHpmhvYbXrZTbgGRdfjBFw7ExepTuaH+b55Fdu4OhPZOzvWbYqZPDWlD6oEcUOHtT9V9kdRFJ08qP6PYRzcHeJ0uwms2HXQHCX6CzERpd8DdDCqlrOmkJ6zK8O22Xb2d06xzK9J1rlsfxgSjdpUHNfVE0t6pwzgOlNsFmBhQSm/CtKIaQslqU9n6Jj38/GkY1aSk7hYW6IX+aK6RzhZ0xWwdfe3EAPMp2xRszOzsTokGOodXNOCq5a4sv2inRnjoXoGclCs3DRFnMn8sGTB1RnBiKvTsmD16gwvRo2rWCfzw1krVGfvtpMaSeKUpaqNotbjoh41I06DgztepNORncY13am7RY9Ut+P7yJ29QUeDg9ZmMVMCgFCiwnI73QShR6XEZES7Q09nX1oDApyw6q0GdAn0k9Wsl2t1YsULAhktlRPYg1qdjqLh+VWX4tSPLC0kOkdKNpUMyo/sbJ1OiziRoKQVp9gM4rzwHv+UQZxsf8eLdJJLHlTaEw/kW7hm3iDd/J1PY+JFp5ej7BIK3fmAgNyCerLYhKUthFUZJJD01E1qOXrRadmBJ1koAAAMwElEQVRUiw6RfJkslCzFaRJnKg23BII4j+7n9OkhTqk7Md0O7beI02Py7bGpVkDdNiZH8lhCYmePEIgzICDACfvJUiHQOCAOO3qFL7b/iDNZKEXTyv66Os2EmyRLZNR9MV+iDb/tw+HjTCNOQ0oO7Y2i9/inMHEyT2dnvZvtEyf331NLkHG4RiDOnaHQnQ8IyC3MJ0sZXTXi1HP+1Rt9qTjXZqLheTkkylQLKjhoeH6+66bazMQpaZKx44VBgjhtP+iuK84UcRkU545R6M4HpOLnjejGs+jGs9Lyf6k/b87wP/13/vtn0cImACTLv0U3Nla3/ijdeBbd4DsDWobxZFkZstRqaQ5vRoicoB3iXJtBypIJSr9VFocUdQbtE6dUk0N7zQBazp1ds9PujDhFrFnwcXYHhe58QCp+3ohu/Da/1d6HFZsGtAz3k4WmLbwGVKaeIENt84FWiTNZKCGtyfehoFmpPnUZan5kp8hEnMoqi7iQUJOG4rQE6K4Rp2bAwKuWxU5yBbZjpUDXEIgz3/BXdEGQ2dIzlzHpHMhaoVYaHQm5vA+/IfotLYo4pbgE2PqjdOPZzM/gU5wAgTh3hEzECege0JaKFnkdp9KUcmkmhzhG7dc/ZTg+O9ntVohTX6BpxsrmjDg1Y761Whq0SSZlZ0/Qn8RJLB7f0aPben2SVDgStbT/1XIdKl6QCsBXBGlrhARePPiJyBUsEzyh9bVsoRFaa4SvMFqPT1xkkQvCPl7rPJmDUA4EKc7VhWfR938kGjUG4uwaCj0tuJBxUKvTnSe/ncBBnNZ2sgtLSrpAnAZE3cNioD+JU6BThNcF4vRaKpzJbNEbPfVyYFOOYEGCOBWh/j6tZ30yd2pJhlVyRC3bnOs1xWRTIkFgs16u1KuGi0JfqYlNtfz/mA4DcXYNhZ4WXMg2qNWZ6VzxZjbivPBet4Rjd4mT1zYuCv5SxElkciIqTxFJyJJ4UqYiogwFUjuatYL9ZgQy7ao/WY9KmmPm8zOFJmjJgUnFKWBwJKdGmWoY5RzGFKsRp6ae9WxKurD2ZBkUyVdRLUwBzce5OXPjWWlho2TsCcTZDRR6WnChoIPKqjjzthXzavvx1yFORxVilP2kbFQkVv5FqqwxSvqqpRmzd7od155E3n65CTZxyoR5ioqaK8MPthkXOolTN+Ticqri/7jEjVbuxiJOMzW8scJPXGdH8JsutT3EyUiRG2zZSQNxdguFnhZcKOigAnHmB38Z4iSrEGOgospWPA5R1lg/TGhHg4kzFJpuO4RaI1eW7tVMAs4H5iVOAEyHHSXOzXhqIl6qopS/9nvAU63GOO61ljTciKrd+qOkLU0JxNk1FHpacKGggwrEmR/8pYiT9AKiGhr2+jP7PJg4rQVthtFSHeOIA6K+y1uwU7kPUZdwYS8i5iidOBVf7pg4RWkRVtOt3rASsnvfFZzZ28NylN1CoacFFwo6qECc+cFfiTipUmJK6KQoToI4Cc8lvdAb13HU4GUR9aVUeTJ9FZ10DRIaNwNxKi9miz5O9gpSq4u6zbJupbNSmD1k6xXEEVUrEiCwhAYZN5wA4f/5P0ueaxBAotDTggsFHVQgzvzgL0OcVBVixJHIG0eU9qWqM+LClthpSi36dvsy3bZcLWpGG4VWP1kzkCInruJ+nTgpjiSjakUZOEBRtaKWqjAUW3GwNnO3oDiNd5Gd2LEDOoVCTwsuFHRQgTjzg78OcQK1rhbF2TYN96QVVWv/X/nhSF1L1RnWQEbVyjOrnuvEqfQu6icLX6rzKCQtwtZFnGh1plYSVRZMRTvlik+Hct2Mp4QNeb2qjTcjcRKRtD3OoRVAotDTggsFHVQgzvygv4kz13Aaey2i1YyZk0ub5pIVLKb5q4CHcn6fxukOdoxkacJab6NFFE8ubboctzwLpfGOQoQQB+wWivhkpaKggwrEmR8E4twlZM0c1GmIcuIBAVlQvCcrAwo6qECc+UEgzoCAACf68skq6KACceYHGnEGBAQEBAQEpAL6QHEGBAR0A305LRR0UFEUFGdekIk4GzWjuoiI4PB46bQk3SnF0txrGzqVL9/O/SbCVdyZhUXqVNEf12CNJSid7LaOVi5pQEBH0MezXuEQiDM/yECcMucOZhFixZ72Gc6samE+RVFi+aMiTpEeljNQp/LlN8387OkMJ0bNF006Q1U1Auan7UrUT7ZLGhDQUfRi1sNZvXpyS7cxqE1XbkgTWsplurpDu4GBbRDnh5dkZ0of+o782xkj4v3S38Sf/ueTb9T+M1dySZz//lfp9qfR7U+j25+WVv7T9a/LGhykMSWnCk/hUIuWjCUHHDzbam1dEKc8jN98GWuTZqErrUs+ImSwmIldAfIrECt3jzgzXlJ7CD2u7xrQZ+j+rLdeNdZVd587Wx0UWqYM/iKDjRp6/Jt1YpJhk08viFMjvHJltFwZ+eRbx8HfflGiidM+Sevc2e1b6NfvIsGafPvxaXe/MY0402pDkncApyUqZ7d5cBJPjlbjJGbEGa9X+XpEe9mfmyE8lAaQIfUr8aCS/MfYneQhadSVrwKOvraLFi6p9jH284U0AgFto9uzns5JZh3WLqHFQa1XbUcS/dyZRzZqo0YyrJ2sUW6NOK+UMFly6al0JHWw/VdBqIwsU06yO8T5n/k5RJZcel6Z/3c3vzMjcbryrLq4kJysLeuri5XrjWZdfSn+P4FU4eVLCEDzHGcpslKmcaoMrCy2HbBX9ktqIZ1cAwJ86LGDyuTR7qC1QeHkmgwudreOVMUKxdNabeqqtMVuZ6erdy+PlCuj5W++eFejQNpgyxixdPl/HMTJP2WeMxfE+XTm9qfR7U9nfuXt1R97YbDtMHESYT7WR/SzKfqUn8J8Rn3E6oNP4bVKnOx416PrSqSujUXvbXoqHz9av6REl4LoDGgPvSVObLbtIjpBnNQkYBEq+R6wq8RJWmtNeyxiUO77PHNFHUbwa/6Is9vW2k4Sp7P8slt+mR/BtRsRcTrm/Syc1BJxZleQJLOS3+XVxPoTKC058oK3cUkNdDNeKaD/0SvilC/QXZebsGNTrbPUbp6I0zDVch6lidOKDMLsaLg/W7XT9thUK3g0F8Tp20hPOBF9Y5xKBdNOxImDHuQxDtZx2lQxWvBx4lU3RNitUdHTlrkiSigrcRrBycnShAwtFrnaW72k7V6lgAAavV5L4BJzHUWrg9Kojgw4YMgVcVJxPTRxkvZYsyk3f3Ru74mTCg7abeI0kDnmjbi3LPGKDCD6cpR6tVKvcr5cr3rUUhsOPCojOQlCqHkeGFCjKPPOj6os5+SnmO92Ur26GgVGzE5muaQ0Ut3AAQFO9HwRHlEnp+NoY1Dq5Z6Viy8Acerceal0xqk4SQE68sm3poE3lz5OAMDceWXmxyu7TJzcItEUksVaDen0SRDpC1yzPOGE22yubypecT9FGYiTi0hxZEPYQtXXSZ1HfFD/6hTiFNJ2ciqOpTatN1yCj1X+Qk9gCnG2cEnJjgXiDGgHgThtOCOYvMFBEj0kTqesxJtFh4o4W4ow2k3iRNj14CAxL9fqaurXrYsu/xm131796Sk1he2ibS9EUV9RrakjDRusYwEJxUnetA/yhRRZVvGa0fS6m37izHZJPRchEGdAO+j2rGexCK6R1y204ePEXdJyillHGstR7CN7RJykWCQ9lPqaE81USztK80WcejQQ83Hu4nIUOePrUz8vqszzzJGTsi+4VNtpnlnTgpyKPHdYqvdOMqtGsaKYJctSRJ7Es27S5630rGrdIXFmvqQ2go8zYAfoulwwVFoe13HqOUftIFvXkWQChN30cSrCM3gUJRjim8hy4I0bygdx2j7OHiQPchKnWulBzryMKkTSnwzKjIg4RTFBypqqe+DNj+hI0VKqb5Q2FQs51m1bMc3ZrvS5fnHsl8XYWWIHB5lfnX5JHV8RomoD2kSvU+715EbdkY+TeMnGD6ZmSHPmS+m9j1OXibYAxdyp5wYqQso9xJ27nHJvM1kSZgdiaaMWzlOZqjZxyA95x7hmeRwaqlFIuTJajVPUkjdTT7LZFPc0keZKrchkUi9OjDS2dDgP/QLhITDxhkEPIG05Cr4amS+pBk/Co4CAVPRxhu7CISR5zw8yRdWiBMeWMxLDOcU7jJ+6VjO+hZ0kJcVBZjskueLF7qeTNX1xtj722ilvtXpJ6WOCnTagTfTxrFc4BOLMDzpYj5MQQAYXauzinPcpB7ubHjpZR8UduUpbaXhvaQuq31yTDS1eUgtBbgbsEH086xUOgTjzg34oZN2t1OoFR7gsATtHcacFDwo6qECc+YFGnAEBAQEBAQGp4MQZEBAQEBAQkBH/P8Z28+zH0U+xAAAAAElFTkSuQmCCA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4" descr="data:image/png;base64,iVBORw0KGgoAAAANSUhEUgAAAmgAAAHvCAIAAABv0LTjAAAgAElEQVR4nOy9X4hU2dU3vEMgYAzkURSDgkmDIiHgCLkQkYAMwbx9Y5LiEUMcL6aoBDqM0ETxplqwpWAQmZum5KlCzUVjKQRkPi2w9cI4jFL2d1FV00y6RxBmXkbpo/ZI3+RzvosX1nux/63975xT1dXd51SvH4um9ulTp/Y+f/bv/NZae28GBAKBQCAQUoMBACMQCAQCgZACiDgvkJGRkSFj610BahRVO4NGxElGRhY0tt4VoEZRtTNoRJxkZGRBY+tdAWoUVTuDRsRJRkYWNLbeFchxo64tAMD3D88EdjjzzTLAwjVZvLYUtzNVO1tGxElGRhY0tt4VWMtGdRdkvqQihmsL9ha15/LD+4wJIkFYuuYczQSnGfO/y0sL+CjL35wZ/mrn2og4ycjIgsbWuwJr16hrC4I/zjz8XvCElFNnHn7vUotgIGVnvllGG888/F4Syf2HyzapSFUn/3Xmm2VVXOhuhGrn3Ig4ycjIgsbWuwLr0ShJPNcWJHNo/2R3AQCWv192GEjvzCx/poeBGBKFAW23YaqdSyPiJCMjCxpb7wqsfaO4Mlu6xgIMtPzNGezz5OZQzvLy935+8fgzLQ9qfwyU02rn1Ig4ycjIgsbWuwJr3Kj7D5e1P9PHQNxsBlL+Un0onTWzBtItp9XOrxFxkpGRBY2tdwXWslGCflS4LjUD+YJ8CQyEv+IIwQ1R7VwbEScZGVnQ2Fr8yrUlSOqCVeaLmfAi7NoCJoD7D5fjj+Zv1JmH32P6kRXz/qjJGWZ+jWayAJYf3g8nrxoUOMTVzrkRcZKRkQWN+TbqHtbqhQFsjWL23bhr1p69kPcPk18scXYXuK66tuQcw+s/TGgU/mLyuA7mCjvfkX1DNTjnLT/8Bh0tJkN1mKqddyPiJCMjCxpzN5rDHnjPq/pNo2sWYsgcEeEbDiG6e31k578e4ry2hIZhLD3UhNqn4lw18zCQ5J776LR84w7HpGpn1Yg4ycjIgsbi/qskC9IuKsAmOtllJBA9EsdQKh7ilFzrEKfq1jlNdh8uG534MDoPqdrZsTji5E4Ax9fB/SHB4a6uCWfCwjXpUfHuljx10wVmjM81Nzo+Io8pb1IPlY89FSs3fjITa05Gtj7Gwv9CD0WAOBeumZ5V7Epd6DLxOH8fiKxhryMXlIg4rRGKALD8zUOfy9cnPWMalWWjamfHBkacdtAYEaQkzoVvlpdtRY/CG3bA32PywbMehnTE6Y+vBHYAWP7m2sPAkCbxW7Fxcgf+NwYiTrJMGwv9Szy5vB/wESffDROn/mykpWj/rU9xyp2XDeJcwL+S7p07TaOybVTt7Fha4uQkoQMbftHm/5dSnFLzqZdNjdiZEjGv8AS8ha7reY+nH8nQSwsLzjGNemIvkPdUxFlCTTzJCyGkeI0gI1t1Y97t16yHKB1xIsPBziTi1G+0ijgBrLQUTuIPv7HF61DNnkrVzo6tjDj5TWzOlC+JM44k0LMh3KcWcZq+neVvzripd4ieE4nTzDHTvh3PECVMnPY8yOh5DKQepHUaKyPFSZZpY56NnpvWnxzETOLUw+0l0Z6JceqAS8DB4SjCzKlTvWGdYKNyYFTt7FjfxIkpzEuc9nECvsrUxMmMHdITp5awntR54/W2d8WZXkGGoqpEnGSZNuZutF5hxXPd43AU76tnQHEa//KOTTSPyedl/ebaqhBnzGBHT83jluhS/uqEYSHJ1Y59/0CzGWSs2oO0+KHAwY7auDNTTOaAGgVe4jTE1vcPzzge1IWuPL8h4rz/cBmlqsvdzjz8fvnh/dCFlHlxQeLE2jF8u3iSEeyT4uQpOMRprphjw++19lC4uU94wirn4Gtwt5GRJRhby59ziTNBkob8uvLh7XmARNjJFJqs1fmJ+GkEbGfb4IhTzlK70NUjfPzR3yxUu8+hwFb/qb6bMBTYdx7cVzrVKBNe90YqxalY02YL+8XE8eJqHjInnlCn2zvSK0Sc+ikyBZxXcaKdl0JspWc0lnntAcUZMNlenkCIa3JNbklIQibFSZZpY+tdgfRm9y3hOeH6b1QK37LhtZaVwTUx+miTgWLHHYSrnUicWav2CoYCCzNm2Y0fCsySiBORZWrRubIYJyJO64UF82VX/Evli5uTYwEAwPfLy/iHfMRpye1eYpzpzM6qDefNymsgqifz6XlYxdxCxEmWZ2PrXYFsNqq7AOKNfGFhyezW+Wt3YIyNSteQKRSYgWI81fHVTq04s1VtxnofCmx9S9U8bihwCletPftgilsI+idOJ/JnkcS1JaTknLoyj2OEj/X0EacxmGRhwZiecaDEiRWnCJb4lnI1qucMIOPDznDDuknOEBu9XEUyslUytt4VyFijjLHgQmmZs8UmSjcpsx5aDBS/HHRctfHYVnlAkzgzWe1+hgIzYweWbihwoqtWzYjkleY+Md03ceq6oib51JXpfQ4FMPgoke+XHy7FZdUKpytPnPv+4bX7hgvXJs4exlmiWKxDnAnXA2URq6GfrkR2bizZ9u+X3ZePnudnICNbJWPrXYG1blQoWqZjMcqxZPy7a+gEf3jITJJSy0pzzlhIHI0arDbuSK+xC2bXJ1212at2H0OB1Z6mrkga0ZSgOM1YpGpp/NsA9Kk4v8ErwBn1sz2x34t5D+xTfP/hMiwvLKXMqj3z8JtruBrufROjOOWJU+8O1rVBte1dcS58ozKyZE2WFpYRoYJ9DRRrqvOJ1oM16klGtq7G1rsC2OJjaevQKF/Po/IzuV9Ur8DliS6BmZCS4DMLVjs4RCcwNUQWqt3/UGBPo9IQZ2yMc3lpYRmWF5YWxNyNXfUaEfD8rd4ECPy0Ii+rLerPfLMs3Quph6P0R5zOwE3/DET9Kk4F/U4n3hVg+ZszzulCr7TGpGLX+olRk5GtqrGVfd3q0dT9LZ5Edzkw37rKfqzgGem/UUlZ8UvXHFdnsLarkFVr/0sSRuaq3e9QYGalBaVK10p01XavXZPvDWJPNBS436xafvq+CRBndyEQ40SPBBqOonOocBwbVpU4fSvsuNr8wgoUZ9d2C7uRXfwyoUO56tfR1ylRiCxDxvr9YjCzAekJ800ahdACnqGsKU5f1q7uo9Uzft/jnGNrPI4zW9VewVBgr7PQ2rn35CAhuNVCaUEW142CEHEazfAzlkV7+Pp55qo144jXFpZQ1DrllHs9E6euUmiwit4eyKpNRZwiJVpkLenl15euWblU2AcC3z+8Jk6y8WrS8wNMRrZKxlb2dU+/Izs+40nXKSeGpMBLo4S6vAE2Ks1KzvaeFnOcOfPNghhF6nEnWo6lpF9Jey1Su2qzVe3VsH5ctfLMWK6RhJXpwEucSBriM26fbp2XFaPuPepKH6dfxZngfDDFbjzMSS/jFaeZSJxiAgRzBTur1XYdbL8/Gdk6G+vzi27C/AJ669dvlr7JVeQToWb0tCfPkytxrnWjcnotqNqr0ShIuR5n8I0j5g5Gj0QoQ8kmzngLCN9+jSebJfxcTIpsHHHGel/F0bwNEV+kMCdZBoyt8AjmutNuUj2XMo4aOHP/zJmv1Mv6WinOjBtVOztGC1mTkZEFjfX9XS4Tr7nEKZlSZDlw+Wi/l2slSoqTqp09I+IkIyMLGuv7u4g4AeD7hw9t4jQWbMC6U2Y2Xnu4tEyKk6qdRSPiJCMjCxrr+7s8jW5hwTMjqDv7tDHI25zvhhQnVTt7RsRJRkYWNNbvF3FeXszymXz+kKWFh987rtr4ZTszRJwWr5uDU7NwLYaq2tkwIk4yMrKgsX6/KEZ4h4YY+qZDyanijFmRarBTgFG1s2NEnGRkZEFj6/nrejZUL/f2LY8G2ihO8w+1qzkf0i2n1c6KEXGSkZEFja13BbLeKM431xb09N0aAx6QTdXOjhFxkpGRBY2tdwUy3igVynVWElypLKZqZ9mIOMnIyILG1rsCmW9U2ilbqdrDZEScZGRkQWPrXYGsN0rN/Smnm8ZYSQYTVTvLRsRJRkYWNLbeFchRo8Qs3GIW+5Wm/lK1s2xEnGRkZEFj612BjDcKDVc1FpbgyyJlloFyWu3sGBEnGRlZ0Nh6VyBnjeJroi0scC/oYNdpoGpnx4g4ycjIgsbWuwJ5aZS77LM5wwNVe6iMiJOMjCxobL0rQI2iamfQDOIkEAgEAoGQBESce/9ARkZGRkZGFmdEnGRkZGRkZD0YEScZGRkZGVkPFiLOX/x+rFji9uF7v/2L/Cys8Nv/Znv/8F+//Uux9OEvjK/oItv7B/beB4XSX9577w/s0IfoX//93p/Vnn96vzT2/qH1PgtkZGRkZGQpLUZx/tdv/1L88wf/JYr//d6fx4q//5O9Q+nDXwgiNI3vaRCnzbts7x80cZo7FEtj6KfJyMjIyMgyY2mJ89CHRUcaIsX5p/cFWf7pfcV5iAvf//2HhhjlhHoE7UCik4yMjIwsF5bGVas15Z8/fP/Pf3nvvT+wvYgXf//h+yVHcXKaVIrzvQ8KXkHp42MyMjIyMrLsWirFeejDYunD939vO1Gxq9byvoqi5MsQNXJ6fv8Q5mllkqHJyMjIyMiyY8nE+d4HhdJY4bf//YvfjxX//MF/IY0YE+Ms/Pa/pST1xDgF+2oZqry4iHTJyMjIyMgyaMnEKRNiBXGiLKF0ilMRp1aQ+si///D90tj7v//w/UM8S+hP75fGCr//sED+WzIyMjKybFoCcSI5KInT2eHPH77vVZx7g1m1UnH+6RfviaxaycGCdN3fIiMjIyMjy4QFiFNlA2n2ssmMc6HYImXoIV/2bEhx7v2DGI7y2w+kxJRq9b0PSHSSkZGRkWXR0s8cFFKBQnfygZtaWf7lvYM8hPnhL/bGDNPUEyCo/CDiSzIyMjKy7BpNuUdGRkZGRtaDEXGSkZGRkZH1YLQeJ4FAIBAIPUETJ+QWua48gZBZDOWTldNGMcbY+Ej+LJ9nOx5DTpyLzclqR38uN6PgIaKZ8sTM4irUDf9Gc2ISVcEqCiw2J4u1Ltqn3hYfxvR2T2271dJYsTSm2ksgrBy57hZC8DTqaUXoiOMNTx/xolGQOqNwMzK/Umi8EBtaF1nl6erVOkScu9lexvZu11tGN4u6Htrp2b+0XYumE9ZXtsjddqLPq0WcVofcrqnUUd7jgej0SvH93vpgKIlTnu4YM5hprFjrykvCv6uunMTXlfOP2a2vVbl16zE7/5idf1z47LXY9Ga+cP4xO/+4Mq/3UZ/5T82U9e86RY5Ond9M7RqnQNUWk2LVDdSpO3cbgTAw5LpbCMFu1ItGgVVa6vPFlrl71Diu2LFVEUwpNz6tML7/i0bBS7oDrbZDSzsFBSri5Lx4Qn4Y3R1k2UOKKXcytpmVdrO9cv/Rzc4XB0yci83JYmlMEydixHZNbu/Ui7UuFhiyV1x/DCVxasQqTi7RJCHxKxfNlEtjxVod/0syoibO+Q47P9t4wz8Idmzdelz47HX02Sybmo/4t/gHAc1w4sj81sFbzH04FyrFCVJ9CmXJTbQoMy9ihCFDrruFEOxGKfIDAGhVFIn60LrIRafcTfLlastN8BCnZE1MnKObGdvMSj4lapkiztJ28ZVDnDgHKjd9xNmujRUnZtqoQzY6Z9mbqY2CL7PUyw05caaBchGUa3X3wijWRMTZuvWYne+0AJASfd2Yelz47DXMdzhxOnJTSkn5AtWtot9q1zw+W4ButTaDiBN9xaM4TSolEAaBXHcLISQRp/a+OogaxzlBmorTo1MHDw9x7t0u6FMRpNaR5ueQ7nQV52DlZjpXrU2c3H9mKs5AJ7k+GFLi5MIxYEKDOpRjmKSoN/OFW18L+hTE+box9VjISvTZUJy23ASbOKu1SexzkPeE5WSutw3X/5i8jZy2ZOldjDBMyHW3EILHVSu9rNHNAgsTZ3SzoClWxDgrLUGiUeM4Y4yxVWPQQIyzD+K0tCmOcXK5uZvtDUdJV4E4tXsWEHHKvq7cjASJik57/Rl0SIlTwWEU7Lx1ixKGHARIQ5w4xsnlZvTZLDuvtKnPVat+GhGnuie61ZiwpdUuIk7C6sB6svRrnBuezw9ikoMKNxtBV+3Tij91iItOIVtxQHTAGDBxeoOgXG6e2ML2btcu3PVSnBq8Y5Tdo1Ci6wkizsl4xcmRhjjxzlPzEXxdOT/beCNduI6rFgDFusOKU9Fn1JwYK6oobJxRlhBhYMh1txBCXKNCOT5PK8xPqIIpo5sFnnC7esHOVMSZPsZ5YouRWCsOtUUcRDiB14k4LRkgmFJ2hhnQCRuOOC1HeT+K0xvj1BDRzTfzhfOzjTfChesnTjXaJKw4VSqQNY4lo1nahCFDrruFEOKyap9W9IATiehmwa81AcVHM6I4VVYt384FpebIndoB6+pRFd1cc8WJezBzPB6gXpEU56CRmjjtoZP9KE6UVftmvnDeTALS0c0UitOpVYziBMSyY9XmTHliZlHdQGYyd0YytglDgFx3CyG4jYpuyoGaKkKp2bQlx3gy6c5VTy/OJBIxTpd3B1jtZOJUNIkjlFhcqv/apIiTadc6xml2fYbPzOBREfBaf6faRiHOUGymL8UJoOKXaBwnAJjJtAkxTuPntD/WVZxmVi0f/RmMcfonVSAQ+kOuu4UQctqoAHFm3vJ5tuOxUYgzhJSKcwDwKE40IlPQuUq81nVwsmq97ULva+SzJQwOue4WQshpo4g4s4NhJ04CgbACDOWTldNGEXFmB0ScBAIhiKF8snLaKCLO7GB4iFOBb9m0aRMvvnv3DgC2bt3Ki2/fvgWAXbt28eLLly8BYM+ePbz4/PlzANi/fz8vzs3NAcDBgwd5cXZ2FgCOHDnCi48ePQKA0dFRXrx37x4AFAoiy+D27dsAcPLkSV68ceMGAJRKJV68evUqAJw+fZoXp6amAODcuXO8eOnSJQC4cOECL164cAEALl26xIvnzp0DgKmpKV48ffo0AFy9epUXS6USANy4cYMXT548CQC3b9/mxUKhAAD37t3jxdHRUQB49OgRLx45cgQAZmdnefHgwYMAMDc3x4v79+8HgOfPn/Pinj17AODly5e8uGvXLgB4+/YtL27duhUA3r17x4ubNm2yrhRdplxcJgz+r3379vHis2fPAODYsWO8eOfOHffkXL9+nReLxSIAPHnyhBcPHz4MAEtLS7y4bds2fvBt27bxLUtLSwBw+PBhXnzy5AkAFItFXrx+/bp7qu/cucOLx44dA4Bnz57x4r59+xIbZd1Lp06d4sXp6WkAuHz5Mi+ePXsWAB48eMCLR48eBYBXr17x4o4dO/jRduzYwbe8evUKAI4ePcqLDx48AICzZ8/y4uXLlwFgenqaF0+dOuVex1C1BSdt+5EofrCLjY+wX/5EFH+3nY2PsN+Ip4n9+qdsfIT98Wei+PNNbHyE/XW3KP74h+JoP/6h2PLX3Wx8hP1cPJvsjz9j4yPs1z8Vxd9sZeMj7Hdysvhf/oSNj7APxKPKtv1I8aWLYbqFYDiIc72rQCAMIYbyycppoxgjxZkVDD1xps4y7dT9aTXRTJknwfpnHhApr3p4qG8mPzPr2km2jptgNmpO+IaXxM8XmJCx3a1OzDRroX3sjOLVgTUvUuw0SQlIn0ismmZfBd8x+Q7qK2tzWlYEI0VcjRn3VNtd3i54NnLdLYSQ00YRcWYHw0mcwVzZuKTZAEUBAHSrJT3XT7FUbzYnPUNKUnWs5kTtkjLbtfAcZp4JqNya+5kjMKYzvqriv4HvoskfAABPgq82fl0xB+pEn81ag3ZwjrGv2BNip1LCh0XjxnxUgY8zUa+mJ071auX8IzQ0zfxXD8OHjCk9HaQmTgDoVnGGdng4ea67hRBy2igizuxgOIlTIW42gOS569zRlrHCLqn3t+l8YhJXoFqrF0t8Psb4WiGuDe8jWy2UXHBn3WMqzYeowjoDrxtTFke+bkzpxWH41IPRZ7Ps1tcw30GTKyGidc6DWz15SmNVNZrmd6w84X9PMi+Hu0Cb+qybKbnHdxVCDBQS7nhR8U69iMfjWisR9rD8eOglSd+c5Vq9rC8u2t6MPO0SvgfvLQGQ824hhJw2iogzOxgocfombjXwdQWtXsnUcl18Fp6VwF95Y7DjSpyB1hHwfAXmMYNkLDq7xeZkeWIypbqKnwMIzdKHmKbWtb/YqZebkTnRoEeFIDXmW7wMEGsi4nwzX5DKMvpslskpBplYT6bT8spNJIy61VK9bSieRCeqifRzDRrTdCFPrMGvadZ6M+As8hrcrsSiRzWGwgTJDbF/NI3itHdD6wW5bRniXi93IOLMDgZJnPMdxIWGia5zvsPOzxamzNl2tDRZAXyVt1yvYeI0ui1LZqF1bWIUp+BLQ7j4ereoOVFv8i5VUyxaSdv8SnzH7Z8X3iVOtXNTCrha3XHGOvMTyS/qhrxuTHVagj7l9ULreKvPpuJ05CY4xFmtpY23eU9CtZZmCotu1dBSUXOi3nalntS4WrSFvAsJtY1x+3slY0/zPQXv5MXmZLUmyS8dcfIbgxe9s2gNca+XOxBxZgcDI04kPkJo3XrMpuYbtx4XbnUKNrmuTHS6lV9sThaNSdL9PljhJDS6VMdhJd7EExQn4rnALP7RTFmte67nApSLWtvE6fXZuj+XoDj557aHnHSXahKt1dWa3JBMnDjGKeSmeKOSl9jnqrVnve8JPjFnacexcq1etq+yxxVfbkaL5gUKTMrIDxPSuzFE6DjAjf3RRQ/GHUOnSL4cqHcyw1VrvtVZr33itvHUeYh7vdyBiDM7GBRxIp3hKE4+xSvPIuHEqRZ8HkgbILiQdXzeZtSc0B2ueulW3KPdVpo40zCZ0dUaLjsUtEOaJkScToXNbjodcfL/Rs2JyWZH9KflZpevpG1KE/S7iFBt310a4lTgcvN1Y0qsUSruBNtVK+rpNCcNAnHQcnMGEWfUrKHT67k3xKG4XBOXrFM3lk31OkjjiLMfxYkcFfrmTHeEbrVUb6Zz1crbQ51qqb99bRniXi93IOLMDtYsOUjMeC6I82sUMEPk2jesygsZ18OAh261xKnFt09vilPmK7rOWABQVJqkOBebk3bcK0icYVet+AoKJYqQZ+KUtoGO2yROX4xTH0FEN0VgW7xagZ84QXbxvSrOkC53CCOaKde6suHmryhS7CjinKmW6m2ImrWZZs2iYfOYgdMYE+P0hEV9Mc5Q9DTm3SJljNN95eIa1Mv0Q9zr5Q5EnNnBAIlTLRhimu5kK1OzgjinzESSlcNX+d5GCsb0HV7irKJ52Dl4f6T9YDjFxmLEEk6p9RKnmZMpq4FFTxrFqUkaefDKza4gxcA4hHbNdWNKmMSps2qFHx59R0U3UylOhb5zuCw6kWvL+K+CsbPWeZI4cb5McWIynH8UU9uVZtWGI9zBgTH8xJoLAbkLCbjp0+IrRJwZBxFndrCqijP6bBYn/nD3bCDGubL8oJUQJw5zejhDOAMTcjdkb5XMzSLVyFCcAIB7diuTBX3dIE5v+q4w6YsTa61UOziUNSYUlZVFKZk1bmiERZygIprWFTSSaRNjnEYdeG+ebrBQ8CRM1KvcO52COLVHWiUH6WK9HUz1Et8Nny7s2+9tHGdcYHVlWbVayIpTHTUnNMVu8OQgV+WHdb9vpUKnrxjs4rgB4tzN9prrcY5uFpPCeVfTLMmp8phcoVN/Ra3HudNe43oViNM6t+hZxkPFzDOcPot+lbG6rloztVITp3buDWIsCoSJsxrsWGcWgzyhOjWct+INcMqLasfP/L08B3LV1qsTYziDSY20MwZIBDrfmJxb43E1ZaVJEnI5dUsirzI8ihOdt35nQrAdmHbal1f3WydWu2q7kk4kDMmIMfgZhWI666RxnOhffuLsChf0hOl70Ae3z//GIU53Dq+YWb3MyTSM91T9ZjPoXt5HnDsFBSri5Lx4Qn4Y3R1k2UOKKXcytpmVdrO9cv/Rzc4XB0yc9rlF58roo2pdfM8P9kVkJVhd4nwzXzg/25ifL6ih8Yo4VS7Jqg1HIWwo+MfUrsVjFuTUPmCNK7URP3PQamAonyy3UTz43UavLO4WhGB+Fs6lH3gv7xCnZE1MnKObGdvMSj4lapkiztJ28ZVDnDgHKjd9xOmeW+NlESW0G8mbmZGbsPrJQXyiAy0xFYNiobly7hzKx5uw0WB5nteYI70Yyidrxa5akcNsXiZTccZOZNh3tW3i3Ltd0KciSK0jzc8h3ekqzsHKzXSuWps4+SuIqTjTTEiyZhjyKfcIBMJKMJRP1kqJE80yDVhZiqiHHAAWOSG6FVfbx0x9EKelTXGMk8vN3WxvOEq6CsRpuFL07Nxo/hlOoukyTtYARJwEAiEIZ6CXkxGTQwyCOH1Z2QqqlzdDdCuv9iCJ0xsE5XLzxBa2d7t24a6X4kRnXL6ImFHk9QMRJ4FACGIon6yBuGrbwX30dBbW/Corr3YycaaPcZ7YYiTWikNtEQcRTuB1Ik4rlqky3bwzsq0HiDgJBEIQQ/lkrXw4CnYt2ryI5tNYB8Wpsmr5di4oNUfu1A5YV4+q6OaaK07MhY6Cx9OKkeIcKPqqfPRggX38Jfv4y8oXy43/+ZLdXIQvnvMthQfLg68kgZA75LpbCKFP4jRdiMprbX4Fz0WMl4gYTLWTiVPRJI5QYnGp/muTIk6mXesYpzmy2fDTGjyqo8jrjA1PnM+dbN7FChEngcCR624hhJw2KkCcmbd8nu14DDFxhlaE1tNSaOKUihOAiJNA0Mh1txBCThtFxJkdDDdxxi+gSMRJICQg191CCDltFBFndjDcxEmKk0BYEXLdLYSQ00YRcWYHw02cpDgJhBUh191CCDltFBFndjCcxBm/coic0JyIk0BIQK67hRBy2igizuxgOIkTAIx1IfT6WXhMFREngZCAXHcLIeS0UUSc2cFQE2fCCl80HIVASECuu4UQctooIs7sYKiJM43i5Oz19gEAACAASURBVBMgAHz8JQMwJkD47v//ao1qTyBkFbnuFkLIaaOIOLODYSXO8LrT2Zhcn0DIBXLdLYSQ00YRcWYHw0qcJrTiJBAIPSDX3UIIOW0UEWd2MJTEGRrBaWXVEgiEBOS6Wwghp40i4swOhpI4CQTCYDCUT1ZOG0XEmR0YxKkAAG/evOGft2/fDgD//ve/efFXv/oVADx69IgXjxw5AgD//Oc/efH48eMAcOXKFV7829/+BgAXLlzgxQsXLgDA3/72N168cuUKABw/fpwX//nPfwLAkSNHePHRo0cA8Ktf/YoX//3vfwPA9u3befHNmzdWnXHlAWDTpk28+O7dOwDYunUrL759+xYAdu3axYsvX74EgD179vDi8+fPAWD//v28ODc3BwAHDx7kxdnZWbeGo6OjvHjv3j0AKBQKvHj79m0AOHnyJC/euHEDAEqlEi9evXoVAE6fPs2LU1NTAHDu3DlevHTpknveLl26xIvnzp0DgKmpKV48ffo0AFy9epUXS6USANy4cYMXT548CQC3b9/mxUKhAAD37t3jxdHRUfdqzs7O8uLBgwcBYG5ujhf3798PAM+fP+fFPXv2AMDLly95cdeuXQDw9u1bXty6dSsAvHv3jhc3bdqkbji6TDm6TBj8X/v27ePFZ8+eAcCxY8d48c6dO+7JuX79Oi8Wi0UAePLkCS8ePnwYAJaWlnhx27Zt/ODbtm3jW5aWlgDg8OHDvPjkyRMAKBaLvHj9+nX3VN+5c4cXjx07BgDPnj3jxX379iU2yrqXTp06xYvT09MAcPnyZV48e/YsADx48IAXjx49CgCvXr3ixR07dvCj7dixg2959eoVABw9epQXHzx4AABnz57lxcuXLwPA9PQ0L546dcq9jqFqC07a9iNR/GAXGx9hv/yJKP5uOxsfYb8RTxP79U/Z+Aj7489E8eeb2PgI++tuUfzxD8XRfvxDseWvu9n4CPu5eDbZH3/GxkfYr38qir/ZysZH2O9EV8x++RM2PsI+EI8q2/YjxZcuhukWAlKcBALBi6F8snLaKMZIcWYFRJwEAiGIoXyyctooIs7sYOiJc2DLr8ejXfMmHMWPirGn0lVLyS82J4015QXc2Xe7VeMgbmPRYFYPrK+jtshKlmv1MuVVbWC4T9Zic1LcCWp5YYVoppyH2yPUXUQ3C4WbUdyWpxXpqKs4M6esOgLEuZvtNReyPiTriDeObhYbB7I2dVaIs1sNrxPu9qKqgxXo1K17ONDxejCcxKmf7TRZtebTjr6rSci7UaNTL07MNGsJS72768tbCBNnYp4w5z9FnOpDPHGaq6sbkF+0u8JEJg69piS9wTg3MSELsLuFaKYsX7ba9g0fNSfy8V7l7euimwXGGKZJe8uLRuF4I1L/urjW1Okjzp02R57YwhhjJ0ZYaTtjjI3uZuPys7VxvYnT6g/R+7p+m/duxF8pN2fcPiex/xe9q+pz5IeNTpwK9iuGi2imbPCoFmGIVLwbJTp1xFtxPxcgTs0oHuI06CS94sTEWa9OaH2QdEupW9AmznbNYeJO3XNH1uqGFvHtE3oMFqNIf4tINBuI6xbMy7TYnCzX6jlVnK2LjB1vtJC+dLe4enSN4RCnZE1LXHLDHDm6mbHNrOSTp+tEnLwj0v0hekHXL2TejRLtmuxn0Muc9RNpFScmTt6DJU2SM9TEaagln1uyUy+WJpsdtJvRF8iveDfiI+hT3K2WgtwZUpxqu0uc5pX26k5ZGURR5WYX71luRhDNlPErlSZ74yckO0Ia4mzXsNLlN7FyTcvjdOrVDkBnphmJz+0m/3q0GIHlyi5PIB9gFGW//90IiOkWjL6M3ydD7aptXWSVmw2RjS2l51rCQ5x7twv6tLhQ6U5ePMQY2+L5vE7EyQNbbdQfGn2jvIu8G/ER9J2GOjQFr0iQfR3uS+tt4/2+3jZ6wuC1gCElTkv/+eN5AOYlsTlykvf4no3mxUP0o1jERtBVq8nJIk5XUKZSnO2aoi7Jcx5fhOB4fIvwz/iGqzZDxNmtliartUnF07bWlOez2oF2s96OYLFZb0agKNxoBd5CcjNL8HcLoqMxXGrVznDHOKPGccSXTyvZcNWO+IlTbecRzYwRJ8diDHGW6u3ARjOuiTrAaKZsipa0ipM7HY3uMTkzZmiJc7E5WSzV2/70HPOkoKfd9MQKjvRtjJoTY5aD3rpmbrAnHOPUhGcQp6IQfmmTvfbhGCeadFCeGVVz7y1iKU7F2UaMU2iOjqJMJ8bZqVc73WZtpjoxVixNlnkMrFO3Xv2ke0TIzXYt8IpDWHPEdQuqL8M36lATZ+Wp/MeLRmHN84N6JE7EkZknTtt7IWSfszGaKdsePks5jJWbXybPHGd6aB1d4UoUz7WAISROwTS48YNXnBjJwdTY5CD+L4s43WNaEVZfdkYwxmkeSrmUQ7eIRZzdqogE28lBPHpfbQpqt08Cd9LyA6qAsdu3RjNVGdVopgvOE9YGsd2CeBacdeOz/t7Tv6sWE+eae2t7JE4UzsxejBP6V5wY4V7d/UqnbouZmBhn0vvfcBJnuzbZjKxz2h9xJsU49S+uiDh5HZqYOJvWyztOWVR1sPIY47JqFTfHv4tpHwgmzk7dyfvQQYJqp1sVStGOJQj3LP/QrBctcg2mDvk4mLAesLsF3Pu4+nKYFSfA00oOXLWKI71ZtXzn7GXV9hrjlAj26ovNySKKqal+1XA3xmXVxlLysBInADgtT0eceDfdR3g3GlgpcZoHsb3z0gvvCXcLulJ8yTfOuMTpqyHfP6A4dZ6OmffBg5QyK0oozo7c3zw5i82ZNihBGTWb9ao/+luX66WS4swWAkGQgLIcbuIENI4zE8lBXsW5m+2VqbZ4yCZPF2IZGscZ4kXtVwsG0RS8vbrs1jwRLpEHJH63IxNomw5xJt3JRJy+fC0nFOrdiLG6xGkjlCGsc3OcyKUV7hYUK1OQsNYUjUX3Vp2Tn0GcRmVCDrqo3YnMfKLANBHqgEScGUOuu4UQctqoAHFm3lKN4zTTXOM2YiToQo6wZphU7+t2xmJSiuKQE2c15Jkc9HuxlzgT/aJ+EelLZYrfzcPHrhe01kU3oof+bT8GHikFYPpmra9Gzdpk2TnsYrPe7MyUeU6QuvUjFA11Q9Eq2EnIBnLdLYSQ00YNGXEOAgHijM+m9HT+7ki/jZpVSyAQVo6hfLJy2igizuyAiJNAIAQxlE9WThtFxJkdEHESCIQghvLJymmjiDizg+EhTgW+hVZI5sXMrpBMlykXlwmD/2s4ViG2GkULWbNxWsiaFrImEAiDwFA+WTltFGOkOLMCIs6VwcpaTjfPatLYldAqnkb+mJFnOzHTdDJ47ZGgIpcMTZ7nnWTAmg4iJneXT+BufrmX1U/941hi84ezPiXN8CHX3UIIOW0UEWd20ANxvpkvnO9Ubj1m522rzEP02awszjY+69j73PoaAABeN6Yes6n56M18wTkCALRuqT0BgB9ztvEmdTMc2EfQv9vRs354Nn5dOf+YnX9c+Oy1Oo76bMAaLhmaUz95XErympf+ufHQL+odPNXQc9X6JpsFe2d7Lkf/IFSXJkPEGbuuiwl7WHTcqmqiCf53BRuphnyF4B1Z6z97w4Uh7vVyByLO7CAtcb6ZL5x/XPhsvqJZ8OuKJDyB+Q4mpNatx2xqPnIOYnyFU5TY7XX05nVj6nHhVqfgcDOzv+hrhonWLUnkgjhfN6Z45SV/BzZGn82yW1+j5nxdwUQrYZKBsaiW2mJ9w5puMdSVpydOvDGOOPUWz+IkIRjLy/hnb7CPlkZxmq1zZujoiTiN+UTsCaCdqg548G7C8qurgMheLa6Hr/bZ/CHu9XIHIs7sIB1xvm5MIVHoUJpQY5g4BdEaKo1TaeuzWUlaXNh5NCVWiql0p1N5VE/5XVQlfUzfRiF838wXzndaYbmJ+vFOnU9loLvRED/pAf4xHJPKVct/15x6I0ScXsHnG+0rBg57ln9RbttYqgg2CnunNTX6Jm7uyVVrOb2NJXDNrxhT9er5lfRkgca1s3/OnHOR79/UlVeqV5+xTr1YmzFnEl458JvWGtH2EPd6uQMRZ3bQS4xTODC9itNw1b5RvNWp3JL7zHfY+ceVecHBYv9bX/M9K/PA6VlRVOvWY3Z+tnJrljkEHGwGQuuWqoYkTlEB87Nvo6k4/XITHOKs20LKlmJx1NWfx0/118ayXHETZCQv0JpyHzyZbZDqzFcH5Njkp84vuHtz1eKZJxWQ9MSLhJcnrFVO0VS9eELBEpoS2pozU6+Xq6cPRMuy6pVz3GmYrFNhX3fF1nhyTus0hgLqHqa3p4gy57kes+bnVCufu/fhEPd6uQMRZ3aQnjg5nbRuPWa35htTPieqUpxv5guS81TsUDOrIEvERuKLr6M3X1cETUqSTnTS4mY46I84cYxTyM35DnPEsc9VixeO6NmHKb9oJfgYGTrm1P5yNj5r1esg83lnonKUsfi6Z+kSH2/10UxDKNsIC/fwCmhmQ3yhRyyg1YkyV8FVLIh9v8Yy4LbvWq6Ca8xpzHeICX+iNwO0iI3FcHotAf2jtrdc1MpUwzI4rZW3WE5VXlM0b7CqqrivfO7cIe71cgcizuwgNXEKSlPEKVUg0p1aoj1mt76OPptl5zst7LN9M1+wop4+CIpVe8rknV5jnNA/ceJWd1rSU23nLlmuWoCYmdCTV0aVO+ov6j7UN3V7uzZZnjCJUy+E4mcvvloZngzW27+rrxvH8S4Lk444e8qN6jerNmpOjLn0JuHhSCv1yZzL16iYpENDIgsac14vklaQt/zw4goG1lVFP+Qck2+3TxfSoOiYvOb4CB7O9uaED3GvlzsQcWYHKYmTO1QLn33dmBJ/g4rzzXzh/GzjDQji1FlCSkTONubtrFrH/atydmy6imuGv9o9xzgVZHRT1Eq4cNV/PcQJ8mV/9YlT9X2COIO7oSMLGkAdZdCdGzVrfP1qNTO7r/69K87F5mR5YrJcq4dylIywZZzidAhSVNJXB9+Sq74F6L31xxzjhBi9A5BiMnF8/3KGJxkM7aVtVauYoU1aSrraFF9Zc8VW6yBD3OvlDkSc2UHa5KBbncqUyKrlccqA4nxsJvVY/lgrx0c5Zo19KvOv8b8GRpwWGdtZtW4asIpuplecCvYWb6KsD70Rp1Y5uAP1ESemGfnFQJXQAp8gFVKA9VWPrP2KQeLk2oirNKXVfCNBjcVSYly1i81J3ATlZdUyWoYkLY5ULkp0QrSnFHl0x9yYqL0iLnql0PWJG85rxkEtChevMuhiqZcb85iqniivWB7Z5MJqB2tWVH97rWD/tRviXs+Ftfpm66KaJabSitn4osGnoao89R9ngNX2MdNuthevx8nXsmaMmUtvuhvFCp2bWUkdR31eC+K0XtSQX8p4a7Q34uWVfMdZG6R21b5uTD0uTHFN5iFOlQ2kbjCbOAFAKlfpDrWJU1EXJrzBESeg0CmumHejmUybLsapYV3LHi5t+hgn7ulM7egbjuIstzkhacypgeQnvCz2mD/VRa0EazsA7V+3Mk6tyhSxHAzmWHlUu+EE1nvaUyv4ONInv4zvyq9gjSivTrk5U8V86eT1xF1udUHDFfZmBTsOYdUi+97Qp8VwNaP6T0yql4z4lXs3DnFGNwuMMU14LxoFuVp166Lc7tvYusgqT/G/WhVEtIOttkNLOwUdKuIsbWeMsRPyw+juwMbdbC9jJ0bYIUmlJ7as1hrXvrOtX6PF2de3n5Eb72wUd6z+14rGZ/eNnoiT3epU1JDHpOQdn+KMGdMy23iDwqiIolZCnKsKj+JEvZvFcKkvbQ+KEx8/dh4GOVrG6XNVhdNkq0YufcYH54IIJwfZjkd+NpyMU0I/MGaPSjuUZYMQZ+siY8cbLaQUDdUoSdG3MWocLzRegOLLVZKb4CFOyZqYOEc3SxGJlKhn405BpaOb2aGdqyg3fcTJE9HbqPewc+ltd4iT5ib5cl3kJtCUewTCxoFWomknwRjOJyuNq9bmSJcU5UZTcbYqUpKuRrVt4lQUqIjzEGNsi/3Zs9FUnKsnN9O5am2OdElRbjQVZ+oQ2KBBxEkgEIIYyicrDXFq9ywYHOlulDHOQuOFIFERBx00gwZinP0RJ45xSrl5yBSva0icRno/4kh3I5qkRZCoHe5ZExBxEgiEIKwnqw/NmkEMVnFqcNEp/bpCiQ602oMkTmVcbpa2M7ZFu3Czqjg1uOhEI7DXcv5LIk4CgRDEUD5Z/RBnMMapIZjyaYVdbNlHGFC1k4kzbYxTfV3KzRNbDBfu+hJnMMapYaWArHGwk4gzAP+8OZ6sCmOuGQJhuJDrbiGENMSJeTG6WeBc6N9o7b++ilMl0PLtVlYt3ojlpthn3RSnNYbKnk/GWs4B/4sU50qwepU3r0fUnBDz9QhwfiXiJAwpct0thJCKOCFqHFdJq8ol690otiuaFDHOiwMek5KKOMdV8NIcx+ndaCXTrl+M0xzd5065bGX+GwLGWrlhbUDEmQCXOJtNPAxxslqbTLpmajY4XjJ9Dr6xGea4Q++cc3xmHxO+cfdq6lfPVHaeaosk7zV+fSNkFrnuFkLIaaMCxJl5y+fZjgcRZwI8xNlBY28nZtrG1C3eGVatQZbu/GreCXT4t/DISHOob/J0RQCBFZjNHxrzRRrWZ1gxIWvIdbcQQk4bRcSZHQwtcdpTnlrriqTW9R7ijPRaE2KWbftopsQ0/qPj3t55zG2SM2bSscnMO9GBUUw1PbpM+/aunUKO6I2NXHcLIeS0UUSc2cGGIE7uBHcnJk0DH3GqJQzFZ0wt7kKMaL1GtGKXmoDUN+W3oCu9+qP69dgRS74XgtROVy6X0YrWNE0PIefdQgg5bRQRZ3YwtMSpXZTRTHlipqn4w50ez8zOEvugORJd4oRopjwxqQYb4ZUgXcXmWazYWLPCqJXeM1bn6eWIo3j/cJdnMxVrde9u5kTJXe9q2xTs3MjIdbcQQk4bRcSZHQwzceIVIST/yWljjemDrVm/DUnqJ07kjPW5agHFDqNFZ751MWVUPMV6l4c05o91pLOjOBeb9WqNMyJOVAu5bdEBSXESACDn3UIIOW0UEWd2MOzEaQ6PtYbcmuJMRy5XFNVDM0LxMo53+ldNcYciKcVpLw/iZXEJdy2zWtdS3oucOM1pOILLOJPi3PDIdbcQQk4bRcSZHQw3cXYVtciiXjDLTR9t18aqnV5WMrHhJx5r/gSccSNYzZV3nC87dbSYojlzo/i5WOKMZpod7bK2NDc6mi+DlxQnAQBy3i2EkNNGEXFmB0NLnNbUBIvNyfKEZ6wFXgzZ3GfFsPUf8tnq9YrNlYfVmE4uW1HlnUW+AGcqWeFbDIebkbOanwT9LSJOgo1cdwsh5LRRRJzZwXATpzXFj+mc5CHDWt3ICVrp4MVuVREeJySTAjGdu+u1akeuYlC1UnTTnaJILTQdyDCSLa12sI9XS2qpsE2vsquViUE3MHLdLYSQ00YRcWYHw0ucvWOF0+W0a2K4pGZlxduderE0Vn2IVy23opXe5a+d8ZeGjHbmKEiYAEHm3waJsLeBOoSNgFx3CyHktFFEnNkBEScA2K5RAoHAketuIYScNoqIMzswiJP94H+RkZGRkZGRxRkRJxkZGRkZWQ9GxElGRkZGRtaDEXGSkZGRkZH1YEScZGRkZGRkPRgRJxkZGRkZWQ8WS5xXHy4DfHVfFP/xLcC316x9/vEtLH9xRm+5vwD/efh3Wfz7F8u8aHz36sNlkMX7CwAL/1jvs0BGRkZGRpbSQsR57Stz3MpXXzxcRkVJltf+8e2CLt5fAAD4z8I/rorjGMSJvv0vuYMiTnMH/BNkZGRkZGQZshjFee0rgK/uC035j2+BM1yACx18ew3tsPCVqVb5Qf5ftAOJTjIyMjKyXFiQOCVTnvn7FwtYKboO279/sczVoeJU/C++5e9fYL2qBaXi43U/EWRkZGRkZGksxlXLHapn/vUfgG8f/uuLh//6D3x1/8y//mM4UQUjYg1qxTjjBCV3CC/8w/EMW8chIyMjIyPLiMW4as/86z/w1X3hsP0B58X/LC+jCCVnSpU99IP/xRAXGjzqDWFqGaok7P0FIwJKRkZGRkaWMQsT59Vr//rW1Is890eSXGKM8wdWQFQrSCFb//EtfPXtAsDCV98u/INnCd1fAFj+6ttl8t+SkZGRkWXTYoej3F/A8UjX7yroUGTG6mQiRa4xmUTLX5z5+/1r8rvcIXxNKs5rX1FWLRkZGRlZJi1MnFJfcvL7xxfLACLGqbRjb8TpKE75Kwv/+kJKTOmq/fsXJDrJyMjIyLJoceM4tea7+hCFNjlBnvnXf2Jdtf95+P9whfrttR/EDNPUEyCo/CDiSzIyMjKy7BpNuUdGRkZGRtaDEXGSkZGRkZH1YJg4Y12vmUauK08gZBZD+WTltFGMMTY+kj/L59mOBxEngZCETr1YGrOs2gGIZsqlyWZk7LvYnCxOzCyuU00HjqF8snLaKCLO7ICIk0BIi8XmZBnzZDRTnpgsY5p0t+QcQ/lk5bRRRJzZAREngZAWPuKcada06FxsTlabM0ScGUdOG0XEmR0QcRIIaeElzsVOXW6MmhP1dkTEmXXktFFEnNkBEWcKdOrFWjdY1OhWRY8ZNSfq7cDBFpuTga/zL46VmxFAt+oE1YqlsSKPqPlCbkbsDdfBu7NTgcXmpPwiIQg/carrHs2Ua10widP+Sgi90G3MMRebk967Au3v3pzqvvUg191CCDltFBFndjCcxBl9/hG7cgDZR43XAACtu2jj3TkAAJirXDnArhwofP6d+q76zNGuGQkgVhFBdkBBZhWI7Uw5d85US7J3491xECGS1sQpfgt9cKoXNSdCjZLABBzbuoGgXTO7/gFpuBW+HwSIU5y9dk1mDOnaduV19LwJoZq4/zWuaYgO3f39DdSaGFcb/ToRZx5AxJkdDCdxarz+tKA58rvGtPosEH3+Ebs7B/OfsCuftAAA5irig/h/c8ISamYfxylEdEy8AzK/Yr/vq8PGE1W3Wqq3o5lywnHAT5zoi9VakDhtcgrLlMXmJOrKo+bEanOndX6i5sRYFgRxgDj5dvmug2mpUw9UGzUwmikbNBnT2G61ZJ0WT05vMnFaW2LFbq67hRBy2igizuxgyImzdfcA00Q4V0HKUu9wdw5ef1q48knLIzcRLXXqxVrX6JiUFkTE2W5OFnXvFpKD3apXt3XqRS1Q7GhZQKcmK84kV20Si9s9O94SNScmm8261E/6pcE4S46KatfGqh3xCuLp6J2uXIi5Tr1Ym2lOSAGqmmYpPLG93lZvOaK9Sv/JA+KNnXqx1hUvE7WuOjiuXog4RRv5r+jKd6vyBaXcnHE0pfS6T0yWg+8u7pUVxzSbYNQwyVWbfLYxct0thJDTRhFxZgdDTZyvPy1gpuTqU5hgU1NxWnITHOKsV62xBzZx1qsT9aYmV91TGxAE4KMrwZ1hxRkb4ER9fVpXbaCr1XVr12K6XfwGgJSoYtZopiy5BwV3Ob86+sw4P2ZQuVRvi6rKinXq6rOuIR8NovU036HraMGu4QlXqnGCX7hutYS42TxXAZ8nkolqo7pSHnWOb4w0n5PcA2kdAOJNwm6F9y4FgJx3CyHktFFEnNnBMBNn9PlHKrppFucqVw6w6U8jABzjFHJz/hMUFvW5alVH71OcXH9UVT/u6dFkJxsXCh2I4kxw1YrPHs2HNSj+jNzUWmmhFwvDnSvCfvq3YnkLw+FyLRNR/irq/VWLUB3QzoamtH8UO661MEX0vCKntLglArRn8jrEfPbrSwvGr7hRA9kQ60biZzt0cM+Tpd/njLersEo2YgdF44axD7I2Dnk7JeJmgRkoNF4AALQuok033UevVTH3BwB4WrG2tC6yytOBVdvmpBNbZAW36I2jm8W2QzuDZDa6mbHNrGR9RR1kp3HAgRKn83Tr11/HQSJvYE8fss4YYuL8rjGt2NGG6cLl4HLzu8b0gcq8dOE6rloA00HnJU75rVDAqah3c0Sn+JVudWJmse8Yp/ZVxrpqxTDEmD49vpIGr/ieByfc68g4X45xyHUcoHDUIkQJaGd5wlW/jJlDXiMz6Cgfzli1nYioOTFZnjD9vZ4nP5RBPWY6t5Oyt/A+ZtaS2OInzqg5MdnsBBPQnCcL0bm6kxPPWEw+mvdtZpUR09e1LjJ2UXijGscRI9qIGscVI0aN45UW/srTijjIi0bheKPvG8ittkFIpe2MMTa6m43vZIyxvdv1xhP4vw6THeK8qohzJ2ObWWk32yv3H93s/+KgFSd6W43pZ/S/1uzVKhHDS5yWn9aES5wyujlXuXKgMi9duF7iBMmUmDhr9XIJBdvEFl+MCnejTociOjVje3wMMiHGqXtJW3GKHXz3oqU47R3UV/B3fYLYX3O8p6+fDfi3/dmqVsU8GTfy57yPn9qoHQmmSzmZroLAE/LJ1xdxn+DXiFB7bcU5aOLkt4He0++ttZ8snwQ3Ln3AhRC8ynL/tewTg33di0aBVWS30Krozy6M/0pZKTdKvhyg3ASXOLncPDHCxnezvVIvaim5m+2VbOphTUScpe3i8yFFw4OTmzHEacQIPE+Bum18+errjOElzvlP2JUDlXm9wXbVGum1KrqZQnEqYC8fHs8Hwjflvnq7PGFt4X2f2tiujVU7MgHHrwkSiFP3R4EYZ6wXUTYT39M6uGjyilbS+kXS9Je6dOtjptDjYb9MoJii6/NEO8ufU/81GLRoeXG9eUP9QzrMOzIzOZop8wwy3ZY0vxI3MlghPXFiX666Pbw3mOtnQ4lO1quJ/CGnOe2aUN7FknPpFX+v/hgnhWAu4UXkkn3RKBwvCB+uRzXaxFm4GdmK80WjcDHMvH1V2+SknYbi5I7ZQ8jjij9r4pQcGVKcg5Wbk4F7dgAAIABJREFUYeI0uj6enWC8UNqKM82745phAxGncN7y5CDThWsk0ybEODWc92gc0FLJLImjOHC4TuUEiT4FS6W+smoNLgkRZ6ziFN/1+Q/tHl9zsMEKVo8ZDOPp3/L1oZ7EHIvjEeN6fLbmf0WVavU4H+8K33DN9CXbIWllUPsP4fgzY5Eyxik7LDNObPjNNKwnS79qoLbYPaDdHMNpobs/HVDgzXQCWqsGf19nyE2ApxXNlx4KRI7cF42CCoKKGGelJXaIGscZY8r9u9Jq25zE/bE4nJlInPpf3hgnl5tcwsZGSVdInNZ9gl670VuUuCW0g8SJi68Xhpc4BwOP4kTBPOv68azaMZtNS2PlZhQbLZNdGJ7CTU1Do7nK5EjPYAx1PPkt/CLfqSutYHWXhus4dEzCCqG8tT4/RCDGOSajs6l6ipSKU/1oGo+IS5xoB5FFlag4E35X9YlmQGv14O0uopuFIL1ZnCogk4OONxquS5aLThHsjA+X9lBtD2uO7ja8sv0RpzIuN09sYXu3axfuKhBn3ARq/ncv/mrVw3vkqoKIk0AgBOFz1WLiNOPokCzTHQ+H7VBZg2Cnr7vAyT4OEnJ8XF4UW6KbBa5EBxLstIkTZ8aqz4kxzjji3KkDpXu3SxfuahBn7JQm7i2kUiZjxrCtLYg4CQRCEPaThdUATi/3pFYp4AmPnMiCnaG9XoqzVWEG+RkC9GnFGY6CibZVsWhVZdWuquLkyUFKcXLOU1m1OgKK04hiiVNFN1ddcVpzYJm3jT3RlbolSHEOGrmuPIGQWXieLM9UUDiYimjV+ByIbhicGhpzNWB4GuVzxupxnIpB8W4vGnL4p/VFzMEixukbBtpPtT2eVStFdhwN7lQRylTEiZNpVznG6c8gC6aSWOPO/WOF1xZDSpw4EcYbOtKJEp7ht70NmpS/mG4FFZC/GzMfacKQPgJhzZDrbiGEnDbKQ5y5sHye7XgMKXH6mMmbldpjinOQOBNXUEmcUV2P6vO471ONRiAQBo5cdwsh5LRRRJzZwdASJ0DUrBkM5J1pLCGJ1Jm7xzfeMd0KKvqAmALdoQhEnIQMIdfdQgg5bRQRZ3YwxMRpI/3UNmF4CSzdCip6dzmTrf/XyVVLyBBy3S2EkNNGEXFmB0NJnGaWgaQuD3FG3erEZHnCnAjNO3uOPnIicQZWUPGt05kUUiUQ1hm57hZCyGmjiDizg6EkTgBA+UGIOC1GbNfqVb4wJJ4E1R1CFGY7axFK7ar1z4KRpG5Nz7BYQSWOyAmE1UWuu4UQctooIs7sYGMRpzVnW7UZGROAKc7D8z8hJE96F7OCSpo4JfLroqWb7QRgAmHNkOtuIYScNoqIMzsYcuJs1/S0czbtdWbQxMHWKhnO5NfmtLEAgIgw3QoqRJyEHCLX3UIIOW0UEWd2sGLiNMRZt2rOJR0IE6ZKdRFfb3pXWrbhJU4ROIyJcSo20vwkvazWIo5Yv/KVMvlftD6X+NHACiqBdFkTRJyEjGGIe73cgYgzO0hHnLFxvqKx8MVY0bs2suaM0CIhCuggerGRhDUTvOM4k5ODBBvh6UvwYtT8X2LZKVOt6gXFqp1UK6gE3LwmKMZJyBiGuNfLHYg4s4MeFKexrAFaMgkBKU6+Q8ddljJhuMVic1IPjjTXX4xZsiNQ+XAiq145Ei99HGZoe0AnbnuaFVTSDcQkxUnIGIa418sdiDizgx6Jc2ISr/NneFB7UqVh+dhu1qvBYRtB5hjKa0MgrDuG8snKaaOIOLODdMRp6C0RdzTpkEOsPemSKNpN7qOggpEYTug0PszJEPiWTZs28eK7d+8AYOvWrbz49u1bANi1axcvvnz5EgD27NnDi8+fPweA/fv38+Lc3BwAHDx4kBdnZ2cB4MiRI7z46NEjABgdHeXFe/fuAUBBLhp/+/ZtADh58iQv3rhxAwBKpRIvXr16FQBOnz7Ni1NTUwBw7tw5Xrx06RIAXLhwgRcvXLgAAJcuXeLFc+fOAcDU1BQvnj59GgCuXr3Ki6VSCQBu3LjBiydPngSA27dv82KhUACAe/fu8eLo6CgAPHr0iBePHDkCALOzs7x48OBBAJibm+PF/fv3A8Dz5895cc+ePQDw8uVLXty1axcAvH37lhe3bt0KAO/evePFTZs2WVeKLlMuLhMG/9e+fft48dmzZwBw7NgxXrxz5457cq5fv86LxWIRAJ48ecKLhw8fBoClpSVe3LZtGz/4tm3b+JalpSUAOHz4MC8+efIEAIrFIi9ev37dPdV37tzhxWPHjgHAs2fPeHHfvn2JjbLupVOnTvHi9PQ0AFy+fJkXz549CwAPHjzgxaNHjwLAq1eveHHHjh38aDt27OBbXr16BQBHjx7lxQcPHgDA2bNnefHy5csAMD09zYunTp1yr2Oo2oKTtv1IFD/YxcZH2C9/Ioq/287GR9hvxNPEfv1TNj7C/vgzUfz5JjY+wv66WxR//ENxtB//UGz56242PsJ+Lp5N9sefsfER9uufiuJvtrLxEfY7uYb2L3/CxkfYB+JRZdt+pPjSxTDdQpBaccq8U8Gdk2V7xXaDOHVWKlaKnXp5YtKjJp1VdnuaHyCx8gQCoQ8M5ZOV00YxRoozK+iJOBGHSTo0U2e71dKYjxcDLlYe0vOES4XEbPPZCVLMqrNO18ZeVY6jXbOis1ZANCFUaczYZ2533zZkzlEoZddfQxup1rfzBoyNS+91sDvXzpyeFzszjLQst27eNvKjub/exwyF7rzB4T11VRO+gsY72YOX3LdDdd1jU8mC9fTcIR63kFWHhNtjiHu93IGIMztIRZzigZyYLKuO0mU7rjJr9WKp3u7Uq82Zcqle5ZmxfGZz/4Tpk9XapNXNtWU+rehVU6xZGqj8d43pA2z6U1XN6POP2JUD7MoBdncOYjbOf8KuHGBXPmq8VsdRn/l37LZwgvf0U9Zcte7UtQ5CxCm+PjGz6EnWRaSSEGz2dpSBBdk9rOYuM8vh781NAjDordzsNifGqk15QjB54xXeY4kzvDpb70ieIsptlJc4cTPr1VjitA6rnTRWFjp/FfA9Qf4jQOzGXjLOhrjXyx2IOLODHhSnAX9WrQZffVRQYKceVgBOuqw+Mk+srVdj04JwM0zMVTgdKuJ8/WnhyoHKvPhQ+Py7wMbvGtMHKvPQuiupdP4TTLSqgaI/Er28jzmcwSSmJvA3auXEGTMABnWUcXPn4gqo/j3Wf56GOPGeUgq7Y2H1SQjUECUep5jgN3aKYJOf/EEEW7HhqlqfzZBEM/KeNPUs+BWn/bDwn4iaE/U2fp/QZ8koplGcmCzNz563kCHu9XIHIs7sYNDEqami3jafZOeZVC/m6DiR1Km27y50EKMZCJI1EXFGn38kRaRWor6Nc5UrByrzEH3+Ebs755Gbsq7NCT5shndzfuJE0mSyGRmaKWYNbR8/eX2hk9Wa11WbQDlyn6DHL0ScVh51SE16ydXbrXPFGeeZDChO9ZXBjNJJ5ax298RXH7O4cW5Db0IexdlUq85ZClUTZ1udxomZtkOcyYrTZF/kSfa7doa418sdiDizg36JM2PwEKekQEWcrbsH2JVPWuZn30ZTcQbkpsNJdZM5xIREmDirNYuQ/D1+nPsRjRMNKk7u0JuYadYs0rJosm/i9E4KkV5xmg2MZsq17mI0UzWiAIZnOMZVy4/vf/NISYQA/FRUQ68vxnGswVSSz1z/vP+uMN4UwzFOd2ZHgzjFfFiYOJMGgxleHJs449IIct0thJDTRhFxZgfDSpwc/REnjnEKudm6a3p9JRD5+ejE56pVPWyAOGNmVtKRSIeQ/MlBiuADc9MH+9nVIk4zSmfM5WtEf7tVERr3Vk/+kL0quPfMpIc6vSjia8ak27Wxcq1eNohzzHG9yCuolg3wTj6Fz4nNze70GknEKarnToBlnJDF5qS17B0n75g4ca67hRBy2igizuyAiNNHnApcbr7+tHDlk5Z04QKEkoM8xGm6agEMHgr4umtd77+sHlBPKGgIIysBx+cm1Xv2qzjldL49uWrFa0SqSfC967J17YVOMYn6zlJ6BKODzRmDJmtqguJgBSCaqXJy5cSp9Khqr5oMOU4a6sP1QpwJl6Bdq7f1aez2mz2Qe+S0UUSc2cFaEefrTwsq6Og3EUd02GuuohJ5wkhDnKljnAoyujn/CXbh8oNxUdKuSQcs6hDjiVMxhI8drZSZOMTG9gI0ZimbxEnnxQ8JnVflxBnpPNhBKk7jCHi8B5pzyuNjHJTi9J2xCUSTuAkq681yd+NF5QRxzvDr3q7Vm83JYm3Gin3iqlouelnsIcaZqDjVv9rSdW/cRU7yEeSWY+IRalR0s1C4ic7V04oc7F6RPVLUOM4YY+yi3PCiUTjeWHmQPQ0CxLmb7WVs73a9ZXSzqPWhnXEbT2xhjDG2mZXUcdTntSBO9/63XUrejbIPSTd2a7WQjjijmbL7ZhqXWPtdYxoP54gB31MzpSJOPUpEmykHnWY4MIhTJ9BiMvZu5FDRTUdxWpkp7dpksylZJJk4IbDFmCCJpyWbzYlNELXdfR4lZHBAyHNofaVkTREs62DXLTVxehSnCAQaNCzn93c3xv/oip8iR9da9BmZGtQkQps4S2ilgdJk2ckcDnnIUcPN4ShKccoj4K/ExDhDp9EgTt8ytBuHOKObBcaYJk7EiNHNgmDKpxV2sQUQNY4XGi8AAFoXWeXp2tTaS5w7BR0q4ixtZ4yxE/LD6O7Axt1sL2MnRtghSaUnthhEu8rEyW9+fVuilzZjfQ5nY1u9vmvHSR+DtleKlIoz6IjzRkc8Ps8gMHHyzxZHDkxxAqjgpTGO07/RTKZNinEiFoyNcSKY1xvPtaQP7vME2j/tRaLiTJ6HIXRYlZRktijdBAhxilPvxEeGpOC/ZOJMzFguisEwof/Wq6V62xpjGiBO44HHJ1y9d9rMxDmsWy3Vm5oCrTG1PQxHMc5M0J0QJE7fu9pGIc7WRcaON1pIcdrq09wo+HIN5SZ4iFOyJibO0c1SRCIl6tm4U1Dp6GZ2aOcqyk0fcXKHTdsbewLPoDu0ES2cLAdurL3chBUTp6/zxaMkDaAhIlcOMDRo0qs48bf6Jc5VhJQLIq5ph+7sz/h62zSmJ3xwoaeACDKTjxeTFGcKV7AFH4uby7H1rzjtFUwRN3tbijy6xufwPdkD/AN7jAcYVdisJPImyRinfXExiZbqTTG1iFz5tRY7PNqaFwI1Nnyu3EfVbGDSunUbhDg5MFm2LrLKzYaY0Vixo6k4WxeF7lwbeIhTUaAizkOMsS32Z89GU3GuntxM56q1OdIlRbnRVJxp400DRw/EWW5GYlSDm3+PEJabcxWl6szZBnzEabOsTxTazSAQVgznUUya62O4MZRPVgrijBrHXb6U27lHl28UcdC1YNBAjLM/4sQxTik3D5nidQ2J0wjKII50N0p3jpjwlc/Mqt4+1wzpY5wpXbVuio1CeuK0j4BSeOKaQSAQBgvrydKu7x49FplCSuLUwcsXjYLODwK5Q6HxQgY7NbOuIgZMnMq43CxtZ2yLduFmVXFqqPwD5bAZ1OybKdADcTqK0zvicCXEqVRmUHGGfLZEnATCamAon6y0rlpMnFYsUzBlq8IJdU2CnamIM22MU31dys0TWwwX7voSZzDGqSGY0pkTZm2QjjjtMWdiQbHyhDsfTRJxpo5x8qxazpSkOAmEdcFQPllpiBOeVnyuWrGjzKrNnuJUCbR8u5VVizdiuSn2WTfFiXnRyE53N1r7Z1lxLjYni1oUR82JyXJwdpt0MU6NuOSg6POPEIn2QpzLjf/5kn38Jfv4eQsWKx9/WXiwLDbeXIRX/7vw8Zfs4y/ZzXUJKxMI+cHGJU5A4zhNNalHp+h9KqtOmymJc1wFL81xnN6NVjLt+sU4zcx2vHCCuxGszHMRPljb2EEa4oyaE3LkAB5/HRopMf8JUzPsJMMeMeLl3f6IM44XE3cgEAgbjDgzjgBxZt7yebbjkYI41TpHxhxjcdn/rbshb625j/TZSpaV4zh9i2XGj0iJI05Hcdo7EAiEAIa418sdiDizg5TDUXqFM/PAKoOIk0BYDQxxr5c7EHFmB6tEnGsNIk4CYTWQ624hhJw2iogzOyDiJBAIQeS6Wwghp40i4swO0hCnM8IkPv2HL4TineInvEYKPlpiKlCoGRpEnATCIDDEvV7uQMSZHaQgTr1+CJ6E3ZgDz7eSiW/iAt80tvy7mDhx3pBtgbgpESeBsBoY4l4vdyDizA6SiVMMphRrUgJAjOKcq+CRJGI1LoQeiDPl4ipGMzRoOAqBMAgMca+XOxBxZgeJxMkXJ5lrTB8o3P3E62hVnCd0p3TScuFo0GQqV609JUL6ZmjgCRAA+HQH3ACMCRBe/H+Pe/kdAmFjYYh7vdyBiDM7SCJORXXTn0baiSoDkFiGAhjrV/Mv9jMixecQ9oVC3WYQCITBYiifrJw2iogzO0gR45z/RHCh9NBGr79zpjiIYztBeGq9aBn1tCKj8ZMNxWcMDeW1IRDWHUP5ZOW0UUSc2UEqVy3KA5qrXDlQmf+uMW3lzbpbHOjIqFibWk1Fm2aWvkTiVOBbNm3axIvv3r0DgK1bt/Li27dvAWDXrl28+PLlSwDYs2cPLz5//hwA9u/fz4tzc3MAcPDgQV6cnZ0FgCNHjvDio0ePAGB0dJQX7927BwCFglj79vbt2wBw8uRJXrxx4wYAlEolXrx69SoAnD59mhenpqYA4Ny5c7x46dIlALhw4QIvXrhwAQAuXbrEi+fOnQOAqakpXjx9+jQAXL16lRdLpRIA3LhxgxdPnjwJALdv3+bFQqEAAPfu3ePF0dFRAHj06BEvHjlyBABmZ2d58eDBgwAwNzfHi/v37weA58+f8+KePXsA4OXLl7y4a9cuAHj79i0vbt26FQDevXvHi5s2bbKuFF2mXFwmDP6vffv28eKzZ88A4NixY7x4584d9+Rcv36dF4vFIgA8efKEFw8fPgwAS0tLvLht2zZ+8G3btvEtS0tLAHD48GFefPLkCQAUi0VevH79unuq79y5w4vHjh0DgGfPnvHivn37Ehtl3UunTp3ixenpaQC4fPkyL549exYAHjx4wItHjx4FgFevXvHijh07+NF27NjBt7x69QoAjh49yosPHjwAgLNnz/Li5cuXAWB6epoXT5065V7HULUFJ237kSh+sIuNj7Bf/kQUf7edjY+w34inif36p2x8hP3xZ6L4801sfIT9dbco/viH4mg//qHY8tfdbHyE/Vw8m+yPP2PjI+zXPxXF32xl4yPsd9tF8Zc/YeMj7APxqLJtP1J86WKYbiFIO47TlIymUvRO4O75egJxBn6C3Z1r3T1AipNAWGMM5ZOV00YxRoozK0hHnDgbVif4oOhmmondV6Y4eyPOaKbMJ9H1L8HNp9uNmhPeeeqj5oQ1AW+3qma0N1dPxVhsTuJ1bex1cFYA68iykmp5dNGQ4Ip0xiTDXqgmqymItXmPGWqdsdCxvRqdue6PuzLtwBA1J+rN5qR3IuXwdU8NuQRgmmrwH2rXvDXRkDuor+BKdqv6ZhNXKnBL4F9ZcTMBILccE4+cNoqIMztIIk5Nkx8VprHPFg8jSZcHu6IYZ8JP+Crfrcp+s10bK5Z8PamP/zzE2akr8tCrvqGNHG5f1q75WScei3r9Gf71YA8oju/wk2I7SWOqORYvqu2IOM0TghulSdFrtS4oAohmyrWudYrM84MXDHLfaXo4V74zHM8ZSe8ZSYg9D+h3Eb/6iBNfi3p1AMQJAN2qYnR+CbztN6Me6DH0vJgOca+XOxBxZge9uGpFgBNteP1pQeYNxa9eAtCX4jSHr8Qwa7jyHgmFe7fF5mS1E+rEZV9WE6uQNjs+/VrrGrrWWHnNIJWewYnHEc1md8+rJ9riZQLUa3u6YMy75eZM1bvMun0cWIz00u24B48hTnSoqDkxVq7VzbcWrKHTQxOJn8nc9hrkNJaCy83jRDNluZB7POvj02V+Rj8qT5GPjAW7I3LVt+WisbqfU/OJmaZ1QHkH2onxyJnkXdRoiHu93IGIMzvoiTizi1jiVOugxXtoFUzF2alXO/xv1JxQHajrztUUYquB8Lt/Ajr1cjMy+cYRLn5fNFaTScRpfBY7LPpWXW3XJpuR2FPVajGKTHI1XLUG8cuf1vsrj3qnHnCrpkA0U651HTnrXGKt/0wx16PGTbvQvOnMQJ5Y/BZl1DMgIiGl4jS2dOraMY5eX9CcXB5x6c2/y3W3EEJOG0XEmR0MJXGKF/ByM4pTnDjyZ2gjg5/08uKderk5ExMCHBhxWhJQywXdywti8/iZMey2VztpidOLdi2gudF5iFGc8S3tnzgBgJ/zpmLoetV2xlqNNR2qCacRIZop1+q+O2qsWHLEq02c3arlLVCvFP5j4tcd0aKUxNmuTTabdfdubN39qPE6lC7A8+ftaEiuu4UQctooIs7soF/iVIM7wTMfUMjpGhfF7H/CBABv5UWvHa849edAJ8s3RLIHVLziV5zKVbtS4uT7C90gf9Q+Dtoe9E8iVWfUHxwuQTwdeDMIKFcDFnH6DoXo3GiO9jf25LDlF87nMfZeXHD1aGLmjg2V1oTym3AFFpuTxVq9ahCnxayg1ae43PL+9MXOOYm2va5aeQ5tJ4G8W9zW+YjTs4Y8xxD3erkDEWd20B9x4ukOjLkRjNkSMAsmEieedajfZhjQxBkTizL6UORPQ32N4WkMJJ1KhuA9oyde1R9x6oqNVTuukxARp0FjFjuK2Fi14/4Ld8FacbZNDnAdxW5AMeyq1UFTr5Mz7J9MC37V2rWxakdenVq3XRur1uRptM+PQag9hp+DOU1NQ/DV2/pU81p5fOzVWr2siDOaKfPTqPzb0mduBp6DilOeXjO9yJf+5hKndOF6ku+GuNfLHYg4s4N+iFMl9YhsAp4uK4ZaWpPz8dnh/YucpF1TJXUzDPSoOHH7MHGafWuC4pQ9l5O7uzLiDIwnSSZOXiUUm0zpqpXnyjgyPpOTZZ1WY4QJXVet6NDtQ/m9nb1m1cpfR62TIc/EQ7VrfSVtBXKYHSYTryC8GobsU6dC6fLajIwc15vNyWJtxrwtU8U4nQEt4v3GfS+xiFM+hv531iHu9VxENwuFm47z4UWjcLyhtz6tiAHwF+OGEbQussrTuINHNwt6LH3soXC1fcy0m+1lbO92vaUkpyZgW/TG0c1iG97TMv7FQztF8cQWz1e8G/siTscP5HGYIRHie5yRsw2HzNzoj3fjStAHcdqz64XoLfr8I3b300jPaovGrhgu2bnKCpy0uBkGfMQp8hJNQaavh5PGIiE6ehQjjCHOnvNN3JrzDl1zNq+Y3csnumpFwm0fyUHymJ7uXtaKnzp37KAb4wxILnDPVTjCGhr0qfyc2B9Q60pS9B8wxCi9wRlsY9Jn13TVGulmRYs41WMvUnZ9b0j6KltZtWoArrzPkcRPJk4ZZ9lQs0B7G8WZzCHOqHGcMUWciET9LMvxtMKYQZzuwV1mTVNth5Z22jTGye+E/BdnQc52JxxqtOwQQ//dyRhjo7uN4/g39kOc/AbGbIeH/OnHAd3MbgTHTDO0BBLWPN6NK0Jfrtr5T9j0p63PP+Iqs/D5d627B9jdT+Nm3Vtj4hSyIHHUebIflY8BRUmYjkgy5V38hUmlcpSmETEq3FfaNUkTDjSI059+YhOnetHDPlvplFaD+n3xVJMScFatXVU3k9Y/rFbuHJhvgZ9zwdCa2mfE8CErKhw+aQmjVEvOuCPLWV2rCxdxEnHa70PqDsQ5xnG+d4/i1P2OOIcqfbdbdbgTE6fj9dmgWbWti4wdb7QcLoxuFgoXK1pxPq0wRJwBpdiqsEoF8aLv4FHjeKHxoudq+1kTE+foZkNo6o2bWUl+xSsWlZS0uFYQ6pbgxt6Js10TuSD+7kve/4Yk9XQOlq9LRDoMB6HMG/BsXBn6JU5DcX5aMV2s/O01+vwjzaM6mShAnKkXQolphoLsp8IuQd4Johwcn/kGrft7diWqEobeL3L+i03j1B0rHlSAfogTWHj8n+3ZSFCchh9YaWv13TE5UrDe5vec7O7Ru55ko06dqy4z9IuJFqkldSuj8x9SgbGhUOOiWLQkvMR9+oFjYWXx2BrdvFW8+cPaVdvlXYmb0mWfKz9xKn81vxBdc0RsfwNkBTYIcXLYIpLrS8NV26okKU4uJZNcta3KcTldMqukXELRQ5x7t9tceIixvVvY3oAM5R9Gd/uV6yjSo5pr0WfvxsG4ao3tyuVmEKcbqzKJU/Q5BkfKN1F348owAMUpY5bWPO9irp/KXQ8pGvl73FmEpGr8fO4xzSAQ1g5O+qtNfkOBoXyyUhKnID8rxvmiwQnP76eVOycQ54tGQfOlJuPEavuYySFO11WLBaWHNZVO3bn+xIkI0nDPusRpbuE72ykp6u0zC8RpuXdkjNMkTjy9rdKUPn8smrpPIH5a2phmEAiEwcLx5SCfTW6RijifVoQnFhNngqtWO2ATk4MQWhWWym2bmji5B3U32+u6WH2xSW9YdH2I02C1YVOc3AcbqRjn3U8KjprEqrF1l2e6e1dQ8Qy7JuIkEDKCoXyy0hBn6yIzUWkBtC6ygGpUWwxYabRh4kzlrU1FnDjGqUgUxyPd2KRKuFU4tHNVY5wcDnHa8fghi3F+15iWM83K5CC1XfGiCnCaLGjlAXnHbqabMt7XDIW+B7r04SUmEIYYG5Y4NUzFaUjSsIs1QXHi775oFFY0HMUkTh3FtOQj0pR8Zw/zeRNod7O98RsHQZzGPC2gN6LUS9fJYeTi2enlOMnOu3FF6Edxtu4eqMy7w788a1lLrWlA+WYtZYkm0uxhBCduhgM3EQlDJyV5RHNgPDiBsKFAxGnFONH4SyETvem1PYzjTBfghJTEOR7+z7g+AAAgAElEQVQYanlIycmw9LQcuWo8qHeQ6EDHcdpJjnrUn53taDCoMTupeyhn5tR1HceZRQQqHz/QhS/2IgQ030SKk0DAyHW3EMKgG9WqpJOMK0SAOPu2nWl9rSu0AZ9ttHbe+oGIkxPnp2ils48arz3qmUDYgMh1txDCgBv1tNLrVAb9YcDEeUhGK/NFnJ36SqcuGQRWgTid4SVrgDjiDI4QJeIkEBJAxJkdDFpxrpXl82zHYzDEmZSM484oPWB3aErFaXpiiTgJhAQMca+XOxBxZgcDJM5PWuBbHQwvQCbhTRpaCfyVl7PPm/UMEmdwigYCYaNiiHu93IGIMzsYDHG2QtMDhbJkjekRBgBv5XmtwlMrUHIQgZCAIe71cgcizuxgkDFOk5YS1tccrOj0VN63MrZnUKnJ65o4rfVECYQNiSHu9XIHIs7sYIDEOdeaBysfJ0ZTDlbbOZXn1YifWiFOcWrnM4GwgTHEvV7uQMSZHQxccSK+jPXHripx9j+1glyekGKcBALklmPikdNGEXFmBwMiTsE3XKI5c+8F53ZfPcVJIBAGgKF8snLaKCLO7GCNkoPcxTUHHuNU4Fs2bdrEi+/evQOArVu38uLbt28BYNeuXbz48uVLANizZw8vPn/+HAD279/Pi3NzcwBw8OBBXpydnQWAI0eO8OKjR48AYHR0lBfv3bsHAAW5yt7t27cB4OTJk7x448YNACiVSrx49epVADh9+jQvTk1NAcC5c+d48dKlSwBw4cIFXrxw4QIAXLp0iRfPnTsHAFNTU7x4+vRpALh69SovlkolALhx4wYvnjx5EgBu377Ni4VCAQDu3bvHi6OjowDw6NEjXjxy5AgAzM7O8uLBgwcBYG5ujhf3798PAM+fP+fFPXv2AMDLly95cdeuXQDw9u1bXty6dSsAvHv3jhc3bdpkXSm6TLm4TBj8X/v27ePFZ8+eAcCxY8d48c6dO+7JuX79Oi8Wi0UAePLkCS8ePnwYAJaWlnhx27Zt/ODbtm3jW5aWlgDg8OHDvPjkyRMAKBaLvHj9+nX3VN+5c4cXjx07BgDPnj3jxX379iU2yrqXTp06xYvT09MAcPnyZV48e/YsADx48IAXjx49CgCvXr3ixR07dvCj7dixg2959eoVABw9epQXHzx4AABnz57lxcuXLwPA9PQ0L546dcq9jqFqC07a9iNR/GAXGx9hv/yJKP5uOxsfYb8RTxP79U/Z+Aj7489E8eeb2PgI++tuUfzxD8XRfvxDseWvu9n4CPu5eDbZH3/GxkfYr38qir/ZysZH2O/k3Hu//AkbH2EfiEeVbfuR4ksXw3QLwaBctWI05/QnlekDbPqjgm9BeQnvSin9Y+WVJxAILobyycppoxgjxZkVDIQ4edKNIkLsqhX/siKLAx/1saJrE82U8aIzeO78aKZcMmcfDk2TaE66366JqYT14sadOp+neLE5WbSOmf8FDjcE0IzSzlXDs1GnuaxRc8I32bRxv9WrNftoSZON4VUNgmnti81Ja/GmmMMOca+XOxBxZgeDVJxpMf9JH+ufxCNl5TmfCVbz9oOGWWu5dasTM22L9vi/JPWq+f7VZPxGl9SpF0v1prEmQNJU/d7VdvTRBjPTf6/wL90e2HN93w+MReQt8EWLPOv8GV93SCtqTrjr+QWI0FgI0PlX4HcVk6FVk4ztYM3VpXIIeDqef6kfzKD47TBQc4kh7vVyByLO7GA9iHMVkK7yvL8wNSXEKk6widP4Ov+XrUoRNwOAw46cdexldPxrq8atudquTVZraQlssOiJONelhghhYujU+ZLxCTVUzOq6H/TVSUGcSS9qihRt4kSvZWqf1l3P6gUqmdzIKkfvqc5dN9nsmI1yaD7X3UIIOW0UEWd2sJGIk/diui/zSgcAS6bg/m5iZhF9K+Djipq1maYmS75/1JwQx1TEib7rJ8hY1ulWuVoyvtit2t2fuwWpQHe3El4YNuAeVCdEvU+EHYnBJnTqxVpdfhHTj32odm2sWqur9fZk1z/ZbMq3Fv2iE3jPCMg+w/0QA0ycxksVvn9SuGo5QyMXAj45+F5KQZy+uZSNGT/ULM18QDPKwosivtLhogolGO+FNnLdLYSQ00YRcWYHG4k4XfAuSUYfAXQnq4nNVpw4fokCmabiNFyUaFHWcjNKrTiDvA66z42aEwbHyI26YtYW3Fj1fqBfFCQTu1t8v64bJfe0SSiOOEvo7MlzjsjY/q/4ll7SnW9HZynoF40T7slwiBOd/N4Up3XSfGSp30KKEzPNIHHiaUaEshSZ7dOfNkIp7nfn+PGrHYCoW52YbHZmyrV6VbXOd/Zy3S2EkNNGEXFmBxubOLlQ8LhbEeHZilP1gPoNHcnHhIgRpFeccbE3Q/UiLrF+2t1iimn5E+2azdzuFrcJ4ghoNzeg6MY49euI5fE2a4ujxXhtd8w0RZNOrIig93T1g0ERJ9hh6VBWjt0iybh6//lP5BAvNRmWTNCLmyfSOg/Gi2DoFSfX3UIIOW0UEWd2sHGJc7E5WSxNNiODtBAPSTiKU3xAsTFHcRqaTzKQ2Mi7v2TFGUOcdrSM/5bLvh4+Dv2u3i47encLPnWaOFEl3c431lXbNT8jsYV+13wpQdSojiCkUoysTH6biYOPOKsd6NlVi/aU7wT+WlnEyV8++AeXaFWCeuvzTxt3sXvWMuGtRU4I/e5VbnZDpyjX3UIIOW0UEWd2sHGJEwC4yqnWJpG3s161urNOvVjrIuWkPLGG0jIVpydWJ3t2sxOPyboME6clrWRXmFZxxg5pkK68uC29Kc5eiNPDfLjCXsUpOCDmTK5ccZbGiqWxcq1eNnz1vSnO4DAkh2JN4oyaE/Vq+KrhkV0tTJwoAmpNNsJficw7M5jtnOtuIYScNoqIMzvYwMSpon1KO6r0DScT0vTNcl7EebNBxQmqn+WHVUzDebFTL9ZmAi/7IQnly/s1ApNamblb7ICudNWi8BtPmbG3YAwmxmkTpxHOxPFXQ2XaMU7xK97UpOAZSw2HY9QtYbW05+Eo7Zp7EAFJseJCcP+EvKCTzchx1Ur3bEriFMe3bvLAKcp1txBCqkY9rag5YipP3X+39L8vqlMbNY7HfGWlSEuch1TNtnj+W9qu/s1Gdxv/Gt3M2GZWWg/iNEcw9/+au1bYwMQpITp3pPCQmsGQw1FET2oksDiK08qqRaNQcEpLarFl19aA4sUes2r1j2o3qTy4uwWBd7XpsmqDkWOHOA2HJ2JQS15zUqnW0DXyZTAZtR3Q4FHkabBUWg8TIPAmqBcaYx/RfSjfvv32oLy7aJJLzYitdK5a9ZrCE5QUQ3u5M9fdQggpGtWqsIo4sS8aBfVZIrpZKNyM5J6FxgsAgNZFJjdC66LYOECkIs4TWxhj7MQIG9/N9jJ2aKe5w262l7G92+WeiCYF3a4TcQ7uIV0bbGjilL1wver0GpYzFgAkQ2CVILgTx6I80wNJVcfdbm09EALRkn80Yf9SaegRcNu6WFmAUx9mpuy8Q5ju4gTF6Z8TQ+1mbbfku4pqx94PSYoTuQdU/c0QtXv8XHcLIViNQoQXNY67YtHdGDWOa16UJOrdOOBqezhydLegQ1dfHgqITiw9uejUInXVidP0ZonbPgMDvnvDhibOHAB7Vjc8jNcRg5BipokIzxxESIGhfLKcRknOe1rxsZ3WlPb+vHCzwC62AhsHXG0fNW5mhzZLlenwIheXXuNkyb91aDMryaOtuuKUb5lGfuVk2ZMXkl0QcRIIhCCG8snyNOpFo3C84LpkwXTAqm2YShVHti4qYdqqGLHPgVXbrxo9BLnTH8VUNrrZEwRdI+LkGR6TKLxijUdfn5lEewIRJ4FACML1s4VitzmCt7vwEWRIOIbEpUoOqjTWwFXrCkdh3HMblpvcx+uK1DUjzlhXUC68REScBAIhiKF8sjyNelphFxuYDoEz4vGGrwtPDmci9TkweIhTUSDWjofCKbVYpLpidM2IM240QeKQuUyAiJOQM3zxnH38Jfv4y8KDZfjiOft4ofEKABYrfAssN/7nS3Zz0diN0DeG8slyGiVzaF80CpIpWxfjfK2ILHXqkJlk5PH6rrzaJiftFLKS0ydPoBVUavKflWrL3GzbtSROOYhAD2TAI85XNup6rUDEScgZNFkmQrEpoV8M5ZNlNspImhV+1xeNAjNQeQpGaBPvoPlVDe4c/FgUcIlzFOUEKc47ZNab605FnHgQp6s714I4jXCmzkvX4zhzEOCE4SZOzyiF8CKIYaC3ocQlqMTwA9/ghIRVpXpY1iPuUMY6i850ep5bU1YVTfvgDp1UkyeoSVN9o3eSm6YnjUs13tk/ow0mzhjFCUDEOQDkulsIIaeN8rhqc2H5PNvxGGbiBGeK8H4zGjz50w68I+IRJcSN8O1xWbGYZUD8xGmwuFHEE7H6iTOwjJo550BovnKraQZxJizuJiaacN9+iDjXErnuFkLIaaOIOLOD4STO9POC9gYvccrZXqq2sDMVnsl2adbjDGaXJRIn0nO+JcyMyQKrndCsNzIOoQk16EVJVpyGSq6344nTHP5vvfEQca4lct0thJDTRhFxZgfDSZwK5twufWQ5h6dS8xKwQWme+dwdDuMDfr3EKZc8czEoxYlnVwgpzgQP85i1thd6t1AzFPpGa4WJ0z+hAZpbh4hzLZHrbiGEnDaKiDM7GF7i5KrLJBgujPoeJGRLQHPtX9Xja/mFA4HW7KyehVPc+k+WvW7M9MTZqYcVJ59BMIk4A421ECZOq0VyZhA/cSL3rEe1izcJIs61RK67hRBy2igizuxgSIkzNgmo3wG2zipdeFmPRPcvXj9yYqZpLLvhIU4e4PSHOdMQpzEPu78+au5cUatY4vRpZXNN5lpIm6oQab1amxQ/mhzjDIKIcy2R624hhJw2iogzOxhS4gTwLIzsySntBZyMcVKMVldhjy5mMrSsmAouyqU03QnlQ8tTpyBOMb5Y/JC3Ynop5rAz1tDEEzPNGqqJsxJnguKMZsq1rk+YGsQZqi2uEg1HWUvkulsIIaeNIuLMDoaaOCdmFpUXUaaP9jsRIl7PWbCauSyl77B4MWoR47RXImvXJpuRzY5YE/sH1fQS4/T917PPYiTasug0RNTWkIne1b78Vm5G0JnhZ0wthoAWYlNvEmZtA8NU8MwGH3/JvGbt9u7/LPmOREhGrruFEHLaKCLO7ICIUyLJu+tdWNFchlP+Lg4cWorTD3vMhlkTJ62pz+QgJMH1ityoqkLj2qRonJn/2977hMZxbP+jDYGA40ASI+NggxOBjQnh6wSy8DUmYOzgoI0hA8ILR5thyLWMlacLxnchLSwhMMZkI8ZkBuONsLQImGulwYp4C4Mwkjczir9OgoN4vICNWje65i5+4NWD8xb171TVqeqe0cyoe1IfGuNq9fRU9XTXpz/nnDpHyFOL5NByHSVGzYWYgi+JeqX674IOwNcwoOco9LTgQkEHFYgzPwjEyeEuCOeKbsUaVMGZBTtbAgRHkSy9Dy0lQOAH1xsexWmRk5K82CTLo3tYASB9iaowEet1sAnHbbVpxx7XG5bB1mTuguQT6T8UelpwoaCDCsSZH/QlcaatIakQBYEdhGqpPZzyRpwEGyqJhRyMJDIozoZVT1vv4WhZuTCzrOOsx0q8Gh5fKS7rDVrSMc3H/hWf1Q7jO1nUrjTA6i8N4oOit5sxCw4ylsdoJydCapFvOKDHKPS04EJBBxWIMz/oS+IMCAjoDPryySrooAJx5gcacUoAwJ9//sn+v3//fgD45ZdfWPPjjz8GgEePHrHm6dOnAeCHH35gzeHhYQC4ffs2a16+fBkArl+/zprXr18HgMuXL7Pm7du3AWB4mJew++GHHwDg9OnTrPno0SMA+Pjjj1nzl19+AYD9+3mS4j///NPoM+48AOzZs4c1X79+DQD79u1jzVevXgHAoUOHWPPly5cAcOTIEdbc2NgAgOPHj7Pm06dPAeDEiROs+eTJE7uHQ0NDrPnw4UMAKJV48uf79+8DwMWLF1nz3r17AFCpVFjzzp07ADA2Nsaas7OzAHDt2jXWvHnzpn3dbt68yZrXrl0DgNnZWdYcGxsDgDt37rBmpVIBgHv37rHmxYsXAeD+/fusWSqVAODhw4esOTQ0ZP+aT548Yc0TJ04AwNOnT1nz+PHjALCxscGaR44cAYCXL1+y5qFDhwDg1atXrLlv3z4AeP36NWvu2bNH3nDhZyrQz4TB/nTs2DHWfP78OQCcP3+eNRcXF+2Lc/fuXdYsl8sA8PjxY9Y8deoUAGxvb7PmwMAAO/nAwADbs729DQCnTp1izcePHwNAuVxmzbt379qXenFxkTXPnz8PAM+fP2fNY8eOpQ7KuJdGRkZYc25uDgBu3brFmlevXgWA5eVl1jx37hwAbG1tseaBAwfY2Q4cOMD2bG1tAcC5c+dYc3l5GQCuXr3Kmrdu3QKAubk51hwZGbF/R1e3OScNvMmbXx+Kxgejj97mzS/3R+OD0ef8aYo+eycaH4y+ep83P9gTjQ9G3xzmzbfe4Gd76w2+55vD0fhg9AF/NqOv3o/GB6PP3uHNz/dF44PRlyJf/EdvR+OD0df8UY0G3pR8aaOfbiEIijMgIIBEXz5ZBR1UFAXFmRcE4gwICHCiL5+sgg4qEGd+EIizXRgROlTADq4ZwuJUPQVP1H4y9kdlKcqyTsO5CFI7IV3LbAl1cL3qSSfUrE/ES1SWiQJHwOKFtsRqVAP8R8lwtQsL95Olj9oIhQNQMXpyT25WFhGDkvU1RSFr7U/2TgBWyJNB1K8GWGMVOVU9ztVpVexz5902OYmXrY543c1xRz1ObTso/oRKb7LSnurgg9QHO0ycxmSInjgyI4oR268V9Ww7i2rb6G/i/M/83KfR3L9UEa2VK9HtT6Pbn0Y/PgXPzl+/i25/Gt2+Mv9veR75fw5frS4BrYqWWjqpZapLif61eCsbcVJpBVPTtfN7kZGlK+8SygLBcrjLPpjJbLUMhXikBgHjP7keAPKhQiPyPml4LKqH5M60/Bha2Rb0U/pCposN17SgrZtCt6KaxazatHQO5N2ANajVmWiGV6Nem0GFqYGzI0WciBFlgetkfrg0/wKdxEm6bXZbIyRWlXroMOfCo/sJTsV1qscHo/HD0VFx5EnJlAejaG9UORwdFccP7bU+2GHiNNOGo1tIWwtn7VTJWNR6gV14be1j4nw6w+hQEue//1W6/enMr/w/pZX/OHb+Z37u05lfYfVHQaW/foeJ1lzuYtOMsUdkpnWRIkCa4mR3iYP50ILLbMtvNK1JrEbdjOu4qMtEnFj11ORs6OBXfgX4jKmndNC+UV+B41gyiy6IVjIer2CxdsonDb2Qal0ydmovMT5hRB1PvFj0CehpoVkv1+pVlHuybP0W8gpbM93uwxzUi/kSJk5EdclCqTQ9Q5Ef4lp7p+DLDspNsImTUeMFQYeaRkQESXMt+nhlP1efJyUNd05uUsTJnvoGUoqaahS3CrUTzzy8okbv5Sb0L3EK1kTEmaxcESJSKVFq59OZ25/O/ArJypXox6eU3ESr9Zv1Mk7BCprwUuv95Xyqy7JUxTkRJ8ZaUqfi9FYvAdnbFLmpQPcN5ZTYjKeqzUyK05C/iueIbE1WJn0DYkEn+cB4nzR8ALkTnKkTbbAracusvgM1LbA5C7/pq9vApTjbTXXZFViDSuaHKcXJ+I9UjS/mS8Pz89Pc6CnYUVecL+ZL0xa37qzbhNFVKs6TBylOdROnJliR4uys3MxmqjWfXPsZ17J8y6fbTurSI/QvcQoKlMS5+uOn0e3vVvX/Uzt1xWnKTbCIs25nM2f/Fev96RrXaKr1zdeGTSMjcaJ5ah0rAyVPdTOa4H6uIAUvKu7nufSwcBQ3bsOkWJlvDxf+JKRkOvnZEFzbqI1WYyGySQLjT5plG9cHDppgXa9OTk1Mjk7U6pR81420TVLi95uz054WxEXWTWTC4KHf1WIPI1H+3rb7DErNdavMOYnttFwvksS5NkPwJUgf58wq3yn8oJ1gUMLHWRFrQjBramZYY0NKlPk1pW2W+ziZ3GQS1jpt14hTe7dGHGnvlPnL4oSTqJFBpTfoV+JkaI84sY+Ty83VH7F4pUy1lPDiom1yKa7RipNB+H6shEdMMNWWNpGl1E+chH1SrwPKZzHcW0STstuOophasiQ+e04uNbDgVvOpoR3tTLl0fTcvccpzJvGkVXmGftIsV6tuRkY7oVGrV2ujmoz2vNKSjr2+g/lkkb4lylSLP4OyUOXCH5zJVOv3U+oW3dVpFB8kD5heFSdBzLqzbjvko2GYtQSorVOjKDq6l1ClTG5eeC86ul+ZcPOkOBXYrahyqfbUSxKIkyJOCSY3//2v0u3vVoUJ1zbVAqAJhVOjkm7gKB6izLCTU3bAquGVnIjXUyqXybJlsmnfTywOdrJexaearFcnp6o1gjjNXuGTs/6LYmEpilOHzJjfouLE2ef1TPS+Jy2z4kyWqnGi3ktkxCzzLuuOWG4s+uspTuu35i/+vgnOiD3OgbPTGFSyUEKKkEf6rAozrIDu0dTZ1PJlcqZMFkqMUDvi7DSJc2ivIjb8f5edllSr2mHCuzm0Nzq6X5hwd4M4nT5OBT6ziRm4xy+vfyHizOzjlBDezV+/wyZcmjgB2TMNHydmL9OgKtWeI7+u8AViCxgv+5Uk2uzDjzGc57pgUseY3ilTccbOUKOJOGnU6g0pXg0XL6E4LUM0fsnI6uM0kwZrLwSZogn40Jw+zuYScsWhy8hPgn5Bq/N/IcWpQLkAwPZbyyuZb8WJ/ZpejhRI5ocpUy2DVKtdVZwqblYPDsIkio+UYUTSVGtED0nvZs8VZ2qsn2nJsB7DoDjbQRbiVAG08HTGjqrFOxmkdzOL4pTQQ0D9xGkcZp9B7sHOAP6G1axj1sGZ1vEsZtQjkzKXjPfR+8MOQ5ZhKwyYfVeq4tyMp8wVI2iZTXpULVmIxih25n7S9Ngf+ypp4pUTp/oJUG1w4/kMxGnUwqM0tzbfqUI9uwxiUNw3GeElmByYODVaVes4dTUpV6eoY0xDbrvdNjmJ+yYja1GmizippZ+G3Bwf7L2PU5+U5B1C7gTrmUUao1foGHGKGFTgdPXjU77TMH52B5mIE6TzUlvHSe/Ug2nTfJwKhv3BY6rFbqGMxGm+VWmVL8liZKbRzFKcHOrM+uwmqluTxLnONESa4uRj9FwxKmCKPkB7hGSQsEG9xmHYpooX41P9EXXFUWgVXoD7v0giO9b/9BmDFvp92oWCDoogzkJsxbzafnSUOG9/OvMrWgeCtplf2VFPZ27rbGQGrLaJ3v42hOJEkzuKXkE+To8ZQVd46lMKzTqu3mX8iRlLRQVphx+0wmtzWtO6/FI2oiSu4cJkXutxrT5hjr3wfj4t9oqieYUc+Op6gD6e9QqHQJz5QQdNtf+ZnzOS75jZdphDsTRHMKtmI20dffnbBATsOvryySrooAJx5ged93FyqybemIVTeRPRkYVUnAEBfxX05ZNV0EEF4swPOkWc3EKrZapj+PU7RpyrPwpZKX2KhC13R8MICAjoLPryySrooAJx5gcdVJw86NSpOAF4xM3Kd9Hcv5Jfv4t+fJqsXJn5VS7z2NEwJNieUCGZNXNbITn8TIX4mTDYn/qjCrExqFDIOhoPhax3p5A1Ik5KcWr5Y+1NW0DZMnbc+YCAAAJ9+WQVdFBRFBRnXtAd4qRIUV/RAaCtYNkp+vK3CQjYdfTlk1XQQQXizA96qTghWbkSzf1rnjPrlfkVlpFHJhZoH3352wT85bA5c+NZdONZ9P0fCWzO3HhWWv4vcdTPG9GNZ5Hrr51FXz5ZxKASs2AAAFmd2zreWL9rJbLvYEYbgjivlHgHvvniXbHz3csj9k5z+/aLUmW0fOlv+kdKH/ID/nZG/b9bxBkKWTOk+zhlyeiZlX+V+GKVpzO3Py3NXQmm2gIDLw/FqUrttKUBfrjJsv0jd4a+fLKsQekJ66ksVCkVe+QyaCOtYEcX+5rE+e0Xpcpo6fL/RON/OyNZ8EqpXBk9c8WkRmP78NJoWf31b2cqI598+z+ffMPONvju5RH2n+4RZyhkzSH40pcniCnOBIAv+uyEd5PB23nmWzUXlTKs/kjm5CNAFUbm8JfVpB4534+tn9+uziGzttLpbUUuBfL8nvpl3sp2Wu1r7XvF1/Fk3/RF0KpYa3nafC/jRnJw9CkiIYP4CJVi0A9ZXZJKGQEa/bs63KipA7IPn+gepkPx/583ohu/zW8BACTLv0U3NlbNI7uJvwRx4jc8mcoxpeSL+jBK/2Ymsu9sAlWDON+9PFKujHzyrSTC0ofazr+dcYlOqVMZcX77Raky8sm3gx9ekjTcOblJEWcoZC3BE9RJTdnZ/AapcHeeqGht/lUalj3E2baQcszdnkdRL/lL85l6KWNVsuOlCYOh6VfdlomT4MLakjyJlmfHQ2DobM509pV6I1maMGpeaoVKOKiy4epN36iYnTptZZva1FNKH2xfbTKVubEzG3Gq//x3/vtn0cKmdWQ38ZcgTjr7NFWd24ZZOQcpziy15Vvstos41f+//aKEFCclHP92pjJauvyFEqm64uyw3Mxmqg2FrHcHjs6r1aVi8ahVNez2pzM/EutK9dS1ehEr4hd1Ky0xOfpVqZZLfXIpdkg34+klFZ6eq93FUuLxTu0PnlOMlz6CG6ivc7+2UzzE88S6LheurY3mJpo4nQpY6FSyIKgHPiZu1rVabISxzlP+WvxwJHHC6sKz6Ps/kq0/SjeezfwMxl+7i0JPCy5QgxImB6MEh9NoxI8wZgaU6llWIbVOu4NuO0y1//PJN6OSRKWgJPnv3csj5UrpQ2zd1XycTG6yEzotvR0nzlDIendgd15oX2Sh/fe/Srr81QpworQMhrW/EI8AACAASURBVOh01ObNZoRBxMmne6FWsdaR0s2sGFCbmpicqjqeW3kGXBrF2ytdcWo0o727UapXmhnljKAGUlblRQ0tLk+7XmWJbRO7mgphcTUYl9CR6cTpkdfaafXBGrBNuL5XGXUFOHHqutmomJZRcbJooN9mFn6Lvv8jIY7sJownS72L7HZpsJ2gY6Zaj/GJ3QD2bbCzbruMrqVvRnhoj/Rx6tSIudb5V+ndvFIqf/PFu8KEmyvFqV38UMh6hzA6L5a+XCmZOvLKzI9XhJpkelRVsS79+F2JCVAUFWyUxELAta7s6VVNlxpxog/i+Vr8f72qO8yrrO50TVEaZx1xr9DChb+U2Ynd3cSpy0fcH0tB1qtCOVn1y3yKk39LpR6LQtmsoqes66l1klZmyF6aiTjTLeqsG7Q2TX1bkp2XVxvvrK2j/qxXK/VqrU3iZEZajSmD4twBjEHpvMhtHinVuYkPYiSycBBd16jdbrvISehI5eyM9P/ryhJtGndy7+a7l0fK33zxLjfh7gZxhkLWvYG383aFagDQjbcsJf2vzMeJSrjoD4z1nMj6U4apXdMZ+ObQI63Nl9DNeGpiEpsvpuJkvTq51Ijr+pH867yKU9GGXnuSJE5BeCqGzfOCnCAfpypGlqY4IcUMa0xA7phGSZyobDhJnG6xqBUXMydE5xNoHaxfWLOCm6Gh1asSZSHnl9FFnCwsiIcI2X/tIgo9LbhAKE77lvBV5+Zwmvrlr99VxambamVArKY4WXCQkqGYI03FqbybPVecoZD17qA94izNsXKh4gARHKSF2ip4QmEzEac4iTPwtRErn6h4mNerzBxhELZfcYJ5fkGEJHEimSvMiUR1LaX50Elkx9IVJ6OxVAkoVB3tOVaKU1VSc/s4aWDvI9UlF3HyR1e34GlX2+3tFu83tG9YnScsR+kJiEGptxmyiCwZGOjy1+B6rvyJ6IgYshUnX1WiU6DaKeVmJuLEwbS99nHqU8dfqZD17oLoPJVKXnNh/vvp6sp30e3vZn4UO2VU7b//VbIigbVSz+brZ7qp1heogr1lioE0Lau/T7WmOBEs4qzVJ4zynzw6SQtWQkGDOnGiN+sUxckLX3vYRYvjT1Wc/GWfJk6v1hR9FjWrsxEnjvg1AvzIq01F1WYjTp4Agf3H3kBPgPD6/9s2u9pRFHpacKGggwqZg/KD/iVOBYfiBEWuzLtpUSwKwTWkjEMCEqA1EHuTouSXqFk9Ea9j9TYRL6HXWIo4a0bKEn0qdyRGcb0IN9KIs1qbot4P/D5O9nEcZDQq/RNmxW//8nMZe2yQUwbFaS6TzUSccu2ssdO42qIMOLRLnPlDoacFFwo6qECc+UEgTsSOrnWcWpYKSyP6YU7lnFqqTXU2c81+rT6B/YKTaC7m0a3p357JfJGROD2mWtlJzUrsQhJP8sggw/U7ESeN2lT8v4ikHcKUq8yKtDx7EyDQQ9O1ezpx6hFbajTGqlPNypdCnE4De+5Q6GnBhYIOKhBnftCnxOm202rW2kzEicnSsLO7PXZochQeTdODIrEZT9mmXfXt1sr6NNtvvYFcj45jHB5BRVfG2k08ZJM4fSG40kBqXDGtY1TchCtXmRmhYyYtohhI18HaaTFxyv7rS3EqZiStNS4gCDgozhyjoIMKxJkf9ClxBgQEdAJ9+WQVdFCBOPMDjTijf/49bGELW9jCFraw+bZAnGELW9jCFrawtbAF4gxb2MIWtrCFrYUtE3H+41K5MnrmH9b+q5dKZDDI3y+9iw745Co7w6UPxQc/+fuoaF46Q545bGELW9jCFrZ8btmJ85Or1v6rl0oW7X142UWcillL38rjBXHqB2jsG7awhS1sYQtbfrYsxPnut6Me4nQqTsSFZy5ripMT6v+FDgiiM2xhC1vYwlaILQtxfni5XW6TitOmWESugTXDFrawhS1shdmyEOcnfx8tV0bLly8Z+5kSJTfOhYIvXdQoKZn9x9gIjRu2sIUtbGEL2+5u6cTJHJmGrfWff484cZo7leNTmGptHydXnEqGypNcOqN5QMMWtrCFLWxhy9mWSpyf/J2bVT/5uyk6MXGqv+KIIT04SCrId78dLf/90rv/uFS+fOlMZfTM5Utn/sGihC6dqYyWLhMxR2ELW9jCFraw5WLzEyezoHLC8/gjhaA88w8fcdqK88OrPKpWcDBXnFpobtjCFrawhS1s+dk8xKmx5j//Hgmnpm5KvXRGrDCRfkp1gF9xio+f+VZyrTDVUgtdwha2sIUtbGHb/c1FnB9epvyX/xTa8fIlJSLNoKFLZzQX5qUP/+lZpqkSIEjeDXwZtrCFLWxhy+8WUu6FLWxhC1vYwtbCFogzbGELW9jCFrYWtlCPsxV4i1cHBPQdCj0tuFDQQYV6nPlBvxJnEk86kzOUK6MTcUKcpVkvTy5taqdZmnCfhG3VpvxGxKnNerm2bpy+URMHN+usA5vxlPmNRn+skxDHVHLO5eq3kMN3jDqJJ6fMX6ZZL1dGcz/GvkWhpwUX7EElC6WIYXqV7VmdjnTMrAIAJPPD2mHwYr40PE/NJl3ptslJQ3tF994jdh7dL3Ye5HuGDqtj5P97Tpyb8RSfP9H81qjJSVU+7GLqkIclSxOeCbOH6GPi5Fe/UXPQJADgn5DYrEncpzi1PymOpA7YjKfUX5OlCYMVJF+SxJnO5XQPG7VR42wUbSfxpLhcqGPonnZdmXQ6bNSm4oTov3YpJpc2PQcA/D59djE6uxidXRx+sC12bi+M8Z3T4tC12cXo7GI01njBT90Ylv8PaAGFnhZcMAf1Yr7EeRFWp6PSgnFzJ/PDYufaTDS9CpDMD5fmX/DjZ9Z60WewibOyX3DhwSiKopMHo/HB6MJ7URRFF8Rf2c6hvdHJg9GF9wS/HtSItsfEqU8sarYRs4faySdA9T5Nzau7g34nTq5X9I39Qs16ubaucZgDFm1Y5zEm+tiY+gVhCN7iFEIjiSeRMktTnI3aqE+zCmzGU/bbw2Y8NTGp7df26Pe3dpUcHEl+i7jv16ucFKcmxAAN5ubfoi6U9ZqyNrsYnV1ZA3jx4Kfo7E9sLnvx4CdzZ9IYPruyBr9PCypdm1WcGtAKCj0tuOAbFKdGfY/QlMlCiTEo58seyk3wmWoPahwZ7Y0qYicTnSej6OTBqLKf82Uv5SalOBXEFKdNHYJE5U41M+RDbkK/E+d6VcovYR3Vj5mq1qaqzfWqzwaLeQ5P5etV7VfUNG5ZvT2Jz5IUjjepMlMUsBqU5DP5juagLnQdEDbjqYl4CY0iiSfrcZyBOB0ndOxP4smpONauP3sX0boqbc4e4pRAxLm9MCaUZdIYZkq0uRKdXVmD7YWxxelmkJs7QaGnBRc8g7IUZzI/jDSlrjhXp7nu7A1o4lS6EzUv6Ps1xdlbueklTnrikjOPrji9eqPX6G/iVHBpfEpxJvGksmp6bbn4K8Q3JksTtSXx7dTUj6SniWRpAlsmnYpzvVqpNxDFyvcyl++W3M9uVnU7JksTtfXNDMTpcc06bNRTcVwv19bla4FSnPyFYL1amZqYzEacUncCADfezv6u/V9XnEFu7gCFnhZcoAe1NoN8mWinpim5j7O0kHAS5Z/qBYO6Fefh6CjyaDJrLWZT7ONkcpMfw7TpbhCnHrugzV1q5uE+zok44ZMh/9TuM2hfE6dbvUmmMVxoAOtVV+iQPC3xf7PJ+ZiyLVCGX4cF32OqlezSrE/ESaNWb5CRNeIbXS8N7I6UL33VJriIM4sbFZwvIlNxYl8u1NtkKW6iNw+vAYBdmhXh0aSIE/s4udzkzlHkGQ3IAuPJUndCathajuGb65C/E2iXJwMTncLZaRt4uwBfVK200EofJ7bfqo3JzcPR0Si6IEy4u6c45SRDK050nJhDpuIkW9Rkl9HXxClbzTrxktKsV5smqZgckymqVo/gRQ5USgKuVyeX4hrqm3GXeEy1goM34yk2HBbvw3VbbZ311mb9FOLk7M6trGmKc71qchh1Tg38dt+Mp8xrpdEwluzpzmDJkTRxSjC5+eLBT9Hs78KEG5AdhZ4WXPAOanVGyUf8fx2cKVdnGMv2xNnpI86TIrBW/sf4v+RXGUx0QZhwd5E4Yb1a4ZOD7eNU4EwpPEE5cHb2P3E2amxqRqpfO0ybmtOitkjFSTo+2deZyoyKf3F/oyuqVnjOsXoWUo/wMqYQJzalphMn2+/kM7fiVIq22gT7ypPE6Q7dku5M0seJDxtrvGACVJlwA7Kj0NOCC+agsD0WU6CuPhFkVO2uKk5SXLK1KHKnWpEyiLybu6o4cWihpEDEhZvxlD7vybkiKM5Ow2OqNQTQZjyl+MyyCdgck8HHSRInCziy1pnIO0b39tHIdH+44nS0IXh8nHKM0u+Y6uP0hPJSGlGqTPX6kkVxNmr1hvg/65XiSDKqFporcieD9G4GxdkuCj0tuGAPSq3jxExpOjjRwZImSc9od0AozpOi15gg5U5abiLS3SUfJ5pUrSWb1rSp8WhuVnX3NXGmfcp6tWlbceoG1Wad8xA2EWOS5hbgqQlKlSpQxOklcs1jinpNWzZIjsxCnG5PsDuqlmBTj+JciifZQLgilzq1MXzWXLIJ0qOp79SDaYOPsz0UelpwoaCD8plq87wV82r70cfE6WUXfV2tEIhuGpPOToKBdJI2VCw3bIq1jMRJ+M6JOHEuGLXcnKB9PNMrQg8WDnvXcabuxEtvpWWGrSnKRRzdXxOFnhZcKOigAnHmB/1KnAEGUEqgLsGZOSigwOjLJ6uggwrEmR8E4gwICHCiL5+sgg4qEGd+0D/EKcH27NmzhzVfv34NAPv27WPNV69eAcChQ4dY8+XLlwBw5MgR1tzY2ACA48ePs+bTp08B4MSJE6z55MkTADh9+jRrPnr0CACGhoZY8+HDhwBQKvEog/v37wPAxYsXWfPevXsAUKlUWPPOnTsAMDY2xpqzs7MAcO3aNda8efMmAFy/fp01r1+/DgA3b95kzWvXrgHA7Owsa46NjQHAnTt3WLNSqQDAvXv3WPPixYsAcP/+fdYslUoA8PDhQ9YcGhoCgEePHrHm6dOnAeDJkyeseeLECQB4+vQpax4/fhwANjY2WPPIkSMA8PLlS9Y8dOgQALx69Yo19+3bBwCvX79mzT179hi/VPiZCvEzYbA/HTt2jDWfP38OAOfPn2fNxcVF++LcvXuXNcvlMgA8fvyYNU+dOgUA29vbrDkwMMBOPjAwwPZsb28DwKlTp1jz8ePHAFAul1nz7t279qVeXFxkzfPnzwPA8+fPWfPYsWOpgzLupZGREdacm5sDgFu3brHm1atXAWB5eZk1z507BwBbW1useeDAAXa2AwcOsD1bW1sAcO7cOdZcXl4GgKtXr7LmrVu3AGBubo41R0ZG7N/R1W3OSQNv8ubXh6Lxweijt3nzy/3R+GD0OX+aos/eicYHo6/e580P9kTjg9E3h3nzrTf42d56g+/55nA0Phh9wJ/N6Kv3o/HB6LN3ePPzfdH4YPTlft786O1ofDD6mj+q0cCbki9t9NMtBP1BnLvdhYCAPkRfPlkFHVQUBcWZFwTiDAgIcKIvn6yCDioQZ34QiDMg50iWf4tuPItuPJv52frb1h+lG8+iG8+ihRCV1B305ZNV0EEF4swPAnEG5BzJ8m/RjQ33+vL/zn8fiLNrMJ4saxkxXyZElSbOexViDS/mudMbZTzAtayJjLU89UEURXr5lCjCOd87WLCTIE6Zzz0lAUK+ClmTq/vwYjwR/5/3W6g/idPOb+BCe8Wu5Uf8SQmMclrpa0LaSBiEc+raFc3UMakrPuX6V++6yRcPfopEIgJiE9lizYHYeW5RaTaraIzovyLOnzeiG7/Nb4G2MxBnV+GZFlRpdD0lVlGqECOIlLOAk+epatUU0EdUZj4rA19Hc9iaxOkvZM3y6uWwkLVe7bGsko8S6cRzfgv1I3F687PbtSE9qQacVaBpbnFnJPCW5BQ3hC91g8hGiweyHk+OVmNVLKVsZEinr4OryreLL1U1khb+JDrjKQijOqxn1wOKOGFz5saz0vJ/dbIMxNlNOKcFMtsUaLmUc16FWAHnpFVp9hA1pkDW7DRzvndQboJNnKpmNZXPfVzP/J6fQtb4DV69chHTZv5vof4jTn91MAFGKqa8M999UhWn9dUUcRq1Nl3Qamc6K4WJb+G1BQTrUJW5WFUBdcNp3ZOqFKtz851A6kuSHdlfzT9h+mcpk/CXGi8ueAhe4oTVhWfR938kW3+UlMszEGc34ZoW8I9Y0CrECMn8sKU4X8yXhku2/ZaCLKKiK84X86WOZn73ESf+P9ajzISbr0LWKNUafm+enDLtt7m/hfqNONkbiiODHU4ey3Pto3lcUFH78ORrdalJlCPeLI5tdoZkcaY4DcLT7jM+RvuE8htVDROaNb3E+RNZs1Az1aqyZfTbQybiZNbamYXfou//EN8YiLOboKcFuxaesnOMoqz94v0yl1WIdaxyjyXO3o7LpLgpUKvZqXK+y4Kd+ml31m2NkJSp9nB0NNKJ03Bq5q2QtTCb4ezthNcm77dQvxEnABDFaABcGo57a5p1KletZhp1EJ5xvMuVKP+Ej1H/d1esJOyoZqmv2vpmsoRZnxGPK/+t94vQe9+LBz/xepaSOFGmdcfGeZTd6y6bee2RVugtG3EymuQGW7QnEGeXkDF6QL7PVWPbnpbTKsQKtKnWcYAOrVIKBhOdXL/63aUtdNvkJBUctBfpSMajRk0xSai7XciaNtU6DhC78nkL9RlxplFCxcqWTttsGbCdU/uMowALSZwe9sU2VeO0DlOtTkW8GLXuKQT+7o+z2DuSqtPQR03bYwFk1ZFI1SFRyHB/a8VYshAna/IQIQAIxNldOF5JWykim9cqxBI6+VHFqx0xPslCyWHF5UyZLJSYGO2Is5MgTrkN7dXrV1Muz/FcFLLW37ooC18oZN0zEJ1XDzD+bSy2cAXsYKcg/f+WiBPAUbHLIuY04mQdRiYOjThRIVJZlssjXmn3rX1TuoiT22kf0PFB8iewL7LtT22albQdxGkhEGc34bCz6bcl0g2WKT6/VYgVsCVWiEuj6Ka9HGV12m2AlY7SripOw1TLrLI+G2w+Clnj+HkxExpFN/XwkfzeQn1InHTAguGXroyWJ6eolxcHWWpvOi0Tp2ZcxeFk/D+ZhbJHcaJvVz5OfJ9Zqz50p6ZDTDgigBrDfPGJKjGNIfk71m901IfNeGoiXo9rS5viaaGJUyRAYOkO5IYTIPy//+f/pq56wI7giFc373DpESDqxue1CrEGtShTW4IZGY5PabOV6z4FkKDEmpX7OIlloG112+QkuWRT8t9JvVtYd+amkDV6k8auJfOtmiHPt1B/EqeHgTTvYGbi5OdUPNcycbq7RLq73aZaQnHWq/rMJYmzEbNwtXrDsZRzM54S9bcdXneKOJmRdoXPF4pERc/t6Dii/+ySskgu9qNYxBmwmyj0tOBCQQflM9XmeSvm1fajO8S5NusMwuwOMnfeYjtX6IrJputVS/C1vI6ThsuHCu34OBF04lFy1u42YnRHz03i5PFBK2v4ILbT4ex0mGrtFVqBOHOFPp71CodAnPlBduJMGsPaqoPthbHF4Qfbsu3NJiM+2FxxLV1QJxlrvJAhJ2jz0nDqb+MyJaUpThnU4xBqlan4f32ZFrxq0pK/xDHZFacu6XifZf/VeTbjKaE+7Q7gICYXb7kJUshQ8yd2K07PMANx5gF9POsVDoE484PsxNlcicZWpsdYTrUVTGyMPl88+AlJEJNWGdzkyqdaQZzWV3vptrBPQkBAztGXT1ZBBxWIMz/ITJxrs8yD9fs0F3+cGtdmNeJcoKhRikWdXA1sL4zJj6wsIAb1fgoPIyAgoLPoyyeroIMKxJkfZCXO36fPLkazjYWxxWj2d0s4rqw5FackWgDh+/SkBV+bFTZApDLVTt8wJNiePXt4+fLXr18DwL59vBj6q1evAODQIV6v/OXLlwBw5MgR1tzY2ACrHPyJEydY88mTJwBw+vRp1nz06BEADA0NsebDhw8BoCSydN2/fx8ALl68yJr37t0DgEqlwpp37twBgLGxMdacnZ0Fq/T59evXWfP69etgFSufnZ1lzbGxMQC4c+cOa1YqFQC4d+8ea168eBEA7t+/z5qlUgkAHj58yJpDQ0MA8OjRI9Y8ffo0ADx58oQ1T5w4AVZJ+o2NDdY8cuQIALx8+ZI1Dx06BACvXr1izX379gHA69evWXPPnj3GLxV+pkL8TBjsT8eOHWPN58+fA8D58+dZc3Fx0b44d+/eZc1yuQwAjx8/Zs1Tp04BwPb2NmsODAywkw8MDLA929vbAHDq1CnWfPz4MQCUy2XWvHv3rn2pFxcXWfP8+fMA8Pz5c9Y8duxY6qCMe2lkZIQ15+bmAODWrVusefXqVQBYXl5mzXPnzgHA1tYWax44cICd7cCBA2zP1tYWAJw7d441l5eXAeDq1auseevWLQCYm5tjzZGREft3dHWbc9LAm7z59aFofDD66G3e/HJ/ND4Yfc6fpuizd6Lxweir93nzgz3R+GD0zWHefOsNfra33uB7vjkcjQ9GH/BnM/rq/Wh8MPrsHd78fF80Phh9uZ83P3o7Gh+MvuaPajTwpuRLG/10C0E6cXKmFBba4QfbDsXpzCbj9lAySv5d/R+tcJDUa1t9dfg6HxAQ0C768skq6KCiKCjOvCArca4Mj3F6W5tdHJ5dwUnXvD5OTXFSUMTJqXfsJ76wobkibL9+B2dK5wMCAtpFXz5ZBR1UIM78IBtxQrK9MLsYza5Mj61Mj2k+TnnI2uxidHZlmjLGTjcBqEDZ6OzidFMJyrXZxeExHBwkvJ5ydWDKMAx4Il1buELWOVP/n/EjWY7f4dnsA7KPvY2rtJMLa+PnDZblAKWlNf762/wWT13rTS0UsAP08axXOATizA8yEicPDmosjC3KFGu6h5LnjlmYZSGyMpWMvkyegCLOFw8aVkyQUrQZhmHANY8b+1OS9VgHp/7f83UZqaWNs+GuZvlP6teRpJv94uwcqGy1H2k5+QJ2AOLJUguZzPVCep1hseAKZ63a7RSjDMSgVCYgf6Jaq9pJR0tV+0ERpyh7gnMA4eRBPKOQUSyltyU5W7mFrOxsub6FshIn4ePkf1aJYyxl6deLSWPYCLsda7wQYUTDD7bNlDS+YRjISJzZ/+ph1h0SZ3bytsmS1NC4Vxk7kLqnjZPsBIo4Zf1qAFmJE9FqIM4uwnqyUH4PvbQFWyqtJZVExRTBpNXdhDUoVLParI6SzA+jepxW7tnOlqr2wyLOg4ILD0dHZS2Uw9FRKwOtVo9zsNclOTPfQo6MY/m9hTIS51lKboq18NzQSoX2EE7K5orxcQZGnEK2yqO3F8b83NlBU217llIPj5L/d2k1v8BNZWu53zVkv1hsibkzytm2gaiR16/GHBmIszcwnyw6v3YST46Wa+t4XkMZoMzkULsOc1AyJ7uFZKFUmp6RmtKsdtJDuQk2cV54j0o2e1BTllKDnjwYVfZzvuyl3LSJ052ifTOemqjVqSRiOb2FOptyT5BiHlPupSN19veIs1SO9BBke4rT07csnNfSMMluu06rcgWbSYLUG6VI56TKkeK8TthUiz2arBBKIM7ewHiyNuOpiXjJlU7LLGOA5EKu8kAZg0oWSqWFeZHlHdXdZLyI2VFXnKvTHah50lK3TR0ZvWcWEauIVSJ4p6Y4eys3LeJ03kKMFzE75v4W6sMk79mpyP6g54vI83SEOP37XXs8yhLcxNYecbouI3FamS++WS9XNBVSroyqsjCi8Fm1CXaOX83HuTlz41lpYaNkUilAIM6uwniyGjU02VkKgPRxTsQJnwFVtbte9NwDY1Cr04gvEU1SshJVO5GlqknPaHe6bRGnZaod2itk6MEokvZb5ONkcnP3qqO4biFKVub9FupP4vQc3x5xurgELIrCx9vE6desfoJ3ncF1ttR+kl/k/xaSnvF/GjWqqGeyNFGZmpikidOQm2AGB/HiYt//kVh/DcTZRdizHvqZzMKcDhcUUwy5K6YosTqNy36JomDSfkvbY5noFM5Ot7G3s922iFMw30mKBU9GlrhkcnM363HSt5C8K2h7bE5voUCcLXzQI7Z2TpypMGSlh2U9ttYsQjb1JJ6DG7XR8uTUhGaqTeLJ0Yk4wZzKTbWTS5tUSRkjqnbrjxJemhKIszeg7Gx41tN+NZo4+TQnDs6Bp4oy1WLinFnFxThtEy5IphRRRT1xdvp8nJhEPcTJvZsHoyiKLggT7i6Yas1byCq5qM8Geb2F+p84s5BK6p8gTWxlIU4/n7nMofivqYPyEGoW4sx+Wp/iZLe4MNXykp8OMcqfJd0OE5aj5AHmk4VLuqaYavlBIiQyd3JBQZanBooCCVKUUbW7qjgZ/5086DPVarwovZu7qTj9txBFivm9hbpGnC8e/KRFwyaN4ZR07e0hn8RpnzCj8dNzfBaG85wzlThbkpiuzyJ2XK9WRifiZ7KGGt+0Z4O9SHKbbaPGRSpOgHCDZTmwNggJELoM7yI8b3AQADCvNiqBR36q9yAGpdZxzph3kkWcyUJJ0ST3cVqf6gIs4sShQFJZHo6Oin3cwWnITalWd8fHCeC7hWzizPMt1C3i3F57sKJWYfI6jj8tdD7a1k+cLZlG2zPVej7Y9jFZaNijLLOTMbgJNfsZtP0yOChZmtALjtqKU5huTOIMyAMKbYhyoaCDIoizEFsxr7YfXSNOf873tGonrcLTecPSmHqqLMeQB7dNnCSvt3G2jOfJ2AcPSKo2TiKXoxghPxZx6quh8xEyFyDRx7Ne4RCIMz/ogY+zucIVZ3Mlraxm2yA776INv2hzefJIdMRU61GKOzTVumQx+cFU7ky9IC2xb0Ah0MezXuEQ2+nqowAAIABJREFUiDM/6DZx8mQIsmCnP29t2zA6nyoudz7Fu2yhkoQy8nGqIMZHprK+61Qew3LG14gsVyMQZ/+hj2e9wiEQZ37QTeJkTKmnaN/maeI7bIzry98mIGDX0ZdPVkEHFYgzP+h/H2dAQEDb6Msnq6CDCsSZH3Rdca6sJY1hUWhs+MH2iwc/dZo1gd1SAmzPnj17WPP169cAsG/fPtZ89eoVABw6dIg1X758CQBHjhxhzY2NDQA4fvw4az59+hQATpw4wZpPnjwBgNOnT7Pmo0ePAGBoaIg1Hz58CAClEg9rv3//PgBcvHiRNe/duwcAlUqFNe/cuQMAY2NjrDk7OwsA165dY82bN28CwPXr11nz+vXrAHDz5k3WvHbtGgDMzs6y5tjYGADcuXOHNSuVCgDcu3ePNS9evAgA9+/fZ81SqQQADx8+ZM2hoSEAePToEWuePn0aAJ48ecKaJ06cAICnT5+y5vHjxwFgY2ODNY8cOQIAL1++ZM1Dhw4BwKtXr1hz3759APD69WvW3LNnj/FLhZ+pED8TBvvTsWPHWPP58+cAcP78edZcXFy0L87du3dZs1wuA8Djx49Z89SpUwCwvb3NmgMDA+zkAwMDbM/29jYAnDp1ijUfP34MAOVymTXv3r1rX+rFxUXWPH/+PAA8f/6cNY8dO5Y6KONeGhkZYc25uTkAuHXrFmtevXoVAJaXl1nz3LlzALC1tcWaBw4cYGc7cOAA27O1tQUA586dY83l5WUAuHr1KmveunULAObm5lhzZGTE/h1d3eacNPAmb359KBofjD56mze/3B+ND0af86cp+uydaHww+up93vxgTzQ+GH1zmDffeoOf7a03+J5vDkfjg9EH/NmMvno/Gh+MPnuHNz/fF40PRl+KlTAfvR2ND0Zf80c1GnhT8qWNfrqFoD+Is8NnDAgI6NMnq6CDiqKgOPOCrhGnKEPm2jobItT938bILkakiBP7yeAaMzOZJwzHnbSsjX66DrD72c6aYlyvwE42CwCqFK22iU/Z49L2JPFkSq824ylvfb70M5DdoOowmFdMz2ZufovqWLNOXRZ8Wu/yG75Ex7Xhz65XrdKGRB6fmpWrzHt39fGsVzgE4swPuqk4ewii84q5Veoircg2r3rG435lvNL2whgRu2RMf87ZkOQtL5k58y66ONhLsUaiDQvtV4JlQzYHLoeWRgAkh5lT9nq1Um+orCL6xo/0Xhabhl1H4muuuuEpYKTREudFVfbIRZyqBq8bqe869mkJGG9j1VqdvjIpLysmCj0tuFDQQQXizA/6lDhfPPiJc2FzRUX2Jo1hs0ro9sLY4nQT1mYX1WJTs2K2Ki0plJk+SRlKNF1xakhNWJx2gN49nyjR6xK0BsYlilE0epuq1uw+6IShMa5+lVAWeJ0VSL2o0YxGJMnSRLpwpNCsl1miBnGpd0Cc/P/qgCx3gpe6cMoINF79cjXr5cmlTXmReTpQWnCbowvEWRAE4swP+pQ412aFNZjl+VMZGAw1+fv02cXppsypS8pNNFsJSdSKOTEFabyINSJpDkVzNO8J/oicJVE59TZS80gDr154VqlAtp8QWASvm4Vq+f+ZRNtMSOvuqPYTGGM3+yNPvkSeqmxQYK1erq03avUqZUJH32vtTyHO9aou9VxvLZvxVEq+pGRpojIVJ3y81vHqmsgDeLetlwkCgTgLgkCc+UGfEqfiyOaKtMpqK2S4rNQVJyE3wSLOqkY8GnF6xJ9T6vmJkykJdH4ncfLusXSvWGVqMzI7A+1kbTVDrDYpM0GWxJNTcVzHZ2Pda9Sm4kS8dkwuxTVMPAqN2mi5thRPMrWkNC56Fchoqs1iIxXXJxY1clW9M1pxNsSlzqQ4a/WJeKmKxKLjHhAXLcP1d5pqXfZtXeaK+5P9Fin2CYZCTwsuFHRQgTjzg34lTkSTwja7vTAm1o9i+63ycXK5yZ2jKvSXMtXK+cUkTnpe80SI+IiTlRZJaD5G8+xmPIVtgE5NiQv6oM+2ab/VShygibi2jsdLEuemrOduaETOvjtWnMlSNV7KwA3r1Uq9kSk4yPo6yGCqBWjUpBnA8aOoUdsH0Jci9XXHGzNlfVFQnAVBIM78oE+JU/k4k8awmb0IeJSQIS6Z3OSFz7gJFwBsUy2AXiKOnse1yast4mS6EH/QS3Jcbjqtx5znOkqcrLosq1mNZ/9U4mQKVTfVZlO9Lfg4SRAEpvjPybL2uwsvIJpGnOJSGCGv6iIqV2WG2GkHI6bHkSG7RSDOog4qEGd+0J/EicSl9n8JmziFd5NnoucmXACgiROQcZKex7X41TaIM1maqK0brEaSnH9xi6ReRV36x9snTjbhYiIUkzI+p4M40Rn4KKbiJh+yV1q1ElVLwU2c3mP4/lFpqvUQJ/OVoiieetURliXre4sjU8zLactvDJCvUIE4izqoQJz5QX8SJzO3KsUpAn80U60WXiu9mxkVp4RLAPH5PX0xn9fHmYU4jdPFk4SsJHub+ZzevpnEaZpDMxIngJCMcqeq5YkJwK04AZxqW++2Fj5jd8NJnGYMDkGcos/GKxT9i9iWc8qWbnfeRsaXJ/Yd8uUmi9It9LTggjGoZEEUseYozb8AAFidRrt4zGAyPxxFUaQKWVtlrrvabZOTeD3qCBWyHoyG9vJ9Jw+KnQf5HlnIGhe17j1xSi8PmvrwPSxuVzGfIBdMyhqEXqFPiVNkk9e9lYxEzy5SqedVMG0GH6cC9UOy44WLi/pU2hnwqTITJ7/Jqk2QtG0d3EHiFMJFI04FLM5aIU4WGWR4kafihDZ1mkSS5blq1suTSzGmxkzEmcST6nrqy2Hd6ziTpQn+K3B3tdYNMpIWRUfbSFGczNytSVhSceqT0V+eODFWpyUpJvPDnEEV1mai6VX8p9XpaKY7pRJtmMRZ2S+48GAURdHR/YpKL+C/DkZDe6OTB6ML7wl+PagRba+JUy/Bqy+h1qBeTPmf2l+G3mn0LXF2EITiREGM2CZpvd1LoJUJKblgNJbdjKcmanVXwKRQY3bMi/q4a90Csnm2VTiakxw2BdOjMPy+MnpID/mR55SWW9I/R3XDKa2cnzFFebNeTjMR8yWwxpuy/Cmpl6dqzaRAFcPlV5Zu7sxoqkVXL0M6jkCcEi/mS9GM0JKrM+r/HMlCiUlPzpc9lJtgE6fkyPHD0VEhOk9K9Xk4OirY9GQUnTwYVfbzP/VSbtrEiW9+Fcrue6fnfJkbuQmBOAMCAjzoyyfLNajVaWmSZaQoSgFIdtQV5+q0JUm7CctUe1BTnMwwq4gT/V9TnL2Vm4TiRIYQ7JdhMYYVe523J5/XriEQZ0BAgBN9+WTRg9LkJsDajOLLF/MlZb8VLk9Gomsz2C3a7W6bnFQRJUqkO1PJ0IPI94l8nExucufo3qjSe+IEZe7C/gLJl8rylCibllzA1raRrKMIxBkQEOCE8WQpI3Cr6TLyBHK6SBZKKuTHgMGpAEJ0CmcnV6LdhdvHiayy4zI4aK+2U4nU9/jxF4QJNxemWscBYlc8ORUnarXbrt9+gTgDAgKc6MsnixpUMj/sDvOxfZmcKYUftCfOTpM4h/YqyYj/L7eTFnFy7+ZBrkqZCbe3xKlXoaCKQ9i+TM6UKMRkt52dgTj7Ez9vRDeeRTeelZb/6/jrb/NbALA5c+NZafm/qwvPohvPxM6AAIG+fLKoQa3O6OZWTYCuzZS0FNYyqnZXFSczt0rFyayyhqn2gi03B3dfceLlJRWeMMSd1RlnmwmKs6ModOe7AUWN3fxIQN+jL58sYlCEMRat49RJ0eDUKIoi67PdAOHjlEs2ldxkJCo8moTcRKS7Wz5OtbJAq91EegEMTk1Z3dcr9DFxJvEkK+5om8tbvO52SlXzfcdehGSvO/TnRZNVLTMtU1Hnd1gtLE0JALD1R+nGs5mfHX8NxBlgo9DTggsFHRRBnIXYinm1/eh34gQAWK/KBZRGnhcy1bgFIwzasTpeNyaQxNmiXd6XmkBYM1zHIBZcXXgWff9HApAs/xbd2FiFQJwBmVHoacGFgg4qEGd+0O/EqWwCsgiGIk4i+xpxEmMtvKsIs02c9aqWooURZwvLz1MKUbFvIYTpVJxoLMj//9/5759FC5toDwTiDEhBoacFFwo6qECc+UF/EqfKAkOYWCVxJqLuo8dya8pTohwHygQ0Ea9jouW5ZjTiBFTGxBGNjUZBE6ewPzdqgsutk2gsuDlz41lpYaNkUikE4gxIQaGnBRcKOqhAnPlBfxIng7KpaibZlnycBnHWNYrSFuryesvC3S3ITAlKTG9CyHqNty7i5EnDlXczjTiZkZYbbPW/BuIM8KLQ04ILBR1UIM78oJ+JEyXarjeALDucCspUS2e4cPg4VWi1Rm8qa6sbNHGiTOgChPXYYMGtP0p4aUogzoCMKPS04EJBBxWIMz/oZ+KEZn0iXlILbDugOGVaRRHRmsHHqRLEC+IUJlZo1HyikybO5lKcJCZxpijOTAjEGWCj0NOCCwUdVCDO/KCviTNZmsBpKTpFnCB0ZBbFqfhvvTq5tKnqTHE4izWmBAdlIE6RAOEGS27g3ljkbUiAEGCj0NOCCwUdVCDO/KBviZNV1JoQyytRUE8niNPcI2scLtnEKWrIrVcnlxrNdUpfJpsUP7ZAnNhUu9vJqAL6CYWeFlwo6KACceYH/Umc0hYqHJw4QcEOfZwKnNhYVK0qJGms8vSs7EzBThRnQEBHUOhpwYWCDioQZ37Qn8SpgREbX0PZqiYjFCeqeExVt7HrVMuoWl9WIBmU692UwA3EGdALFHpacKGggwrEmR/8BYgzICCgXfTlk1XQQQXizA804pQAgD///JP9f//+/QDwyy+/sObHH38MAI8ePWLN06dPA8APP/zAmsPDwwBw+/Zt1rx8+TIAXL9+nTWvX78OAJcvX2bN27dvA8Dw8DBr/vDDDwBw+vRp1nz06BEAfPzxx6z5yy+/AMD+/bxw659//mn0GXceAPbs2cOar1+/BoB9+/ax5qtXrwDg0KFDrPny5UsAOHLkCGtubGwAwPHjx1nz6dOnAHDixAnWfPLkid3DoaEh1nz48CEAlETR+Pv37wPAxYsXWfPevXsAUKlUWPPOnTsAMDY2xpqzs7MAcO3aNda8efOmfd1u3rzJmteuXQOA2dlZ1hwbGwOAO3fusGalUgGAe/fusebFixcB4P79+6xZKpUA4OHDh6w5NDRk/5pPnjxhzRMnTgDA06dPWfP48eMAsLGxwZpHjhwBgJcvX7LmoUOHAODVq1esuW/fPgB4/fo1a+7Zs0fecOFnKtDPhMH+dOzYMdZ8/vw5AJw/f541FxcX7Ytz9+5d1iyXywDw+PFj1jx16hQAbG9vs+bAwAA7+cDAANuzvb0NAKdOnWLNx48fA0C5XGbNu3fv2pd6cXGRNc+fPw8Az58/Z81jx46lDsq4l0ZGRlhzbm4OAG7dusWaV69eBYDl5WXWPHfuHABsbW2x5oEDB9jZDhw4wPZsbW0BwLlz51hzeXkZAK5evcqat27dAoC5uTnWHBkZsX9HV7c5Jw28yZtfH4rGB6OP3ubNL/dH44PR5/xpij57JxofjL56nzc/2BOND0bfHObNt97gZ3vrDb7nm8PR+GD0AX82o6/ej8YHo8/e4c3P90Xjg9GXoob2R29H44PR1/xRjQbelHxpo59uIQiKMyAggERfPlkFHVQUBcWZF/QtcaJiNK2XQ9GxvTC2GJ31bD/ptfrcReP0UCNro0KB7Lor6adSSQFl+oVkaYJ2l/LDxLpS8V1W0RW9/CxOW4hPZXhbCefrZjxVNo7RXMXauKo1y2FccfUwiSfNC4gCtax7wKz5F0DDeLKQg1/7OaR73p0k0qrwQ+6UIQLddNu75rpkoaTX3QQAs0i1rDVGH6kLLHZMsoB2y3pk6mCtDqi/2xQzHY6OWgWrxwejk5FWNUwWILOPHMfHWIXG2AcvWOfxnyoDcRrBjzjCQ+5HO6k5HE1r8iNkDEpKYErr6FviBMi6cHN7YWwxGmu8wE1BisMPttWBSWPY2GOCrYHRVo5qU4mLBflnqUnHSgqfdiotmy4mTsyUelMsmHETpziPOFLSm9kH49vNVweLvycm9YlYxkJrBW3kadGoRQ+tqVxPOlHBeYnRuAJxZoNnWlCx6yrlchJPjlolE9BO8ki5ExcBNO7YjoIcFKM3iw6T+eEoksS5NiP+n8wPRzNr7u9Ym5FFOlen7SNXZ2QJT3XO9G5btHSQ5rAKs6MKFpTVrdl+snj1yUj7iHH+C+iwjHzpJU722KbMjWgWatSIdzI5caE7R02Y6F2f3Lkj9DVxcviI8/dpxpGKOH+fdrFjc8WkUgX2ZjRRq5vCTqME/ebQycmZYK9d4tRe1jyKk3XDDgaW73Hmn4zM+LLuqXl+PUh4Kk64KJT3Lk+cZOSpAJ0408KPq03tUpgPBifIQJxtwvlkOe5MXy08AMeLoNipvWm5Xhk7AHtQq9NRNDy/ainOZKFUmp4pUcRGy1PxR0SryfywpSnXZozi2Bm7TbOmSZyylrVgQSUlD9JK8aQ8kU6ccv8FdGaSd1shTvbgN7Rbhfi5tXuJKDysfYSTKHkLdeG+6lPidNCAodYFa2LiTBrDZxenyTJjPuJE0ClN+82SeHIqblocU7FvIzwQl6m2I4pTs3B6TLUI61UtWS7KkZQk8l+ctkl2iVSHtBk2s+LUroaTDgNxtgnXtEAqAIfiRCDLAcmd5gTXGauajaymWmak1U218lif4tRE5OrMsAhFEyozWSiVFuZn9J1Zum0S59H9BBcO7Y2i9zS7KxOaUnEOHbaIc29Usay7F96Lor3R0HuIOBFV20bdnZhqk6WJyakJ3UpvHmASnkmc/C3fvoW6cF/1KXFiWFdc0sPv02ONF4w+JXE2VyKbTe0/qW0FPzwqo55atYnmESMPg+bIIV/VG7XRiUnyFT47ca67FCFYBhMHcRr+VFHRzD6VtJ3W1hu1qWptyrAAe0uf8sPQmafiONXH6VgdO7n0lJG0MgwG4mwH9JNFyc1N7YLb4L+UfgPoO9FdZ3o9OoqMxMlNrBZxcp+l076qc+qL+ZKixtWZ4fmEO0rFTpqY6W5TzGQQ50FOjYbDkllrSdbU9KX8iBCXFxBxqv8zUftex4gTv1GJ92bt5cy+5fQ97GDd4MQ5kty5Q/Q/cVpGbZNyNOJcmxVcmDSGzy5Gs7+rA03FqTlHOTP5fxL11Y3aaDVemnC9XnGwVyrStpCFOBnhebqUxLWlTUQhbuKUJ3EYOnQeUnVpeOlvMiSEokN5TGuK0zU+eUwgzjbhdFC5HEXeErOZnKDcR7DUS1Mt7wcmTmlNdRGbyzepMaWB1ZmoNP8CVqexM5XvzNLtdOKUPkhMnIrwDjp9nAZxMtmqfVbfyEiitokTQzBiUJxdh7vz/JlELy+my1NXnApG0BDjVGzFNQ9w24cRk3FRxXPEc+eidZcAAJqeqDsslTiTeHIqjkUyeocsExSy7ozRnVzaJBQnDroZNSM7cCW1Sr1hhAgRQR/WWKxjCKmKa9SQ48LHyA4H4mwR1JPltcc6vfIcrigPc2eWF6N2kYU4ZfSsgMWFDoJMFkpu/yWPCdKlLQoUSut2GnEejExIG+x7iB0dSlERp/SSIlzoIXEK21XwcXYXnt8GS7qyLYAyEydziGLDrPlBYv0JAA79kj5OqjyZeRtpE5D9ltSij5P8K3GMSDefJPpKD0NxSgOpRXgV0/5MH0Nsuio1sxtabyHiPNXYeKL0gqmTS424HidiZyDOFkE9WebdqAlQ4inAx6PUzfZOfM938wfKaKrlQIpTI0VHgI+uJnVh+mK+JFVst0y1FLGpJSXoYJtBDR8ntvGSptrOLUcxbiEVmWHO3hrQ1CpvJzS9K+MHuXNH6GvitMM1gXhz8ZlqpWH2xYOfrMggD3Hie8IkTscjsmnGmOkv9UKYymG0FxyEqUgax7RVU+ywZt3r48QvH4kWKKSxKf+gNhB6mYFuBrDs3gbfa7XYzB9UJ07mgrVrqQbizAbiyaI0pfJMaxcf/Ua2y5/aqe7Prq1FgQ6t44xINqWChtQ6TkyQah1n28FBmYlzHMfNuqVnKnGS5+mQ4lS3kBZNab5Ym29p4hailn6qCYTcuRP0L3E64lGtBfgm/6FQW+ngZGFBhiq1naDyL3JGsGWiJ6Z0VJEcuZBcG1FLCRD4wcx57lKciODlKKQ91lacVlStfE3hH1yvsmcgWZowpksfcVJc648q8phq1UJeyzMaiDMbdjItNGrdclLuEJ2e61ZnWl9b0gYcxNn2drAF8tvJ1uGrvV7t5ktVRvQpcZr6zFj519rJ3cyKcgbh6ZvQakaZawL8/cugGQPqr1nXcU7ES1K8mpZPEYAzEScmazLoxMOv4eTSph1Va15wQzGjZhZTrX1JSV6Uh3nTFdGulECc2bCDaSEXExyJDs91azO+TAidQ4eJ8yQV8pN/4mzWW53Au4E+Jc6AgIBOoC+frIIOqtOKs1dbMa+2H4E4AwICnOjLJ6uggwrEmR/0D3FKsD2hXhVr5rZeVfiZCvEzYbA/9UdNKGNQoaxYNB7KioWyYgEBAZ1AXz5ZBR1UFAXFmRf0L3Fq0Zvpi171jOTWkkHf0h/t5P6scgZaObiN4mjGRzKdoaX+U456XwCUwHqVZX6wVzR3s5hUQBso9LTgQkEHFYgzP+hf4kThlC2VkkFFHAW8xNmosQId2SJFXblVU9euedLWO/ummHIzrqvEC96Bb8ZTruFQhGrTZGbiBIBkqSp+IJ7gNyNxkit07W9Jv0QA9jqclkDeG53IemO/ydGrhtLgyM+S5WcCKPi04EJBBxWIMz/oHHG+ePATSx3w4sFPYp3G79O4yDOdJJ1Kp97mMCT0xRJ1gqtcFKLpVJ0/qKnQpuQ0xeaWp94ChASde6FVha3Vq7FRHYw4GyJOuS+DSDW7nZU4G3JtjKoMk5E4syTN0tbD2It3MXZEnCQ6RJxkrzpEnFnRx7Ne4RCIMz/oGHGqBHVrs4IIm43hMZSmrrmCFz5KqOPbh915XJGDTxyOlHgchKRz5aaR4CvVNpOELphFfF1bxNmsl2tLtKhNSaitameK1ehOLsTESQwnKxOkEKdkdCMpfHbizMQEZnYblOBNLA/VUjvFYs2oqrY2Va1NWV21cg3ie0PcQjgLoJ0Kp1EbrdaMCucEMhCnerGz0/Goe15+e7I0MVmvTo6KiqrqAXG9S0FhOcaPgg4qEGd+0DHixGkBiG262UvFCbpE4/yk6IeaI5p1kViHzSnr1Uo9lkkJPBN6s16u1GPBNyxDv5WnX6INU21Wqxr6hJk6ANWacMo1gzjp+s/kWGrrzkKbzhGpBFrssmcmzoy+XldlGJmgXF0HXk9bjEjklxhVWfpU/gqc3Um/Moiq1QlRXgiZx1zmNfQjlTjReeRrATE69Z6h2bet9LCO18o+nvUKh0Cc+UGnfZzITmtBKs7mCpehDg3aOijiVMoGTetTceKYeSnibLBp0V/VWZZ865LiTJaq8ZKDblMIVfPyMkpw69rWiRMA7Ak3E83z1xoRH9QCcbZiBSUS8zryrFqJhXEBECoFuTwSVXJQ10HsNAsK2jvdsHycqCAdp0bt1VCknSLKZJpkjwaV6v7v41mvcAjEmR90mDhJ3Smo0aM49XLQ7Q4DQ9LAxKTgDJVALjNxsoM9plps0c2ENn2cJNyOT13XTtark/U4nmLS0OUh6yVxbsZT1VjN410iTu1TMo+u9XGs7RBxkuLMitbxlkCyyI/XAM/ipExTnJbpghtjzdFpxGnVWE21e/fxrFc4BOLMDzpJnNsLY5wIRRURvTJXLxWnSq/KaAARp68Us0Wc7GSOyZpXsqw3sudfbTuqloKTOGVKW7tChS9Ghl0xPJ92iziN3LadJ07L8KgEIqU4sxKnO4DWpTht8usccZLZfb2KkyLOoDiLgkCc+UFng4POLg4/2F6b5SpTlehi8ClOXCC67WEg8GnFJE4PP7VBnACCWvTCzqKAFzXx+Rd9trZYU6pD64tMekZJ3v3n59TVOnFKzksnzkZttFyZmhAjRfSfxceZsQ7terWim0kJL6Bh/MT/p4gT+zjleTQfpzqh7eOUdukOEafmKxXmX2J0fuLUfJzUxe/jWa9wCMSZH3SKOLUaW9Jgq6lJvl4laQyfXZxuwosHP0WzvwvG7bCpVggOjThVZyka2AFxxoKYcV3WiThJXUOSqWMeNOvlyaXY/S1GWVDhBnMeL91vmDirNTMI1uyD5m31EyfiHj5TUxXKvMi8HgO/PaAukVG1mYhTOyfBRv6oWhQllJE4SYMEGVWriV0jEpj1yjTk7jyqVn+DUUHpmhvYbXrZTbgGRdfjBFw7ExepTuaH+b55Fdu4OhPZOzvWbYqZPDWlD6oEcUOHtT9V9kdRFJ08qP6PYRzcHeJ0uwms2HXQHCX6CzERpd8DdDCqlrOmkJ6zK8O22Xb2d06xzK9J1rlsfxgSjdpUHNfVE0t6pwzgOlNsFmBhQSm/CtKIaQslqU9n6Jj38/GkY1aSk7hYW6IX+aK6RzhZ0xWwdfe3EAPMp2xRszOzsTokGOodXNOCq5a4sv2inRnjoXoGclCs3DRFnMn8sGTB1RnBiKvTsmD16gwvRo2rWCfzw1krVGfvtpMaSeKUpaqNotbjoh41I06DgztepNORncY13am7RY9Ut+P7yJ29QUeDg9ZmMVMCgFCiwnI73QShR6XEZES7Q09nX1oDApyw6q0GdAn0k9Wsl2t1YsULAhktlRPYg1qdjqLh+VWX4tSPLC0kOkdKNpUMyo/sbJ1OiziRoKQVp9gM4rzwHv+UQZxsf8eLdJJLHlTaEw/kW7hm3iDd/J1PY+JFp5ej7BIK3fmAgNyCerLYhKUthFUZJJD01E1qOXrRadmBJ1koAAAMwElEQVRUiw6RfJkslCzFaRJnKg23BII4j+7n9OkhTqk7Md0O7beI02Py7bGpVkDdNiZH8lhCYmePEIgzICDACfvJUiHQOCAOO3qFL7b/iDNZKEXTyv66Os2EmyRLZNR9MV+iDb/tw+HjTCNOQ0oO7Y2i9/inMHEyT2dnvZvtEyf331NLkHG4RiDOnaHQnQ8IyC3MJ0sZXTXi1HP+1Rt9qTjXZqLheTkkylQLKjhoeH6+66bazMQpaZKx44VBgjhtP+iuK84UcRkU545R6M4HpOLnjejGs+jGs9Lyf6k/b87wP/13/vtn0cImACTLv0U3Nla3/ijdeBbd4DsDWobxZFkZstRqaQ5vRoicoB3iXJtBypIJSr9VFocUdQbtE6dUk0N7zQBazp1ds9PujDhFrFnwcXYHhe58QCp+3ohu/Da/1d6HFZsGtAz3k4WmLbwGVKaeIENt84FWiTNZKCGtyfehoFmpPnUZan5kp8hEnMoqi7iQUJOG4rQE6K4Rp2bAwKuWxU5yBbZjpUDXEIgz3/BXdEGQ2dIzlzHpHMhaoVYaHQm5vA+/IfotLYo4pbgE2PqjdOPZzM/gU5wAgTh3hEzECege0JaKFnkdp9KUcmkmhzhG7dc/ZTg+O9ntVohTX6BpxsrmjDg1Y761Whq0SSZlZ0/Qn8RJLB7f0aPben2SVDgStbT/1XIdKl6QCsBXBGlrhARePPiJyBUsEzyh9bVsoRFaa4SvMFqPT1xkkQvCPl7rPJmDUA4EKc7VhWfR938kGjUG4uwaCj0tuJBxUKvTnSe/ncBBnNZ2sgtLSrpAnAZE3cNioD+JU6BThNcF4vRaKpzJbNEbPfVyYFOOYEGCOBWh/j6tZ30yd2pJhlVyRC3bnOs1xWRTIkFgs16u1KuGi0JfqYlNtfz/mA4DcXYNhZ4WXMg2qNWZ6VzxZjbivPBet4Rjd4mT1zYuCv5SxElkciIqTxFJyJJ4UqYiogwFUjuatYL9ZgQy7ao/WY9KmmPm8zOFJmjJgUnFKWBwJKdGmWoY5RzGFKsRp6ae9WxKurD2ZBkUyVdRLUwBzce5OXPjWWlho2TsCcTZDRR6WnChoIPKqjjzthXzavvx1yFORxVilP2kbFQkVv5FqqwxSvqqpRmzd7od155E3n65CTZxyoR5ioqaK8MPthkXOolTN+Ticqri/7jEjVbuxiJOMzW8scJPXGdH8JsutT3EyUiRG2zZSQNxdguFnhZcKOigAnHmB38Z4iSrEGOgospWPA5R1lg/TGhHg4kzFJpuO4RaI1eW7tVMAs4H5iVOAEyHHSXOzXhqIl6qopS/9nvAU63GOO61ljTciKrd+qOkLU0JxNk1FHpacKGggwrEmR/8pYiT9AKiGhr2+jP7PJg4rQVthtFSHeOIA6K+y1uwU7kPUZdwYS8i5iidOBVf7pg4RWkRVtOt3rASsnvfFZzZ28NylN1CoacFFwo6qECc+cFfiTipUmJK6KQoToI4Cc8lvdAb13HU4GUR9aVUeTJ9FZ10DRIaNwNxKi9miz5O9gpSq4u6zbJupbNSmD1k6xXEEVUrEiCwhAYZN5wA4f/5P0ueaxBAotDTggsFHVQgzvzgL0OcVBVixJHIG0eU9qWqM+LClthpSi36dvsy3bZcLWpGG4VWP1kzkCInruJ+nTgpjiSjakUZOEBRtaKWqjAUW3GwNnO3oDiNd5Gd2LEDOoVCTwsuFHRQgTjzg78OcQK1rhbF2TYN96QVVWv/X/nhSF1L1RnWQEbVyjOrnuvEqfQu6icLX6rzKCQtwtZFnGh1plYSVRZMRTvlik+Hct2Mp4QNeb2qjTcjcRKRtD3OoRVAotDTggsFHVQgzvygv4kz13Aaey2i1YyZk0ub5pIVLKb5q4CHcn6fxukOdoxkacJab6NFFE8ubboctzwLpfGOQoQQB+wWivhkpaKggwrEmR8E4twlZM0c1GmIcuIBAVlQvCcrAwo6qECc+UEgzoCAACf68skq6KACceYHGnEGBAQEBAQEpAL6QHEGBAR0A305LRR0UFEUFGdekIk4GzWjuoiI4PB46bQk3SnF0txrGzqVL9/O/SbCVdyZhUXqVNEf12CNJSid7LaOVi5pQEBH0MezXuEQiDM/yECcMucOZhFixZ72Gc6samE+RVFi+aMiTpEeljNQp/LlN8387OkMJ0bNF006Q1U1Auan7UrUT7ZLGhDQUfRi1sNZvXpyS7cxqE1XbkgTWsplurpDu4GBbRDnh5dkZ0of+o782xkj4v3S38Sf/ueTb9T+M1dySZz//lfp9qfR7U+j25+WVv7T9a/LGhykMSWnCk/hUIuWjCUHHDzbam1dEKc8jN98GWuTZqErrUs+ImSwmIldAfIrECt3jzgzXlJ7CD2u7xrQZ+j+rLdeNdZVd587Wx0UWqYM/iKDjRp6/Jt1YpJhk08viFMjvHJltFwZ+eRbx8HfflGiidM+Sevc2e1b6NfvIsGafPvxaXe/MY0402pDkncApyUqZ7d5cBJPjlbjJGbEGa9X+XpEe9mfmyE8lAaQIfUr8aCS/MfYneQhadSVrwKOvraLFi6p9jH284U0AgFto9uzns5JZh3WLqHFQa1XbUcS/dyZRzZqo0YyrJ2sUW6NOK+UMFly6al0JHWw/VdBqIwsU06yO8T5n/k5RJZcel6Z/3c3vzMjcbryrLq4kJysLeuri5XrjWZdfSn+P4FU4eVLCEDzHGcpslKmcaoMrCy2HbBX9ktqIZ1cAwJ86LGDyuTR7qC1QeHkmgwudreOVMUKxdNabeqqtMVuZ6erdy+PlCuj5W++eFejQNpgyxixdPl/HMTJP2WeMxfE+XTm9qfR7U9nfuXt1R97YbDtMHESYT7WR/SzKfqUn8J8Rn3E6oNP4bVKnOx416PrSqSujUXvbXoqHz9av6REl4LoDGgPvSVObLbtIjpBnNQkYBEq+R6wq8RJWmtNeyxiUO77PHNFHUbwa/6Is9vW2k4Sp7P8slt+mR/BtRsRcTrm/Syc1BJxZleQJLOS3+XVxPoTKC058oK3cUkNdDNeKaD/0SvilC/QXZebsGNTrbPUbp6I0zDVch6lidOKDMLsaLg/W7XT9thUK3g0F8Tp20hPOBF9Y5xKBdNOxImDHuQxDtZx2lQxWvBx4lU3RNitUdHTlrkiSigrcRrBycnShAwtFrnaW72k7V6lgAAavV5L4BJzHUWrg9Kojgw4YMgVcVJxPTRxkvZYsyk3f3Ru74mTCg7abeI0kDnmjbi3LPGKDCD6cpR6tVKvcr5cr3rUUhsOPCojOQlCqHkeGFCjKPPOj6os5+SnmO92Ur26GgVGzE5muaQ0Ut3AAQFO9HwRHlEnp+NoY1Dq5Z6Viy8Acerceal0xqk4SQE68sm3poE3lz5OAMDceWXmxyu7TJzcItEUksVaDen0SRDpC1yzPOGE22yubypecT9FGYiTi0hxZEPYQtXXSZ1HfFD/6hTiFNJ2ciqOpTatN1yCj1X+Qk9gCnG2cEnJjgXiDGgHgThtOCOYvMFBEj0kTqesxJtFh4o4W4ow2k3iRNj14CAxL9fqaurXrYsu/xm131796Sk1he2ibS9EUV9RrakjDRusYwEJxUnetA/yhRRZVvGa0fS6m37izHZJPRchEGdAO+j2rGexCK6R1y204ePEXdJyillHGstR7CN7RJykWCQ9lPqaE81USztK80WcejQQ83Hu4nIUOePrUz8vqszzzJGTsi+4VNtpnlnTgpyKPHdYqvdOMqtGsaKYJctSRJ7Es27S5630rGrdIXFmvqQ2go8zYAfoulwwVFoe13HqOUftIFvXkWQChN30cSrCM3gUJRjim8hy4I0bygdx2j7OHiQPchKnWulBzryMKkTSnwzKjIg4RTFBypqqe+DNj+hI0VKqb5Q2FQs51m1bMc3ZrvS5fnHsl8XYWWIHB5lfnX5JHV8RomoD2kSvU+715EbdkY+TeMnGD6ZmSHPmS+m9j1OXibYAxdyp5wYqQso9xJ27nHJvM1kSZgdiaaMWzlOZqjZxyA95x7hmeRwaqlFIuTJajVPUkjdTT7LZFPc0keZKrchkUi9OjDS2dDgP/QLhITDxhkEPIG05Cr4amS+pBk/Co4CAVPRxhu7CISR5zw8yRdWiBMeWMxLDOcU7jJ+6VjO+hZ0kJcVBZjskueLF7qeTNX1xtj722ilvtXpJ6WOCnTagTfTxrFc4BOLMDzpYj5MQQAYXauzinPcpB7ubHjpZR8UduUpbaXhvaQuq31yTDS1eUgtBbgbsEH086xUOgTjzg34oZN2t1OoFR7gsATtHcacFDwo6qECc+YFGnAEBAQEBAQGp4MQZEBAQEBAQkBH/P8Z28+zH0U+xAAAAAElFTkSuQmCCA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9" name="图片 8"/>
          <p:cNvPicPr>
            <a:picLocks noChangeAspect="1"/>
          </p:cNvPicPr>
          <p:nvPr/>
        </p:nvPicPr>
        <p:blipFill>
          <a:blip r:embed="rId3"/>
          <a:stretch>
            <a:fillRect/>
          </a:stretch>
        </p:blipFill>
        <p:spPr>
          <a:xfrm>
            <a:off x="1907704" y="1391566"/>
            <a:ext cx="7127577" cy="5429272"/>
          </a:xfrm>
          <a:prstGeom prst="rect">
            <a:avLst/>
          </a:prstGeom>
          <a:noFill/>
          <a:ln>
            <a:noFill/>
          </a:ln>
        </p:spPr>
      </p:pic>
      <p:sp>
        <p:nvSpPr>
          <p:cNvPr id="5" name="标题 4"/>
          <p:cNvSpPr>
            <a:spLocks noGrp="1"/>
          </p:cNvSpPr>
          <p:nvPr>
            <p:ph type="title"/>
          </p:nvPr>
        </p:nvSpPr>
        <p:spPr>
          <a:xfrm>
            <a:off x="307976" y="304801"/>
            <a:ext cx="8512496" cy="819944"/>
          </a:xfrm>
        </p:spPr>
        <p:txBody>
          <a:bodyPr/>
          <a:lstStyle/>
          <a:p>
            <a:r>
              <a:rPr lang="en-US" altLang="zh-CN" dirty="0"/>
              <a:t>4.4 </a:t>
            </a:r>
            <a:r>
              <a:rPr lang="zh-CN" altLang="en-US" dirty="0"/>
              <a:t>融入可持续发展</a:t>
            </a:r>
            <a:r>
              <a:rPr lang="en-US" altLang="zh-CN" dirty="0"/>
              <a:t>-</a:t>
            </a:r>
            <a:r>
              <a:rPr lang="zh-CN" altLang="en-US" dirty="0"/>
              <a:t>施耐德电气（</a:t>
            </a:r>
            <a:r>
              <a:rPr lang="en-US" altLang="zh-CN" dirty="0"/>
              <a:t>1</a:t>
            </a:r>
            <a:r>
              <a:rPr lang="zh-CN" altLang="en-US" dirty="0"/>
              <a:t>）</a:t>
            </a:r>
          </a:p>
        </p:txBody>
      </p:sp>
      <p:sp>
        <p:nvSpPr>
          <p:cNvPr id="8" name="矩形 7"/>
          <p:cNvSpPr/>
          <p:nvPr/>
        </p:nvSpPr>
        <p:spPr>
          <a:xfrm>
            <a:off x="107504" y="1628800"/>
            <a:ext cx="1800200" cy="4185761"/>
          </a:xfrm>
          <a:prstGeom prst="rect">
            <a:avLst/>
          </a:prstGeom>
        </p:spPr>
        <p:txBody>
          <a:bodyPr wrap="square">
            <a:spAutoFit/>
          </a:bodyPr>
          <a:lstStyle/>
          <a:p>
            <a:r>
              <a:rPr lang="zh-CN" altLang="en-US" sz="1400" dirty="0" smtClean="0"/>
              <a:t>能源领域正</a:t>
            </a:r>
            <a:r>
              <a:rPr lang="zh-CN" altLang="en-US" sz="1400" dirty="0"/>
              <a:t>朝全面电气化、数字化、脱碳化、分散化方向发展</a:t>
            </a:r>
            <a:r>
              <a:rPr lang="zh-CN" altLang="en-US" sz="1400" dirty="0" smtClean="0"/>
              <a:t>。带来</a:t>
            </a:r>
            <a:r>
              <a:rPr lang="zh-CN" altLang="en-US" sz="1400" dirty="0"/>
              <a:t>新的</a:t>
            </a:r>
            <a:r>
              <a:rPr lang="zh-CN" altLang="en-US" sz="1400" dirty="0" smtClean="0"/>
              <a:t>挑战和机会。</a:t>
            </a:r>
            <a:r>
              <a:rPr lang="en-US" altLang="zh-CN" sz="1400" dirty="0" smtClean="0"/>
              <a:t>2020</a:t>
            </a:r>
            <a:r>
              <a:rPr lang="zh-CN" altLang="en-US" sz="1400" dirty="0"/>
              <a:t>年实施清洁地球战略，</a:t>
            </a:r>
            <a:r>
              <a:rPr lang="en-US" altLang="zh-CN" sz="1400" dirty="0"/>
              <a:t>CO2</a:t>
            </a:r>
            <a:r>
              <a:rPr lang="zh-CN" altLang="en-US" sz="1400" dirty="0"/>
              <a:t>和资源，更绿色供应链，为顾客提供绿色，循环经济和治理。</a:t>
            </a:r>
            <a:endParaRPr lang="en-US" altLang="zh-CN" sz="1400" dirty="0"/>
          </a:p>
          <a:p>
            <a:r>
              <a:rPr lang="en-US" altLang="zh-CN" sz="1400" dirty="0"/>
              <a:t>2030</a:t>
            </a:r>
            <a:r>
              <a:rPr lang="zh-CN" altLang="en-US" sz="1400" dirty="0"/>
              <a:t>年可再生电力占</a:t>
            </a:r>
            <a:r>
              <a:rPr lang="en-US" altLang="zh-CN" sz="1400" dirty="0"/>
              <a:t>100% (2018–2030) </a:t>
            </a:r>
            <a:r>
              <a:rPr lang="zh-CN" altLang="en-US" sz="1400" dirty="0"/>
              <a:t>，</a:t>
            </a:r>
            <a:endParaRPr lang="en-US" altLang="zh-CN" sz="1400" dirty="0"/>
          </a:p>
          <a:p>
            <a:r>
              <a:rPr lang="en-US" altLang="zh-CN" sz="1400" dirty="0"/>
              <a:t>2050</a:t>
            </a:r>
            <a:r>
              <a:rPr lang="zh-CN" altLang="en-US" sz="1400" dirty="0"/>
              <a:t>年碳排放在</a:t>
            </a:r>
            <a:r>
              <a:rPr lang="en-US" altLang="zh-CN" sz="1400" dirty="0"/>
              <a:t>2015</a:t>
            </a:r>
            <a:r>
              <a:rPr lang="zh-CN" altLang="en-US" sz="1400" dirty="0"/>
              <a:t>年水平上减少</a:t>
            </a:r>
            <a:r>
              <a:rPr lang="en-US" altLang="zh-CN" sz="1400" dirty="0"/>
              <a:t>50%</a:t>
            </a:r>
            <a:r>
              <a:rPr lang="zh-CN" altLang="en-US" sz="1400" dirty="0" smtClean="0"/>
              <a:t>。</a:t>
            </a:r>
            <a:endParaRPr lang="en-US" altLang="zh-CN" sz="1400" dirty="0" smtClean="0"/>
          </a:p>
          <a:p>
            <a:endParaRPr lang="en-US" altLang="zh-CN" sz="1400" dirty="0"/>
          </a:p>
          <a:p>
            <a:r>
              <a:rPr lang="en-US" altLang="zh-CN" sz="1400" dirty="0"/>
              <a:t>2017</a:t>
            </a:r>
            <a:r>
              <a:rPr lang="zh-CN" altLang="en-US" sz="1400" dirty="0"/>
              <a:t>年 息税摊销前利润自然增长</a:t>
            </a:r>
            <a:r>
              <a:rPr lang="en-US" altLang="zh-CN" sz="1400" dirty="0"/>
              <a:t>9%</a:t>
            </a:r>
            <a:r>
              <a:rPr lang="zh-CN" altLang="en-US" sz="1400" dirty="0"/>
              <a:t>，销售收入增长</a:t>
            </a:r>
            <a:r>
              <a:rPr lang="en-US" altLang="zh-CN" sz="1400" dirty="0"/>
              <a:t>3.2%</a:t>
            </a:r>
            <a:r>
              <a:rPr lang="zh-CN" altLang="en-US" sz="1400" dirty="0"/>
              <a:t>。</a:t>
            </a:r>
          </a:p>
        </p:txBody>
      </p:sp>
    </p:spTree>
    <p:extLst>
      <p:ext uri="{BB962C8B-B14F-4D97-AF65-F5344CB8AC3E}">
        <p14:creationId xmlns:p14="http://schemas.microsoft.com/office/powerpoint/2010/main" val="35746684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C5E8555F-8D6D-4BBA-A5EB-47E4425B7B59}" type="datetime1">
              <a:rPr lang="zh-CN" altLang="en-US" smtClean="0"/>
              <a:t>2019/4/18</a:t>
            </a:fld>
            <a:endParaRPr lang="en-US" altLang="zh-CN"/>
          </a:p>
        </p:txBody>
      </p:sp>
      <p:sp>
        <p:nvSpPr>
          <p:cNvPr id="3" name="灯片编号占位符 2"/>
          <p:cNvSpPr>
            <a:spLocks noGrp="1"/>
          </p:cNvSpPr>
          <p:nvPr>
            <p:ph type="sldNum" sz="quarter" idx="12"/>
          </p:nvPr>
        </p:nvSpPr>
        <p:spPr/>
        <p:txBody>
          <a:bodyPr/>
          <a:lstStyle/>
          <a:p>
            <a:pPr>
              <a:defRPr/>
            </a:pPr>
            <a:fld id="{EBD53234-B7DE-4317-A880-B6FE56430081}" type="slidenum">
              <a:rPr lang="en-US" altLang="zh-CN" smtClean="0"/>
              <a:t>22</a:t>
            </a:fld>
            <a:endParaRPr lang="en-US" altLang="zh-CN"/>
          </a:p>
        </p:txBody>
      </p:sp>
      <p:sp>
        <p:nvSpPr>
          <p:cNvPr id="4" name="TextBox 3"/>
          <p:cNvSpPr txBox="1"/>
          <p:nvPr/>
        </p:nvSpPr>
        <p:spPr>
          <a:xfrm>
            <a:off x="323528" y="692696"/>
            <a:ext cx="8496944" cy="707886"/>
          </a:xfrm>
          <a:prstGeom prst="rect">
            <a:avLst/>
          </a:prstGeom>
          <a:noFill/>
        </p:spPr>
        <p:txBody>
          <a:bodyPr wrap="square" rtlCol="0">
            <a:spAutoFit/>
          </a:bodyPr>
          <a:lstStyle/>
          <a:p>
            <a:r>
              <a:rPr lang="en-US" altLang="zh-CN" sz="4000" b="1" dirty="0" smtClean="0"/>
              <a:t>4.5 </a:t>
            </a:r>
            <a:r>
              <a:rPr lang="zh-CN" altLang="en-US" sz="4000" b="1" dirty="0" smtClean="0"/>
              <a:t>与世界共生</a:t>
            </a:r>
            <a:r>
              <a:rPr lang="en-US" altLang="zh-CN" sz="4000" b="1" dirty="0" smtClean="0"/>
              <a:t>--</a:t>
            </a:r>
            <a:r>
              <a:rPr lang="zh-CN" altLang="en-US" sz="4000" b="1" dirty="0" smtClean="0"/>
              <a:t>佳能公司案例（</a:t>
            </a:r>
            <a:r>
              <a:rPr lang="en-US" altLang="zh-CN" sz="4000" b="1" dirty="0" smtClean="0"/>
              <a:t>1</a:t>
            </a:r>
            <a:r>
              <a:rPr lang="zh-CN" altLang="en-US" sz="4000" b="1" dirty="0" smtClean="0"/>
              <a:t>）</a:t>
            </a:r>
            <a:endParaRPr lang="zh-CN" altLang="en-US" sz="40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5449" y="1988840"/>
            <a:ext cx="4509199" cy="3774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75" y="1700808"/>
            <a:ext cx="4042670" cy="467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51066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C5E8555F-8D6D-4BBA-A5EB-47E4425B7B59}" type="datetime1">
              <a:rPr lang="zh-CN" altLang="en-US" smtClean="0"/>
              <a:t>2019/4/18</a:t>
            </a:fld>
            <a:endParaRPr lang="en-US" altLang="zh-CN"/>
          </a:p>
        </p:txBody>
      </p:sp>
      <p:sp>
        <p:nvSpPr>
          <p:cNvPr id="3" name="灯片编号占位符 2"/>
          <p:cNvSpPr>
            <a:spLocks noGrp="1"/>
          </p:cNvSpPr>
          <p:nvPr>
            <p:ph type="sldNum" sz="quarter" idx="12"/>
          </p:nvPr>
        </p:nvSpPr>
        <p:spPr/>
        <p:txBody>
          <a:bodyPr/>
          <a:lstStyle/>
          <a:p>
            <a:pPr>
              <a:defRPr/>
            </a:pPr>
            <a:fld id="{EBD53234-B7DE-4317-A880-B6FE56430081}" type="slidenum">
              <a:rPr lang="en-US" altLang="zh-CN" smtClean="0"/>
              <a:t>23</a:t>
            </a:fld>
            <a:endParaRPr lang="en-US" altLang="zh-CN"/>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1758104"/>
            <a:ext cx="3191797" cy="2497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251520" y="1758104"/>
            <a:ext cx="4176464" cy="2944781"/>
          </a:xfrm>
          <a:prstGeom prst="rect">
            <a:avLst/>
          </a:prstGeom>
        </p:spPr>
        <p:txBody>
          <a:bodyPr wrap="square">
            <a:spAutoFit/>
          </a:bodyPr>
          <a:lstStyle/>
          <a:p>
            <a:pPr>
              <a:lnSpc>
                <a:spcPct val="150000"/>
              </a:lnSpc>
            </a:pPr>
            <a:r>
              <a:rPr lang="en-US" altLang="zh-CN" b="1" dirty="0" smtClean="0"/>
              <a:t>PIXMA</a:t>
            </a:r>
            <a:r>
              <a:rPr lang="zh-CN" altLang="en-US" b="1" dirty="0" smtClean="0"/>
              <a:t>系列喷墨打印机，</a:t>
            </a:r>
            <a:r>
              <a:rPr lang="en-US" altLang="zh-CN" b="1" dirty="0"/>
              <a:t>TS8100</a:t>
            </a:r>
            <a:r>
              <a:rPr lang="zh-CN" altLang="en-US" b="1" dirty="0"/>
              <a:t>系列的产品设计紧凑</a:t>
            </a:r>
            <a:r>
              <a:rPr lang="zh-CN" altLang="en-US" b="1" dirty="0" smtClean="0"/>
              <a:t>，原材料</a:t>
            </a:r>
            <a:r>
              <a:rPr lang="zh-CN" altLang="en-US" b="1" dirty="0"/>
              <a:t>的二氧化碳排放量降低</a:t>
            </a:r>
            <a:r>
              <a:rPr lang="en-US" altLang="zh-CN" b="1" dirty="0"/>
              <a:t>26%</a:t>
            </a:r>
            <a:r>
              <a:rPr lang="zh-CN" altLang="en-US" b="1" dirty="0"/>
              <a:t>。更紧密的结构也使集装箱装载效率提高了</a:t>
            </a:r>
            <a:r>
              <a:rPr lang="en-US" altLang="zh-CN" b="1" dirty="0"/>
              <a:t>25%</a:t>
            </a:r>
            <a:r>
              <a:rPr lang="zh-CN" altLang="en-US" b="1" dirty="0"/>
              <a:t>，在运输过程中减少了约</a:t>
            </a:r>
            <a:r>
              <a:rPr lang="en-US" altLang="zh-CN" b="1" dirty="0"/>
              <a:t>23%</a:t>
            </a:r>
            <a:r>
              <a:rPr lang="zh-CN" altLang="en-US" b="1" dirty="0"/>
              <a:t>的二氧化碳</a:t>
            </a:r>
            <a:r>
              <a:rPr lang="zh-CN" altLang="en-US" b="1" dirty="0" smtClean="0"/>
              <a:t>排放。</a:t>
            </a:r>
            <a:endParaRPr lang="en-US" altLang="zh-CN" b="1" dirty="0" smtClean="0"/>
          </a:p>
          <a:p>
            <a:pPr>
              <a:lnSpc>
                <a:spcPct val="150000"/>
              </a:lnSpc>
            </a:pPr>
            <a:endParaRPr lang="en-US" altLang="zh-CN" b="1" dirty="0"/>
          </a:p>
          <a:p>
            <a:pPr>
              <a:lnSpc>
                <a:spcPct val="150000"/>
              </a:lnSpc>
            </a:pPr>
            <a:endParaRPr lang="zh-CN" altLang="en-US" b="1"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509120"/>
            <a:ext cx="8170342" cy="1808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11560" y="692696"/>
            <a:ext cx="7776864" cy="707886"/>
          </a:xfrm>
          <a:prstGeom prst="rect">
            <a:avLst/>
          </a:prstGeom>
          <a:noFill/>
        </p:spPr>
        <p:txBody>
          <a:bodyPr wrap="square" rtlCol="0">
            <a:spAutoFit/>
          </a:bodyPr>
          <a:lstStyle/>
          <a:p>
            <a:r>
              <a:rPr lang="en-US" altLang="zh-CN" sz="4000" b="1" dirty="0" smtClean="0"/>
              <a:t>4.5 </a:t>
            </a:r>
            <a:r>
              <a:rPr lang="zh-CN" altLang="en-US" sz="4000" b="1" dirty="0" smtClean="0"/>
              <a:t>佳能公司案例（</a:t>
            </a:r>
            <a:r>
              <a:rPr lang="en-US" altLang="zh-CN" sz="4000" b="1" dirty="0" smtClean="0"/>
              <a:t>2</a:t>
            </a:r>
            <a:r>
              <a:rPr lang="zh-CN" altLang="en-US" sz="4000" b="1" dirty="0" smtClean="0"/>
              <a:t>）</a:t>
            </a:r>
            <a:endParaRPr lang="en-US" altLang="zh-CN" sz="4000" b="1" dirty="0" smtClean="0"/>
          </a:p>
        </p:txBody>
      </p:sp>
    </p:spTree>
    <p:extLst>
      <p:ext uri="{BB962C8B-B14F-4D97-AF65-F5344CB8AC3E}">
        <p14:creationId xmlns:p14="http://schemas.microsoft.com/office/powerpoint/2010/main" val="41210585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C5E8555F-8D6D-4BBA-A5EB-47E4425B7B59}" type="datetime1">
              <a:rPr lang="zh-CN" altLang="en-US" smtClean="0"/>
              <a:t>2019/4/18</a:t>
            </a:fld>
            <a:endParaRPr lang="en-US" altLang="zh-CN"/>
          </a:p>
        </p:txBody>
      </p:sp>
      <p:sp>
        <p:nvSpPr>
          <p:cNvPr id="3" name="灯片编号占位符 2"/>
          <p:cNvSpPr>
            <a:spLocks noGrp="1"/>
          </p:cNvSpPr>
          <p:nvPr>
            <p:ph type="sldNum" sz="quarter" idx="12"/>
          </p:nvPr>
        </p:nvSpPr>
        <p:spPr/>
        <p:txBody>
          <a:bodyPr/>
          <a:lstStyle/>
          <a:p>
            <a:pPr>
              <a:defRPr/>
            </a:pPr>
            <a:fld id="{EBD53234-B7DE-4317-A880-B6FE56430081}" type="slidenum">
              <a:rPr lang="en-US" altLang="zh-CN" smtClean="0"/>
              <a:t>24</a:t>
            </a:fld>
            <a:endParaRPr lang="en-US" altLang="zh-CN"/>
          </a:p>
        </p:txBody>
      </p:sp>
      <p:sp>
        <p:nvSpPr>
          <p:cNvPr id="4" name="TextBox 3"/>
          <p:cNvSpPr txBox="1"/>
          <p:nvPr/>
        </p:nvSpPr>
        <p:spPr>
          <a:xfrm>
            <a:off x="467544" y="697607"/>
            <a:ext cx="8280920" cy="584775"/>
          </a:xfrm>
          <a:prstGeom prst="rect">
            <a:avLst/>
          </a:prstGeom>
          <a:noFill/>
        </p:spPr>
        <p:txBody>
          <a:bodyPr wrap="square" rtlCol="0">
            <a:spAutoFit/>
          </a:bodyPr>
          <a:lstStyle/>
          <a:p>
            <a:r>
              <a:rPr lang="en-US" altLang="zh-CN" sz="3200" b="1" dirty="0" smtClean="0"/>
              <a:t>4.6 </a:t>
            </a:r>
            <a:r>
              <a:rPr lang="zh-CN" altLang="en-US" sz="3200" b="1" dirty="0" smtClean="0"/>
              <a:t>英国政府引导企业低碳发展的案例</a:t>
            </a:r>
            <a:endParaRPr lang="zh-CN" altLang="en-US" sz="3200" b="1" dirty="0"/>
          </a:p>
        </p:txBody>
      </p:sp>
      <p:sp>
        <p:nvSpPr>
          <p:cNvPr id="5" name="TextBox 4"/>
          <p:cNvSpPr txBox="1"/>
          <p:nvPr/>
        </p:nvSpPr>
        <p:spPr>
          <a:xfrm>
            <a:off x="467544" y="1772816"/>
            <a:ext cx="8208912" cy="4570482"/>
          </a:xfrm>
          <a:prstGeom prst="rect">
            <a:avLst/>
          </a:prstGeom>
          <a:noFill/>
        </p:spPr>
        <p:txBody>
          <a:bodyPr wrap="square" rtlCol="0">
            <a:spAutoFit/>
          </a:bodyPr>
          <a:lstStyle/>
          <a:p>
            <a:pPr marL="285750" indent="-285750">
              <a:buFont typeface="Wingdings" pitchFamily="2" charset="2"/>
              <a:buChar char="ü"/>
            </a:pPr>
            <a:r>
              <a:rPr lang="zh-CN" altLang="zh-CN" b="1" dirty="0"/>
              <a:t>英国工业能效加速器项目（</a:t>
            </a:r>
            <a:r>
              <a:rPr lang="en-US" altLang="zh-CN" b="1" dirty="0"/>
              <a:t>IEEA</a:t>
            </a:r>
            <a:r>
              <a:rPr lang="zh-CN" altLang="zh-CN" b="1" dirty="0"/>
              <a:t>）</a:t>
            </a:r>
            <a:r>
              <a:rPr lang="zh-CN" altLang="zh-CN" dirty="0"/>
              <a:t>总</a:t>
            </a:r>
            <a:r>
              <a:rPr lang="zh-CN" altLang="zh-CN" dirty="0" smtClean="0"/>
              <a:t>资金</a:t>
            </a:r>
            <a:r>
              <a:rPr lang="en-US" altLang="zh-CN" dirty="0" smtClean="0"/>
              <a:t>920</a:t>
            </a:r>
            <a:r>
              <a:rPr lang="zh-CN" altLang="zh-CN" dirty="0"/>
              <a:t>万英镑，旨在增加英国工业节能减排技术应用，加强英国工业在制造业、废弃物处理和数据中心等领域的全球竞争力。</a:t>
            </a:r>
            <a:r>
              <a:rPr lang="en-US" altLang="zh-CN" dirty="0"/>
              <a:t>IEEA</a:t>
            </a:r>
            <a:r>
              <a:rPr lang="zh-CN" altLang="zh-CN" dirty="0"/>
              <a:t>希望撬动超过</a:t>
            </a:r>
            <a:r>
              <a:rPr lang="en-US" altLang="zh-CN" dirty="0"/>
              <a:t>3</a:t>
            </a:r>
            <a:r>
              <a:rPr lang="zh-CN" altLang="zh-CN" dirty="0"/>
              <a:t>亿英镑的私营部门在节能技术</a:t>
            </a:r>
            <a:r>
              <a:rPr lang="zh-CN" altLang="zh-CN" dirty="0" smtClean="0"/>
              <a:t>领域</a:t>
            </a:r>
            <a:r>
              <a:rPr lang="zh-CN" altLang="en-US" dirty="0" smtClean="0"/>
              <a:t>的</a:t>
            </a:r>
            <a:r>
              <a:rPr lang="zh-CN" altLang="zh-CN" dirty="0" smtClean="0"/>
              <a:t>投资，实现</a:t>
            </a:r>
            <a:r>
              <a:rPr lang="zh-CN" altLang="zh-CN" dirty="0"/>
              <a:t>全生命周期节能投资超过</a:t>
            </a:r>
            <a:r>
              <a:rPr lang="en-US" altLang="zh-CN" dirty="0"/>
              <a:t>10</a:t>
            </a:r>
            <a:r>
              <a:rPr lang="zh-CN" altLang="zh-CN" dirty="0"/>
              <a:t>亿英镑</a:t>
            </a:r>
            <a:r>
              <a:rPr lang="zh-CN" altLang="zh-CN" dirty="0" smtClean="0"/>
              <a:t>。</a:t>
            </a:r>
            <a:endParaRPr lang="en-US" altLang="zh-CN" dirty="0" smtClean="0"/>
          </a:p>
          <a:p>
            <a:pPr marL="285750" indent="-285750">
              <a:buFont typeface="Wingdings" pitchFamily="2" charset="2"/>
              <a:buChar char="ü"/>
            </a:pPr>
            <a:r>
              <a:rPr lang="zh-CN" altLang="zh-CN" b="1" dirty="0"/>
              <a:t>低品位的余热回收系统（</a:t>
            </a:r>
            <a:r>
              <a:rPr lang="en-US" altLang="zh-CN" b="1" dirty="0" err="1"/>
              <a:t>Exergyn</a:t>
            </a:r>
            <a:r>
              <a:rPr lang="en-US" altLang="zh-CN" b="1" dirty="0"/>
              <a:t> Drive</a:t>
            </a:r>
            <a:r>
              <a:rPr lang="zh-CN" altLang="zh-CN" b="1" dirty="0"/>
              <a:t>）的开发与</a:t>
            </a:r>
            <a:r>
              <a:rPr lang="zh-CN" altLang="zh-CN" b="1" dirty="0" smtClean="0"/>
              <a:t>试验</a:t>
            </a:r>
            <a:r>
              <a:rPr lang="en-US" altLang="zh-CN" b="1" dirty="0" smtClean="0"/>
              <a:t>.</a:t>
            </a:r>
            <a:r>
              <a:rPr lang="zh-CN" altLang="zh-CN" dirty="0" smtClean="0"/>
              <a:t>全球</a:t>
            </a:r>
            <a:r>
              <a:rPr lang="zh-CN" altLang="zh-CN" dirty="0"/>
              <a:t>范围内，我们浪费的能源有近一半是低品位热量。低品位余热的高效回收利用一直是能源密集型产业面临的一个长期挑战。该项目旨在利用</a:t>
            </a:r>
            <a:r>
              <a:rPr lang="en-US" altLang="zh-CN" dirty="0"/>
              <a:t>100</a:t>
            </a:r>
            <a:r>
              <a:rPr lang="zh-CN" altLang="zh-CN" dirty="0"/>
              <a:t>℃以下的低品位余热发电。这种技术利用形状记忆合金（</a:t>
            </a:r>
            <a:r>
              <a:rPr lang="en-US" altLang="zh-CN" dirty="0"/>
              <a:t>SMA</a:t>
            </a:r>
            <a:r>
              <a:rPr lang="zh-CN" altLang="zh-CN" dirty="0"/>
              <a:t>） 铁芯在冷热两种状态循环产生往复运动，驱动发电机。其优点是零排放，不需要任何</a:t>
            </a:r>
            <a:r>
              <a:rPr lang="zh-CN" altLang="zh-CN" dirty="0" smtClean="0"/>
              <a:t>制冷剂</a:t>
            </a:r>
            <a:r>
              <a:rPr lang="zh-CN" altLang="en-US" dirty="0" smtClean="0"/>
              <a:t>。</a:t>
            </a:r>
            <a:endParaRPr lang="en-US" altLang="zh-CN" dirty="0" smtClean="0"/>
          </a:p>
          <a:p>
            <a:pPr marL="285750" indent="-285750">
              <a:buFont typeface="Wingdings" pitchFamily="2" charset="2"/>
              <a:buChar char="ü"/>
            </a:pPr>
            <a:r>
              <a:rPr lang="zh-CN" altLang="zh-CN" b="1" dirty="0"/>
              <a:t>新型瓦楞纸箱材料（</a:t>
            </a:r>
            <a:r>
              <a:rPr lang="en-US" altLang="zh-CN" b="1" dirty="0"/>
              <a:t>CCM</a:t>
            </a:r>
            <a:r>
              <a:rPr lang="zh-CN" altLang="zh-CN" b="1" dirty="0"/>
              <a:t>）脱水解决</a:t>
            </a:r>
            <a:r>
              <a:rPr lang="zh-CN" altLang="zh-CN" b="1" dirty="0" smtClean="0"/>
              <a:t>方案</a:t>
            </a:r>
            <a:r>
              <a:rPr lang="zh-CN" altLang="en-US" b="1" dirty="0" smtClean="0"/>
              <a:t>。</a:t>
            </a:r>
            <a:r>
              <a:rPr lang="zh-CN" altLang="zh-CN" dirty="0" smtClean="0"/>
              <a:t>该</a:t>
            </a:r>
            <a:r>
              <a:rPr lang="zh-CN" altLang="zh-CN" dirty="0"/>
              <a:t>项目旨在示范一种用于造纸和纸浆行业瓦楞纸箱材料制造过程中的增强“脱水”方法。该工艺将识别和去除生产工艺用水中的污染物，从而提高瓦楞纸箱材料离开造纸机后的干燥速度。与现有的干燥工艺相比，其将节省大约</a:t>
            </a:r>
            <a:r>
              <a:rPr lang="en-US" altLang="zh-CN" dirty="0"/>
              <a:t>10%</a:t>
            </a:r>
            <a:r>
              <a:rPr lang="zh-CN" altLang="zh-CN" dirty="0"/>
              <a:t>的能源；</a:t>
            </a:r>
            <a:r>
              <a:rPr lang="zh-CN" altLang="zh-CN" dirty="0" smtClean="0"/>
              <a:t>示范项目</a:t>
            </a:r>
            <a:r>
              <a:rPr lang="zh-CN" altLang="zh-CN" dirty="0"/>
              <a:t>每年可节能</a:t>
            </a:r>
            <a:r>
              <a:rPr lang="en-US" altLang="zh-CN" dirty="0"/>
              <a:t>8000</a:t>
            </a:r>
            <a:r>
              <a:rPr lang="zh-CN" altLang="zh-CN" dirty="0"/>
              <a:t>万千瓦时，而且在行业内有</a:t>
            </a:r>
            <a:r>
              <a:rPr lang="zh-CN" altLang="zh-CN"/>
              <a:t>广泛</a:t>
            </a:r>
            <a:r>
              <a:rPr lang="zh-CN" altLang="zh-CN" smtClean="0"/>
              <a:t>的</a:t>
            </a:r>
            <a:r>
              <a:rPr lang="zh-CN" altLang="en-US" smtClean="0"/>
              <a:t>推广</a:t>
            </a:r>
            <a:r>
              <a:rPr lang="zh-CN" altLang="zh-CN" smtClean="0"/>
              <a:t>潜力</a:t>
            </a:r>
            <a:r>
              <a:rPr lang="zh-CN" altLang="zh-CN" dirty="0" smtClean="0"/>
              <a:t>。</a:t>
            </a:r>
            <a:endParaRPr lang="en-US" altLang="zh-CN" dirty="0" smtClean="0"/>
          </a:p>
          <a:p>
            <a:endParaRPr lang="en-US" altLang="zh-CN" sz="1050" dirty="0" smtClean="0"/>
          </a:p>
          <a:p>
            <a:r>
              <a:rPr lang="en-US" altLang="zh-CN" sz="1050" dirty="0" smtClean="0"/>
              <a:t>Source</a:t>
            </a:r>
            <a:r>
              <a:rPr lang="zh-CN" altLang="en-US" sz="1050" dirty="0" smtClean="0"/>
              <a:t>：</a:t>
            </a:r>
            <a:r>
              <a:rPr lang="zh-CN" altLang="zh-CN" sz="1050" dirty="0"/>
              <a:t>碳信托（</a:t>
            </a:r>
            <a:r>
              <a:rPr lang="en-US" altLang="zh-CN" sz="1050" dirty="0"/>
              <a:t>Carbon Trust</a:t>
            </a:r>
            <a:r>
              <a:rPr lang="zh-CN" altLang="zh-CN" sz="1050" dirty="0"/>
              <a:t>）</a:t>
            </a:r>
          </a:p>
          <a:p>
            <a:endParaRPr lang="zh-CN" altLang="zh-CN" dirty="0"/>
          </a:p>
        </p:txBody>
      </p:sp>
    </p:spTree>
    <p:extLst>
      <p:ext uri="{BB962C8B-B14F-4D97-AF65-F5344CB8AC3E}">
        <p14:creationId xmlns:p14="http://schemas.microsoft.com/office/powerpoint/2010/main" val="28538046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274638"/>
            <a:ext cx="8229600" cy="1143000"/>
          </a:xfrm>
        </p:spPr>
        <p:txBody>
          <a:bodyPr/>
          <a:lstStyle/>
          <a:p>
            <a:pPr algn="ctr"/>
            <a:r>
              <a:rPr lang="en-US" altLang="zh-CN" b="1" dirty="0" smtClean="0"/>
              <a:t>5. </a:t>
            </a:r>
            <a:r>
              <a:rPr lang="zh-CN" altLang="en-US" b="1" dirty="0" smtClean="0"/>
              <a:t>总 结</a:t>
            </a:r>
            <a:endParaRPr lang="zh-CN" altLang="en-US" b="1" dirty="0"/>
          </a:p>
        </p:txBody>
      </p:sp>
      <p:sp>
        <p:nvSpPr>
          <p:cNvPr id="3" name="内容占位符 2"/>
          <p:cNvSpPr>
            <a:spLocks noGrp="1"/>
          </p:cNvSpPr>
          <p:nvPr>
            <p:ph idx="4294967295"/>
          </p:nvPr>
        </p:nvSpPr>
        <p:spPr>
          <a:xfrm>
            <a:off x="395536" y="1700808"/>
            <a:ext cx="8136904" cy="4425355"/>
          </a:xfrm>
        </p:spPr>
        <p:txBody>
          <a:bodyPr>
            <a:normAutofit/>
          </a:bodyPr>
          <a:lstStyle/>
          <a:p>
            <a:pPr>
              <a:lnSpc>
                <a:spcPct val="150000"/>
              </a:lnSpc>
            </a:pPr>
            <a:r>
              <a:rPr lang="zh-CN" altLang="en-US" sz="2400" dirty="0" smtClean="0"/>
              <a:t>绿色低碳发展是世界主流，中国正在融入和引领；</a:t>
            </a:r>
            <a:endParaRPr lang="en-US" altLang="zh-CN" sz="2400" dirty="0" smtClean="0"/>
          </a:p>
          <a:p>
            <a:pPr>
              <a:lnSpc>
                <a:spcPct val="150000"/>
              </a:lnSpc>
            </a:pPr>
            <a:r>
              <a:rPr lang="zh-CN" altLang="en-US" sz="2400" dirty="0" smtClean="0"/>
              <a:t>全面电气化是一条较好实现零碳排放之路；</a:t>
            </a:r>
            <a:endParaRPr lang="en-US" altLang="zh-CN" sz="2400" dirty="0" smtClean="0"/>
          </a:p>
          <a:p>
            <a:pPr>
              <a:lnSpc>
                <a:spcPct val="150000"/>
              </a:lnSpc>
            </a:pPr>
            <a:r>
              <a:rPr lang="zh-CN" altLang="en-US" sz="2400" dirty="0"/>
              <a:t>可再生能源替代化石能源是必然趋势；</a:t>
            </a:r>
            <a:endParaRPr lang="en-US" altLang="zh-CN" sz="2400" dirty="0"/>
          </a:p>
          <a:p>
            <a:pPr>
              <a:lnSpc>
                <a:spcPct val="150000"/>
              </a:lnSpc>
            </a:pPr>
            <a:r>
              <a:rPr lang="zh-CN" altLang="en-US" sz="2400" dirty="0" smtClean="0"/>
              <a:t>低碳发展为企业创造新机会和盈利点，抓住低碳就是抓住未来</a:t>
            </a:r>
            <a:r>
              <a:rPr lang="zh-CN" altLang="en-US" sz="2400" dirty="0"/>
              <a:t>；</a:t>
            </a:r>
            <a:endParaRPr lang="en-US" altLang="zh-CN" sz="2400" dirty="0" smtClean="0"/>
          </a:p>
          <a:p>
            <a:pPr>
              <a:lnSpc>
                <a:spcPct val="150000"/>
              </a:lnSpc>
            </a:pPr>
            <a:r>
              <a:rPr lang="zh-CN" altLang="en-US" sz="2400" dirty="0" smtClean="0"/>
              <a:t>机会总是偏爱有准备的头脑；</a:t>
            </a:r>
            <a:endParaRPr lang="en-US" altLang="zh-CN" sz="2400" dirty="0" smtClean="0"/>
          </a:p>
          <a:p>
            <a:pPr>
              <a:lnSpc>
                <a:spcPct val="150000"/>
              </a:lnSpc>
            </a:pPr>
            <a:r>
              <a:rPr lang="zh-CN" altLang="en-US" sz="2400" dirty="0" smtClean="0"/>
              <a:t>高瞻远瞩、脚踏实地。</a:t>
            </a:r>
            <a:endParaRPr lang="zh-CN" alt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1700808"/>
            <a:ext cx="8136904" cy="2376264"/>
          </a:xfrm>
        </p:spPr>
        <p:txBody>
          <a:bodyPr>
            <a:normAutofit/>
          </a:bodyPr>
          <a:lstStyle/>
          <a:p>
            <a:r>
              <a:rPr lang="zh-CN" altLang="en-US" dirty="0" smtClean="0"/>
              <a:t>敬请批评指正！</a:t>
            </a:r>
            <a:r>
              <a:rPr lang="en-US" altLang="zh-CN" dirty="0" smtClean="0"/>
              <a:t/>
            </a:r>
            <a:br>
              <a:rPr lang="en-US" altLang="zh-CN" dirty="0" smtClean="0"/>
            </a:br>
            <a:r>
              <a:rPr lang="en-US" altLang="zh-CN" dirty="0" smtClean="0"/>
              <a:t/>
            </a:r>
            <a:br>
              <a:rPr lang="en-US" altLang="zh-CN" dirty="0" smtClean="0"/>
            </a:br>
            <a:r>
              <a:rPr lang="en-US" altLang="zh-CN" dirty="0" smtClean="0"/>
              <a:t>sunzq@tust.edu.cn    </a:t>
            </a:r>
            <a:endParaRPr lang="zh-CN"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4149080"/>
            <a:ext cx="2335907" cy="2335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740" t="53005" r="14608" b="15208"/>
          <a:stretch>
            <a:fillRect/>
          </a:stretch>
        </p:blipFill>
        <p:spPr bwMode="auto">
          <a:xfrm>
            <a:off x="35496" y="4124846"/>
            <a:ext cx="5068376"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99430" y="6372036"/>
            <a:ext cx="4676450" cy="338554"/>
          </a:xfrm>
          <a:prstGeom prst="rect">
            <a:avLst/>
          </a:prstGeom>
          <a:noFill/>
        </p:spPr>
        <p:txBody>
          <a:bodyPr wrap="square" rtlCol="0">
            <a:spAutoFit/>
          </a:bodyPr>
          <a:lstStyle/>
          <a:p>
            <a:r>
              <a:rPr lang="en-US" altLang="zh-CN" sz="1600" dirty="0" smtClean="0"/>
              <a:t>http://www.un.org/zh/climatechange/</a:t>
            </a:r>
            <a:endParaRPr lang="zh-CN" altLang="en-US" sz="1600" dirty="0"/>
          </a:p>
        </p:txBody>
      </p:sp>
      <p:sp>
        <p:nvSpPr>
          <p:cNvPr id="3" name="TextBox 2"/>
          <p:cNvSpPr txBox="1"/>
          <p:nvPr/>
        </p:nvSpPr>
        <p:spPr>
          <a:xfrm>
            <a:off x="395536" y="476672"/>
            <a:ext cx="8240798" cy="646331"/>
          </a:xfrm>
          <a:prstGeom prst="rect">
            <a:avLst/>
          </a:prstGeom>
          <a:noFill/>
        </p:spPr>
        <p:txBody>
          <a:bodyPr wrap="square" rtlCol="0">
            <a:spAutoFit/>
          </a:bodyPr>
          <a:lstStyle/>
          <a:p>
            <a:r>
              <a:rPr lang="en-US" altLang="zh-CN" sz="3600" b="1" dirty="0" smtClean="0"/>
              <a:t>1.</a:t>
            </a:r>
            <a:r>
              <a:rPr lang="zh-CN" altLang="en-US" sz="3600" b="1" dirty="0"/>
              <a:t>全球</a:t>
            </a:r>
            <a:r>
              <a:rPr lang="zh-CN" altLang="en-US" sz="3600" b="1" dirty="0" smtClean="0"/>
              <a:t>气候行动目标</a:t>
            </a:r>
            <a:endParaRPr lang="zh-CN" altLang="en-US" sz="3600" b="1" dirty="0"/>
          </a:p>
        </p:txBody>
      </p:sp>
      <p:sp>
        <p:nvSpPr>
          <p:cNvPr id="2" name="TextBox 1"/>
          <p:cNvSpPr txBox="1"/>
          <p:nvPr/>
        </p:nvSpPr>
        <p:spPr>
          <a:xfrm>
            <a:off x="499430" y="1844824"/>
            <a:ext cx="8136904" cy="2308324"/>
          </a:xfrm>
          <a:prstGeom prst="rect">
            <a:avLst/>
          </a:prstGeom>
          <a:noFill/>
        </p:spPr>
        <p:txBody>
          <a:bodyPr wrap="square" rtlCol="0">
            <a:spAutoFit/>
          </a:bodyPr>
          <a:lstStyle/>
          <a:p>
            <a:r>
              <a:rPr lang="en-US" altLang="zh-CN" dirty="0" smtClean="0"/>
              <a:t>《</a:t>
            </a:r>
            <a:r>
              <a:rPr lang="zh-CN" altLang="en-US" dirty="0" smtClean="0"/>
              <a:t>巴黎协定</a:t>
            </a:r>
            <a:r>
              <a:rPr lang="en-US" altLang="zh-CN" dirty="0" smtClean="0"/>
              <a:t>》</a:t>
            </a:r>
            <a:r>
              <a:rPr lang="zh-CN" altLang="en-US" dirty="0" smtClean="0"/>
              <a:t>和可持续发展目标成为全球应对气候变化的基础。</a:t>
            </a:r>
            <a:r>
              <a:rPr lang="en-US" altLang="zh-CN" dirty="0" smtClean="0"/>
              <a:t>2019</a:t>
            </a:r>
            <a:r>
              <a:rPr lang="zh-CN" altLang="en-US" dirty="0" smtClean="0"/>
              <a:t>年的气候峰会鼓励各国、区域、城市、企业、投资者和公民加快行动，进行能源转变、气候融资与碳定价、工业转型、基于自然的解决方案、城市与地方行动、抗灾能力等六个方面。</a:t>
            </a:r>
            <a:r>
              <a:rPr lang="en-US" altLang="zh-CN" dirty="0"/>
              <a:t>《</a:t>
            </a:r>
            <a:r>
              <a:rPr lang="en-US" altLang="zh-CN" b="1" dirty="0"/>
              <a:t>IPCC </a:t>
            </a:r>
            <a:r>
              <a:rPr lang="zh-CN" altLang="en-US" dirty="0"/>
              <a:t>全球升温 </a:t>
            </a:r>
            <a:r>
              <a:rPr lang="en-US" altLang="zh-CN" b="1" dirty="0"/>
              <a:t>1.5ºC </a:t>
            </a:r>
            <a:r>
              <a:rPr lang="zh-CN" altLang="en-US" dirty="0"/>
              <a:t>特别</a:t>
            </a:r>
            <a:r>
              <a:rPr lang="zh-CN" altLang="en-US" dirty="0" smtClean="0"/>
              <a:t>报告</a:t>
            </a:r>
            <a:r>
              <a:rPr lang="en-US" altLang="zh-CN" dirty="0" smtClean="0"/>
              <a:t>》</a:t>
            </a:r>
            <a:r>
              <a:rPr lang="zh-CN" altLang="en-US" dirty="0" smtClean="0"/>
              <a:t>提出： 将</a:t>
            </a:r>
            <a:r>
              <a:rPr lang="zh-CN" altLang="en-US" dirty="0"/>
              <a:t>全球变暖限制在 </a:t>
            </a:r>
            <a:r>
              <a:rPr lang="en-US" altLang="zh-CN" dirty="0" smtClean="0"/>
              <a:t>1.5</a:t>
            </a:r>
            <a:r>
              <a:rPr lang="zh-CN" altLang="en-US" dirty="0" smtClean="0"/>
              <a:t>℃将</a:t>
            </a:r>
            <a:r>
              <a:rPr lang="zh-CN" altLang="en-US" dirty="0"/>
              <a:t>需要在土地、能源、工业、建筑、交通和城市方面进行“</a:t>
            </a:r>
            <a:r>
              <a:rPr lang="zh-CN" altLang="en-US" dirty="0" smtClean="0"/>
              <a:t>快速</a:t>
            </a:r>
            <a:r>
              <a:rPr lang="zh-CN" altLang="en-US" dirty="0"/>
              <a:t>而深远的”转型。到 </a:t>
            </a:r>
            <a:r>
              <a:rPr lang="en-US" altLang="zh-CN" dirty="0"/>
              <a:t>2030 </a:t>
            </a:r>
            <a:r>
              <a:rPr lang="zh-CN" altLang="en-US" dirty="0"/>
              <a:t>年，全球二氧化碳（</a:t>
            </a:r>
            <a:r>
              <a:rPr lang="en-US" altLang="zh-CN" dirty="0"/>
              <a:t>CO2</a:t>
            </a:r>
            <a:r>
              <a:rPr lang="zh-CN" altLang="en-US" dirty="0"/>
              <a:t>） 排放量需要比 </a:t>
            </a:r>
            <a:r>
              <a:rPr lang="en-US" altLang="zh-CN" dirty="0"/>
              <a:t>2010 </a:t>
            </a:r>
            <a:r>
              <a:rPr lang="zh-CN" altLang="en-US" dirty="0"/>
              <a:t>年的水平下降大约 </a:t>
            </a:r>
            <a:r>
              <a:rPr lang="en-US" altLang="zh-CN" dirty="0"/>
              <a:t>45%</a:t>
            </a:r>
            <a:r>
              <a:rPr lang="zh-CN" altLang="en-US" dirty="0" smtClean="0"/>
              <a:t>，到 </a:t>
            </a:r>
            <a:r>
              <a:rPr lang="en-US" altLang="zh-CN" dirty="0"/>
              <a:t>2050 </a:t>
            </a:r>
            <a:r>
              <a:rPr lang="zh-CN" altLang="en-US" dirty="0"/>
              <a:t>年左右达到“净零” 排放</a:t>
            </a:r>
            <a:r>
              <a:rPr lang="zh-CN" altLang="en-US" dirty="0" smtClean="0"/>
              <a:t>。</a:t>
            </a:r>
            <a:r>
              <a:rPr lang="zh-CN" altLang="en-US" dirty="0"/>
              <a:t/>
            </a:r>
            <a:br>
              <a:rPr lang="zh-CN" altLang="en-US" dirty="0"/>
            </a:br>
            <a:endParaRPr lang="zh-CN" altLang="en-US" dirty="0"/>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1045" y="3908822"/>
            <a:ext cx="3998209" cy="1991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60" y="332656"/>
            <a:ext cx="7885757" cy="709367"/>
          </a:xfrm>
        </p:spPr>
        <p:txBody>
          <a:bodyPr/>
          <a:lstStyle/>
          <a:p>
            <a:r>
              <a:rPr lang="en-US" altLang="zh-CN" b="1" dirty="0" smtClean="0"/>
              <a:t>2. C40</a:t>
            </a:r>
            <a:r>
              <a:rPr lang="zh-CN" altLang="en-US" b="1" dirty="0" smtClean="0"/>
              <a:t>低碳发展目标</a:t>
            </a:r>
            <a:endParaRPr lang="zh-CN" altLang="en-US" b="1" dirty="0"/>
          </a:p>
        </p:txBody>
      </p:sp>
      <p:sp>
        <p:nvSpPr>
          <p:cNvPr id="3" name="内容占位符 2"/>
          <p:cNvSpPr>
            <a:spLocks noGrp="1"/>
          </p:cNvSpPr>
          <p:nvPr>
            <p:ph idx="4294967295"/>
          </p:nvPr>
        </p:nvSpPr>
        <p:spPr>
          <a:xfrm>
            <a:off x="0" y="1240780"/>
            <a:ext cx="5724128" cy="2908300"/>
          </a:xfrm>
          <a:solidFill>
            <a:schemeClr val="bg1"/>
          </a:solidFill>
        </p:spPr>
        <p:txBody>
          <a:bodyPr>
            <a:noAutofit/>
          </a:bodyPr>
          <a:lstStyle/>
          <a:p>
            <a:r>
              <a:rPr lang="zh-CN" altLang="en-US" sz="2000" dirty="0" smtClean="0"/>
              <a:t>目前温室气体排放量</a:t>
            </a:r>
            <a:r>
              <a:rPr lang="en-US" altLang="zh-CN" sz="2000" dirty="0" smtClean="0"/>
              <a:t>:</a:t>
            </a:r>
            <a:r>
              <a:rPr lang="zh-CN" altLang="en-US" sz="2000" dirty="0" smtClean="0"/>
              <a:t>全球</a:t>
            </a:r>
            <a:r>
              <a:rPr lang="en-US" altLang="zh-CN" sz="2000" dirty="0" smtClean="0"/>
              <a:t>: 470</a:t>
            </a:r>
            <a:r>
              <a:rPr lang="zh-CN" altLang="en-US" sz="2000" dirty="0" smtClean="0"/>
              <a:t>亿</a:t>
            </a:r>
            <a:r>
              <a:rPr lang="en-US" altLang="zh-CN" sz="2000" dirty="0" smtClean="0"/>
              <a:t>tCO</a:t>
            </a:r>
            <a:r>
              <a:rPr lang="en-US" altLang="zh-CN" sz="2000" baseline="-25000" dirty="0" smtClean="0"/>
              <a:t>2e</a:t>
            </a:r>
            <a:r>
              <a:rPr lang="zh-CN" altLang="en-US" sz="2000" baseline="-25000" dirty="0" smtClean="0"/>
              <a:t>，</a:t>
            </a:r>
            <a:r>
              <a:rPr lang="en-US" altLang="zh-CN" sz="2000" dirty="0" smtClean="0"/>
              <a:t>C40 </a:t>
            </a:r>
            <a:r>
              <a:rPr lang="zh-CN" altLang="en-US" sz="2000" dirty="0"/>
              <a:t>城市</a:t>
            </a:r>
            <a:r>
              <a:rPr lang="en-US" altLang="zh-CN" sz="2000" dirty="0"/>
              <a:t>: 24</a:t>
            </a:r>
            <a:r>
              <a:rPr lang="zh-CN" altLang="en-US" sz="2000" dirty="0"/>
              <a:t>亿</a:t>
            </a:r>
            <a:r>
              <a:rPr lang="en-US" altLang="zh-CN" sz="2000" dirty="0"/>
              <a:t>tCO</a:t>
            </a:r>
            <a:r>
              <a:rPr lang="en-US" altLang="zh-CN" sz="2000" baseline="-25000" dirty="0"/>
              <a:t>2e</a:t>
            </a:r>
          </a:p>
          <a:p>
            <a:r>
              <a:rPr lang="zh-CN" altLang="en-US" sz="2000" dirty="0"/>
              <a:t>到</a:t>
            </a:r>
            <a:r>
              <a:rPr lang="en-US" altLang="zh-CN" sz="2000" dirty="0"/>
              <a:t>2100</a:t>
            </a:r>
            <a:r>
              <a:rPr lang="zh-CN" altLang="en-US" sz="2000" dirty="0" smtClean="0"/>
              <a:t>年控制温升</a:t>
            </a:r>
            <a:r>
              <a:rPr lang="en-US" altLang="zh-CN" sz="2000" dirty="0" smtClean="0"/>
              <a:t>1.5</a:t>
            </a:r>
            <a:r>
              <a:rPr lang="zh-CN" altLang="en-US" sz="2000" dirty="0" smtClean="0"/>
              <a:t>℃，全球碳排放预算还剩</a:t>
            </a:r>
            <a:r>
              <a:rPr lang="en-US" altLang="zh-CN" sz="2000" dirty="0" smtClean="0"/>
              <a:t>3870 tCO</a:t>
            </a:r>
            <a:r>
              <a:rPr lang="en-US" altLang="zh-CN" sz="2000" baseline="-25000" dirty="0" smtClean="0"/>
              <a:t>2e</a:t>
            </a:r>
            <a:r>
              <a:rPr lang="en-US" altLang="zh-CN" sz="2000" dirty="0" smtClean="0"/>
              <a:t> </a:t>
            </a:r>
          </a:p>
          <a:p>
            <a:r>
              <a:rPr lang="en-US" altLang="zh-CN" sz="2000" dirty="0" smtClean="0"/>
              <a:t>C40</a:t>
            </a:r>
            <a:r>
              <a:rPr lang="zh-CN" altLang="en-US" sz="2000" dirty="0" smtClean="0"/>
              <a:t>提出电力</a:t>
            </a:r>
            <a:r>
              <a:rPr lang="zh-CN" altLang="en-US" sz="2000" dirty="0"/>
              <a:t>、建筑、通勤和废物管理等方面</a:t>
            </a:r>
            <a:r>
              <a:rPr lang="zh-CN" altLang="en-US" sz="2000" dirty="0" smtClean="0"/>
              <a:t>，加速采取行动</a:t>
            </a:r>
            <a:endParaRPr lang="en-US" altLang="zh-CN" sz="2000" dirty="0" smtClean="0"/>
          </a:p>
          <a:p>
            <a:r>
              <a:rPr lang="zh-CN" altLang="en-US" sz="2000" dirty="0" smtClean="0"/>
              <a:t>使城市实现</a:t>
            </a:r>
            <a:r>
              <a:rPr lang="en-US" altLang="zh-CN" sz="2000" dirty="0"/>
              <a:t>90~100%</a:t>
            </a:r>
            <a:r>
              <a:rPr lang="zh-CN" altLang="en-US" sz="2000" dirty="0"/>
              <a:t>的</a:t>
            </a:r>
            <a:r>
              <a:rPr lang="en-US" altLang="zh-CN" sz="2000" dirty="0"/>
              <a:t>2030</a:t>
            </a:r>
            <a:r>
              <a:rPr lang="zh-CN" altLang="en-US" sz="2000" dirty="0"/>
              <a:t>年减排目标，并</a:t>
            </a:r>
            <a:r>
              <a:rPr lang="zh-CN" altLang="en-US" sz="2000" dirty="0" smtClean="0"/>
              <a:t>构建</a:t>
            </a:r>
            <a:r>
              <a:rPr lang="en-US" altLang="zh-CN" sz="2000" dirty="0" smtClean="0"/>
              <a:t>2050</a:t>
            </a:r>
            <a:r>
              <a:rPr lang="zh-CN" altLang="en-US" sz="2000" dirty="0"/>
              <a:t>年实现净零</a:t>
            </a:r>
            <a:r>
              <a:rPr lang="zh-CN" altLang="en-US" sz="2000" dirty="0" smtClean="0"/>
              <a:t>碳排放。</a:t>
            </a:r>
            <a:endParaRPr lang="en-US" altLang="zh-CN" sz="2000" dirty="0"/>
          </a:p>
        </p:txBody>
      </p:sp>
      <p:pic>
        <p:nvPicPr>
          <p:cNvPr id="4" name="Picture 2" descr="https://c40-production-images.s3.amazonaws.com/other_uploads/images/1976_China_updated_Final.original.png?15410774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204273"/>
            <a:ext cx="3563889" cy="262719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2" y="4199527"/>
            <a:ext cx="3203848" cy="2631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889" y="4204273"/>
            <a:ext cx="2376263" cy="2467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24128" y="948203"/>
            <a:ext cx="3416811" cy="3251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4073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420888"/>
            <a:ext cx="8001000" cy="1216025"/>
          </a:xfrm>
        </p:spPr>
        <p:txBody>
          <a:bodyPr/>
          <a:lstStyle/>
          <a:p>
            <a:r>
              <a:rPr lang="en-US" altLang="zh-CN" dirty="0" smtClean="0"/>
              <a:t>3.</a:t>
            </a:r>
            <a:r>
              <a:rPr lang="zh-CN" altLang="en-US" dirty="0" smtClean="0"/>
              <a:t>国家及区域低碳发展举措</a:t>
            </a:r>
            <a:endParaRPr lang="zh-CN" altLang="en-US" dirty="0"/>
          </a:p>
        </p:txBody>
      </p:sp>
      <p:sp>
        <p:nvSpPr>
          <p:cNvPr id="3" name="日期占位符 2"/>
          <p:cNvSpPr>
            <a:spLocks noGrp="1"/>
          </p:cNvSpPr>
          <p:nvPr>
            <p:ph type="dt" sz="half" idx="10"/>
          </p:nvPr>
        </p:nvSpPr>
        <p:spPr/>
        <p:txBody>
          <a:bodyPr/>
          <a:lstStyle/>
          <a:p>
            <a:pPr>
              <a:defRPr/>
            </a:pPr>
            <a:fld id="{755EF402-BC45-45A3-A579-E1DACC2E6E24}" type="datetime1">
              <a:rPr lang="zh-CN" altLang="en-US" smtClean="0"/>
              <a:t>2019/4/18</a:t>
            </a:fld>
            <a:endParaRPr lang="en-US" altLang="zh-CN"/>
          </a:p>
        </p:txBody>
      </p:sp>
      <p:sp>
        <p:nvSpPr>
          <p:cNvPr id="4" name="灯片编号占位符 3"/>
          <p:cNvSpPr>
            <a:spLocks noGrp="1"/>
          </p:cNvSpPr>
          <p:nvPr>
            <p:ph type="sldNum" sz="quarter" idx="12"/>
          </p:nvPr>
        </p:nvSpPr>
        <p:spPr/>
        <p:txBody>
          <a:bodyPr/>
          <a:lstStyle/>
          <a:p>
            <a:pPr>
              <a:defRPr/>
            </a:pPr>
            <a:fld id="{E90E85B0-31EB-46B1-8A41-CF6FCDDC73CA}" type="slidenum">
              <a:rPr lang="en-US" altLang="zh-CN" smtClean="0"/>
              <a:t>5</a:t>
            </a:fld>
            <a:endParaRPr lang="en-US" altLang="zh-CN"/>
          </a:p>
        </p:txBody>
      </p:sp>
    </p:spTree>
    <p:extLst>
      <p:ext uri="{BB962C8B-B14F-4D97-AF65-F5344CB8AC3E}">
        <p14:creationId xmlns:p14="http://schemas.microsoft.com/office/powerpoint/2010/main" val="475653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1500" y="304800"/>
            <a:ext cx="8001000" cy="1185545"/>
          </a:xfrm>
        </p:spPr>
        <p:txBody>
          <a:bodyPr/>
          <a:lstStyle/>
          <a:p>
            <a:pPr algn="ctr"/>
            <a:r>
              <a:rPr lang="zh-CN" altLang="en-US" sz="3200" b="1" dirty="0" smtClean="0"/>
              <a:t>低碳经济转型将给全球带来巨大收益</a:t>
            </a:r>
            <a:endParaRPr lang="zh-CN" altLang="en-US" sz="2400" dirty="0"/>
          </a:p>
        </p:txBody>
      </p:sp>
      <p:sp>
        <p:nvSpPr>
          <p:cNvPr id="3" name="日期占位符 2"/>
          <p:cNvSpPr>
            <a:spLocks noGrp="1"/>
          </p:cNvSpPr>
          <p:nvPr>
            <p:ph type="dt" sz="half" idx="10"/>
          </p:nvPr>
        </p:nvSpPr>
        <p:spPr/>
        <p:txBody>
          <a:bodyPr/>
          <a:lstStyle/>
          <a:p>
            <a:pPr>
              <a:defRPr/>
            </a:pPr>
            <a:fld id="{755EF402-BC45-45A3-A579-E1DACC2E6E24}" type="datetime1">
              <a:rPr lang="zh-CN" altLang="en-US"/>
              <a:t>2019/4/18</a:t>
            </a:fld>
            <a:endParaRPr lang="en-US" altLang="zh-CN"/>
          </a:p>
        </p:txBody>
      </p:sp>
      <p:sp>
        <p:nvSpPr>
          <p:cNvPr id="4" name="灯片编号占位符 3"/>
          <p:cNvSpPr>
            <a:spLocks noGrp="1"/>
          </p:cNvSpPr>
          <p:nvPr>
            <p:ph type="sldNum" sz="quarter" idx="12"/>
          </p:nvPr>
        </p:nvSpPr>
        <p:spPr/>
        <p:txBody>
          <a:bodyPr/>
          <a:lstStyle/>
          <a:p>
            <a:pPr>
              <a:defRPr/>
            </a:pPr>
            <a:fld id="{E90E85B0-31EB-46B1-8A41-CF6FCDDC73CA}" type="slidenum">
              <a:rPr lang="en-US" altLang="zh-CN"/>
              <a:t>6</a:t>
            </a:fld>
            <a:endParaRPr lang="en-US" altLang="zh-CN"/>
          </a:p>
        </p:txBody>
      </p:sp>
      <p:pic>
        <p:nvPicPr>
          <p:cNvPr id="5" name="图片 4"/>
          <p:cNvPicPr>
            <a:picLocks noChangeAspect="1"/>
          </p:cNvPicPr>
          <p:nvPr/>
        </p:nvPicPr>
        <p:blipFill>
          <a:blip r:embed="rId2"/>
          <a:srcRect l="17700" t="7161" r="9176"/>
          <a:stretch>
            <a:fillRect/>
          </a:stretch>
        </p:blipFill>
        <p:spPr>
          <a:xfrm>
            <a:off x="5220072" y="2548890"/>
            <a:ext cx="3775075" cy="3696335"/>
          </a:xfrm>
          <a:prstGeom prst="rect">
            <a:avLst/>
          </a:prstGeom>
        </p:spPr>
      </p:pic>
      <p:sp>
        <p:nvSpPr>
          <p:cNvPr id="6" name="文本框 5"/>
          <p:cNvSpPr txBox="1"/>
          <p:nvPr/>
        </p:nvSpPr>
        <p:spPr>
          <a:xfrm>
            <a:off x="403516" y="5876925"/>
            <a:ext cx="5248275" cy="368300"/>
          </a:xfrm>
          <a:prstGeom prst="rect">
            <a:avLst/>
          </a:prstGeom>
          <a:noFill/>
        </p:spPr>
        <p:txBody>
          <a:bodyPr wrap="square" rtlCol="0">
            <a:spAutoFit/>
          </a:bodyPr>
          <a:lstStyle/>
          <a:p>
            <a:r>
              <a:rPr lang="en-US" altLang="zh-CN" dirty="0"/>
              <a:t>source</a:t>
            </a:r>
            <a:r>
              <a:rPr lang="zh-CN" altLang="en-US" dirty="0"/>
              <a:t>：New Climate Economy，</a:t>
            </a:r>
            <a:r>
              <a:rPr lang="en-US" altLang="zh-CN" dirty="0"/>
              <a:t>2018</a:t>
            </a:r>
          </a:p>
        </p:txBody>
      </p:sp>
      <p:sp>
        <p:nvSpPr>
          <p:cNvPr id="7" name="文本框 6"/>
          <p:cNvSpPr txBox="1"/>
          <p:nvPr/>
        </p:nvSpPr>
        <p:spPr>
          <a:xfrm>
            <a:off x="410210" y="1864995"/>
            <a:ext cx="4695825" cy="3969385"/>
          </a:xfrm>
          <a:prstGeom prst="rect">
            <a:avLst/>
          </a:prstGeom>
          <a:noFill/>
        </p:spPr>
        <p:txBody>
          <a:bodyPr wrap="square" rtlCol="0">
            <a:spAutoFit/>
          </a:bodyPr>
          <a:lstStyle/>
          <a:p>
            <a:r>
              <a:rPr lang="zh-CN" altLang="en-US" sz="2800" dirty="0"/>
              <a:t>发展低碳经济到</a:t>
            </a:r>
            <a:r>
              <a:rPr lang="en-US" altLang="zh-CN" sz="2800" dirty="0"/>
              <a:t>2030</a:t>
            </a:r>
            <a:r>
              <a:rPr lang="zh-CN" altLang="en-US" sz="2800" dirty="0"/>
              <a:t>年比照常情景能够给世界带来</a:t>
            </a:r>
            <a:r>
              <a:rPr lang="en-US" altLang="zh-CN" sz="2800" dirty="0"/>
              <a:t>26</a:t>
            </a:r>
            <a:r>
              <a:rPr lang="zh-CN" altLang="en-US" sz="2800" dirty="0"/>
              <a:t>万亿美元直接利益，采取雄心勃勃气候行动能创造</a:t>
            </a:r>
            <a:r>
              <a:rPr lang="en-US" altLang="zh-CN" sz="2800" dirty="0"/>
              <a:t>6500</a:t>
            </a:r>
            <a:r>
              <a:rPr lang="zh-CN" altLang="en-US" sz="2800" dirty="0"/>
              <a:t>万新就业岗位，相当于英国和埃及的新增劳动力，同时避免</a:t>
            </a:r>
            <a:r>
              <a:rPr lang="en-US" altLang="zh-CN" sz="2800" dirty="0"/>
              <a:t>70</a:t>
            </a:r>
            <a:r>
              <a:rPr lang="zh-CN" altLang="en-US" sz="2800" dirty="0"/>
              <a:t>万因空气污染造成的早亡。</a:t>
            </a:r>
          </a:p>
          <a:p>
            <a:endParaRPr lang="zh-CN" altLang="en-US" sz="2800" dirty="0"/>
          </a:p>
        </p:txBody>
      </p:sp>
    </p:spTree>
    <p:extLst>
      <p:ext uri="{BB962C8B-B14F-4D97-AF65-F5344CB8AC3E}">
        <p14:creationId xmlns:p14="http://schemas.microsoft.com/office/powerpoint/2010/main" val="2775897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781050" y="274638"/>
            <a:ext cx="8362950" cy="850106"/>
          </a:xfrm>
        </p:spPr>
        <p:txBody>
          <a:bodyPr>
            <a:noAutofit/>
          </a:bodyPr>
          <a:lstStyle/>
          <a:p>
            <a:r>
              <a:rPr lang="en-US" altLang="zh-CN" sz="3200" b="1" dirty="0" smtClean="0"/>
              <a:t>3.1 </a:t>
            </a:r>
            <a:r>
              <a:rPr lang="zh-CN" altLang="en-US" sz="3200" b="1" dirty="0" smtClean="0"/>
              <a:t>增加可再生电力比重</a:t>
            </a:r>
            <a:endParaRPr lang="zh-CN" altLang="en-US" sz="3600" b="1" dirty="0"/>
          </a:p>
        </p:txBody>
      </p:sp>
      <p:sp>
        <p:nvSpPr>
          <p:cNvPr id="3" name="内容占位符 2"/>
          <p:cNvSpPr>
            <a:spLocks noGrp="1"/>
          </p:cNvSpPr>
          <p:nvPr>
            <p:ph idx="4294967295"/>
          </p:nvPr>
        </p:nvSpPr>
        <p:spPr>
          <a:xfrm>
            <a:off x="107577" y="1196529"/>
            <a:ext cx="8424863" cy="2376487"/>
          </a:xfrm>
          <a:solidFill>
            <a:schemeClr val="bg1"/>
          </a:solidFill>
        </p:spPr>
        <p:txBody>
          <a:bodyPr>
            <a:noAutofit/>
          </a:bodyPr>
          <a:lstStyle/>
          <a:p>
            <a:r>
              <a:rPr lang="en-US" altLang="zh-CN" sz="1800" dirty="0" smtClean="0"/>
              <a:t>C40</a:t>
            </a:r>
            <a:r>
              <a:rPr lang="zh-CN" altLang="en-US" sz="1800" dirty="0" smtClean="0"/>
              <a:t>城市到</a:t>
            </a:r>
            <a:r>
              <a:rPr lang="en-US" altLang="zh-CN" sz="1800" dirty="0"/>
              <a:t>2030</a:t>
            </a:r>
            <a:r>
              <a:rPr lang="zh-CN" altLang="en-US" sz="1800" dirty="0" smtClean="0"/>
              <a:t>年</a:t>
            </a:r>
            <a:r>
              <a:rPr lang="en-US" altLang="zh-CN" sz="1800" dirty="0" smtClean="0"/>
              <a:t>50~70%</a:t>
            </a:r>
            <a:r>
              <a:rPr lang="zh-CN" altLang="en-US" sz="1800" dirty="0" smtClean="0"/>
              <a:t>电力来自于可再生能源，</a:t>
            </a:r>
            <a:r>
              <a:rPr lang="zh-CN" altLang="en-US" sz="1800" dirty="0"/>
              <a:t>成本低至每度电</a:t>
            </a:r>
            <a:r>
              <a:rPr lang="en-US" altLang="zh-CN" sz="1800" dirty="0"/>
              <a:t>4~8</a:t>
            </a:r>
            <a:r>
              <a:rPr lang="zh-CN" altLang="en-US" sz="1800" dirty="0" smtClean="0"/>
              <a:t>美分。</a:t>
            </a:r>
            <a:endParaRPr lang="en-US" altLang="zh-CN" sz="1800" dirty="0" smtClean="0"/>
          </a:p>
          <a:p>
            <a:r>
              <a:rPr lang="zh-CN" altLang="en-US" sz="1800" dirty="0" smtClean="0"/>
              <a:t>美国加州</a:t>
            </a:r>
            <a:r>
              <a:rPr lang="zh-CN" altLang="en-US" sz="1800" dirty="0"/>
              <a:t>州长杰里</a:t>
            </a:r>
            <a:r>
              <a:rPr lang="en-US" altLang="zh-CN" sz="1800" dirty="0"/>
              <a:t>·</a:t>
            </a:r>
            <a:r>
              <a:rPr lang="zh-CN" altLang="en-US" sz="1800" dirty="0" smtClean="0"/>
              <a:t>布朗签署</a:t>
            </a:r>
            <a:r>
              <a:rPr lang="zh-CN" altLang="en-US" sz="1800" dirty="0"/>
              <a:t>一份</a:t>
            </a:r>
            <a:r>
              <a:rPr lang="zh-CN" altLang="en-US" sz="1800" dirty="0" smtClean="0"/>
              <a:t>法案，</a:t>
            </a:r>
            <a:r>
              <a:rPr lang="zh-CN" altLang="en-US" sz="1800" dirty="0"/>
              <a:t>加州发电设施到</a:t>
            </a:r>
            <a:r>
              <a:rPr lang="en-US" altLang="zh-CN" sz="1800" dirty="0"/>
              <a:t>2030</a:t>
            </a:r>
            <a:r>
              <a:rPr lang="zh-CN" altLang="en-US" sz="1800" dirty="0"/>
              <a:t>年之前</a:t>
            </a:r>
            <a:r>
              <a:rPr lang="zh-CN" altLang="en-US" sz="1800" dirty="0" smtClean="0"/>
              <a:t>实现所发电</a:t>
            </a:r>
            <a:r>
              <a:rPr lang="en-US" altLang="zh-CN" sz="1800" dirty="0" smtClean="0"/>
              <a:t>60</a:t>
            </a:r>
            <a:r>
              <a:rPr lang="en-US" altLang="zh-CN" sz="1800" dirty="0"/>
              <a:t>%</a:t>
            </a:r>
            <a:r>
              <a:rPr lang="zh-CN" altLang="en-US" sz="1800" dirty="0"/>
              <a:t>来自风力、太阳能和其他可再生能源，比现行政策目标提高</a:t>
            </a:r>
            <a:r>
              <a:rPr lang="en-US" altLang="zh-CN" sz="1800" dirty="0"/>
              <a:t>10</a:t>
            </a:r>
            <a:r>
              <a:rPr lang="zh-CN" altLang="en-US" sz="1800" dirty="0"/>
              <a:t>个百分点；下一步是</a:t>
            </a:r>
            <a:r>
              <a:rPr lang="en-US" altLang="zh-CN" sz="1800" dirty="0"/>
              <a:t>2045</a:t>
            </a:r>
            <a:r>
              <a:rPr lang="zh-CN" altLang="en-US" sz="1800" dirty="0"/>
              <a:t>年之前实现只用“无碳能源”发电。</a:t>
            </a:r>
            <a:endParaRPr lang="en-US" altLang="zh-CN" sz="1800" dirty="0" smtClean="0"/>
          </a:p>
          <a:p>
            <a:r>
              <a:rPr lang="zh-CN" altLang="en-US" sz="1800" dirty="0" smtClean="0"/>
              <a:t>佛蒙特州设定</a:t>
            </a:r>
            <a:r>
              <a:rPr lang="zh-CN" altLang="en-US" sz="1800" dirty="0"/>
              <a:t>了到</a:t>
            </a:r>
            <a:r>
              <a:rPr lang="en-US" altLang="zh-CN" sz="1800" dirty="0"/>
              <a:t>2050</a:t>
            </a:r>
            <a:r>
              <a:rPr lang="zh-CN" altLang="en-US" sz="1800" dirty="0"/>
              <a:t>年实现州</a:t>
            </a:r>
            <a:r>
              <a:rPr lang="zh-CN" altLang="en-US" sz="1800" dirty="0" smtClean="0"/>
              <a:t>内</a:t>
            </a:r>
            <a:r>
              <a:rPr lang="en-US" altLang="zh-CN" sz="1800" dirty="0"/>
              <a:t>90%</a:t>
            </a:r>
            <a:r>
              <a:rPr lang="zh-CN" altLang="en-US" sz="1800" dirty="0" smtClean="0"/>
              <a:t>能耗源自可再生能源的</a:t>
            </a:r>
            <a:r>
              <a:rPr lang="zh-CN" altLang="en-US" sz="1800" dirty="0"/>
              <a:t>目标</a:t>
            </a:r>
            <a:r>
              <a:rPr lang="zh-CN" altLang="en-US" sz="1800" dirty="0" smtClean="0"/>
              <a:t>。</a:t>
            </a:r>
            <a:endParaRPr lang="en-US" altLang="zh-CN" sz="1800" dirty="0" smtClean="0"/>
          </a:p>
          <a:p>
            <a:r>
              <a:rPr lang="zh-CN" altLang="en-US" sz="1800" dirty="0" smtClean="0"/>
              <a:t>纽约州</a:t>
            </a:r>
            <a:r>
              <a:rPr lang="zh-CN" altLang="en-US" sz="1800" dirty="0"/>
              <a:t>希望到</a:t>
            </a:r>
            <a:r>
              <a:rPr lang="en-US" altLang="zh-CN" sz="1800" dirty="0"/>
              <a:t>2030</a:t>
            </a:r>
            <a:r>
              <a:rPr lang="zh-CN" altLang="en-US" sz="1800" dirty="0"/>
              <a:t>年</a:t>
            </a:r>
            <a:r>
              <a:rPr lang="zh-CN" altLang="en-US" sz="1800" dirty="0" smtClean="0"/>
              <a:t>，温室气体</a:t>
            </a:r>
            <a:r>
              <a:rPr lang="zh-CN" altLang="en-US" sz="1800" dirty="0"/>
              <a:t>排放比</a:t>
            </a:r>
            <a:r>
              <a:rPr lang="en-US" altLang="zh-CN" sz="1800" dirty="0"/>
              <a:t>1990</a:t>
            </a:r>
            <a:r>
              <a:rPr lang="zh-CN" altLang="en-US" sz="1800" dirty="0"/>
              <a:t>年减少</a:t>
            </a:r>
            <a:r>
              <a:rPr lang="en-US" altLang="zh-CN" sz="1800" dirty="0"/>
              <a:t>40%</a:t>
            </a:r>
            <a:r>
              <a:rPr lang="zh-CN" altLang="en-US" sz="1800" dirty="0"/>
              <a:t>，建筑能耗</a:t>
            </a:r>
            <a:r>
              <a:rPr lang="zh-CN" altLang="en-US" sz="1800" dirty="0" smtClean="0"/>
              <a:t>比</a:t>
            </a:r>
            <a:r>
              <a:rPr lang="en-US" altLang="zh-CN" sz="1800" dirty="0" smtClean="0"/>
              <a:t>2012</a:t>
            </a:r>
            <a:r>
              <a:rPr lang="zh-CN" altLang="en-US" sz="1800" dirty="0"/>
              <a:t>年减少</a:t>
            </a:r>
            <a:r>
              <a:rPr lang="en-US" altLang="zh-CN" sz="1800" dirty="0"/>
              <a:t>23%</a:t>
            </a:r>
            <a:r>
              <a:rPr lang="zh-CN" altLang="en-US" sz="1800" dirty="0" smtClean="0"/>
              <a:t>。</a:t>
            </a:r>
            <a:endParaRPr lang="en-US" altLang="zh-CN" sz="1800" dirty="0" smtClean="0"/>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328"/>
          <a:stretch>
            <a:fillRect/>
          </a:stretch>
        </p:blipFill>
        <p:spPr bwMode="auto">
          <a:xfrm>
            <a:off x="-1" y="3765342"/>
            <a:ext cx="4283969" cy="3003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9" y="3745549"/>
            <a:ext cx="4860032" cy="3071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1141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332656"/>
            <a:ext cx="6912768" cy="584775"/>
          </a:xfrm>
          <a:prstGeom prst="rect">
            <a:avLst/>
          </a:prstGeom>
          <a:noFill/>
        </p:spPr>
        <p:txBody>
          <a:bodyPr wrap="square" rtlCol="0">
            <a:spAutoFit/>
          </a:bodyPr>
          <a:lstStyle/>
          <a:p>
            <a:pPr algn="ctr"/>
            <a:r>
              <a:rPr lang="en-US" altLang="zh-CN" sz="3200" b="1" dirty="0" smtClean="0"/>
              <a:t>3.2 </a:t>
            </a:r>
            <a:r>
              <a:rPr lang="zh-CN" altLang="en-US" sz="3200" b="1" dirty="0" smtClean="0"/>
              <a:t>减少建筑碳排放</a:t>
            </a:r>
            <a:endParaRPr lang="zh-CN" altLang="en-US" sz="3200" b="1" dirty="0"/>
          </a:p>
        </p:txBody>
      </p:sp>
      <p:sp>
        <p:nvSpPr>
          <p:cNvPr id="3" name="内容占位符 2"/>
          <p:cNvSpPr>
            <a:spLocks noGrp="1"/>
          </p:cNvSpPr>
          <p:nvPr>
            <p:ph idx="4294967295"/>
          </p:nvPr>
        </p:nvSpPr>
        <p:spPr>
          <a:xfrm>
            <a:off x="0" y="1196975"/>
            <a:ext cx="8640763" cy="2447925"/>
          </a:xfrm>
          <a:solidFill>
            <a:schemeClr val="bg1"/>
          </a:solidFill>
        </p:spPr>
        <p:txBody>
          <a:bodyPr>
            <a:noAutofit/>
          </a:bodyPr>
          <a:lstStyle/>
          <a:p>
            <a:pPr>
              <a:buFont typeface="Wingdings" panose="05000000000000000000" pitchFamily="2" charset="2"/>
              <a:buChar char="p"/>
            </a:pPr>
            <a:r>
              <a:rPr lang="en-US" altLang="zh-CN" sz="1800" dirty="0"/>
              <a:t>2018</a:t>
            </a:r>
            <a:r>
              <a:rPr lang="zh-CN" altLang="en-US" sz="1800" dirty="0"/>
              <a:t>年</a:t>
            </a:r>
            <a:r>
              <a:rPr lang="en-US" altLang="zh-CN" sz="1800" dirty="0"/>
              <a:t>9</a:t>
            </a:r>
            <a:r>
              <a:rPr lang="zh-CN" altLang="en-US" sz="1800" dirty="0"/>
              <a:t>月</a:t>
            </a:r>
            <a:r>
              <a:rPr lang="en-US" altLang="zh-CN" sz="1800" dirty="0"/>
              <a:t>12~14</a:t>
            </a:r>
            <a:r>
              <a:rPr lang="zh-CN" altLang="en-US" sz="1800" dirty="0"/>
              <a:t>日于</a:t>
            </a:r>
            <a:r>
              <a:rPr lang="zh-CN" altLang="en-US" sz="1800" dirty="0" smtClean="0"/>
              <a:t>旧金山全球气候</a:t>
            </a:r>
            <a:r>
              <a:rPr lang="zh-CN" altLang="en-US" sz="1800" dirty="0"/>
              <a:t>行动峰会之前，代表</a:t>
            </a:r>
            <a:r>
              <a:rPr lang="en-US" altLang="zh-CN" sz="1800" dirty="0"/>
              <a:t>1.3</a:t>
            </a:r>
            <a:r>
              <a:rPr lang="zh-CN" altLang="en-US" sz="1800" dirty="0"/>
              <a:t>亿城市居民的</a:t>
            </a:r>
            <a:r>
              <a:rPr lang="en-US" altLang="zh-CN" sz="1800" dirty="0"/>
              <a:t>19</a:t>
            </a:r>
            <a:r>
              <a:rPr lang="zh-CN" altLang="en-US" sz="1800" dirty="0"/>
              <a:t>位先锋市长承诺</a:t>
            </a:r>
            <a:r>
              <a:rPr lang="zh-CN" altLang="en-US" sz="1800" dirty="0" smtClean="0"/>
              <a:t>，到</a:t>
            </a:r>
            <a:r>
              <a:rPr lang="en-US" altLang="zh-CN" sz="1800" dirty="0"/>
              <a:t>2030</a:t>
            </a:r>
            <a:r>
              <a:rPr lang="zh-CN" altLang="en-US" sz="1800" dirty="0"/>
              <a:t>年新建筑物以净零碳</a:t>
            </a:r>
            <a:r>
              <a:rPr lang="zh-CN" altLang="en-US" sz="1800" dirty="0" smtClean="0"/>
              <a:t>运营。目前有</a:t>
            </a:r>
            <a:r>
              <a:rPr lang="en-US" altLang="zh-CN" sz="1800" dirty="0" smtClean="0"/>
              <a:t>26</a:t>
            </a:r>
            <a:r>
              <a:rPr lang="zh-CN" altLang="en-US" sz="1800" dirty="0"/>
              <a:t>个</a:t>
            </a:r>
            <a:r>
              <a:rPr lang="en-US" altLang="zh-CN" sz="1800" dirty="0"/>
              <a:t>C40</a:t>
            </a:r>
            <a:r>
              <a:rPr lang="zh-CN" altLang="en-US" sz="1800" dirty="0"/>
              <a:t>城市签署了宣言，</a:t>
            </a:r>
            <a:r>
              <a:rPr lang="en-US" altLang="zh-CN" sz="1800" dirty="0"/>
              <a:t>11</a:t>
            </a:r>
            <a:r>
              <a:rPr lang="zh-CN" altLang="en-US" sz="1800" dirty="0"/>
              <a:t>个非 </a:t>
            </a:r>
            <a:r>
              <a:rPr lang="en-US" altLang="zh-CN" sz="1800" dirty="0"/>
              <a:t>C40</a:t>
            </a:r>
            <a:r>
              <a:rPr lang="zh-CN" altLang="en-US" sz="1800" dirty="0"/>
              <a:t>城市和地区也表示支持</a:t>
            </a:r>
            <a:r>
              <a:rPr lang="zh-CN" altLang="en-US" sz="1800" dirty="0" smtClean="0"/>
              <a:t>。</a:t>
            </a:r>
            <a:endParaRPr lang="en-US" altLang="zh-CN" sz="1800" dirty="0" smtClean="0"/>
          </a:p>
          <a:p>
            <a:pPr>
              <a:buFont typeface="Wingdings" panose="05000000000000000000" pitchFamily="2" charset="2"/>
              <a:buChar char="p"/>
            </a:pPr>
            <a:r>
              <a:rPr lang="zh-CN" altLang="en-US" sz="1800" dirty="0" smtClean="0"/>
              <a:t>建筑</a:t>
            </a:r>
            <a:r>
              <a:rPr lang="zh-CN" altLang="en-US" sz="1800" dirty="0"/>
              <a:t>用能平均占城市排放量的</a:t>
            </a:r>
            <a:r>
              <a:rPr lang="en-US" altLang="zh-CN" sz="1800" dirty="0"/>
              <a:t>50%</a:t>
            </a:r>
            <a:r>
              <a:rPr lang="zh-CN" altLang="en-US" sz="1800" dirty="0"/>
              <a:t>以上，</a:t>
            </a:r>
            <a:r>
              <a:rPr lang="zh-CN" altLang="en-US" sz="1800" dirty="0" smtClean="0"/>
              <a:t>甚至更</a:t>
            </a:r>
            <a:r>
              <a:rPr lang="zh-CN" altLang="en-US" sz="1800" dirty="0"/>
              <a:t>高 </a:t>
            </a:r>
            <a:r>
              <a:rPr lang="zh-CN" altLang="en-US" sz="1800" dirty="0" smtClean="0"/>
              <a:t>，主要用于供暖和制冷。</a:t>
            </a:r>
            <a:endParaRPr lang="en-US" altLang="zh-CN" sz="1800" dirty="0" smtClean="0"/>
          </a:p>
          <a:p>
            <a:pPr>
              <a:buFont typeface="Wingdings" panose="05000000000000000000" pitchFamily="2" charset="2"/>
              <a:buChar char="p"/>
            </a:pPr>
            <a:r>
              <a:rPr lang="en-US" altLang="zh-CN" sz="1800" dirty="0" smtClean="0"/>
              <a:t>C40</a:t>
            </a:r>
            <a:r>
              <a:rPr lang="zh-CN" altLang="en-US" sz="1800" dirty="0" smtClean="0"/>
              <a:t>目前</a:t>
            </a:r>
            <a:r>
              <a:rPr lang="zh-CN" altLang="en-US" sz="1800" dirty="0"/>
              <a:t>正在推广</a:t>
            </a:r>
            <a:r>
              <a:rPr lang="zh-CN" altLang="en-US" sz="1800" dirty="0" smtClean="0"/>
              <a:t>与世界</a:t>
            </a:r>
            <a:r>
              <a:rPr lang="zh-CN" altLang="en-US" sz="1800" dirty="0"/>
              <a:t>绿色建筑委员会（</a:t>
            </a:r>
            <a:r>
              <a:rPr lang="en-US" altLang="zh-CN" sz="1800" dirty="0"/>
              <a:t>WGBC</a:t>
            </a:r>
            <a:r>
              <a:rPr lang="zh-CN" altLang="en-US" sz="1800" dirty="0"/>
              <a:t>）、气候</a:t>
            </a:r>
            <a:r>
              <a:rPr lang="zh-CN" altLang="en-US" sz="1800" dirty="0" smtClean="0"/>
              <a:t>组织等合作</a:t>
            </a:r>
            <a:r>
              <a:rPr lang="zh-CN" altLang="en-US" sz="1800" dirty="0"/>
              <a:t>制定的“净零碳建筑</a:t>
            </a:r>
            <a:r>
              <a:rPr lang="zh-CN" altLang="en-US" sz="1800" dirty="0" smtClean="0"/>
              <a:t>宣言</a:t>
            </a:r>
            <a:r>
              <a:rPr lang="zh-CN" altLang="en-US" sz="1800" dirty="0"/>
              <a:t>”</a:t>
            </a:r>
            <a:r>
              <a:rPr lang="zh-CN" altLang="en-US" sz="1800" dirty="0" smtClean="0"/>
              <a:t>。要求</a:t>
            </a:r>
            <a:r>
              <a:rPr lang="zh-CN" altLang="en-US" sz="1800" dirty="0"/>
              <a:t>公司、城市、州和</a:t>
            </a:r>
            <a:r>
              <a:rPr lang="zh-CN" altLang="en-US" sz="1800" dirty="0" smtClean="0"/>
              <a:t>地区实现</a:t>
            </a:r>
            <a:r>
              <a:rPr lang="zh-CN" altLang="en-US" sz="1800" dirty="0"/>
              <a:t>一</a:t>
            </a:r>
            <a:r>
              <a:rPr lang="zh-CN" altLang="en-US" sz="1800" dirty="0" smtClean="0"/>
              <a:t>个愿景</a:t>
            </a:r>
            <a:r>
              <a:rPr lang="zh-CN" altLang="en-US" sz="1800" dirty="0"/>
              <a:t>：到</a:t>
            </a:r>
            <a:r>
              <a:rPr lang="en-US" altLang="zh-CN" sz="1800" dirty="0"/>
              <a:t>2030</a:t>
            </a:r>
            <a:r>
              <a:rPr lang="zh-CN" altLang="en-US" sz="1800" dirty="0"/>
              <a:t>年落实净零碳新建建筑，并</a:t>
            </a:r>
            <a:r>
              <a:rPr lang="zh-CN" altLang="en-US" sz="1800" dirty="0" smtClean="0"/>
              <a:t>在</a:t>
            </a:r>
            <a:r>
              <a:rPr lang="en-US" altLang="zh-CN" sz="1800" dirty="0" smtClean="0"/>
              <a:t>2050</a:t>
            </a:r>
            <a:r>
              <a:rPr lang="zh-CN" altLang="en-US" sz="1800" dirty="0"/>
              <a:t>年确保全球建筑</a:t>
            </a:r>
            <a:r>
              <a:rPr lang="zh-CN" altLang="en-US" sz="1800" dirty="0" smtClean="0"/>
              <a:t>领域实现</a:t>
            </a:r>
            <a:r>
              <a:rPr lang="zh-CN" altLang="en-US" sz="1800" dirty="0"/>
              <a:t>净零碳</a:t>
            </a:r>
            <a:r>
              <a:rPr lang="zh-CN" altLang="en-US" sz="1800" dirty="0" smtClean="0"/>
              <a:t>排放。 </a:t>
            </a:r>
            <a:r>
              <a:rPr lang="zh-CN" altLang="en-US" sz="1800" dirty="0"/>
              <a:t/>
            </a:r>
            <a:br>
              <a:rPr lang="zh-CN" altLang="en-US" sz="1800" dirty="0"/>
            </a:br>
            <a:endParaRPr lang="en-US" altLang="zh-CN" sz="1800" dirty="0" smtClean="0"/>
          </a:p>
          <a:p>
            <a:pPr>
              <a:buFont typeface="Wingdings" panose="05000000000000000000" pitchFamily="2" charset="2"/>
              <a:buChar char="p"/>
            </a:pPr>
            <a:endParaRPr lang="en-US" altLang="zh-CN" sz="18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3645024"/>
            <a:ext cx="4145657"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5" y="3616674"/>
            <a:ext cx="4684691" cy="153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descr="https://timgsa.baidu.com/timg?image&amp;quality=80&amp;size=b9999_10000&amp;sec=1544631665549&amp;di=59676bea14a70d2454885cfcc57444ef&amp;imgtype=0&amp;src=http%3A%2F%2F5b0988e595225.cdn.sohucs.com%2Fimages%2F20180409%2Fc22cabf061f6445296e97099c104b4a0.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48" y="5229200"/>
            <a:ext cx="4723576" cy="1752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54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07504" y="116632"/>
            <a:ext cx="8218488" cy="777875"/>
          </a:xfrm>
        </p:spPr>
        <p:txBody>
          <a:bodyPr>
            <a:normAutofit/>
          </a:bodyPr>
          <a:lstStyle/>
          <a:p>
            <a:r>
              <a:rPr lang="en-US" altLang="zh-CN" sz="4000" b="1" dirty="0" smtClean="0"/>
              <a:t>3.3 </a:t>
            </a:r>
            <a:r>
              <a:rPr lang="zh-CN" altLang="en-US" sz="4000" b="1" dirty="0" smtClean="0"/>
              <a:t>减少城市交通排放</a:t>
            </a:r>
            <a:endParaRPr lang="zh-CN" altLang="en-US" sz="4000" b="1" dirty="0"/>
          </a:p>
        </p:txBody>
      </p:sp>
      <p:sp>
        <p:nvSpPr>
          <p:cNvPr id="3" name="内容占位符 2"/>
          <p:cNvSpPr>
            <a:spLocks noGrp="1"/>
          </p:cNvSpPr>
          <p:nvPr>
            <p:ph idx="4294967295"/>
          </p:nvPr>
        </p:nvSpPr>
        <p:spPr>
          <a:xfrm>
            <a:off x="0" y="1052513"/>
            <a:ext cx="8676456" cy="2447925"/>
          </a:xfrm>
          <a:solidFill>
            <a:schemeClr val="bg1"/>
          </a:solidFill>
        </p:spPr>
        <p:txBody>
          <a:bodyPr>
            <a:normAutofit fontScale="62500" lnSpcReduction="20000"/>
          </a:bodyPr>
          <a:lstStyle/>
          <a:p>
            <a:pPr>
              <a:buFont typeface="Wingdings" panose="05000000000000000000" pitchFamily="2" charset="2"/>
              <a:buChar char="Ø"/>
            </a:pPr>
            <a:r>
              <a:rPr lang="zh-CN" altLang="en-US" dirty="0" smtClean="0"/>
              <a:t>通过变革城市交通方式，确保</a:t>
            </a:r>
            <a:r>
              <a:rPr lang="zh-CN" altLang="en-US" dirty="0"/>
              <a:t>所有居民都能够获得</a:t>
            </a:r>
            <a:r>
              <a:rPr lang="zh-CN" altLang="en-US" dirty="0" smtClean="0"/>
              <a:t>多种廉价的低</a:t>
            </a:r>
            <a:r>
              <a:rPr lang="zh-CN" altLang="en-US" dirty="0"/>
              <a:t>碳</a:t>
            </a:r>
            <a:r>
              <a:rPr lang="zh-CN" altLang="en-US" dirty="0" smtClean="0"/>
              <a:t>通勤。</a:t>
            </a:r>
            <a:r>
              <a:rPr lang="zh-CN" altLang="en-US" dirty="0"/>
              <a:t>满足居民和企业通勤需求的完整紧凑型社区开发是打造</a:t>
            </a:r>
            <a:r>
              <a:rPr lang="zh-CN" altLang="en-US" dirty="0" smtClean="0"/>
              <a:t>坚实</a:t>
            </a:r>
            <a:r>
              <a:rPr lang="zh-CN" altLang="en-US" dirty="0"/>
              <a:t>城市和促成下一代通勤方式的基础</a:t>
            </a:r>
            <a:r>
              <a:rPr lang="zh-CN" altLang="en-US" dirty="0" smtClean="0"/>
              <a:t>。</a:t>
            </a:r>
            <a:endParaRPr lang="en-US" altLang="zh-CN" dirty="0" smtClean="0"/>
          </a:p>
          <a:p>
            <a:pPr>
              <a:buFont typeface="Wingdings" panose="05000000000000000000" pitchFamily="2" charset="2"/>
              <a:buChar char="Ø"/>
            </a:pPr>
            <a:r>
              <a:rPr lang="zh-CN" altLang="en-US" dirty="0" smtClean="0"/>
              <a:t>当前</a:t>
            </a:r>
            <a:r>
              <a:rPr lang="zh-CN" altLang="en-US" dirty="0"/>
              <a:t>实施的公交导向</a:t>
            </a:r>
            <a:r>
              <a:rPr lang="zh-CN" altLang="en-US" dirty="0" smtClean="0"/>
              <a:t>发展，通过优化土地利用规划、推动智能化，奠定更多联运交通的基础，实现长期减</a:t>
            </a:r>
            <a:r>
              <a:rPr lang="zh-CN" altLang="en-US" dirty="0"/>
              <a:t>排</a:t>
            </a:r>
            <a:r>
              <a:rPr lang="zh-CN" altLang="en-US" dirty="0" smtClean="0"/>
              <a:t>。</a:t>
            </a:r>
            <a:endParaRPr lang="en-US" altLang="zh-CN" dirty="0" smtClean="0"/>
          </a:p>
          <a:p>
            <a:pPr>
              <a:buFont typeface="Wingdings" panose="05000000000000000000" pitchFamily="2" charset="2"/>
              <a:buChar char="Ø"/>
            </a:pPr>
            <a:r>
              <a:rPr lang="zh-CN" altLang="en-US" dirty="0" smtClean="0"/>
              <a:t>鼓励城市在现有</a:t>
            </a:r>
            <a:r>
              <a:rPr lang="zh-CN" altLang="en-US" dirty="0"/>
              <a:t>土地利用</a:t>
            </a:r>
            <a:r>
              <a:rPr lang="zh-CN" altLang="en-US" dirty="0" smtClean="0"/>
              <a:t>模式下鼓励步行和单车出行，加强大众交通（如</a:t>
            </a:r>
            <a:r>
              <a:rPr lang="zh-CN" altLang="en-US" dirty="0"/>
              <a:t>引入主干道快速公交</a:t>
            </a:r>
            <a:r>
              <a:rPr lang="zh-CN" altLang="en-US" dirty="0" smtClean="0"/>
              <a:t>）实现</a:t>
            </a:r>
            <a:r>
              <a:rPr lang="zh-CN" altLang="en-US" dirty="0"/>
              <a:t>短期减排</a:t>
            </a:r>
            <a:r>
              <a:rPr lang="zh-CN" altLang="en-US" dirty="0" smtClean="0"/>
              <a:t>。</a:t>
            </a:r>
            <a:endParaRPr lang="en-US" altLang="zh-CN" dirty="0" smtClean="0"/>
          </a:p>
          <a:p>
            <a:pPr>
              <a:buFont typeface="Wingdings" panose="05000000000000000000" pitchFamily="2" charset="2"/>
              <a:buChar char="Ø"/>
            </a:pPr>
            <a:r>
              <a:rPr lang="zh-CN" altLang="en-US" dirty="0" smtClean="0"/>
              <a:t>城市可以</a:t>
            </a:r>
            <a:r>
              <a:rPr lang="zh-CN" altLang="en-US" dirty="0"/>
              <a:t>通过增加利用新电力、共享、互联和自动化技术的下一代</a:t>
            </a:r>
            <a:r>
              <a:rPr lang="zh-CN" altLang="en-US" dirty="0" smtClean="0"/>
              <a:t>车辆、优化货运交通，加快</a:t>
            </a:r>
            <a:r>
              <a:rPr lang="zh-CN" altLang="en-US" dirty="0"/>
              <a:t>减排。 </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3164" y="3727186"/>
            <a:ext cx="4043332" cy="3090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3725652"/>
            <a:ext cx="4885660" cy="3132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3795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1_默认设计模板">
  <a:themeElements>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2145</TotalTime>
  <Words>4094</Words>
  <Application>Microsoft Office PowerPoint</Application>
  <PresentationFormat>全屏显示(4:3)</PresentationFormat>
  <Paragraphs>249</Paragraphs>
  <Slides>26</Slides>
  <Notes>13</Notes>
  <HiddenSlides>0</HiddenSlides>
  <MMClips>0</MMClips>
  <ScaleCrop>false</ScaleCrop>
  <HeadingPairs>
    <vt:vector size="4" baseType="variant">
      <vt:variant>
        <vt:lpstr>主题</vt:lpstr>
      </vt:variant>
      <vt:variant>
        <vt:i4>2</vt:i4>
      </vt:variant>
      <vt:variant>
        <vt:lpstr>幻灯片标题</vt:lpstr>
      </vt:variant>
      <vt:variant>
        <vt:i4>26</vt:i4>
      </vt:variant>
    </vt:vector>
  </HeadingPairs>
  <TitlesOfParts>
    <vt:vector size="28" baseType="lpstr">
      <vt:lpstr>1_默认设计模板</vt:lpstr>
      <vt:lpstr>Profile</vt:lpstr>
      <vt:lpstr>全球气候治理下企业绿色创新发展的新举措  </vt:lpstr>
      <vt:lpstr>目 录</vt:lpstr>
      <vt:lpstr>PowerPoint 演示文稿</vt:lpstr>
      <vt:lpstr>2. C40低碳发展目标</vt:lpstr>
      <vt:lpstr>3.国家及区域低碳发展举措</vt:lpstr>
      <vt:lpstr>低碳经济转型将给全球带来巨大收益</vt:lpstr>
      <vt:lpstr>3.1 增加可再生电力比重</vt:lpstr>
      <vt:lpstr>PowerPoint 演示文稿</vt:lpstr>
      <vt:lpstr>3.3 减少城市交通排放</vt:lpstr>
      <vt:lpstr>3.3.1 欧盟对汽车规定碳排放标准</vt:lpstr>
      <vt:lpstr>3.3.2 英国汽车购置注册税费用表</vt:lpstr>
      <vt:lpstr>工信部密集发文推动绿色发展</vt:lpstr>
      <vt:lpstr>绿色产业指导目录对绿色产业的界定</vt:lpstr>
      <vt:lpstr>4.企业绿色发展案例分享</vt:lpstr>
      <vt:lpstr>4.1承担环境责任，企业增长的机会</vt:lpstr>
      <vt:lpstr>4.2 先进企业绿色发展案例-华为</vt:lpstr>
      <vt:lpstr>4.2 先进企业绿色发展案例-京东方</vt:lpstr>
      <vt:lpstr>4.3 投资绿色产业-沃尔玛（1）</vt:lpstr>
      <vt:lpstr>4.3 投资绿色产业-沃尔玛（2）</vt:lpstr>
      <vt:lpstr>PowerPoint 演示文稿</vt:lpstr>
      <vt:lpstr>4.4 融入可持续发展-施耐德电气（1）</vt:lpstr>
      <vt:lpstr>PowerPoint 演示文稿</vt:lpstr>
      <vt:lpstr>PowerPoint 演示文稿</vt:lpstr>
      <vt:lpstr>PowerPoint 演示文稿</vt:lpstr>
      <vt:lpstr>5. 总 结</vt:lpstr>
      <vt:lpstr>敬请批评指正！  sunzq@tust.edu.cn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全球气候变化推动下的绿色发展</dc:title>
  <dc:creator>sunzq</dc:creator>
  <cp:lastModifiedBy>Windows 用户</cp:lastModifiedBy>
  <cp:revision>276</cp:revision>
  <cp:lastPrinted>2019-04-18T05:37:42Z</cp:lastPrinted>
  <dcterms:created xsi:type="dcterms:W3CDTF">2018-12-05T14:08:00Z</dcterms:created>
  <dcterms:modified xsi:type="dcterms:W3CDTF">2019-04-18T05:45:18Z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2052-11.1.0.8567</vt:lpwstr>
  </property>
</Properties>
</file>