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5.xml" ContentType="application/vnd.openxmlformats-officedocument.drawingml.chart+xml"/>
  <Override PartName="/ppt/drawings/drawing1.xml" ContentType="application/vnd.openxmlformats-officedocument.drawingml.chartshapes+xml"/>
  <Override PartName="/ppt/charts/chart6.xml" ContentType="application/vnd.openxmlformats-officedocument.drawingml.chart+xml"/>
  <Override PartName="/ppt/charts/chart7.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85" r:id="rId4"/>
    <p:sldId id="349" r:id="rId5"/>
    <p:sldId id="336" r:id="rId6"/>
    <p:sldId id="337" r:id="rId7"/>
    <p:sldId id="338" r:id="rId8"/>
    <p:sldId id="344" r:id="rId9"/>
    <p:sldId id="345" r:id="rId10"/>
    <p:sldId id="290" r:id="rId11"/>
    <p:sldId id="332" r:id="rId12"/>
    <p:sldId id="330" r:id="rId13"/>
    <p:sldId id="331" r:id="rId14"/>
    <p:sldId id="291" r:id="rId15"/>
    <p:sldId id="293" r:id="rId16"/>
    <p:sldId id="295" r:id="rId17"/>
    <p:sldId id="296" r:id="rId18"/>
    <p:sldId id="310" r:id="rId19"/>
    <p:sldId id="297" r:id="rId20"/>
    <p:sldId id="348" r:id="rId21"/>
    <p:sldId id="292" r:id="rId22"/>
    <p:sldId id="340" r:id="rId23"/>
    <p:sldId id="342" r:id="rId24"/>
    <p:sldId id="307" r:id="rId25"/>
    <p:sldId id="305" r:id="rId26"/>
    <p:sldId id="333" r:id="rId27"/>
    <p:sldId id="334" r:id="rId28"/>
    <p:sldId id="311" r:id="rId29"/>
    <p:sldId id="318" r:id="rId30"/>
    <p:sldId id="324" r:id="rId31"/>
    <p:sldId id="347" r:id="rId32"/>
    <p:sldId id="270" r:id="rId3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刘 诚" initials="刘" lastIdx="1" clrIdx="0">
    <p:extLst>
      <p:ext uri="{19B8F6BF-5375-455C-9EA6-DF929625EA0E}">
        <p15:presenceInfo xmlns:p15="http://schemas.microsoft.com/office/powerpoint/2012/main" userId="3aaaba657df63b1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7150"/>
    <a:srgbClr val="0B988F"/>
    <a:srgbClr val="D5FFF3"/>
    <a:srgbClr val="007050"/>
    <a:srgbClr val="ECF3F8"/>
    <a:srgbClr val="E33113"/>
    <a:srgbClr val="BB1B91"/>
    <a:srgbClr val="007051"/>
    <a:srgbClr val="007052"/>
    <a:srgbClr val="00B4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4C1A8A3-306A-4EB7-A6B1-4F7E0EB9C5D6}" styleName="中度样式 3 - 强调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中度样式 3 - 强调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424" autoAdjust="0"/>
  </p:normalViewPr>
  <p:slideViewPr>
    <p:cSldViewPr snapToGrid="0">
      <p:cViewPr>
        <p:scale>
          <a:sx n="68" d="100"/>
          <a:sy n="68" d="100"/>
        </p:scale>
        <p:origin x="48" y="204"/>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2.xlsx"/></Relationships>
</file>

<file path=ppt/charts/_rels/chart3.xml.rels><?xml version="1.0" encoding="UTF-8" standalone="yes"?>
<Relationships xmlns="http://schemas.openxmlformats.org/package/2006/relationships"><Relationship Id="rId1" Type="http://schemas.openxmlformats.org/officeDocument/2006/relationships/oleObject" Target="file:///H:\&#25968;&#25454;&#20998;&#26512;\&#22269;&#38469;&#30899;&#20132;&#26131;&#24066;&#22330;&#34892;&#24773;\&#22269;&#38469;&#30899;&#20132;&#26131;&#24066;&#22330;&#34892;&#24773;2019033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H:\&#25968;&#25454;&#20998;&#26512;\&#22269;&#38469;&#30899;&#20132;&#26131;&#24066;&#22330;&#34892;&#24773;\&#22269;&#38469;&#30899;&#20132;&#26131;&#24066;&#22330;&#34892;&#24773;20190331.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THINKPAD\Desktop\&#25968;&#25454;&#20998;&#26512;\&#21508;&#35797;&#28857;&#30465;&#24066;&#32447;&#19978;&#22343;&#20215;&amp;&#25104;&#20132;&#37327;&amp;&#25104;&#20132;&#39069;&#27604;&#36739;2019010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G:\&#25968;&#25454;&#20998;&#26512;\&#21508;&#35797;&#28857;&#30465;&#24066;&#32447;&#19978;&#22343;&#20215;&amp;&#25104;&#20132;&#37327;&amp;&#25104;&#20132;&#39069;&#27604;&#36739;2019033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G:\&#25968;&#25454;&#20998;&#26512;\&#21508;&#35797;&#28857;&#30465;&#24066;&#32447;&#19978;&#22343;&#20215;&amp;&#25104;&#20132;&#37327;&amp;&#25104;&#20132;&#39069;&#27604;&#36739;2019033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floor>
    <c:sideWall>
      <c:thickness val="0"/>
    </c:sideWall>
    <c:backWall>
      <c:thickness val="0"/>
    </c:backWall>
    <c:plotArea>
      <c:layout>
        <c:manualLayout>
          <c:layoutTarget val="inner"/>
          <c:xMode val="edge"/>
          <c:yMode val="edge"/>
          <c:x val="0.26802216622988317"/>
          <c:y val="8.3511130605249076E-2"/>
          <c:w val="0.73197783377011683"/>
          <c:h val="0.59721514096034423"/>
        </c:manualLayout>
      </c:layout>
      <c:bar3DChart>
        <c:barDir val="col"/>
        <c:grouping val="clustered"/>
        <c:varyColors val="0"/>
        <c:ser>
          <c:idx val="0"/>
          <c:order val="0"/>
          <c:tx>
            <c:strRef>
              <c:f>Sheet1!$B$1</c:f>
              <c:strCache>
                <c:ptCount val="1"/>
                <c:pt idx="0">
                  <c:v>2005</c:v>
                </c:pt>
              </c:strCache>
            </c:strRef>
          </c:tx>
          <c:spPr>
            <a:solidFill>
              <a:schemeClr val="accent2">
                <a:lumMod val="60000"/>
                <a:lumOff val="40000"/>
              </a:schemeClr>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c:f>
              <c:strCache>
                <c:ptCount val="1"/>
                <c:pt idx="0">
                  <c:v>全球碳交易额（亿美元）</c:v>
                </c:pt>
              </c:strCache>
            </c:strRef>
          </c:cat>
          <c:val>
            <c:numRef>
              <c:f>Sheet1!$B$2</c:f>
              <c:numCache>
                <c:formatCode>General</c:formatCode>
                <c:ptCount val="1"/>
                <c:pt idx="0">
                  <c:v>111</c:v>
                </c:pt>
              </c:numCache>
            </c:numRef>
          </c:val>
          <c:extLst xmlns:c16r2="http://schemas.microsoft.com/office/drawing/2015/06/chart">
            <c:ext xmlns:c16="http://schemas.microsoft.com/office/drawing/2014/chart" uri="{C3380CC4-5D6E-409C-BE32-E72D297353CC}">
              <c16:uniqueId val="{00000000-AA78-45C4-A61C-29A4592768ED}"/>
            </c:ext>
          </c:extLst>
        </c:ser>
        <c:ser>
          <c:idx val="1"/>
          <c:order val="1"/>
          <c:tx>
            <c:strRef>
              <c:f>Sheet1!$C$1</c:f>
              <c:strCache>
                <c:ptCount val="1"/>
                <c:pt idx="0">
                  <c:v>2015</c:v>
                </c:pt>
              </c:strCache>
            </c:strRef>
          </c:tx>
          <c:spPr>
            <a:solidFill>
              <a:srgbClr val="00715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c:f>
              <c:strCache>
                <c:ptCount val="1"/>
                <c:pt idx="0">
                  <c:v>全球碳交易额（亿美元）</c:v>
                </c:pt>
              </c:strCache>
            </c:strRef>
          </c:cat>
          <c:val>
            <c:numRef>
              <c:f>Sheet1!$C$2</c:f>
              <c:numCache>
                <c:formatCode>General</c:formatCode>
                <c:ptCount val="1"/>
                <c:pt idx="0">
                  <c:v>1760</c:v>
                </c:pt>
              </c:numCache>
            </c:numRef>
          </c:val>
          <c:extLst xmlns:c16r2="http://schemas.microsoft.com/office/drawing/2015/06/chart">
            <c:ext xmlns:c16="http://schemas.microsoft.com/office/drawing/2014/chart" uri="{C3380CC4-5D6E-409C-BE32-E72D297353CC}">
              <c16:uniqueId val="{00000001-AA78-45C4-A61C-29A4592768ED}"/>
            </c:ext>
          </c:extLst>
        </c:ser>
        <c:dLbls>
          <c:showLegendKey val="0"/>
          <c:showVal val="0"/>
          <c:showCatName val="0"/>
          <c:showSerName val="0"/>
          <c:showPercent val="0"/>
          <c:showBubbleSize val="0"/>
        </c:dLbls>
        <c:gapWidth val="75"/>
        <c:shape val="pyramid"/>
        <c:axId val="326720472"/>
        <c:axId val="326720864"/>
        <c:axId val="0"/>
      </c:bar3DChart>
      <c:catAx>
        <c:axId val="326720472"/>
        <c:scaling>
          <c:orientation val="minMax"/>
        </c:scaling>
        <c:delete val="0"/>
        <c:axPos val="b"/>
        <c:numFmt formatCode="General" sourceLinked="1"/>
        <c:majorTickMark val="none"/>
        <c:minorTickMark val="none"/>
        <c:tickLblPos val="nextTo"/>
        <c:crossAx val="326720864"/>
        <c:crosses val="autoZero"/>
        <c:auto val="1"/>
        <c:lblAlgn val="ctr"/>
        <c:lblOffset val="100"/>
        <c:noMultiLvlLbl val="0"/>
      </c:catAx>
      <c:valAx>
        <c:axId val="326720864"/>
        <c:scaling>
          <c:orientation val="minMax"/>
        </c:scaling>
        <c:delete val="0"/>
        <c:axPos val="l"/>
        <c:numFmt formatCode="General" sourceLinked="1"/>
        <c:majorTickMark val="none"/>
        <c:minorTickMark val="none"/>
        <c:tickLblPos val="nextTo"/>
        <c:crossAx val="326720472"/>
        <c:crosses val="autoZero"/>
        <c:crossBetween val="between"/>
      </c:valAx>
      <c:spPr>
        <a:noFill/>
        <a:ln w="25400">
          <a:noFill/>
        </a:ln>
      </c:spPr>
    </c:plotArea>
    <c:legend>
      <c:legendPos val="r"/>
      <c:layout>
        <c:manualLayout>
          <c:xMode val="edge"/>
          <c:yMode val="edge"/>
          <c:x val="0.33080180752766958"/>
          <c:y val="0.61334179669489797"/>
          <c:w val="0.504"/>
          <c:h val="0.12802768166089964"/>
        </c:manualLayout>
      </c:layout>
      <c:overlay val="0"/>
    </c:legend>
    <c:plotVisOnly val="1"/>
    <c:dispBlanksAs val="gap"/>
    <c:showDLblsOverMax val="0"/>
  </c:chart>
  <c:txPr>
    <a:bodyPr/>
    <a:lstStyle/>
    <a:p>
      <a:pPr>
        <a:defRPr sz="1800">
          <a:ea typeface="微软雅黑"/>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floor>
    <c:sideWall>
      <c:thickness val="0"/>
    </c:sideWall>
    <c:backWall>
      <c:thickness val="0"/>
    </c:backWall>
    <c:plotArea>
      <c:layout>
        <c:manualLayout>
          <c:layoutTarget val="inner"/>
          <c:xMode val="edge"/>
          <c:yMode val="edge"/>
          <c:x val="0.18612965620515379"/>
          <c:y val="0.21451285691411115"/>
          <c:w val="0.76898255027973639"/>
          <c:h val="0.61243196677439582"/>
        </c:manualLayout>
      </c:layout>
      <c:bar3DChart>
        <c:barDir val="col"/>
        <c:grouping val="clustered"/>
        <c:varyColors val="0"/>
        <c:ser>
          <c:idx val="0"/>
          <c:order val="0"/>
          <c:tx>
            <c:strRef>
              <c:f>Sheet1!$B$1</c:f>
              <c:strCache>
                <c:ptCount val="1"/>
                <c:pt idx="0">
                  <c:v>2005</c:v>
                </c:pt>
              </c:strCache>
            </c:strRef>
          </c:tx>
          <c:spPr>
            <a:solidFill>
              <a:srgbClr val="00B0F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c:f>
              <c:strCache>
                <c:ptCount val="1"/>
                <c:pt idx="0">
                  <c:v>全球碳交易量（亿吨）</c:v>
                </c:pt>
              </c:strCache>
            </c:strRef>
          </c:cat>
          <c:val>
            <c:numRef>
              <c:f>Sheet1!$B$2</c:f>
              <c:numCache>
                <c:formatCode>General</c:formatCode>
                <c:ptCount val="1"/>
                <c:pt idx="0">
                  <c:v>7.2</c:v>
                </c:pt>
              </c:numCache>
            </c:numRef>
          </c:val>
          <c:extLst xmlns:c16r2="http://schemas.microsoft.com/office/drawing/2015/06/chart">
            <c:ext xmlns:c16="http://schemas.microsoft.com/office/drawing/2014/chart" uri="{C3380CC4-5D6E-409C-BE32-E72D297353CC}">
              <c16:uniqueId val="{00000000-1A1B-4FAA-A485-F99E78CFB6ED}"/>
            </c:ext>
          </c:extLst>
        </c:ser>
        <c:ser>
          <c:idx val="1"/>
          <c:order val="1"/>
          <c:tx>
            <c:strRef>
              <c:f>Sheet1!$C$1</c:f>
              <c:strCache>
                <c:ptCount val="1"/>
                <c:pt idx="0">
                  <c:v>2015</c:v>
                </c:pt>
              </c:strCache>
            </c:strRef>
          </c:tx>
          <c:spPr>
            <a:solidFill>
              <a:srgbClr val="00715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c:f>
              <c:strCache>
                <c:ptCount val="1"/>
                <c:pt idx="0">
                  <c:v>全球碳交易量（亿吨）</c:v>
                </c:pt>
              </c:strCache>
            </c:strRef>
          </c:cat>
          <c:val>
            <c:numRef>
              <c:f>Sheet1!$C$2</c:f>
              <c:numCache>
                <c:formatCode>General</c:formatCode>
                <c:ptCount val="1"/>
                <c:pt idx="0">
                  <c:v>103</c:v>
                </c:pt>
              </c:numCache>
            </c:numRef>
          </c:val>
          <c:extLst xmlns:c16r2="http://schemas.microsoft.com/office/drawing/2015/06/chart">
            <c:ext xmlns:c16="http://schemas.microsoft.com/office/drawing/2014/chart" uri="{C3380CC4-5D6E-409C-BE32-E72D297353CC}">
              <c16:uniqueId val="{00000001-1A1B-4FAA-A485-F99E78CFB6ED}"/>
            </c:ext>
          </c:extLst>
        </c:ser>
        <c:dLbls>
          <c:showLegendKey val="0"/>
          <c:showVal val="0"/>
          <c:showCatName val="0"/>
          <c:showSerName val="0"/>
          <c:showPercent val="0"/>
          <c:showBubbleSize val="0"/>
        </c:dLbls>
        <c:gapWidth val="75"/>
        <c:shape val="pyramid"/>
        <c:axId val="326721256"/>
        <c:axId val="326721648"/>
        <c:axId val="0"/>
      </c:bar3DChart>
      <c:catAx>
        <c:axId val="326721256"/>
        <c:scaling>
          <c:orientation val="minMax"/>
        </c:scaling>
        <c:delete val="0"/>
        <c:axPos val="b"/>
        <c:numFmt formatCode="General" sourceLinked="1"/>
        <c:majorTickMark val="none"/>
        <c:minorTickMark val="none"/>
        <c:tickLblPos val="nextTo"/>
        <c:crossAx val="326721648"/>
        <c:crosses val="autoZero"/>
        <c:auto val="1"/>
        <c:lblAlgn val="ctr"/>
        <c:lblOffset val="100"/>
        <c:noMultiLvlLbl val="0"/>
      </c:catAx>
      <c:valAx>
        <c:axId val="326721648"/>
        <c:scaling>
          <c:orientation val="minMax"/>
        </c:scaling>
        <c:delete val="0"/>
        <c:axPos val="l"/>
        <c:numFmt formatCode="General" sourceLinked="1"/>
        <c:majorTickMark val="none"/>
        <c:minorTickMark val="none"/>
        <c:tickLblPos val="nextTo"/>
        <c:crossAx val="326721256"/>
        <c:crosses val="autoZero"/>
        <c:crossBetween val="between"/>
      </c:valAx>
      <c:spPr>
        <a:noFill/>
        <a:ln w="25401">
          <a:noFill/>
        </a:ln>
      </c:spPr>
    </c:plotArea>
    <c:legend>
      <c:legendPos val="r"/>
      <c:layout>
        <c:manualLayout>
          <c:xMode val="edge"/>
          <c:yMode val="edge"/>
          <c:x val="0.28135687693683575"/>
          <c:y val="0.7619077785964018"/>
          <c:w val="0.46898263027295284"/>
          <c:h val="0.12374581939799331"/>
        </c:manualLayout>
      </c:layout>
      <c:overlay val="0"/>
    </c:legend>
    <c:plotVisOnly val="1"/>
    <c:dispBlanksAs val="gap"/>
    <c:showDLblsOverMax val="0"/>
  </c:chart>
  <c:txPr>
    <a:bodyPr/>
    <a:lstStyle/>
    <a:p>
      <a:pPr>
        <a:defRPr sz="1800">
          <a:ea typeface="微软雅黑"/>
        </a:defRPr>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zh-CN" sz="1200"/>
              <a:t>核证减排量价格</a:t>
            </a:r>
            <a:r>
              <a:rPr lang="en-US" sz="1200"/>
              <a:t>  CER Price</a:t>
            </a:r>
            <a:endParaRPr lang="zh-CN" sz="1200"/>
          </a:p>
        </c:rich>
      </c:tx>
      <c:layout/>
      <c:overlay val="0"/>
    </c:title>
    <c:autoTitleDeleted val="0"/>
    <c:plotArea>
      <c:layout>
        <c:manualLayout>
          <c:layoutTarget val="inner"/>
          <c:xMode val="edge"/>
          <c:yMode val="edge"/>
          <c:x val="6.9378288066414592E-2"/>
          <c:y val="0.15737009024142246"/>
          <c:w val="0.87161045397959613"/>
          <c:h val="0.77479500856437611"/>
        </c:manualLayout>
      </c:layout>
      <c:scatterChart>
        <c:scatterStyle val="smoothMarker"/>
        <c:varyColors val="0"/>
        <c:ser>
          <c:idx val="0"/>
          <c:order val="0"/>
          <c:tx>
            <c:strRef>
              <c:f>CER!$D$1</c:f>
              <c:strCache>
                <c:ptCount val="1"/>
                <c:pt idx="0">
                  <c:v>收盘价（€）</c:v>
                </c:pt>
              </c:strCache>
            </c:strRef>
          </c:tx>
          <c:spPr>
            <a:ln>
              <a:solidFill>
                <a:srgbClr val="007150"/>
              </a:solidFill>
            </a:ln>
          </c:spPr>
          <c:marker>
            <c:symbol val="none"/>
          </c:marker>
          <c:xVal>
            <c:numRef>
              <c:f>CER!$C$2:$C$541</c:f>
              <c:numCache>
                <c:formatCode>m/d/yyyy</c:formatCode>
                <c:ptCount val="540"/>
                <c:pt idx="0">
                  <c:v>42737</c:v>
                </c:pt>
                <c:pt idx="1">
                  <c:v>42738</c:v>
                </c:pt>
                <c:pt idx="2">
                  <c:v>42739</c:v>
                </c:pt>
                <c:pt idx="3">
                  <c:v>42740</c:v>
                </c:pt>
                <c:pt idx="4">
                  <c:v>42741</c:v>
                </c:pt>
                <c:pt idx="5">
                  <c:v>42744</c:v>
                </c:pt>
                <c:pt idx="6">
                  <c:v>42745</c:v>
                </c:pt>
                <c:pt idx="7">
                  <c:v>42746</c:v>
                </c:pt>
                <c:pt idx="8">
                  <c:v>42747</c:v>
                </c:pt>
                <c:pt idx="9">
                  <c:v>42748</c:v>
                </c:pt>
                <c:pt idx="10">
                  <c:v>42751</c:v>
                </c:pt>
                <c:pt idx="11">
                  <c:v>42752</c:v>
                </c:pt>
                <c:pt idx="12">
                  <c:v>42754</c:v>
                </c:pt>
                <c:pt idx="13">
                  <c:v>42755</c:v>
                </c:pt>
                <c:pt idx="14">
                  <c:v>42758</c:v>
                </c:pt>
                <c:pt idx="15">
                  <c:v>42759</c:v>
                </c:pt>
                <c:pt idx="16">
                  <c:v>42760</c:v>
                </c:pt>
                <c:pt idx="17">
                  <c:v>42769</c:v>
                </c:pt>
                <c:pt idx="18">
                  <c:v>42772</c:v>
                </c:pt>
                <c:pt idx="19">
                  <c:v>42773</c:v>
                </c:pt>
                <c:pt idx="20">
                  <c:v>42774</c:v>
                </c:pt>
                <c:pt idx="21">
                  <c:v>42775</c:v>
                </c:pt>
                <c:pt idx="22">
                  <c:v>42776</c:v>
                </c:pt>
                <c:pt idx="23">
                  <c:v>42779</c:v>
                </c:pt>
                <c:pt idx="24">
                  <c:v>42780</c:v>
                </c:pt>
                <c:pt idx="25">
                  <c:v>42781</c:v>
                </c:pt>
                <c:pt idx="26">
                  <c:v>42782</c:v>
                </c:pt>
                <c:pt idx="27">
                  <c:v>42783</c:v>
                </c:pt>
                <c:pt idx="28">
                  <c:v>42786</c:v>
                </c:pt>
                <c:pt idx="29">
                  <c:v>42787</c:v>
                </c:pt>
                <c:pt idx="30">
                  <c:v>42788</c:v>
                </c:pt>
                <c:pt idx="31">
                  <c:v>42789</c:v>
                </c:pt>
                <c:pt idx="32">
                  <c:v>42790</c:v>
                </c:pt>
                <c:pt idx="33">
                  <c:v>42793</c:v>
                </c:pt>
                <c:pt idx="34">
                  <c:v>42794</c:v>
                </c:pt>
                <c:pt idx="35">
                  <c:v>42795</c:v>
                </c:pt>
                <c:pt idx="36">
                  <c:v>42796</c:v>
                </c:pt>
                <c:pt idx="37">
                  <c:v>42797</c:v>
                </c:pt>
                <c:pt idx="38">
                  <c:v>42800</c:v>
                </c:pt>
                <c:pt idx="39">
                  <c:v>42801</c:v>
                </c:pt>
                <c:pt idx="40">
                  <c:v>42802</c:v>
                </c:pt>
                <c:pt idx="41">
                  <c:v>42803</c:v>
                </c:pt>
                <c:pt idx="42">
                  <c:v>42804</c:v>
                </c:pt>
                <c:pt idx="43">
                  <c:v>42807</c:v>
                </c:pt>
                <c:pt idx="44">
                  <c:v>42808</c:v>
                </c:pt>
                <c:pt idx="45">
                  <c:v>42809</c:v>
                </c:pt>
                <c:pt idx="46">
                  <c:v>42810</c:v>
                </c:pt>
                <c:pt idx="47">
                  <c:v>42811</c:v>
                </c:pt>
                <c:pt idx="48">
                  <c:v>42814</c:v>
                </c:pt>
                <c:pt idx="49">
                  <c:v>42815</c:v>
                </c:pt>
                <c:pt idx="50">
                  <c:v>42816</c:v>
                </c:pt>
                <c:pt idx="51">
                  <c:v>42817</c:v>
                </c:pt>
                <c:pt idx="52">
                  <c:v>42818</c:v>
                </c:pt>
                <c:pt idx="53">
                  <c:v>42821</c:v>
                </c:pt>
                <c:pt idx="54">
                  <c:v>42822</c:v>
                </c:pt>
                <c:pt idx="55">
                  <c:v>42823</c:v>
                </c:pt>
                <c:pt idx="56">
                  <c:v>42824</c:v>
                </c:pt>
                <c:pt idx="57">
                  <c:v>42825</c:v>
                </c:pt>
                <c:pt idx="58">
                  <c:v>42829</c:v>
                </c:pt>
                <c:pt idx="59">
                  <c:v>42830</c:v>
                </c:pt>
                <c:pt idx="60">
                  <c:v>42831</c:v>
                </c:pt>
                <c:pt idx="61">
                  <c:v>42832</c:v>
                </c:pt>
                <c:pt idx="62">
                  <c:v>42835</c:v>
                </c:pt>
                <c:pt idx="63">
                  <c:v>42836</c:v>
                </c:pt>
                <c:pt idx="64">
                  <c:v>42837</c:v>
                </c:pt>
                <c:pt idx="65">
                  <c:v>42838</c:v>
                </c:pt>
                <c:pt idx="66">
                  <c:v>42842</c:v>
                </c:pt>
                <c:pt idx="67">
                  <c:v>42843</c:v>
                </c:pt>
                <c:pt idx="68">
                  <c:v>42844</c:v>
                </c:pt>
                <c:pt idx="69">
                  <c:v>42845</c:v>
                </c:pt>
                <c:pt idx="70">
                  <c:v>42849</c:v>
                </c:pt>
                <c:pt idx="71">
                  <c:v>42850</c:v>
                </c:pt>
                <c:pt idx="72">
                  <c:v>42851</c:v>
                </c:pt>
                <c:pt idx="73">
                  <c:v>42852</c:v>
                </c:pt>
                <c:pt idx="74">
                  <c:v>42853</c:v>
                </c:pt>
                <c:pt idx="75">
                  <c:v>42857</c:v>
                </c:pt>
                <c:pt idx="76">
                  <c:v>42858</c:v>
                </c:pt>
                <c:pt idx="77">
                  <c:v>42859</c:v>
                </c:pt>
                <c:pt idx="78">
                  <c:v>42860</c:v>
                </c:pt>
                <c:pt idx="79">
                  <c:v>42863</c:v>
                </c:pt>
                <c:pt idx="80">
                  <c:v>42864</c:v>
                </c:pt>
                <c:pt idx="81">
                  <c:v>42865</c:v>
                </c:pt>
                <c:pt idx="82">
                  <c:v>42866</c:v>
                </c:pt>
                <c:pt idx="83">
                  <c:v>42867</c:v>
                </c:pt>
                <c:pt idx="84">
                  <c:v>42870</c:v>
                </c:pt>
                <c:pt idx="85">
                  <c:v>42871</c:v>
                </c:pt>
                <c:pt idx="86">
                  <c:v>42872</c:v>
                </c:pt>
                <c:pt idx="87">
                  <c:v>42873</c:v>
                </c:pt>
                <c:pt idx="88">
                  <c:v>42874</c:v>
                </c:pt>
                <c:pt idx="89">
                  <c:v>42877</c:v>
                </c:pt>
                <c:pt idx="90">
                  <c:v>42878</c:v>
                </c:pt>
                <c:pt idx="91">
                  <c:v>42879</c:v>
                </c:pt>
                <c:pt idx="92">
                  <c:v>42880</c:v>
                </c:pt>
                <c:pt idx="93">
                  <c:v>42881</c:v>
                </c:pt>
                <c:pt idx="94">
                  <c:v>42885</c:v>
                </c:pt>
                <c:pt idx="95">
                  <c:v>42886</c:v>
                </c:pt>
                <c:pt idx="96">
                  <c:v>42887</c:v>
                </c:pt>
                <c:pt idx="97">
                  <c:v>42888</c:v>
                </c:pt>
                <c:pt idx="98">
                  <c:v>42891</c:v>
                </c:pt>
                <c:pt idx="99">
                  <c:v>42892</c:v>
                </c:pt>
                <c:pt idx="100">
                  <c:v>42893</c:v>
                </c:pt>
                <c:pt idx="101">
                  <c:v>42894</c:v>
                </c:pt>
                <c:pt idx="102">
                  <c:v>42895</c:v>
                </c:pt>
                <c:pt idx="103">
                  <c:v>42898</c:v>
                </c:pt>
                <c:pt idx="104">
                  <c:v>42899</c:v>
                </c:pt>
                <c:pt idx="105">
                  <c:v>42900</c:v>
                </c:pt>
                <c:pt idx="106">
                  <c:v>42901</c:v>
                </c:pt>
                <c:pt idx="107">
                  <c:v>42902</c:v>
                </c:pt>
                <c:pt idx="108">
                  <c:v>42905</c:v>
                </c:pt>
                <c:pt idx="109">
                  <c:v>42906</c:v>
                </c:pt>
                <c:pt idx="110">
                  <c:v>42907</c:v>
                </c:pt>
                <c:pt idx="111">
                  <c:v>42908</c:v>
                </c:pt>
                <c:pt idx="112">
                  <c:v>42909</c:v>
                </c:pt>
                <c:pt idx="113">
                  <c:v>42912</c:v>
                </c:pt>
                <c:pt idx="114">
                  <c:v>42913</c:v>
                </c:pt>
                <c:pt idx="115">
                  <c:v>42914</c:v>
                </c:pt>
                <c:pt idx="116">
                  <c:v>42915</c:v>
                </c:pt>
                <c:pt idx="117">
                  <c:v>42916</c:v>
                </c:pt>
                <c:pt idx="118">
                  <c:v>42919</c:v>
                </c:pt>
                <c:pt idx="119">
                  <c:v>42920</c:v>
                </c:pt>
                <c:pt idx="120">
                  <c:v>42921</c:v>
                </c:pt>
                <c:pt idx="121">
                  <c:v>42922</c:v>
                </c:pt>
                <c:pt idx="122">
                  <c:v>42923</c:v>
                </c:pt>
                <c:pt idx="123">
                  <c:v>42926</c:v>
                </c:pt>
                <c:pt idx="124">
                  <c:v>42927</c:v>
                </c:pt>
                <c:pt idx="125">
                  <c:v>42928</c:v>
                </c:pt>
                <c:pt idx="126">
                  <c:v>42929</c:v>
                </c:pt>
                <c:pt idx="127">
                  <c:v>42930</c:v>
                </c:pt>
                <c:pt idx="128">
                  <c:v>42933</c:v>
                </c:pt>
                <c:pt idx="129">
                  <c:v>42934</c:v>
                </c:pt>
                <c:pt idx="130">
                  <c:v>42935</c:v>
                </c:pt>
                <c:pt idx="131">
                  <c:v>42936</c:v>
                </c:pt>
                <c:pt idx="132">
                  <c:v>42937</c:v>
                </c:pt>
                <c:pt idx="133">
                  <c:v>42940</c:v>
                </c:pt>
                <c:pt idx="134">
                  <c:v>42941</c:v>
                </c:pt>
                <c:pt idx="135">
                  <c:v>42942</c:v>
                </c:pt>
                <c:pt idx="136">
                  <c:v>42943</c:v>
                </c:pt>
                <c:pt idx="137">
                  <c:v>42944</c:v>
                </c:pt>
                <c:pt idx="138">
                  <c:v>42947</c:v>
                </c:pt>
                <c:pt idx="139">
                  <c:v>42948</c:v>
                </c:pt>
                <c:pt idx="140">
                  <c:v>42949</c:v>
                </c:pt>
                <c:pt idx="141">
                  <c:v>42950</c:v>
                </c:pt>
                <c:pt idx="142">
                  <c:v>42951</c:v>
                </c:pt>
                <c:pt idx="143">
                  <c:v>42954</c:v>
                </c:pt>
                <c:pt idx="144">
                  <c:v>42955</c:v>
                </c:pt>
                <c:pt idx="145">
                  <c:v>42956</c:v>
                </c:pt>
                <c:pt idx="146">
                  <c:v>42957</c:v>
                </c:pt>
                <c:pt idx="147">
                  <c:v>42958</c:v>
                </c:pt>
                <c:pt idx="148">
                  <c:v>42961</c:v>
                </c:pt>
                <c:pt idx="149">
                  <c:v>42962</c:v>
                </c:pt>
                <c:pt idx="150">
                  <c:v>42963</c:v>
                </c:pt>
                <c:pt idx="151">
                  <c:v>42964</c:v>
                </c:pt>
                <c:pt idx="152">
                  <c:v>42965</c:v>
                </c:pt>
                <c:pt idx="153">
                  <c:v>42968</c:v>
                </c:pt>
                <c:pt idx="154">
                  <c:v>42969</c:v>
                </c:pt>
                <c:pt idx="155">
                  <c:v>42970</c:v>
                </c:pt>
                <c:pt idx="156">
                  <c:v>42971</c:v>
                </c:pt>
                <c:pt idx="157">
                  <c:v>42972</c:v>
                </c:pt>
                <c:pt idx="158">
                  <c:v>42975</c:v>
                </c:pt>
                <c:pt idx="159">
                  <c:v>42976</c:v>
                </c:pt>
                <c:pt idx="160">
                  <c:v>42977</c:v>
                </c:pt>
                <c:pt idx="161">
                  <c:v>42978</c:v>
                </c:pt>
                <c:pt idx="162">
                  <c:v>42979</c:v>
                </c:pt>
                <c:pt idx="163">
                  <c:v>42982</c:v>
                </c:pt>
                <c:pt idx="164">
                  <c:v>42983</c:v>
                </c:pt>
                <c:pt idx="165">
                  <c:v>42984</c:v>
                </c:pt>
                <c:pt idx="166">
                  <c:v>42985</c:v>
                </c:pt>
                <c:pt idx="167">
                  <c:v>42986</c:v>
                </c:pt>
                <c:pt idx="168">
                  <c:v>42989</c:v>
                </c:pt>
                <c:pt idx="169">
                  <c:v>42990</c:v>
                </c:pt>
                <c:pt idx="170">
                  <c:v>42991</c:v>
                </c:pt>
                <c:pt idx="171">
                  <c:v>42992</c:v>
                </c:pt>
                <c:pt idx="172">
                  <c:v>42993</c:v>
                </c:pt>
                <c:pt idx="173">
                  <c:v>42996</c:v>
                </c:pt>
                <c:pt idx="174">
                  <c:v>42997</c:v>
                </c:pt>
                <c:pt idx="175">
                  <c:v>42998</c:v>
                </c:pt>
                <c:pt idx="176">
                  <c:v>42999</c:v>
                </c:pt>
                <c:pt idx="177">
                  <c:v>43000</c:v>
                </c:pt>
                <c:pt idx="178">
                  <c:v>43003</c:v>
                </c:pt>
                <c:pt idx="179">
                  <c:v>43004</c:v>
                </c:pt>
                <c:pt idx="180">
                  <c:v>43005</c:v>
                </c:pt>
                <c:pt idx="181">
                  <c:v>43006</c:v>
                </c:pt>
                <c:pt idx="182">
                  <c:v>43007</c:v>
                </c:pt>
                <c:pt idx="183">
                  <c:v>43014</c:v>
                </c:pt>
                <c:pt idx="184">
                  <c:v>43017</c:v>
                </c:pt>
                <c:pt idx="185">
                  <c:v>43018</c:v>
                </c:pt>
                <c:pt idx="186">
                  <c:v>43019</c:v>
                </c:pt>
                <c:pt idx="187">
                  <c:v>43020</c:v>
                </c:pt>
                <c:pt idx="188">
                  <c:v>43021</c:v>
                </c:pt>
                <c:pt idx="189">
                  <c:v>43024</c:v>
                </c:pt>
                <c:pt idx="190">
                  <c:v>43025</c:v>
                </c:pt>
                <c:pt idx="191">
                  <c:v>43026</c:v>
                </c:pt>
                <c:pt idx="192">
                  <c:v>43027</c:v>
                </c:pt>
                <c:pt idx="193">
                  <c:v>43028</c:v>
                </c:pt>
                <c:pt idx="194">
                  <c:v>43031</c:v>
                </c:pt>
                <c:pt idx="195">
                  <c:v>43032</c:v>
                </c:pt>
                <c:pt idx="196">
                  <c:v>43033</c:v>
                </c:pt>
                <c:pt idx="197">
                  <c:v>43034</c:v>
                </c:pt>
                <c:pt idx="198">
                  <c:v>43035</c:v>
                </c:pt>
                <c:pt idx="199">
                  <c:v>43038</c:v>
                </c:pt>
                <c:pt idx="200">
                  <c:v>43039</c:v>
                </c:pt>
                <c:pt idx="201">
                  <c:v>43040</c:v>
                </c:pt>
                <c:pt idx="202">
                  <c:v>43041</c:v>
                </c:pt>
                <c:pt idx="203">
                  <c:v>43042</c:v>
                </c:pt>
                <c:pt idx="204">
                  <c:v>43045</c:v>
                </c:pt>
                <c:pt idx="205">
                  <c:v>43046</c:v>
                </c:pt>
                <c:pt idx="206">
                  <c:v>43047</c:v>
                </c:pt>
                <c:pt idx="207">
                  <c:v>43048</c:v>
                </c:pt>
                <c:pt idx="208">
                  <c:v>43049</c:v>
                </c:pt>
                <c:pt idx="209">
                  <c:v>43052</c:v>
                </c:pt>
                <c:pt idx="210">
                  <c:v>43053</c:v>
                </c:pt>
                <c:pt idx="211">
                  <c:v>43054</c:v>
                </c:pt>
                <c:pt idx="212">
                  <c:v>43055</c:v>
                </c:pt>
                <c:pt idx="213">
                  <c:v>43056</c:v>
                </c:pt>
                <c:pt idx="214">
                  <c:v>43059</c:v>
                </c:pt>
                <c:pt idx="215">
                  <c:v>43060</c:v>
                </c:pt>
                <c:pt idx="216">
                  <c:v>43061</c:v>
                </c:pt>
                <c:pt idx="217">
                  <c:v>43062</c:v>
                </c:pt>
                <c:pt idx="218">
                  <c:v>43063</c:v>
                </c:pt>
                <c:pt idx="219">
                  <c:v>43066</c:v>
                </c:pt>
                <c:pt idx="220">
                  <c:v>43067</c:v>
                </c:pt>
                <c:pt idx="221">
                  <c:v>43068</c:v>
                </c:pt>
                <c:pt idx="222">
                  <c:v>43069</c:v>
                </c:pt>
                <c:pt idx="223">
                  <c:v>43070</c:v>
                </c:pt>
                <c:pt idx="224">
                  <c:v>43073</c:v>
                </c:pt>
                <c:pt idx="225">
                  <c:v>43074</c:v>
                </c:pt>
                <c:pt idx="226">
                  <c:v>43075</c:v>
                </c:pt>
                <c:pt idx="227">
                  <c:v>43076</c:v>
                </c:pt>
                <c:pt idx="228">
                  <c:v>43077</c:v>
                </c:pt>
                <c:pt idx="229">
                  <c:v>43080</c:v>
                </c:pt>
                <c:pt idx="230">
                  <c:v>43081</c:v>
                </c:pt>
                <c:pt idx="231">
                  <c:v>43082</c:v>
                </c:pt>
                <c:pt idx="232">
                  <c:v>43083</c:v>
                </c:pt>
                <c:pt idx="233">
                  <c:v>43084</c:v>
                </c:pt>
                <c:pt idx="234">
                  <c:v>43087</c:v>
                </c:pt>
                <c:pt idx="235">
                  <c:v>43088</c:v>
                </c:pt>
                <c:pt idx="236">
                  <c:v>43089</c:v>
                </c:pt>
                <c:pt idx="237">
                  <c:v>43090</c:v>
                </c:pt>
                <c:pt idx="238">
                  <c:v>43091</c:v>
                </c:pt>
                <c:pt idx="239">
                  <c:v>43098</c:v>
                </c:pt>
                <c:pt idx="240">
                  <c:v>43102</c:v>
                </c:pt>
                <c:pt idx="241">
                  <c:v>43103</c:v>
                </c:pt>
                <c:pt idx="242">
                  <c:v>43104</c:v>
                </c:pt>
                <c:pt idx="243">
                  <c:v>43105</c:v>
                </c:pt>
                <c:pt idx="244">
                  <c:v>43108</c:v>
                </c:pt>
                <c:pt idx="245">
                  <c:v>43109</c:v>
                </c:pt>
                <c:pt idx="246">
                  <c:v>43110</c:v>
                </c:pt>
                <c:pt idx="247">
                  <c:v>43111</c:v>
                </c:pt>
                <c:pt idx="248">
                  <c:v>43112</c:v>
                </c:pt>
                <c:pt idx="249">
                  <c:v>43115</c:v>
                </c:pt>
                <c:pt idx="250">
                  <c:v>43116</c:v>
                </c:pt>
                <c:pt idx="251">
                  <c:v>43117</c:v>
                </c:pt>
                <c:pt idx="252">
                  <c:v>43118</c:v>
                </c:pt>
                <c:pt idx="253">
                  <c:v>43119</c:v>
                </c:pt>
                <c:pt idx="254">
                  <c:v>43122</c:v>
                </c:pt>
                <c:pt idx="255">
                  <c:v>43123</c:v>
                </c:pt>
                <c:pt idx="256">
                  <c:v>43124</c:v>
                </c:pt>
                <c:pt idx="257">
                  <c:v>43125</c:v>
                </c:pt>
                <c:pt idx="258">
                  <c:v>43126</c:v>
                </c:pt>
                <c:pt idx="259">
                  <c:v>43129</c:v>
                </c:pt>
                <c:pt idx="260">
                  <c:v>43130</c:v>
                </c:pt>
                <c:pt idx="261">
                  <c:v>43131</c:v>
                </c:pt>
                <c:pt idx="262">
                  <c:v>43132</c:v>
                </c:pt>
                <c:pt idx="263">
                  <c:v>43133</c:v>
                </c:pt>
                <c:pt idx="264">
                  <c:v>43136</c:v>
                </c:pt>
                <c:pt idx="265">
                  <c:v>43137</c:v>
                </c:pt>
                <c:pt idx="266">
                  <c:v>43138</c:v>
                </c:pt>
                <c:pt idx="267">
                  <c:v>43139</c:v>
                </c:pt>
                <c:pt idx="268">
                  <c:v>43140</c:v>
                </c:pt>
                <c:pt idx="269">
                  <c:v>43143</c:v>
                </c:pt>
                <c:pt idx="270">
                  <c:v>43144</c:v>
                </c:pt>
                <c:pt idx="271">
                  <c:v>43152</c:v>
                </c:pt>
                <c:pt idx="272">
                  <c:v>43153</c:v>
                </c:pt>
                <c:pt idx="273">
                  <c:v>43154</c:v>
                </c:pt>
                <c:pt idx="274">
                  <c:v>43157</c:v>
                </c:pt>
                <c:pt idx="275">
                  <c:v>43158</c:v>
                </c:pt>
                <c:pt idx="276">
                  <c:v>43159</c:v>
                </c:pt>
                <c:pt idx="277">
                  <c:v>43160</c:v>
                </c:pt>
                <c:pt idx="278">
                  <c:v>43161</c:v>
                </c:pt>
                <c:pt idx="279">
                  <c:v>43164</c:v>
                </c:pt>
                <c:pt idx="280">
                  <c:v>43165</c:v>
                </c:pt>
                <c:pt idx="281">
                  <c:v>43166</c:v>
                </c:pt>
                <c:pt idx="282">
                  <c:v>43167</c:v>
                </c:pt>
                <c:pt idx="283">
                  <c:v>43168</c:v>
                </c:pt>
                <c:pt idx="284">
                  <c:v>43171</c:v>
                </c:pt>
                <c:pt idx="285">
                  <c:v>43172</c:v>
                </c:pt>
                <c:pt idx="286">
                  <c:v>43173</c:v>
                </c:pt>
                <c:pt idx="287">
                  <c:v>43174</c:v>
                </c:pt>
                <c:pt idx="288">
                  <c:v>43175</c:v>
                </c:pt>
                <c:pt idx="289">
                  <c:v>43178</c:v>
                </c:pt>
                <c:pt idx="290">
                  <c:v>43179</c:v>
                </c:pt>
                <c:pt idx="291">
                  <c:v>43180</c:v>
                </c:pt>
                <c:pt idx="292">
                  <c:v>43181</c:v>
                </c:pt>
                <c:pt idx="293">
                  <c:v>43182</c:v>
                </c:pt>
                <c:pt idx="294">
                  <c:v>43185</c:v>
                </c:pt>
                <c:pt idx="295">
                  <c:v>43186</c:v>
                </c:pt>
                <c:pt idx="296">
                  <c:v>43187</c:v>
                </c:pt>
                <c:pt idx="297">
                  <c:v>43188</c:v>
                </c:pt>
                <c:pt idx="298">
                  <c:v>43193</c:v>
                </c:pt>
                <c:pt idx="299">
                  <c:v>43196</c:v>
                </c:pt>
                <c:pt idx="300">
                  <c:v>43199</c:v>
                </c:pt>
                <c:pt idx="301">
                  <c:v>43200</c:v>
                </c:pt>
                <c:pt idx="302">
                  <c:v>43201</c:v>
                </c:pt>
                <c:pt idx="303">
                  <c:v>43202</c:v>
                </c:pt>
                <c:pt idx="304">
                  <c:v>43203</c:v>
                </c:pt>
                <c:pt idx="305">
                  <c:v>43206</c:v>
                </c:pt>
                <c:pt idx="306">
                  <c:v>43207</c:v>
                </c:pt>
                <c:pt idx="307">
                  <c:v>43208</c:v>
                </c:pt>
                <c:pt idx="308">
                  <c:v>43209</c:v>
                </c:pt>
                <c:pt idx="309">
                  <c:v>43210</c:v>
                </c:pt>
                <c:pt idx="310">
                  <c:v>43213</c:v>
                </c:pt>
                <c:pt idx="311">
                  <c:v>43214</c:v>
                </c:pt>
                <c:pt idx="312">
                  <c:v>43215</c:v>
                </c:pt>
                <c:pt idx="313">
                  <c:v>43216</c:v>
                </c:pt>
                <c:pt idx="314">
                  <c:v>43217</c:v>
                </c:pt>
                <c:pt idx="315">
                  <c:v>43220</c:v>
                </c:pt>
                <c:pt idx="316">
                  <c:v>43222</c:v>
                </c:pt>
                <c:pt idx="317">
                  <c:v>43223</c:v>
                </c:pt>
                <c:pt idx="318">
                  <c:v>43224</c:v>
                </c:pt>
                <c:pt idx="319">
                  <c:v>43227</c:v>
                </c:pt>
                <c:pt idx="320">
                  <c:v>43228</c:v>
                </c:pt>
                <c:pt idx="321">
                  <c:v>43229</c:v>
                </c:pt>
                <c:pt idx="322">
                  <c:v>43230</c:v>
                </c:pt>
                <c:pt idx="323">
                  <c:v>43231</c:v>
                </c:pt>
                <c:pt idx="324">
                  <c:v>43234</c:v>
                </c:pt>
                <c:pt idx="325">
                  <c:v>43235</c:v>
                </c:pt>
                <c:pt idx="326">
                  <c:v>43236</c:v>
                </c:pt>
                <c:pt idx="327">
                  <c:v>43237</c:v>
                </c:pt>
                <c:pt idx="328">
                  <c:v>43238</c:v>
                </c:pt>
                <c:pt idx="329">
                  <c:v>43241</c:v>
                </c:pt>
                <c:pt idx="330">
                  <c:v>43242</c:v>
                </c:pt>
                <c:pt idx="331">
                  <c:v>43243</c:v>
                </c:pt>
                <c:pt idx="332">
                  <c:v>43244</c:v>
                </c:pt>
                <c:pt idx="333">
                  <c:v>43245</c:v>
                </c:pt>
                <c:pt idx="334">
                  <c:v>43248</c:v>
                </c:pt>
                <c:pt idx="335">
                  <c:v>43249</c:v>
                </c:pt>
                <c:pt idx="336">
                  <c:v>43250</c:v>
                </c:pt>
                <c:pt idx="337">
                  <c:v>43251</c:v>
                </c:pt>
                <c:pt idx="338">
                  <c:v>43252</c:v>
                </c:pt>
                <c:pt idx="339">
                  <c:v>43255</c:v>
                </c:pt>
                <c:pt idx="340">
                  <c:v>43256</c:v>
                </c:pt>
                <c:pt idx="341">
                  <c:v>43257</c:v>
                </c:pt>
                <c:pt idx="342">
                  <c:v>43258</c:v>
                </c:pt>
                <c:pt idx="343">
                  <c:v>43259</c:v>
                </c:pt>
                <c:pt idx="344">
                  <c:v>43262</c:v>
                </c:pt>
                <c:pt idx="345">
                  <c:v>43263</c:v>
                </c:pt>
                <c:pt idx="346">
                  <c:v>43264</c:v>
                </c:pt>
                <c:pt idx="347">
                  <c:v>43265</c:v>
                </c:pt>
                <c:pt idx="348">
                  <c:v>43269</c:v>
                </c:pt>
                <c:pt idx="349">
                  <c:v>43270</c:v>
                </c:pt>
                <c:pt idx="350">
                  <c:v>43271</c:v>
                </c:pt>
                <c:pt idx="351">
                  <c:v>43272</c:v>
                </c:pt>
                <c:pt idx="352">
                  <c:v>43273</c:v>
                </c:pt>
                <c:pt idx="353">
                  <c:v>43276</c:v>
                </c:pt>
                <c:pt idx="354">
                  <c:v>43277</c:v>
                </c:pt>
                <c:pt idx="355">
                  <c:v>43278</c:v>
                </c:pt>
                <c:pt idx="356">
                  <c:v>43279</c:v>
                </c:pt>
                <c:pt idx="357">
                  <c:v>43280</c:v>
                </c:pt>
                <c:pt idx="358">
                  <c:v>43283</c:v>
                </c:pt>
                <c:pt idx="359">
                  <c:v>43284</c:v>
                </c:pt>
                <c:pt idx="360">
                  <c:v>43285</c:v>
                </c:pt>
                <c:pt idx="361">
                  <c:v>43286</c:v>
                </c:pt>
                <c:pt idx="362">
                  <c:v>43287</c:v>
                </c:pt>
                <c:pt idx="363">
                  <c:v>43290</c:v>
                </c:pt>
                <c:pt idx="364">
                  <c:v>43291</c:v>
                </c:pt>
                <c:pt idx="365">
                  <c:v>43292</c:v>
                </c:pt>
                <c:pt idx="366">
                  <c:v>43293</c:v>
                </c:pt>
                <c:pt idx="367">
                  <c:v>43294</c:v>
                </c:pt>
                <c:pt idx="368">
                  <c:v>43297</c:v>
                </c:pt>
                <c:pt idx="369">
                  <c:v>43298</c:v>
                </c:pt>
                <c:pt idx="370">
                  <c:v>43299</c:v>
                </c:pt>
                <c:pt idx="371">
                  <c:v>43300</c:v>
                </c:pt>
                <c:pt idx="372">
                  <c:v>43301</c:v>
                </c:pt>
                <c:pt idx="373">
                  <c:v>43304</c:v>
                </c:pt>
                <c:pt idx="374">
                  <c:v>43305</c:v>
                </c:pt>
                <c:pt idx="375">
                  <c:v>43306</c:v>
                </c:pt>
                <c:pt idx="376">
                  <c:v>43307</c:v>
                </c:pt>
                <c:pt idx="377">
                  <c:v>43308</c:v>
                </c:pt>
                <c:pt idx="378">
                  <c:v>43311</c:v>
                </c:pt>
                <c:pt idx="379">
                  <c:v>43312</c:v>
                </c:pt>
                <c:pt idx="380">
                  <c:v>43313</c:v>
                </c:pt>
                <c:pt idx="381">
                  <c:v>43314</c:v>
                </c:pt>
                <c:pt idx="382">
                  <c:v>43315</c:v>
                </c:pt>
                <c:pt idx="383">
                  <c:v>43318</c:v>
                </c:pt>
                <c:pt idx="384">
                  <c:v>43319</c:v>
                </c:pt>
                <c:pt idx="385">
                  <c:v>43320</c:v>
                </c:pt>
                <c:pt idx="386">
                  <c:v>43321</c:v>
                </c:pt>
                <c:pt idx="387">
                  <c:v>43322</c:v>
                </c:pt>
                <c:pt idx="388">
                  <c:v>43325</c:v>
                </c:pt>
                <c:pt idx="389">
                  <c:v>43326</c:v>
                </c:pt>
                <c:pt idx="390">
                  <c:v>43327</c:v>
                </c:pt>
                <c:pt idx="391">
                  <c:v>43328</c:v>
                </c:pt>
                <c:pt idx="392">
                  <c:v>43329</c:v>
                </c:pt>
                <c:pt idx="393">
                  <c:v>43332</c:v>
                </c:pt>
                <c:pt idx="394">
                  <c:v>43333</c:v>
                </c:pt>
                <c:pt idx="395">
                  <c:v>43334</c:v>
                </c:pt>
                <c:pt idx="396">
                  <c:v>43335</c:v>
                </c:pt>
                <c:pt idx="397">
                  <c:v>43336</c:v>
                </c:pt>
                <c:pt idx="398">
                  <c:v>43339</c:v>
                </c:pt>
                <c:pt idx="399">
                  <c:v>43340</c:v>
                </c:pt>
                <c:pt idx="400">
                  <c:v>43341</c:v>
                </c:pt>
                <c:pt idx="401">
                  <c:v>43342</c:v>
                </c:pt>
                <c:pt idx="402">
                  <c:v>43343</c:v>
                </c:pt>
                <c:pt idx="403">
                  <c:v>43346</c:v>
                </c:pt>
                <c:pt idx="404">
                  <c:v>43347</c:v>
                </c:pt>
                <c:pt idx="405">
                  <c:v>43348</c:v>
                </c:pt>
                <c:pt idx="406">
                  <c:v>43349</c:v>
                </c:pt>
                <c:pt idx="407">
                  <c:v>43350</c:v>
                </c:pt>
                <c:pt idx="408">
                  <c:v>43353</c:v>
                </c:pt>
                <c:pt idx="409">
                  <c:v>43354</c:v>
                </c:pt>
                <c:pt idx="410">
                  <c:v>43355</c:v>
                </c:pt>
                <c:pt idx="411">
                  <c:v>43356</c:v>
                </c:pt>
                <c:pt idx="412">
                  <c:v>43357</c:v>
                </c:pt>
                <c:pt idx="413">
                  <c:v>43360</c:v>
                </c:pt>
                <c:pt idx="414">
                  <c:v>43361</c:v>
                </c:pt>
                <c:pt idx="415">
                  <c:v>43362</c:v>
                </c:pt>
                <c:pt idx="416">
                  <c:v>43363</c:v>
                </c:pt>
                <c:pt idx="417">
                  <c:v>43367</c:v>
                </c:pt>
                <c:pt idx="418">
                  <c:v>43368</c:v>
                </c:pt>
                <c:pt idx="419">
                  <c:v>43369</c:v>
                </c:pt>
                <c:pt idx="420">
                  <c:v>43370</c:v>
                </c:pt>
                <c:pt idx="421">
                  <c:v>43371</c:v>
                </c:pt>
                <c:pt idx="422">
                  <c:v>43378</c:v>
                </c:pt>
                <c:pt idx="423">
                  <c:v>43381</c:v>
                </c:pt>
                <c:pt idx="424">
                  <c:v>43382</c:v>
                </c:pt>
                <c:pt idx="425">
                  <c:v>43383</c:v>
                </c:pt>
                <c:pt idx="426">
                  <c:v>43384</c:v>
                </c:pt>
                <c:pt idx="427">
                  <c:v>43385</c:v>
                </c:pt>
                <c:pt idx="428">
                  <c:v>43388</c:v>
                </c:pt>
                <c:pt idx="429">
                  <c:v>43389</c:v>
                </c:pt>
                <c:pt idx="430">
                  <c:v>43390</c:v>
                </c:pt>
                <c:pt idx="431">
                  <c:v>43391</c:v>
                </c:pt>
                <c:pt idx="432">
                  <c:v>43392</c:v>
                </c:pt>
                <c:pt idx="433">
                  <c:v>43395</c:v>
                </c:pt>
                <c:pt idx="434">
                  <c:v>43396</c:v>
                </c:pt>
                <c:pt idx="435">
                  <c:v>43397</c:v>
                </c:pt>
                <c:pt idx="436">
                  <c:v>43398</c:v>
                </c:pt>
                <c:pt idx="437">
                  <c:v>43399</c:v>
                </c:pt>
                <c:pt idx="438">
                  <c:v>43402</c:v>
                </c:pt>
                <c:pt idx="439">
                  <c:v>43403</c:v>
                </c:pt>
                <c:pt idx="440">
                  <c:v>43404</c:v>
                </c:pt>
                <c:pt idx="441">
                  <c:v>43405</c:v>
                </c:pt>
                <c:pt idx="442">
                  <c:v>43406</c:v>
                </c:pt>
                <c:pt idx="443">
                  <c:v>43409</c:v>
                </c:pt>
                <c:pt idx="444">
                  <c:v>43410</c:v>
                </c:pt>
                <c:pt idx="445">
                  <c:v>43411</c:v>
                </c:pt>
                <c:pt idx="446">
                  <c:v>43412</c:v>
                </c:pt>
                <c:pt idx="447">
                  <c:v>43413</c:v>
                </c:pt>
                <c:pt idx="448">
                  <c:v>43416</c:v>
                </c:pt>
                <c:pt idx="449">
                  <c:v>43417</c:v>
                </c:pt>
                <c:pt idx="450">
                  <c:v>43418</c:v>
                </c:pt>
                <c:pt idx="451">
                  <c:v>43419</c:v>
                </c:pt>
                <c:pt idx="452">
                  <c:v>43420</c:v>
                </c:pt>
                <c:pt idx="453">
                  <c:v>43423</c:v>
                </c:pt>
                <c:pt idx="454">
                  <c:v>43424</c:v>
                </c:pt>
                <c:pt idx="455">
                  <c:v>43425</c:v>
                </c:pt>
                <c:pt idx="456">
                  <c:v>43426</c:v>
                </c:pt>
                <c:pt idx="457">
                  <c:v>43427</c:v>
                </c:pt>
                <c:pt idx="458">
                  <c:v>43430</c:v>
                </c:pt>
                <c:pt idx="459">
                  <c:v>43431</c:v>
                </c:pt>
                <c:pt idx="460">
                  <c:v>43432</c:v>
                </c:pt>
                <c:pt idx="461">
                  <c:v>43433</c:v>
                </c:pt>
                <c:pt idx="462">
                  <c:v>43434</c:v>
                </c:pt>
                <c:pt idx="463">
                  <c:v>43437</c:v>
                </c:pt>
                <c:pt idx="464">
                  <c:v>43438</c:v>
                </c:pt>
                <c:pt idx="465">
                  <c:v>43439</c:v>
                </c:pt>
                <c:pt idx="466">
                  <c:v>43440</c:v>
                </c:pt>
                <c:pt idx="467">
                  <c:v>43441</c:v>
                </c:pt>
                <c:pt idx="468">
                  <c:v>43444</c:v>
                </c:pt>
                <c:pt idx="469">
                  <c:v>43445</c:v>
                </c:pt>
                <c:pt idx="470">
                  <c:v>43446</c:v>
                </c:pt>
                <c:pt idx="471">
                  <c:v>43447</c:v>
                </c:pt>
                <c:pt idx="472">
                  <c:v>43448</c:v>
                </c:pt>
                <c:pt idx="473">
                  <c:v>43451</c:v>
                </c:pt>
                <c:pt idx="474">
                  <c:v>43452</c:v>
                </c:pt>
                <c:pt idx="475">
                  <c:v>43453</c:v>
                </c:pt>
                <c:pt idx="476">
                  <c:v>43454</c:v>
                </c:pt>
                <c:pt idx="477">
                  <c:v>43455</c:v>
                </c:pt>
                <c:pt idx="478">
                  <c:v>43458</c:v>
                </c:pt>
                <c:pt idx="479">
                  <c:v>43459</c:v>
                </c:pt>
                <c:pt idx="480">
                  <c:v>43460</c:v>
                </c:pt>
                <c:pt idx="481">
                  <c:v>43461</c:v>
                </c:pt>
                <c:pt idx="482">
                  <c:v>43462</c:v>
                </c:pt>
                <c:pt idx="483">
                  <c:v>43467</c:v>
                </c:pt>
                <c:pt idx="484">
                  <c:v>43468</c:v>
                </c:pt>
                <c:pt idx="485">
                  <c:v>43469</c:v>
                </c:pt>
                <c:pt idx="486">
                  <c:v>43472</c:v>
                </c:pt>
                <c:pt idx="487">
                  <c:v>43473</c:v>
                </c:pt>
                <c:pt idx="488">
                  <c:v>43474</c:v>
                </c:pt>
                <c:pt idx="489">
                  <c:v>43475</c:v>
                </c:pt>
                <c:pt idx="490">
                  <c:v>43476</c:v>
                </c:pt>
                <c:pt idx="491">
                  <c:v>43479</c:v>
                </c:pt>
                <c:pt idx="492">
                  <c:v>43480</c:v>
                </c:pt>
                <c:pt idx="493">
                  <c:v>43481</c:v>
                </c:pt>
                <c:pt idx="494">
                  <c:v>43482</c:v>
                </c:pt>
                <c:pt idx="495">
                  <c:v>43483</c:v>
                </c:pt>
                <c:pt idx="496">
                  <c:v>43486</c:v>
                </c:pt>
                <c:pt idx="497">
                  <c:v>43487</c:v>
                </c:pt>
                <c:pt idx="498">
                  <c:v>43488</c:v>
                </c:pt>
                <c:pt idx="499">
                  <c:v>43489</c:v>
                </c:pt>
                <c:pt idx="500">
                  <c:v>43490</c:v>
                </c:pt>
                <c:pt idx="501">
                  <c:v>43493</c:v>
                </c:pt>
                <c:pt idx="502">
                  <c:v>43494</c:v>
                </c:pt>
                <c:pt idx="503">
                  <c:v>43495</c:v>
                </c:pt>
                <c:pt idx="504">
                  <c:v>43496</c:v>
                </c:pt>
                <c:pt idx="505">
                  <c:v>43504</c:v>
                </c:pt>
                <c:pt idx="506">
                  <c:v>43507</c:v>
                </c:pt>
                <c:pt idx="507">
                  <c:v>43508</c:v>
                </c:pt>
                <c:pt idx="508">
                  <c:v>43509</c:v>
                </c:pt>
                <c:pt idx="509">
                  <c:v>43510</c:v>
                </c:pt>
                <c:pt idx="510">
                  <c:v>43511</c:v>
                </c:pt>
                <c:pt idx="511">
                  <c:v>43514</c:v>
                </c:pt>
                <c:pt idx="512">
                  <c:v>43515</c:v>
                </c:pt>
                <c:pt idx="513">
                  <c:v>43516</c:v>
                </c:pt>
                <c:pt idx="514">
                  <c:v>43517</c:v>
                </c:pt>
                <c:pt idx="515">
                  <c:v>43518</c:v>
                </c:pt>
                <c:pt idx="516">
                  <c:v>43521</c:v>
                </c:pt>
                <c:pt idx="517">
                  <c:v>43522</c:v>
                </c:pt>
                <c:pt idx="518">
                  <c:v>43523</c:v>
                </c:pt>
                <c:pt idx="519">
                  <c:v>43524</c:v>
                </c:pt>
                <c:pt idx="520">
                  <c:v>43525</c:v>
                </c:pt>
                <c:pt idx="521">
                  <c:v>43528</c:v>
                </c:pt>
                <c:pt idx="522">
                  <c:v>43529</c:v>
                </c:pt>
                <c:pt idx="523">
                  <c:v>43530</c:v>
                </c:pt>
                <c:pt idx="524">
                  <c:v>43531</c:v>
                </c:pt>
                <c:pt idx="525">
                  <c:v>43532</c:v>
                </c:pt>
                <c:pt idx="526">
                  <c:v>43535</c:v>
                </c:pt>
                <c:pt idx="527">
                  <c:v>43536</c:v>
                </c:pt>
                <c:pt idx="528">
                  <c:v>43537</c:v>
                </c:pt>
                <c:pt idx="529">
                  <c:v>43538</c:v>
                </c:pt>
                <c:pt idx="530">
                  <c:v>43539</c:v>
                </c:pt>
                <c:pt idx="531">
                  <c:v>43542</c:v>
                </c:pt>
                <c:pt idx="532">
                  <c:v>43543</c:v>
                </c:pt>
                <c:pt idx="533">
                  <c:v>43544</c:v>
                </c:pt>
                <c:pt idx="534">
                  <c:v>43545</c:v>
                </c:pt>
                <c:pt idx="535">
                  <c:v>43546</c:v>
                </c:pt>
                <c:pt idx="536">
                  <c:v>43549</c:v>
                </c:pt>
                <c:pt idx="537">
                  <c:v>43550</c:v>
                </c:pt>
                <c:pt idx="538">
                  <c:v>43551</c:v>
                </c:pt>
                <c:pt idx="539">
                  <c:v>43552</c:v>
                </c:pt>
              </c:numCache>
            </c:numRef>
          </c:xVal>
          <c:yVal>
            <c:numRef>
              <c:f>CER!$D$2:$D$541</c:f>
              <c:numCache>
                <c:formatCode>0.00_);[Red]\(0.00\)</c:formatCode>
                <c:ptCount val="540"/>
                <c:pt idx="0">
                  <c:v>0.27</c:v>
                </c:pt>
                <c:pt idx="1">
                  <c:v>0.27</c:v>
                </c:pt>
                <c:pt idx="2">
                  <c:v>0.28000000000000003</c:v>
                </c:pt>
                <c:pt idx="3">
                  <c:v>0.28000000000000003</c:v>
                </c:pt>
                <c:pt idx="4">
                  <c:v>0.28000000000000003</c:v>
                </c:pt>
                <c:pt idx="5">
                  <c:v>0.28000000000000003</c:v>
                </c:pt>
                <c:pt idx="6">
                  <c:v>0.28000000000000003</c:v>
                </c:pt>
                <c:pt idx="7">
                  <c:v>0.28000000000000003</c:v>
                </c:pt>
                <c:pt idx="8">
                  <c:v>0.28000000000000003</c:v>
                </c:pt>
                <c:pt idx="9">
                  <c:v>0.28000000000000003</c:v>
                </c:pt>
                <c:pt idx="10">
                  <c:v>0.28000000000000003</c:v>
                </c:pt>
                <c:pt idx="11">
                  <c:v>0.28000000000000003</c:v>
                </c:pt>
                <c:pt idx="12">
                  <c:v>0.28000000000000003</c:v>
                </c:pt>
                <c:pt idx="13">
                  <c:v>0.28000000000000003</c:v>
                </c:pt>
                <c:pt idx="14">
                  <c:v>0.28000000000000003</c:v>
                </c:pt>
                <c:pt idx="15">
                  <c:v>0.28000000000000003</c:v>
                </c:pt>
                <c:pt idx="16">
                  <c:v>0.28000000000000003</c:v>
                </c:pt>
                <c:pt idx="17">
                  <c:v>0.28000000000000003</c:v>
                </c:pt>
                <c:pt idx="18">
                  <c:v>0.28000000000000003</c:v>
                </c:pt>
                <c:pt idx="19">
                  <c:v>0.28000000000000003</c:v>
                </c:pt>
                <c:pt idx="20">
                  <c:v>0.28000000000000003</c:v>
                </c:pt>
                <c:pt idx="21">
                  <c:v>0.28000000000000003</c:v>
                </c:pt>
                <c:pt idx="22">
                  <c:v>0.28000000000000003</c:v>
                </c:pt>
                <c:pt idx="23">
                  <c:v>0.28000000000000003</c:v>
                </c:pt>
                <c:pt idx="24">
                  <c:v>0.28000000000000003</c:v>
                </c:pt>
                <c:pt idx="25">
                  <c:v>0.28999999999999998</c:v>
                </c:pt>
                <c:pt idx="26">
                  <c:v>0.28999999999999998</c:v>
                </c:pt>
                <c:pt idx="27">
                  <c:v>0.28999999999999998</c:v>
                </c:pt>
                <c:pt idx="28">
                  <c:v>0.28000000000000003</c:v>
                </c:pt>
                <c:pt idx="29">
                  <c:v>0.28000000000000003</c:v>
                </c:pt>
                <c:pt idx="30">
                  <c:v>0.28000000000000003</c:v>
                </c:pt>
                <c:pt idx="31">
                  <c:v>0.28000000000000003</c:v>
                </c:pt>
                <c:pt idx="32">
                  <c:v>0.28000000000000003</c:v>
                </c:pt>
                <c:pt idx="33">
                  <c:v>0.28000000000000003</c:v>
                </c:pt>
                <c:pt idx="34">
                  <c:v>0.28000000000000003</c:v>
                </c:pt>
                <c:pt idx="35">
                  <c:v>0.28000000000000003</c:v>
                </c:pt>
                <c:pt idx="36">
                  <c:v>0.28000000000000003</c:v>
                </c:pt>
                <c:pt idx="37">
                  <c:v>0.28000000000000003</c:v>
                </c:pt>
                <c:pt idx="38">
                  <c:v>0.28000000000000003</c:v>
                </c:pt>
                <c:pt idx="39">
                  <c:v>0.28000000000000003</c:v>
                </c:pt>
                <c:pt idx="40">
                  <c:v>0.28000000000000003</c:v>
                </c:pt>
                <c:pt idx="41">
                  <c:v>0.28000000000000003</c:v>
                </c:pt>
                <c:pt idx="42">
                  <c:v>0.28000000000000003</c:v>
                </c:pt>
                <c:pt idx="43">
                  <c:v>0.28000000000000003</c:v>
                </c:pt>
                <c:pt idx="44">
                  <c:v>0.28000000000000003</c:v>
                </c:pt>
                <c:pt idx="45">
                  <c:v>0.28000000000000003</c:v>
                </c:pt>
                <c:pt idx="46">
                  <c:v>0.28000000000000003</c:v>
                </c:pt>
                <c:pt idx="47">
                  <c:v>0.28000000000000003</c:v>
                </c:pt>
                <c:pt idx="48">
                  <c:v>0.28000000000000003</c:v>
                </c:pt>
                <c:pt idx="49">
                  <c:v>0.28000000000000003</c:v>
                </c:pt>
                <c:pt idx="50">
                  <c:v>0.28000000000000003</c:v>
                </c:pt>
                <c:pt idx="51">
                  <c:v>0.27</c:v>
                </c:pt>
                <c:pt idx="52">
                  <c:v>0.26</c:v>
                </c:pt>
                <c:pt idx="53">
                  <c:v>0.26</c:v>
                </c:pt>
                <c:pt idx="54">
                  <c:v>0.26</c:v>
                </c:pt>
                <c:pt idx="55">
                  <c:v>0.27</c:v>
                </c:pt>
                <c:pt idx="56">
                  <c:v>0.27</c:v>
                </c:pt>
                <c:pt idx="57">
                  <c:v>0.27</c:v>
                </c:pt>
                <c:pt idx="58">
                  <c:v>0.26</c:v>
                </c:pt>
                <c:pt idx="59">
                  <c:v>0.26</c:v>
                </c:pt>
                <c:pt idx="60">
                  <c:v>0.26</c:v>
                </c:pt>
                <c:pt idx="61">
                  <c:v>0.26</c:v>
                </c:pt>
                <c:pt idx="62">
                  <c:v>0.26</c:v>
                </c:pt>
                <c:pt idx="63">
                  <c:v>0.26</c:v>
                </c:pt>
                <c:pt idx="64">
                  <c:v>0.25</c:v>
                </c:pt>
                <c:pt idx="65">
                  <c:v>0.25</c:v>
                </c:pt>
                <c:pt idx="66">
                  <c:v>0.25</c:v>
                </c:pt>
                <c:pt idx="67">
                  <c:v>0.25</c:v>
                </c:pt>
                <c:pt idx="68">
                  <c:v>0.25</c:v>
                </c:pt>
                <c:pt idx="69">
                  <c:v>0.25</c:v>
                </c:pt>
                <c:pt idx="70">
                  <c:v>0.25</c:v>
                </c:pt>
                <c:pt idx="71">
                  <c:v>0.25</c:v>
                </c:pt>
                <c:pt idx="72">
                  <c:v>0.25</c:v>
                </c:pt>
                <c:pt idx="73">
                  <c:v>0.24</c:v>
                </c:pt>
                <c:pt idx="74">
                  <c:v>0.24</c:v>
                </c:pt>
                <c:pt idx="75">
                  <c:v>0.24</c:v>
                </c:pt>
                <c:pt idx="76">
                  <c:v>0.24</c:v>
                </c:pt>
                <c:pt idx="77">
                  <c:v>0.24</c:v>
                </c:pt>
                <c:pt idx="78">
                  <c:v>0.24</c:v>
                </c:pt>
                <c:pt idx="79">
                  <c:v>0.26</c:v>
                </c:pt>
                <c:pt idx="80">
                  <c:v>0.25</c:v>
                </c:pt>
                <c:pt idx="81">
                  <c:v>0.25</c:v>
                </c:pt>
                <c:pt idx="82">
                  <c:v>0.25</c:v>
                </c:pt>
                <c:pt idx="83">
                  <c:v>0.25</c:v>
                </c:pt>
                <c:pt idx="84">
                  <c:v>0.25</c:v>
                </c:pt>
                <c:pt idx="85">
                  <c:v>0.24</c:v>
                </c:pt>
                <c:pt idx="86">
                  <c:v>0.25</c:v>
                </c:pt>
                <c:pt idx="87">
                  <c:v>0.24</c:v>
                </c:pt>
                <c:pt idx="88">
                  <c:v>0.24</c:v>
                </c:pt>
                <c:pt idx="89">
                  <c:v>0.23</c:v>
                </c:pt>
                <c:pt idx="90">
                  <c:v>0.23</c:v>
                </c:pt>
                <c:pt idx="91">
                  <c:v>0.23</c:v>
                </c:pt>
                <c:pt idx="92">
                  <c:v>0.23</c:v>
                </c:pt>
                <c:pt idx="93">
                  <c:v>0.22</c:v>
                </c:pt>
                <c:pt idx="94">
                  <c:v>0.22</c:v>
                </c:pt>
                <c:pt idx="95">
                  <c:v>0.22</c:v>
                </c:pt>
                <c:pt idx="96">
                  <c:v>0.22</c:v>
                </c:pt>
                <c:pt idx="97">
                  <c:v>0.22</c:v>
                </c:pt>
                <c:pt idx="98">
                  <c:v>0.22</c:v>
                </c:pt>
                <c:pt idx="99">
                  <c:v>0.23</c:v>
                </c:pt>
                <c:pt idx="100">
                  <c:v>0.22</c:v>
                </c:pt>
                <c:pt idx="101">
                  <c:v>0.22</c:v>
                </c:pt>
                <c:pt idx="102">
                  <c:v>0.22</c:v>
                </c:pt>
                <c:pt idx="103">
                  <c:v>0.22</c:v>
                </c:pt>
                <c:pt idx="104">
                  <c:v>0.21</c:v>
                </c:pt>
                <c:pt idx="105">
                  <c:v>0.21</c:v>
                </c:pt>
                <c:pt idx="106">
                  <c:v>0.21</c:v>
                </c:pt>
                <c:pt idx="107">
                  <c:v>0.21</c:v>
                </c:pt>
                <c:pt idx="108">
                  <c:v>0.21</c:v>
                </c:pt>
                <c:pt idx="109">
                  <c:v>0.22</c:v>
                </c:pt>
                <c:pt idx="110">
                  <c:v>0.21</c:v>
                </c:pt>
                <c:pt idx="111">
                  <c:v>0.21</c:v>
                </c:pt>
                <c:pt idx="112">
                  <c:v>0.21</c:v>
                </c:pt>
                <c:pt idx="113">
                  <c:v>0.21</c:v>
                </c:pt>
                <c:pt idx="114">
                  <c:v>0.2</c:v>
                </c:pt>
                <c:pt idx="115">
                  <c:v>0.2</c:v>
                </c:pt>
                <c:pt idx="116">
                  <c:v>0.21</c:v>
                </c:pt>
                <c:pt idx="117">
                  <c:v>0.21</c:v>
                </c:pt>
                <c:pt idx="118">
                  <c:v>0.21</c:v>
                </c:pt>
                <c:pt idx="119">
                  <c:v>0.21</c:v>
                </c:pt>
                <c:pt idx="120">
                  <c:v>0.21</c:v>
                </c:pt>
                <c:pt idx="121">
                  <c:v>0.21</c:v>
                </c:pt>
                <c:pt idx="122">
                  <c:v>0.21</c:v>
                </c:pt>
                <c:pt idx="123">
                  <c:v>0.21</c:v>
                </c:pt>
                <c:pt idx="124">
                  <c:v>0.21</c:v>
                </c:pt>
                <c:pt idx="125">
                  <c:v>0.21</c:v>
                </c:pt>
                <c:pt idx="126">
                  <c:v>0.21</c:v>
                </c:pt>
                <c:pt idx="127">
                  <c:v>0.21</c:v>
                </c:pt>
                <c:pt idx="128">
                  <c:v>0.21</c:v>
                </c:pt>
                <c:pt idx="129">
                  <c:v>0.21</c:v>
                </c:pt>
                <c:pt idx="130">
                  <c:v>0.21</c:v>
                </c:pt>
                <c:pt idx="131">
                  <c:v>0.21</c:v>
                </c:pt>
                <c:pt idx="132">
                  <c:v>0.21</c:v>
                </c:pt>
                <c:pt idx="133">
                  <c:v>0.21</c:v>
                </c:pt>
                <c:pt idx="134">
                  <c:v>0.21</c:v>
                </c:pt>
                <c:pt idx="135">
                  <c:v>0.21</c:v>
                </c:pt>
                <c:pt idx="136">
                  <c:v>0.21</c:v>
                </c:pt>
                <c:pt idx="137">
                  <c:v>0.21</c:v>
                </c:pt>
                <c:pt idx="138">
                  <c:v>0.21</c:v>
                </c:pt>
                <c:pt idx="139">
                  <c:v>0.21</c:v>
                </c:pt>
                <c:pt idx="140">
                  <c:v>0.21</c:v>
                </c:pt>
                <c:pt idx="141">
                  <c:v>0.21</c:v>
                </c:pt>
                <c:pt idx="142">
                  <c:v>0.21</c:v>
                </c:pt>
                <c:pt idx="143">
                  <c:v>0.21</c:v>
                </c:pt>
                <c:pt idx="144">
                  <c:v>0.21</c:v>
                </c:pt>
                <c:pt idx="145">
                  <c:v>0.21</c:v>
                </c:pt>
                <c:pt idx="146">
                  <c:v>0.21</c:v>
                </c:pt>
                <c:pt idx="147">
                  <c:v>0.21</c:v>
                </c:pt>
                <c:pt idx="148">
                  <c:v>0.21</c:v>
                </c:pt>
                <c:pt idx="149">
                  <c:v>0.21</c:v>
                </c:pt>
                <c:pt idx="150">
                  <c:v>0.21</c:v>
                </c:pt>
                <c:pt idx="151">
                  <c:v>0.21</c:v>
                </c:pt>
                <c:pt idx="152">
                  <c:v>0.21</c:v>
                </c:pt>
                <c:pt idx="153">
                  <c:v>0.21</c:v>
                </c:pt>
                <c:pt idx="154">
                  <c:v>0.21</c:v>
                </c:pt>
                <c:pt idx="155">
                  <c:v>0.2</c:v>
                </c:pt>
                <c:pt idx="156">
                  <c:v>0.19</c:v>
                </c:pt>
                <c:pt idx="157">
                  <c:v>0.2</c:v>
                </c:pt>
                <c:pt idx="158">
                  <c:v>0.2</c:v>
                </c:pt>
                <c:pt idx="159">
                  <c:v>0.2</c:v>
                </c:pt>
                <c:pt idx="160">
                  <c:v>0.2</c:v>
                </c:pt>
                <c:pt idx="161">
                  <c:v>0.2</c:v>
                </c:pt>
                <c:pt idx="162">
                  <c:v>0.2</c:v>
                </c:pt>
                <c:pt idx="163">
                  <c:v>0.2</c:v>
                </c:pt>
                <c:pt idx="164">
                  <c:v>0.2</c:v>
                </c:pt>
                <c:pt idx="165">
                  <c:v>0.2</c:v>
                </c:pt>
                <c:pt idx="166">
                  <c:v>0.2</c:v>
                </c:pt>
                <c:pt idx="167">
                  <c:v>0.2</c:v>
                </c:pt>
                <c:pt idx="168">
                  <c:v>0.2</c:v>
                </c:pt>
                <c:pt idx="169">
                  <c:v>0.2</c:v>
                </c:pt>
                <c:pt idx="170">
                  <c:v>0.2</c:v>
                </c:pt>
                <c:pt idx="171">
                  <c:v>0.2</c:v>
                </c:pt>
                <c:pt idx="172">
                  <c:v>0.2</c:v>
                </c:pt>
                <c:pt idx="173">
                  <c:v>0.2</c:v>
                </c:pt>
                <c:pt idx="174">
                  <c:v>0.2</c:v>
                </c:pt>
                <c:pt idx="175">
                  <c:v>0.2</c:v>
                </c:pt>
                <c:pt idx="176">
                  <c:v>0.2</c:v>
                </c:pt>
                <c:pt idx="177">
                  <c:v>0.2</c:v>
                </c:pt>
                <c:pt idx="178">
                  <c:v>0.2</c:v>
                </c:pt>
                <c:pt idx="179">
                  <c:v>0.2</c:v>
                </c:pt>
                <c:pt idx="180">
                  <c:v>0.19</c:v>
                </c:pt>
                <c:pt idx="181">
                  <c:v>0.19</c:v>
                </c:pt>
                <c:pt idx="182">
                  <c:v>0.19</c:v>
                </c:pt>
                <c:pt idx="183">
                  <c:v>0.19</c:v>
                </c:pt>
                <c:pt idx="184">
                  <c:v>0.19</c:v>
                </c:pt>
                <c:pt idx="185">
                  <c:v>0.19</c:v>
                </c:pt>
                <c:pt idx="186">
                  <c:v>0.19</c:v>
                </c:pt>
                <c:pt idx="187">
                  <c:v>0.19</c:v>
                </c:pt>
                <c:pt idx="188">
                  <c:v>0.19</c:v>
                </c:pt>
                <c:pt idx="189">
                  <c:v>0.19</c:v>
                </c:pt>
                <c:pt idx="190">
                  <c:v>0.19</c:v>
                </c:pt>
                <c:pt idx="191">
                  <c:v>0.19</c:v>
                </c:pt>
                <c:pt idx="192">
                  <c:v>0.19</c:v>
                </c:pt>
                <c:pt idx="193">
                  <c:v>0.19</c:v>
                </c:pt>
                <c:pt idx="194">
                  <c:v>0.18</c:v>
                </c:pt>
                <c:pt idx="195">
                  <c:v>0.18</c:v>
                </c:pt>
                <c:pt idx="196">
                  <c:v>0.18</c:v>
                </c:pt>
                <c:pt idx="197">
                  <c:v>0.17</c:v>
                </c:pt>
                <c:pt idx="198">
                  <c:v>0.18</c:v>
                </c:pt>
                <c:pt idx="199">
                  <c:v>0.18</c:v>
                </c:pt>
                <c:pt idx="200">
                  <c:v>0.18</c:v>
                </c:pt>
                <c:pt idx="201">
                  <c:v>0.17</c:v>
                </c:pt>
                <c:pt idx="202">
                  <c:v>0.16</c:v>
                </c:pt>
                <c:pt idx="203">
                  <c:v>0.17</c:v>
                </c:pt>
                <c:pt idx="204">
                  <c:v>0.17</c:v>
                </c:pt>
                <c:pt idx="205">
                  <c:v>0.17</c:v>
                </c:pt>
                <c:pt idx="206">
                  <c:v>0.17</c:v>
                </c:pt>
                <c:pt idx="207">
                  <c:v>0.17</c:v>
                </c:pt>
                <c:pt idx="208">
                  <c:v>0.17</c:v>
                </c:pt>
                <c:pt idx="209">
                  <c:v>0.17</c:v>
                </c:pt>
                <c:pt idx="210">
                  <c:v>0.17</c:v>
                </c:pt>
                <c:pt idx="211">
                  <c:v>0.17</c:v>
                </c:pt>
                <c:pt idx="212">
                  <c:v>0.17</c:v>
                </c:pt>
                <c:pt idx="213">
                  <c:v>0.17</c:v>
                </c:pt>
                <c:pt idx="214">
                  <c:v>0.17</c:v>
                </c:pt>
                <c:pt idx="215">
                  <c:v>0.17</c:v>
                </c:pt>
                <c:pt idx="216">
                  <c:v>0.17</c:v>
                </c:pt>
                <c:pt idx="217">
                  <c:v>0.17</c:v>
                </c:pt>
                <c:pt idx="218">
                  <c:v>0.17</c:v>
                </c:pt>
                <c:pt idx="219">
                  <c:v>0.17</c:v>
                </c:pt>
                <c:pt idx="220">
                  <c:v>0.17</c:v>
                </c:pt>
                <c:pt idx="221">
                  <c:v>0.17</c:v>
                </c:pt>
                <c:pt idx="222">
                  <c:v>0.17</c:v>
                </c:pt>
                <c:pt idx="223">
                  <c:v>0.17</c:v>
                </c:pt>
                <c:pt idx="224">
                  <c:v>0.17</c:v>
                </c:pt>
                <c:pt idx="225">
                  <c:v>0.17</c:v>
                </c:pt>
                <c:pt idx="226">
                  <c:v>0.16</c:v>
                </c:pt>
                <c:pt idx="227">
                  <c:v>0.16</c:v>
                </c:pt>
                <c:pt idx="228">
                  <c:v>0.17</c:v>
                </c:pt>
                <c:pt idx="229">
                  <c:v>0.18</c:v>
                </c:pt>
                <c:pt idx="230">
                  <c:v>0.17</c:v>
                </c:pt>
                <c:pt idx="231">
                  <c:v>0.17</c:v>
                </c:pt>
                <c:pt idx="232">
                  <c:v>0.17</c:v>
                </c:pt>
                <c:pt idx="233">
                  <c:v>0.17</c:v>
                </c:pt>
                <c:pt idx="234">
                  <c:v>0.18</c:v>
                </c:pt>
                <c:pt idx="235">
                  <c:v>0.17</c:v>
                </c:pt>
                <c:pt idx="236">
                  <c:v>0.17</c:v>
                </c:pt>
                <c:pt idx="237">
                  <c:v>0.17</c:v>
                </c:pt>
                <c:pt idx="238">
                  <c:v>0.17</c:v>
                </c:pt>
                <c:pt idx="239">
                  <c:v>0.17</c:v>
                </c:pt>
                <c:pt idx="240">
                  <c:v>0.17</c:v>
                </c:pt>
                <c:pt idx="241">
                  <c:v>0.17</c:v>
                </c:pt>
                <c:pt idx="242">
                  <c:v>0.17</c:v>
                </c:pt>
                <c:pt idx="243">
                  <c:v>0.17</c:v>
                </c:pt>
                <c:pt idx="244">
                  <c:v>0.17</c:v>
                </c:pt>
                <c:pt idx="245">
                  <c:v>0.17</c:v>
                </c:pt>
                <c:pt idx="246">
                  <c:v>0.17</c:v>
                </c:pt>
                <c:pt idx="247">
                  <c:v>0.17</c:v>
                </c:pt>
                <c:pt idx="248">
                  <c:v>0.17</c:v>
                </c:pt>
                <c:pt idx="249">
                  <c:v>0.17</c:v>
                </c:pt>
                <c:pt idx="250">
                  <c:v>0.17</c:v>
                </c:pt>
                <c:pt idx="251">
                  <c:v>0.17</c:v>
                </c:pt>
                <c:pt idx="252">
                  <c:v>0.17</c:v>
                </c:pt>
                <c:pt idx="253">
                  <c:v>0.17</c:v>
                </c:pt>
                <c:pt idx="254">
                  <c:v>0.17</c:v>
                </c:pt>
                <c:pt idx="255">
                  <c:v>0.17</c:v>
                </c:pt>
                <c:pt idx="256">
                  <c:v>0.18</c:v>
                </c:pt>
                <c:pt idx="257">
                  <c:v>0.17</c:v>
                </c:pt>
                <c:pt idx="258">
                  <c:v>0.17</c:v>
                </c:pt>
                <c:pt idx="259">
                  <c:v>0.18</c:v>
                </c:pt>
                <c:pt idx="260">
                  <c:v>0.18</c:v>
                </c:pt>
                <c:pt idx="261">
                  <c:v>0.18</c:v>
                </c:pt>
                <c:pt idx="262">
                  <c:v>0.18</c:v>
                </c:pt>
                <c:pt idx="263">
                  <c:v>0.18</c:v>
                </c:pt>
                <c:pt idx="264">
                  <c:v>0.18</c:v>
                </c:pt>
                <c:pt idx="265">
                  <c:v>0.17</c:v>
                </c:pt>
                <c:pt idx="266">
                  <c:v>0.17</c:v>
                </c:pt>
                <c:pt idx="267">
                  <c:v>0.17</c:v>
                </c:pt>
                <c:pt idx="268">
                  <c:v>0.17</c:v>
                </c:pt>
                <c:pt idx="269">
                  <c:v>0.17</c:v>
                </c:pt>
                <c:pt idx="270">
                  <c:v>0.17</c:v>
                </c:pt>
                <c:pt idx="271">
                  <c:v>0.18</c:v>
                </c:pt>
                <c:pt idx="272">
                  <c:v>0.18</c:v>
                </c:pt>
                <c:pt idx="273">
                  <c:v>0.18</c:v>
                </c:pt>
                <c:pt idx="274">
                  <c:v>0.18</c:v>
                </c:pt>
                <c:pt idx="275">
                  <c:v>0.18</c:v>
                </c:pt>
                <c:pt idx="276">
                  <c:v>0.18</c:v>
                </c:pt>
                <c:pt idx="277">
                  <c:v>0.18</c:v>
                </c:pt>
                <c:pt idx="278">
                  <c:v>0.18</c:v>
                </c:pt>
                <c:pt idx="279">
                  <c:v>0.18</c:v>
                </c:pt>
                <c:pt idx="280">
                  <c:v>0.18</c:v>
                </c:pt>
                <c:pt idx="281">
                  <c:v>0.18</c:v>
                </c:pt>
                <c:pt idx="282">
                  <c:v>0.18</c:v>
                </c:pt>
                <c:pt idx="283">
                  <c:v>0.18</c:v>
                </c:pt>
                <c:pt idx="284">
                  <c:v>0.19</c:v>
                </c:pt>
                <c:pt idx="285">
                  <c:v>0.19</c:v>
                </c:pt>
                <c:pt idx="286">
                  <c:v>0.19</c:v>
                </c:pt>
                <c:pt idx="287">
                  <c:v>0.19</c:v>
                </c:pt>
                <c:pt idx="288">
                  <c:v>0.19</c:v>
                </c:pt>
                <c:pt idx="289">
                  <c:v>0.19</c:v>
                </c:pt>
                <c:pt idx="290">
                  <c:v>0.19</c:v>
                </c:pt>
                <c:pt idx="291">
                  <c:v>0.19</c:v>
                </c:pt>
                <c:pt idx="292">
                  <c:v>0.19</c:v>
                </c:pt>
                <c:pt idx="293">
                  <c:v>0.18</c:v>
                </c:pt>
                <c:pt idx="294">
                  <c:v>0.19</c:v>
                </c:pt>
                <c:pt idx="295">
                  <c:v>0.19</c:v>
                </c:pt>
                <c:pt idx="296">
                  <c:v>0.19</c:v>
                </c:pt>
                <c:pt idx="297">
                  <c:v>0.19</c:v>
                </c:pt>
                <c:pt idx="298">
                  <c:v>0.2</c:v>
                </c:pt>
                <c:pt idx="299">
                  <c:v>0.2</c:v>
                </c:pt>
                <c:pt idx="300">
                  <c:v>0.2</c:v>
                </c:pt>
                <c:pt idx="301">
                  <c:v>0.2</c:v>
                </c:pt>
                <c:pt idx="302">
                  <c:v>0.2</c:v>
                </c:pt>
                <c:pt idx="303">
                  <c:v>0.2</c:v>
                </c:pt>
                <c:pt idx="304">
                  <c:v>0.2</c:v>
                </c:pt>
                <c:pt idx="305">
                  <c:v>0.2</c:v>
                </c:pt>
                <c:pt idx="306">
                  <c:v>0.2</c:v>
                </c:pt>
                <c:pt idx="307">
                  <c:v>0.2</c:v>
                </c:pt>
                <c:pt idx="308">
                  <c:v>0.2</c:v>
                </c:pt>
                <c:pt idx="309">
                  <c:v>0.2</c:v>
                </c:pt>
                <c:pt idx="310">
                  <c:v>0.2</c:v>
                </c:pt>
                <c:pt idx="311">
                  <c:v>0.2</c:v>
                </c:pt>
                <c:pt idx="312">
                  <c:v>0.2</c:v>
                </c:pt>
                <c:pt idx="313">
                  <c:v>0.2</c:v>
                </c:pt>
                <c:pt idx="314">
                  <c:v>0.2</c:v>
                </c:pt>
                <c:pt idx="315">
                  <c:v>0.2</c:v>
                </c:pt>
                <c:pt idx="316">
                  <c:v>0.2</c:v>
                </c:pt>
                <c:pt idx="317">
                  <c:v>0.21</c:v>
                </c:pt>
                <c:pt idx="318">
                  <c:v>0.21</c:v>
                </c:pt>
                <c:pt idx="319">
                  <c:v>0.21</c:v>
                </c:pt>
                <c:pt idx="320">
                  <c:v>0.21</c:v>
                </c:pt>
                <c:pt idx="321">
                  <c:v>0.21</c:v>
                </c:pt>
                <c:pt idx="322">
                  <c:v>0.21</c:v>
                </c:pt>
                <c:pt idx="323">
                  <c:v>0.21</c:v>
                </c:pt>
                <c:pt idx="324">
                  <c:v>0.21</c:v>
                </c:pt>
                <c:pt idx="325">
                  <c:v>0.21</c:v>
                </c:pt>
                <c:pt idx="326">
                  <c:v>0.21</c:v>
                </c:pt>
                <c:pt idx="327">
                  <c:v>0.21</c:v>
                </c:pt>
                <c:pt idx="328">
                  <c:v>0.22</c:v>
                </c:pt>
                <c:pt idx="329">
                  <c:v>0.22</c:v>
                </c:pt>
                <c:pt idx="330">
                  <c:v>0.22</c:v>
                </c:pt>
                <c:pt idx="331">
                  <c:v>0.22</c:v>
                </c:pt>
                <c:pt idx="332">
                  <c:v>0.22</c:v>
                </c:pt>
                <c:pt idx="333">
                  <c:v>0.22</c:v>
                </c:pt>
                <c:pt idx="334">
                  <c:v>0.22</c:v>
                </c:pt>
                <c:pt idx="335">
                  <c:v>0.22</c:v>
                </c:pt>
                <c:pt idx="336">
                  <c:v>0.22</c:v>
                </c:pt>
                <c:pt idx="337">
                  <c:v>0.22</c:v>
                </c:pt>
                <c:pt idx="338">
                  <c:v>0.22</c:v>
                </c:pt>
                <c:pt idx="339">
                  <c:v>0.22</c:v>
                </c:pt>
                <c:pt idx="340">
                  <c:v>0.23</c:v>
                </c:pt>
                <c:pt idx="341">
                  <c:v>0.23</c:v>
                </c:pt>
                <c:pt idx="342">
                  <c:v>0.23</c:v>
                </c:pt>
                <c:pt idx="343">
                  <c:v>0.23</c:v>
                </c:pt>
                <c:pt idx="344">
                  <c:v>0.23</c:v>
                </c:pt>
                <c:pt idx="345">
                  <c:v>0.23</c:v>
                </c:pt>
                <c:pt idx="346">
                  <c:v>0.23</c:v>
                </c:pt>
                <c:pt idx="347">
                  <c:v>0.23</c:v>
                </c:pt>
                <c:pt idx="348">
                  <c:v>0.22</c:v>
                </c:pt>
                <c:pt idx="349">
                  <c:v>0.22</c:v>
                </c:pt>
                <c:pt idx="350">
                  <c:v>0.22</c:v>
                </c:pt>
                <c:pt idx="351">
                  <c:v>0.23</c:v>
                </c:pt>
                <c:pt idx="352">
                  <c:v>0.23</c:v>
                </c:pt>
                <c:pt idx="353">
                  <c:v>0.23</c:v>
                </c:pt>
                <c:pt idx="354">
                  <c:v>0.23</c:v>
                </c:pt>
                <c:pt idx="355">
                  <c:v>0.23</c:v>
                </c:pt>
                <c:pt idx="356">
                  <c:v>0.23</c:v>
                </c:pt>
                <c:pt idx="357">
                  <c:v>0.24</c:v>
                </c:pt>
                <c:pt idx="358">
                  <c:v>0.24</c:v>
                </c:pt>
                <c:pt idx="359">
                  <c:v>0.26</c:v>
                </c:pt>
                <c:pt idx="360">
                  <c:v>0.25</c:v>
                </c:pt>
                <c:pt idx="361">
                  <c:v>0.26</c:v>
                </c:pt>
                <c:pt idx="362">
                  <c:v>0.26</c:v>
                </c:pt>
                <c:pt idx="363">
                  <c:v>0.26</c:v>
                </c:pt>
                <c:pt idx="364">
                  <c:v>0.26</c:v>
                </c:pt>
                <c:pt idx="365">
                  <c:v>0.27</c:v>
                </c:pt>
                <c:pt idx="366">
                  <c:v>0.27</c:v>
                </c:pt>
                <c:pt idx="367">
                  <c:v>0.27</c:v>
                </c:pt>
                <c:pt idx="368">
                  <c:v>0.3</c:v>
                </c:pt>
                <c:pt idx="369">
                  <c:v>0.3</c:v>
                </c:pt>
                <c:pt idx="370">
                  <c:v>0.33</c:v>
                </c:pt>
                <c:pt idx="371">
                  <c:v>0.35</c:v>
                </c:pt>
                <c:pt idx="372">
                  <c:v>0.33</c:v>
                </c:pt>
                <c:pt idx="373">
                  <c:v>0.33</c:v>
                </c:pt>
                <c:pt idx="374">
                  <c:v>0.32</c:v>
                </c:pt>
                <c:pt idx="375">
                  <c:v>0.3</c:v>
                </c:pt>
                <c:pt idx="376">
                  <c:v>0.3</c:v>
                </c:pt>
                <c:pt idx="377">
                  <c:v>0.28000000000000003</c:v>
                </c:pt>
                <c:pt idx="378">
                  <c:v>0.28000000000000003</c:v>
                </c:pt>
                <c:pt idx="379">
                  <c:v>0.28000000000000003</c:v>
                </c:pt>
                <c:pt idx="380">
                  <c:v>0.28000000000000003</c:v>
                </c:pt>
                <c:pt idx="381">
                  <c:v>0.28999999999999998</c:v>
                </c:pt>
                <c:pt idx="382">
                  <c:v>0.28999999999999998</c:v>
                </c:pt>
                <c:pt idx="383">
                  <c:v>0.28999999999999998</c:v>
                </c:pt>
                <c:pt idx="384">
                  <c:v>0.28999999999999998</c:v>
                </c:pt>
                <c:pt idx="385">
                  <c:v>0.28000000000000003</c:v>
                </c:pt>
                <c:pt idx="386">
                  <c:v>0.27</c:v>
                </c:pt>
                <c:pt idx="387">
                  <c:v>0.27</c:v>
                </c:pt>
                <c:pt idx="388">
                  <c:v>0.27</c:v>
                </c:pt>
                <c:pt idx="389">
                  <c:v>0.27</c:v>
                </c:pt>
                <c:pt idx="390">
                  <c:v>0.27</c:v>
                </c:pt>
                <c:pt idx="391">
                  <c:v>0.27</c:v>
                </c:pt>
                <c:pt idx="392">
                  <c:v>0.27</c:v>
                </c:pt>
                <c:pt idx="393">
                  <c:v>0.27</c:v>
                </c:pt>
                <c:pt idx="394">
                  <c:v>0.27</c:v>
                </c:pt>
                <c:pt idx="395">
                  <c:v>0.28999999999999998</c:v>
                </c:pt>
                <c:pt idx="396">
                  <c:v>0.28999999999999998</c:v>
                </c:pt>
                <c:pt idx="397">
                  <c:v>0.28999999999999998</c:v>
                </c:pt>
                <c:pt idx="398">
                  <c:v>0.28999999999999998</c:v>
                </c:pt>
                <c:pt idx="399">
                  <c:v>0.28999999999999998</c:v>
                </c:pt>
                <c:pt idx="400">
                  <c:v>0.28999999999999998</c:v>
                </c:pt>
                <c:pt idx="401">
                  <c:v>0.28999999999999998</c:v>
                </c:pt>
                <c:pt idx="402">
                  <c:v>0.28999999999999998</c:v>
                </c:pt>
                <c:pt idx="403">
                  <c:v>0.28999999999999998</c:v>
                </c:pt>
                <c:pt idx="404">
                  <c:v>0.28999999999999998</c:v>
                </c:pt>
                <c:pt idx="405">
                  <c:v>0.28000000000000003</c:v>
                </c:pt>
                <c:pt idx="406">
                  <c:v>0.28999999999999998</c:v>
                </c:pt>
                <c:pt idx="407">
                  <c:v>0.28999999999999998</c:v>
                </c:pt>
                <c:pt idx="408">
                  <c:v>0.3</c:v>
                </c:pt>
                <c:pt idx="409">
                  <c:v>0.3</c:v>
                </c:pt>
                <c:pt idx="410">
                  <c:v>0.28999999999999998</c:v>
                </c:pt>
                <c:pt idx="411">
                  <c:v>0.3</c:v>
                </c:pt>
                <c:pt idx="412">
                  <c:v>0.28999999999999998</c:v>
                </c:pt>
                <c:pt idx="413">
                  <c:v>0.28999999999999998</c:v>
                </c:pt>
                <c:pt idx="414">
                  <c:v>0.28999999999999998</c:v>
                </c:pt>
                <c:pt idx="415">
                  <c:v>0.28999999999999998</c:v>
                </c:pt>
                <c:pt idx="416">
                  <c:v>0.28999999999999998</c:v>
                </c:pt>
                <c:pt idx="417">
                  <c:v>0.28999999999999998</c:v>
                </c:pt>
                <c:pt idx="418">
                  <c:v>0.28999999999999998</c:v>
                </c:pt>
                <c:pt idx="419">
                  <c:v>0.28000000000000003</c:v>
                </c:pt>
                <c:pt idx="420">
                  <c:v>0.28000000000000003</c:v>
                </c:pt>
                <c:pt idx="421">
                  <c:v>0.28999999999999998</c:v>
                </c:pt>
                <c:pt idx="422">
                  <c:v>0.28000000000000003</c:v>
                </c:pt>
                <c:pt idx="423">
                  <c:v>0.28000000000000003</c:v>
                </c:pt>
                <c:pt idx="424">
                  <c:v>0.28000000000000003</c:v>
                </c:pt>
                <c:pt idx="425">
                  <c:v>0.28000000000000003</c:v>
                </c:pt>
                <c:pt idx="426">
                  <c:v>0.28000000000000003</c:v>
                </c:pt>
                <c:pt idx="427">
                  <c:v>0.28000000000000003</c:v>
                </c:pt>
                <c:pt idx="428">
                  <c:v>0.28000000000000003</c:v>
                </c:pt>
                <c:pt idx="429">
                  <c:v>0.28000000000000003</c:v>
                </c:pt>
                <c:pt idx="430">
                  <c:v>0.28000000000000003</c:v>
                </c:pt>
                <c:pt idx="431">
                  <c:v>0.28000000000000003</c:v>
                </c:pt>
                <c:pt idx="432">
                  <c:v>0.28000000000000003</c:v>
                </c:pt>
                <c:pt idx="433">
                  <c:v>0.28000000000000003</c:v>
                </c:pt>
                <c:pt idx="434">
                  <c:v>0.28000000000000003</c:v>
                </c:pt>
                <c:pt idx="435">
                  <c:v>0.28000000000000003</c:v>
                </c:pt>
                <c:pt idx="436">
                  <c:v>0.28000000000000003</c:v>
                </c:pt>
                <c:pt idx="437">
                  <c:v>0.28000000000000003</c:v>
                </c:pt>
                <c:pt idx="438">
                  <c:v>0.28000000000000003</c:v>
                </c:pt>
                <c:pt idx="439">
                  <c:v>0.28000000000000003</c:v>
                </c:pt>
                <c:pt idx="440">
                  <c:v>0.28000000000000003</c:v>
                </c:pt>
                <c:pt idx="441">
                  <c:v>0.28000000000000003</c:v>
                </c:pt>
                <c:pt idx="442">
                  <c:v>0.28000000000000003</c:v>
                </c:pt>
                <c:pt idx="443">
                  <c:v>0.28000000000000003</c:v>
                </c:pt>
                <c:pt idx="444">
                  <c:v>0.27</c:v>
                </c:pt>
                <c:pt idx="445">
                  <c:v>0.27</c:v>
                </c:pt>
                <c:pt idx="446">
                  <c:v>0.27</c:v>
                </c:pt>
                <c:pt idx="447">
                  <c:v>0.27</c:v>
                </c:pt>
                <c:pt idx="448">
                  <c:v>0.27</c:v>
                </c:pt>
                <c:pt idx="449">
                  <c:v>0.27</c:v>
                </c:pt>
                <c:pt idx="450">
                  <c:v>0.27</c:v>
                </c:pt>
                <c:pt idx="451">
                  <c:v>0.27</c:v>
                </c:pt>
                <c:pt idx="452">
                  <c:v>0.26</c:v>
                </c:pt>
                <c:pt idx="453">
                  <c:v>0.26</c:v>
                </c:pt>
                <c:pt idx="454">
                  <c:v>0.27</c:v>
                </c:pt>
                <c:pt idx="455">
                  <c:v>0.27</c:v>
                </c:pt>
                <c:pt idx="456">
                  <c:v>0.27</c:v>
                </c:pt>
                <c:pt idx="457">
                  <c:v>0.27</c:v>
                </c:pt>
                <c:pt idx="458">
                  <c:v>0.27</c:v>
                </c:pt>
                <c:pt idx="459">
                  <c:v>0.27</c:v>
                </c:pt>
                <c:pt idx="460">
                  <c:v>0.26</c:v>
                </c:pt>
                <c:pt idx="461">
                  <c:v>0.26</c:v>
                </c:pt>
                <c:pt idx="462">
                  <c:v>0.26</c:v>
                </c:pt>
                <c:pt idx="463">
                  <c:v>0.26</c:v>
                </c:pt>
                <c:pt idx="464">
                  <c:v>0.25</c:v>
                </c:pt>
                <c:pt idx="465">
                  <c:v>0.25</c:v>
                </c:pt>
                <c:pt idx="466">
                  <c:v>0.25</c:v>
                </c:pt>
                <c:pt idx="467">
                  <c:v>0.25</c:v>
                </c:pt>
                <c:pt idx="468">
                  <c:v>0.25</c:v>
                </c:pt>
                <c:pt idx="469">
                  <c:v>0.26</c:v>
                </c:pt>
                <c:pt idx="470">
                  <c:v>0.26</c:v>
                </c:pt>
                <c:pt idx="471">
                  <c:v>0.26</c:v>
                </c:pt>
                <c:pt idx="472">
                  <c:v>0.25</c:v>
                </c:pt>
                <c:pt idx="473">
                  <c:v>0.26</c:v>
                </c:pt>
                <c:pt idx="474">
                  <c:v>0.25</c:v>
                </c:pt>
                <c:pt idx="475">
                  <c:v>0.25</c:v>
                </c:pt>
                <c:pt idx="476">
                  <c:v>0.25</c:v>
                </c:pt>
                <c:pt idx="477">
                  <c:v>0.24</c:v>
                </c:pt>
                <c:pt idx="478">
                  <c:v>0.24</c:v>
                </c:pt>
                <c:pt idx="479">
                  <c:v>0.24</c:v>
                </c:pt>
                <c:pt idx="480">
                  <c:v>0.24</c:v>
                </c:pt>
                <c:pt idx="481">
                  <c:v>0.25</c:v>
                </c:pt>
                <c:pt idx="482">
                  <c:v>0.25</c:v>
                </c:pt>
                <c:pt idx="483">
                  <c:v>0.24</c:v>
                </c:pt>
                <c:pt idx="484">
                  <c:v>0.24</c:v>
                </c:pt>
                <c:pt idx="485">
                  <c:v>0.24</c:v>
                </c:pt>
                <c:pt idx="486">
                  <c:v>0.24</c:v>
                </c:pt>
                <c:pt idx="487">
                  <c:v>0.24</c:v>
                </c:pt>
                <c:pt idx="488">
                  <c:v>0.24</c:v>
                </c:pt>
                <c:pt idx="489">
                  <c:v>0.24</c:v>
                </c:pt>
                <c:pt idx="490">
                  <c:v>0.24</c:v>
                </c:pt>
                <c:pt idx="491">
                  <c:v>0.23</c:v>
                </c:pt>
                <c:pt idx="492">
                  <c:v>0.24</c:v>
                </c:pt>
                <c:pt idx="493">
                  <c:v>0.24</c:v>
                </c:pt>
                <c:pt idx="494">
                  <c:v>0.24</c:v>
                </c:pt>
                <c:pt idx="495">
                  <c:v>0.24</c:v>
                </c:pt>
                <c:pt idx="496">
                  <c:v>0.24</c:v>
                </c:pt>
                <c:pt idx="497">
                  <c:v>0.24</c:v>
                </c:pt>
                <c:pt idx="498">
                  <c:v>0.24</c:v>
                </c:pt>
                <c:pt idx="499">
                  <c:v>0.24</c:v>
                </c:pt>
                <c:pt idx="500">
                  <c:v>0.23</c:v>
                </c:pt>
                <c:pt idx="501">
                  <c:v>0.23</c:v>
                </c:pt>
                <c:pt idx="502">
                  <c:v>0.23</c:v>
                </c:pt>
                <c:pt idx="503">
                  <c:v>0.23</c:v>
                </c:pt>
                <c:pt idx="504">
                  <c:v>0.22</c:v>
                </c:pt>
                <c:pt idx="505">
                  <c:v>0.23</c:v>
                </c:pt>
                <c:pt idx="506">
                  <c:v>0.23</c:v>
                </c:pt>
                <c:pt idx="507">
                  <c:v>0.23</c:v>
                </c:pt>
                <c:pt idx="508">
                  <c:v>0.23</c:v>
                </c:pt>
                <c:pt idx="509">
                  <c:v>0.23</c:v>
                </c:pt>
                <c:pt idx="510">
                  <c:v>0.23</c:v>
                </c:pt>
                <c:pt idx="511">
                  <c:v>0.23</c:v>
                </c:pt>
                <c:pt idx="512">
                  <c:v>0.23</c:v>
                </c:pt>
                <c:pt idx="513">
                  <c:v>0.23</c:v>
                </c:pt>
                <c:pt idx="514">
                  <c:v>0.23</c:v>
                </c:pt>
                <c:pt idx="515">
                  <c:v>0.23</c:v>
                </c:pt>
                <c:pt idx="516">
                  <c:v>0.23</c:v>
                </c:pt>
                <c:pt idx="517">
                  <c:v>0.23</c:v>
                </c:pt>
                <c:pt idx="518">
                  <c:v>0.23</c:v>
                </c:pt>
                <c:pt idx="519">
                  <c:v>0.23</c:v>
                </c:pt>
                <c:pt idx="520">
                  <c:v>0.22</c:v>
                </c:pt>
                <c:pt idx="521">
                  <c:v>0.22</c:v>
                </c:pt>
                <c:pt idx="522">
                  <c:v>0.22</c:v>
                </c:pt>
                <c:pt idx="523">
                  <c:v>0.22</c:v>
                </c:pt>
                <c:pt idx="524">
                  <c:v>0.22</c:v>
                </c:pt>
                <c:pt idx="525">
                  <c:v>0.22</c:v>
                </c:pt>
                <c:pt idx="526">
                  <c:v>0.21</c:v>
                </c:pt>
                <c:pt idx="527">
                  <c:v>0.21</c:v>
                </c:pt>
                <c:pt idx="528">
                  <c:v>0.21</c:v>
                </c:pt>
                <c:pt idx="529">
                  <c:v>0.22</c:v>
                </c:pt>
                <c:pt idx="530">
                  <c:v>0.22</c:v>
                </c:pt>
                <c:pt idx="531">
                  <c:v>0.22</c:v>
                </c:pt>
                <c:pt idx="532">
                  <c:v>0.22</c:v>
                </c:pt>
                <c:pt idx="533">
                  <c:v>0.22</c:v>
                </c:pt>
                <c:pt idx="534">
                  <c:v>0.23</c:v>
                </c:pt>
                <c:pt idx="535">
                  <c:v>0.23</c:v>
                </c:pt>
                <c:pt idx="536">
                  <c:v>0.23</c:v>
                </c:pt>
                <c:pt idx="537">
                  <c:v>0.23</c:v>
                </c:pt>
                <c:pt idx="538">
                  <c:v>0.23</c:v>
                </c:pt>
                <c:pt idx="539">
                  <c:v>0.23</c:v>
                </c:pt>
              </c:numCache>
            </c:numRef>
          </c:yVal>
          <c:smooth val="1"/>
          <c:extLst xmlns:c16r2="http://schemas.microsoft.com/office/drawing/2015/06/chart">
            <c:ext xmlns:c16="http://schemas.microsoft.com/office/drawing/2014/chart" uri="{C3380CC4-5D6E-409C-BE32-E72D297353CC}">
              <c16:uniqueId val="{00000000-0886-45D1-B12A-723C3D77ED39}"/>
            </c:ext>
          </c:extLst>
        </c:ser>
        <c:dLbls>
          <c:showLegendKey val="0"/>
          <c:showVal val="0"/>
          <c:showCatName val="0"/>
          <c:showSerName val="0"/>
          <c:showPercent val="0"/>
          <c:showBubbleSize val="0"/>
        </c:dLbls>
        <c:axId val="43096984"/>
        <c:axId val="197084248"/>
      </c:scatterChart>
      <c:valAx>
        <c:axId val="43096984"/>
        <c:scaling>
          <c:orientation val="minMax"/>
          <c:max val="43552"/>
          <c:min val="42737"/>
        </c:scaling>
        <c:delete val="0"/>
        <c:axPos val="b"/>
        <c:numFmt formatCode="m/d/yyyy" sourceLinked="1"/>
        <c:majorTickMark val="out"/>
        <c:minorTickMark val="none"/>
        <c:tickLblPos val="nextTo"/>
        <c:crossAx val="197084248"/>
        <c:crosses val="autoZero"/>
        <c:crossBetween val="midCat"/>
        <c:majorUnit val="81.5"/>
      </c:valAx>
      <c:valAx>
        <c:axId val="197084248"/>
        <c:scaling>
          <c:orientation val="minMax"/>
        </c:scaling>
        <c:delete val="0"/>
        <c:axPos val="l"/>
        <c:numFmt formatCode="0.00_);[Red]\(0.00\)" sourceLinked="1"/>
        <c:majorTickMark val="out"/>
        <c:minorTickMark val="none"/>
        <c:tickLblPos val="nextTo"/>
        <c:crossAx val="43096984"/>
        <c:crosses val="autoZero"/>
        <c:crossBetween val="midCat"/>
      </c:valAx>
      <c:spPr>
        <a:noFill/>
        <a:ln w="25400">
          <a:noFill/>
        </a:ln>
      </c:spPr>
    </c:plotArea>
    <c:legend>
      <c:legendPos val="r"/>
      <c:layout>
        <c:manualLayout>
          <c:xMode val="edge"/>
          <c:yMode val="edge"/>
          <c:x val="0.69425000000000003"/>
          <c:y val="7.9437518226888326E-2"/>
          <c:w val="0.18904444444444443"/>
          <c:h val="7.1650958157198241E-2"/>
        </c:manualLayout>
      </c:layout>
      <c:overlay val="0"/>
      <c:txPr>
        <a:bodyPr/>
        <a:lstStyle/>
        <a:p>
          <a:pPr>
            <a:defRPr sz="800"/>
          </a:pPr>
          <a:endParaRPr lang="zh-CN"/>
        </a:p>
      </c:txPr>
    </c:legend>
    <c:plotVisOnly val="1"/>
    <c:dispBlanksAs val="gap"/>
    <c:showDLblsOverMax val="0"/>
  </c:chart>
  <c:txPr>
    <a:bodyPr/>
    <a:lstStyle/>
    <a:p>
      <a:pPr>
        <a:defRPr sz="700"/>
      </a:pPr>
      <a:endParaRPr lang="zh-CN"/>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zh-CN" sz="1200"/>
              <a:t>欧盟排放配额价格</a:t>
            </a:r>
            <a:r>
              <a:rPr lang="en-US" sz="1200"/>
              <a:t>  EUA Price </a:t>
            </a:r>
            <a:endParaRPr lang="zh-CN" sz="1200"/>
          </a:p>
        </c:rich>
      </c:tx>
      <c:layout>
        <c:manualLayout>
          <c:xMode val="edge"/>
          <c:yMode val="edge"/>
          <c:x val="0.30326041020573363"/>
          <c:y val="2.8070165098249261E-2"/>
        </c:manualLayout>
      </c:layout>
      <c:overlay val="0"/>
    </c:title>
    <c:autoTitleDeleted val="0"/>
    <c:plotArea>
      <c:layout>
        <c:manualLayout>
          <c:layoutTarget val="inner"/>
          <c:xMode val="edge"/>
          <c:yMode val="edge"/>
          <c:x val="7.5395075374788359E-2"/>
          <c:y val="0.14277809023872015"/>
          <c:w val="0.87031716687587968"/>
          <c:h val="0.79877921509811278"/>
        </c:manualLayout>
      </c:layout>
      <c:scatterChart>
        <c:scatterStyle val="smoothMarker"/>
        <c:varyColors val="0"/>
        <c:ser>
          <c:idx val="0"/>
          <c:order val="0"/>
          <c:tx>
            <c:strRef>
              <c:f>EUA!$D$1</c:f>
              <c:strCache>
                <c:ptCount val="1"/>
                <c:pt idx="0">
                  <c:v>收盘价（€）</c:v>
                </c:pt>
              </c:strCache>
            </c:strRef>
          </c:tx>
          <c:spPr>
            <a:ln>
              <a:solidFill>
                <a:srgbClr val="007150"/>
              </a:solidFill>
            </a:ln>
          </c:spPr>
          <c:marker>
            <c:symbol val="none"/>
          </c:marker>
          <c:xVal>
            <c:numRef>
              <c:f>EUA!$C$2:$C$541</c:f>
              <c:numCache>
                <c:formatCode>m/d/yyyy</c:formatCode>
                <c:ptCount val="540"/>
                <c:pt idx="0">
                  <c:v>42737</c:v>
                </c:pt>
                <c:pt idx="1">
                  <c:v>42738</c:v>
                </c:pt>
                <c:pt idx="2">
                  <c:v>42739</c:v>
                </c:pt>
                <c:pt idx="3">
                  <c:v>42740</c:v>
                </c:pt>
                <c:pt idx="4">
                  <c:v>42741</c:v>
                </c:pt>
                <c:pt idx="5">
                  <c:v>42744</c:v>
                </c:pt>
                <c:pt idx="6">
                  <c:v>42745</c:v>
                </c:pt>
                <c:pt idx="7">
                  <c:v>42746</c:v>
                </c:pt>
                <c:pt idx="8">
                  <c:v>42747</c:v>
                </c:pt>
                <c:pt idx="9">
                  <c:v>42748</c:v>
                </c:pt>
                <c:pt idx="10">
                  <c:v>42751</c:v>
                </c:pt>
                <c:pt idx="11">
                  <c:v>42752</c:v>
                </c:pt>
                <c:pt idx="12">
                  <c:v>42754</c:v>
                </c:pt>
                <c:pt idx="13">
                  <c:v>42755</c:v>
                </c:pt>
                <c:pt idx="14">
                  <c:v>42758</c:v>
                </c:pt>
                <c:pt idx="15">
                  <c:v>42759</c:v>
                </c:pt>
                <c:pt idx="16">
                  <c:v>42760</c:v>
                </c:pt>
                <c:pt idx="17">
                  <c:v>42769</c:v>
                </c:pt>
                <c:pt idx="18">
                  <c:v>42772</c:v>
                </c:pt>
                <c:pt idx="19">
                  <c:v>42773</c:v>
                </c:pt>
                <c:pt idx="20">
                  <c:v>42774</c:v>
                </c:pt>
                <c:pt idx="21">
                  <c:v>42775</c:v>
                </c:pt>
                <c:pt idx="22">
                  <c:v>42776</c:v>
                </c:pt>
                <c:pt idx="23">
                  <c:v>42779</c:v>
                </c:pt>
                <c:pt idx="24">
                  <c:v>42780</c:v>
                </c:pt>
                <c:pt idx="25">
                  <c:v>42781</c:v>
                </c:pt>
                <c:pt idx="26">
                  <c:v>42782</c:v>
                </c:pt>
                <c:pt idx="27">
                  <c:v>42783</c:v>
                </c:pt>
                <c:pt idx="28">
                  <c:v>42786</c:v>
                </c:pt>
                <c:pt idx="29">
                  <c:v>42787</c:v>
                </c:pt>
                <c:pt idx="30">
                  <c:v>42788</c:v>
                </c:pt>
                <c:pt idx="31">
                  <c:v>42789</c:v>
                </c:pt>
                <c:pt idx="32">
                  <c:v>42790</c:v>
                </c:pt>
                <c:pt idx="33">
                  <c:v>42793</c:v>
                </c:pt>
                <c:pt idx="34">
                  <c:v>42794</c:v>
                </c:pt>
                <c:pt idx="35">
                  <c:v>42795</c:v>
                </c:pt>
                <c:pt idx="36">
                  <c:v>42796</c:v>
                </c:pt>
                <c:pt idx="37">
                  <c:v>42797</c:v>
                </c:pt>
                <c:pt idx="38">
                  <c:v>42800</c:v>
                </c:pt>
                <c:pt idx="39">
                  <c:v>42801</c:v>
                </c:pt>
                <c:pt idx="40">
                  <c:v>42802</c:v>
                </c:pt>
                <c:pt idx="41">
                  <c:v>42803</c:v>
                </c:pt>
                <c:pt idx="42">
                  <c:v>42804</c:v>
                </c:pt>
                <c:pt idx="43">
                  <c:v>42807</c:v>
                </c:pt>
                <c:pt idx="44">
                  <c:v>42808</c:v>
                </c:pt>
                <c:pt idx="45">
                  <c:v>42809</c:v>
                </c:pt>
                <c:pt idx="46">
                  <c:v>42810</c:v>
                </c:pt>
                <c:pt idx="47">
                  <c:v>42811</c:v>
                </c:pt>
                <c:pt idx="48">
                  <c:v>42814</c:v>
                </c:pt>
                <c:pt idx="49">
                  <c:v>42815</c:v>
                </c:pt>
                <c:pt idx="50">
                  <c:v>42816</c:v>
                </c:pt>
                <c:pt idx="51">
                  <c:v>42817</c:v>
                </c:pt>
                <c:pt idx="52">
                  <c:v>42818</c:v>
                </c:pt>
                <c:pt idx="53">
                  <c:v>42821</c:v>
                </c:pt>
                <c:pt idx="54">
                  <c:v>42822</c:v>
                </c:pt>
                <c:pt idx="55">
                  <c:v>42823</c:v>
                </c:pt>
                <c:pt idx="56">
                  <c:v>42824</c:v>
                </c:pt>
                <c:pt idx="57">
                  <c:v>42825</c:v>
                </c:pt>
                <c:pt idx="58">
                  <c:v>42829</c:v>
                </c:pt>
                <c:pt idx="59">
                  <c:v>42830</c:v>
                </c:pt>
                <c:pt idx="60">
                  <c:v>42831</c:v>
                </c:pt>
                <c:pt idx="61">
                  <c:v>42832</c:v>
                </c:pt>
                <c:pt idx="62">
                  <c:v>42835</c:v>
                </c:pt>
                <c:pt idx="63">
                  <c:v>42836</c:v>
                </c:pt>
                <c:pt idx="64">
                  <c:v>42837</c:v>
                </c:pt>
                <c:pt idx="65">
                  <c:v>42838</c:v>
                </c:pt>
                <c:pt idx="66">
                  <c:v>42842</c:v>
                </c:pt>
                <c:pt idx="67">
                  <c:v>42843</c:v>
                </c:pt>
                <c:pt idx="68">
                  <c:v>42844</c:v>
                </c:pt>
                <c:pt idx="69">
                  <c:v>42845</c:v>
                </c:pt>
                <c:pt idx="70">
                  <c:v>42849</c:v>
                </c:pt>
                <c:pt idx="71">
                  <c:v>42850</c:v>
                </c:pt>
                <c:pt idx="72">
                  <c:v>42851</c:v>
                </c:pt>
                <c:pt idx="73">
                  <c:v>42852</c:v>
                </c:pt>
                <c:pt idx="74">
                  <c:v>42853</c:v>
                </c:pt>
                <c:pt idx="75">
                  <c:v>42857</c:v>
                </c:pt>
                <c:pt idx="76">
                  <c:v>42858</c:v>
                </c:pt>
                <c:pt idx="77">
                  <c:v>42859</c:v>
                </c:pt>
                <c:pt idx="78">
                  <c:v>42860</c:v>
                </c:pt>
                <c:pt idx="79">
                  <c:v>42863</c:v>
                </c:pt>
                <c:pt idx="80">
                  <c:v>42864</c:v>
                </c:pt>
                <c:pt idx="81">
                  <c:v>42865</c:v>
                </c:pt>
                <c:pt idx="82">
                  <c:v>42866</c:v>
                </c:pt>
                <c:pt idx="83">
                  <c:v>42867</c:v>
                </c:pt>
                <c:pt idx="84">
                  <c:v>42870</c:v>
                </c:pt>
                <c:pt idx="85">
                  <c:v>42871</c:v>
                </c:pt>
                <c:pt idx="86">
                  <c:v>42872</c:v>
                </c:pt>
                <c:pt idx="87">
                  <c:v>42873</c:v>
                </c:pt>
                <c:pt idx="88">
                  <c:v>42874</c:v>
                </c:pt>
                <c:pt idx="89">
                  <c:v>42877</c:v>
                </c:pt>
                <c:pt idx="90">
                  <c:v>42878</c:v>
                </c:pt>
                <c:pt idx="91">
                  <c:v>42879</c:v>
                </c:pt>
                <c:pt idx="92">
                  <c:v>42880</c:v>
                </c:pt>
                <c:pt idx="93">
                  <c:v>42881</c:v>
                </c:pt>
                <c:pt idx="94">
                  <c:v>42885</c:v>
                </c:pt>
                <c:pt idx="95">
                  <c:v>42886</c:v>
                </c:pt>
                <c:pt idx="96">
                  <c:v>42887</c:v>
                </c:pt>
                <c:pt idx="97">
                  <c:v>42888</c:v>
                </c:pt>
                <c:pt idx="98">
                  <c:v>42891</c:v>
                </c:pt>
                <c:pt idx="99">
                  <c:v>42892</c:v>
                </c:pt>
                <c:pt idx="100">
                  <c:v>42893</c:v>
                </c:pt>
                <c:pt idx="101">
                  <c:v>42894</c:v>
                </c:pt>
                <c:pt idx="102">
                  <c:v>42895</c:v>
                </c:pt>
                <c:pt idx="103">
                  <c:v>42898</c:v>
                </c:pt>
                <c:pt idx="104">
                  <c:v>42899</c:v>
                </c:pt>
                <c:pt idx="105">
                  <c:v>42900</c:v>
                </c:pt>
                <c:pt idx="106">
                  <c:v>42901</c:v>
                </c:pt>
                <c:pt idx="107">
                  <c:v>42902</c:v>
                </c:pt>
                <c:pt idx="108">
                  <c:v>42905</c:v>
                </c:pt>
                <c:pt idx="109">
                  <c:v>42906</c:v>
                </c:pt>
                <c:pt idx="110">
                  <c:v>42907</c:v>
                </c:pt>
                <c:pt idx="111">
                  <c:v>42908</c:v>
                </c:pt>
                <c:pt idx="112">
                  <c:v>42909</c:v>
                </c:pt>
                <c:pt idx="113">
                  <c:v>42912</c:v>
                </c:pt>
                <c:pt idx="114">
                  <c:v>42913</c:v>
                </c:pt>
                <c:pt idx="115">
                  <c:v>42914</c:v>
                </c:pt>
                <c:pt idx="116">
                  <c:v>42915</c:v>
                </c:pt>
                <c:pt idx="117">
                  <c:v>42916</c:v>
                </c:pt>
                <c:pt idx="118">
                  <c:v>42919</c:v>
                </c:pt>
                <c:pt idx="119">
                  <c:v>42920</c:v>
                </c:pt>
                <c:pt idx="120">
                  <c:v>42921</c:v>
                </c:pt>
                <c:pt idx="121">
                  <c:v>42922</c:v>
                </c:pt>
                <c:pt idx="122">
                  <c:v>42923</c:v>
                </c:pt>
                <c:pt idx="123">
                  <c:v>42926</c:v>
                </c:pt>
                <c:pt idx="124">
                  <c:v>42927</c:v>
                </c:pt>
                <c:pt idx="125">
                  <c:v>42928</c:v>
                </c:pt>
                <c:pt idx="126">
                  <c:v>42929</c:v>
                </c:pt>
                <c:pt idx="127">
                  <c:v>42930</c:v>
                </c:pt>
                <c:pt idx="128">
                  <c:v>42933</c:v>
                </c:pt>
                <c:pt idx="129">
                  <c:v>42934</c:v>
                </c:pt>
                <c:pt idx="130">
                  <c:v>42935</c:v>
                </c:pt>
                <c:pt idx="131">
                  <c:v>42936</c:v>
                </c:pt>
                <c:pt idx="132">
                  <c:v>42937</c:v>
                </c:pt>
                <c:pt idx="133">
                  <c:v>42940</c:v>
                </c:pt>
                <c:pt idx="134">
                  <c:v>42941</c:v>
                </c:pt>
                <c:pt idx="135">
                  <c:v>42942</c:v>
                </c:pt>
                <c:pt idx="136">
                  <c:v>42943</c:v>
                </c:pt>
                <c:pt idx="137">
                  <c:v>42944</c:v>
                </c:pt>
                <c:pt idx="138">
                  <c:v>42947</c:v>
                </c:pt>
                <c:pt idx="139">
                  <c:v>42948</c:v>
                </c:pt>
                <c:pt idx="140">
                  <c:v>42949</c:v>
                </c:pt>
                <c:pt idx="141">
                  <c:v>42950</c:v>
                </c:pt>
                <c:pt idx="142">
                  <c:v>42951</c:v>
                </c:pt>
                <c:pt idx="143">
                  <c:v>42954</c:v>
                </c:pt>
                <c:pt idx="144">
                  <c:v>42955</c:v>
                </c:pt>
                <c:pt idx="145">
                  <c:v>42956</c:v>
                </c:pt>
                <c:pt idx="146">
                  <c:v>42957</c:v>
                </c:pt>
                <c:pt idx="147">
                  <c:v>42958</c:v>
                </c:pt>
                <c:pt idx="148">
                  <c:v>42961</c:v>
                </c:pt>
                <c:pt idx="149">
                  <c:v>42962</c:v>
                </c:pt>
                <c:pt idx="150">
                  <c:v>42963</c:v>
                </c:pt>
                <c:pt idx="151">
                  <c:v>42964</c:v>
                </c:pt>
                <c:pt idx="152">
                  <c:v>42965</c:v>
                </c:pt>
                <c:pt idx="153">
                  <c:v>42968</c:v>
                </c:pt>
                <c:pt idx="154">
                  <c:v>42969</c:v>
                </c:pt>
                <c:pt idx="155">
                  <c:v>42970</c:v>
                </c:pt>
                <c:pt idx="156">
                  <c:v>42971</c:v>
                </c:pt>
                <c:pt idx="157">
                  <c:v>42972</c:v>
                </c:pt>
                <c:pt idx="158">
                  <c:v>42975</c:v>
                </c:pt>
                <c:pt idx="159">
                  <c:v>42976</c:v>
                </c:pt>
                <c:pt idx="160">
                  <c:v>42977</c:v>
                </c:pt>
                <c:pt idx="161">
                  <c:v>42978</c:v>
                </c:pt>
                <c:pt idx="162">
                  <c:v>42979</c:v>
                </c:pt>
                <c:pt idx="163">
                  <c:v>42982</c:v>
                </c:pt>
                <c:pt idx="164">
                  <c:v>42983</c:v>
                </c:pt>
                <c:pt idx="165">
                  <c:v>42984</c:v>
                </c:pt>
                <c:pt idx="166">
                  <c:v>42985</c:v>
                </c:pt>
                <c:pt idx="167">
                  <c:v>42986</c:v>
                </c:pt>
                <c:pt idx="168">
                  <c:v>42989</c:v>
                </c:pt>
                <c:pt idx="169">
                  <c:v>42990</c:v>
                </c:pt>
                <c:pt idx="170">
                  <c:v>42991</c:v>
                </c:pt>
                <c:pt idx="171">
                  <c:v>42992</c:v>
                </c:pt>
                <c:pt idx="172">
                  <c:v>42993</c:v>
                </c:pt>
                <c:pt idx="173">
                  <c:v>42996</c:v>
                </c:pt>
                <c:pt idx="174">
                  <c:v>42997</c:v>
                </c:pt>
                <c:pt idx="175">
                  <c:v>42998</c:v>
                </c:pt>
                <c:pt idx="176">
                  <c:v>42999</c:v>
                </c:pt>
                <c:pt idx="177">
                  <c:v>43000</c:v>
                </c:pt>
                <c:pt idx="178">
                  <c:v>43003</c:v>
                </c:pt>
                <c:pt idx="179">
                  <c:v>43004</c:v>
                </c:pt>
                <c:pt idx="180">
                  <c:v>43005</c:v>
                </c:pt>
                <c:pt idx="181">
                  <c:v>43006</c:v>
                </c:pt>
                <c:pt idx="182">
                  <c:v>43007</c:v>
                </c:pt>
                <c:pt idx="183">
                  <c:v>43014</c:v>
                </c:pt>
                <c:pt idx="184">
                  <c:v>43017</c:v>
                </c:pt>
                <c:pt idx="185">
                  <c:v>43018</c:v>
                </c:pt>
                <c:pt idx="186">
                  <c:v>43019</c:v>
                </c:pt>
                <c:pt idx="187">
                  <c:v>43020</c:v>
                </c:pt>
                <c:pt idx="188">
                  <c:v>43021</c:v>
                </c:pt>
                <c:pt idx="189">
                  <c:v>43024</c:v>
                </c:pt>
                <c:pt idx="190">
                  <c:v>43025</c:v>
                </c:pt>
                <c:pt idx="191">
                  <c:v>43026</c:v>
                </c:pt>
                <c:pt idx="192">
                  <c:v>43027</c:v>
                </c:pt>
                <c:pt idx="193">
                  <c:v>43028</c:v>
                </c:pt>
                <c:pt idx="194">
                  <c:v>43031</c:v>
                </c:pt>
                <c:pt idx="195">
                  <c:v>43032</c:v>
                </c:pt>
                <c:pt idx="196">
                  <c:v>43033</c:v>
                </c:pt>
                <c:pt idx="197">
                  <c:v>43034</c:v>
                </c:pt>
                <c:pt idx="198">
                  <c:v>43035</c:v>
                </c:pt>
                <c:pt idx="199">
                  <c:v>43038</c:v>
                </c:pt>
                <c:pt idx="200">
                  <c:v>43039</c:v>
                </c:pt>
                <c:pt idx="201">
                  <c:v>43040</c:v>
                </c:pt>
                <c:pt idx="202">
                  <c:v>43041</c:v>
                </c:pt>
                <c:pt idx="203">
                  <c:v>43042</c:v>
                </c:pt>
                <c:pt idx="204">
                  <c:v>43045</c:v>
                </c:pt>
                <c:pt idx="205">
                  <c:v>43046</c:v>
                </c:pt>
                <c:pt idx="206">
                  <c:v>43047</c:v>
                </c:pt>
                <c:pt idx="207">
                  <c:v>43048</c:v>
                </c:pt>
                <c:pt idx="208">
                  <c:v>43049</c:v>
                </c:pt>
                <c:pt idx="209">
                  <c:v>43052</c:v>
                </c:pt>
                <c:pt idx="210">
                  <c:v>43053</c:v>
                </c:pt>
                <c:pt idx="211">
                  <c:v>43054</c:v>
                </c:pt>
                <c:pt idx="212">
                  <c:v>43055</c:v>
                </c:pt>
                <c:pt idx="213">
                  <c:v>43056</c:v>
                </c:pt>
                <c:pt idx="214">
                  <c:v>43059</c:v>
                </c:pt>
                <c:pt idx="215">
                  <c:v>43060</c:v>
                </c:pt>
                <c:pt idx="216">
                  <c:v>43061</c:v>
                </c:pt>
                <c:pt idx="217">
                  <c:v>43062</c:v>
                </c:pt>
                <c:pt idx="218">
                  <c:v>43063</c:v>
                </c:pt>
                <c:pt idx="219">
                  <c:v>43066</c:v>
                </c:pt>
                <c:pt idx="220">
                  <c:v>43067</c:v>
                </c:pt>
                <c:pt idx="221">
                  <c:v>43068</c:v>
                </c:pt>
                <c:pt idx="222">
                  <c:v>43069</c:v>
                </c:pt>
                <c:pt idx="223">
                  <c:v>43070</c:v>
                </c:pt>
                <c:pt idx="224">
                  <c:v>43073</c:v>
                </c:pt>
                <c:pt idx="225">
                  <c:v>43074</c:v>
                </c:pt>
                <c:pt idx="226">
                  <c:v>43075</c:v>
                </c:pt>
                <c:pt idx="227">
                  <c:v>43076</c:v>
                </c:pt>
                <c:pt idx="228">
                  <c:v>43077</c:v>
                </c:pt>
                <c:pt idx="229">
                  <c:v>43080</c:v>
                </c:pt>
                <c:pt idx="230">
                  <c:v>43081</c:v>
                </c:pt>
                <c:pt idx="231">
                  <c:v>43082</c:v>
                </c:pt>
                <c:pt idx="232">
                  <c:v>43083</c:v>
                </c:pt>
                <c:pt idx="233">
                  <c:v>43084</c:v>
                </c:pt>
                <c:pt idx="234">
                  <c:v>43087</c:v>
                </c:pt>
                <c:pt idx="235">
                  <c:v>43088</c:v>
                </c:pt>
                <c:pt idx="236">
                  <c:v>43089</c:v>
                </c:pt>
                <c:pt idx="237">
                  <c:v>43090</c:v>
                </c:pt>
                <c:pt idx="238">
                  <c:v>43091</c:v>
                </c:pt>
                <c:pt idx="239">
                  <c:v>43098</c:v>
                </c:pt>
                <c:pt idx="240">
                  <c:v>43102</c:v>
                </c:pt>
                <c:pt idx="241">
                  <c:v>43103</c:v>
                </c:pt>
                <c:pt idx="242">
                  <c:v>43104</c:v>
                </c:pt>
                <c:pt idx="243">
                  <c:v>43105</c:v>
                </c:pt>
                <c:pt idx="244">
                  <c:v>43108</c:v>
                </c:pt>
                <c:pt idx="245">
                  <c:v>43109</c:v>
                </c:pt>
                <c:pt idx="246">
                  <c:v>43110</c:v>
                </c:pt>
                <c:pt idx="247">
                  <c:v>43111</c:v>
                </c:pt>
                <c:pt idx="248">
                  <c:v>43112</c:v>
                </c:pt>
                <c:pt idx="249">
                  <c:v>43115</c:v>
                </c:pt>
                <c:pt idx="250">
                  <c:v>43116</c:v>
                </c:pt>
                <c:pt idx="251">
                  <c:v>43117</c:v>
                </c:pt>
                <c:pt idx="252">
                  <c:v>43118</c:v>
                </c:pt>
                <c:pt idx="253">
                  <c:v>43119</c:v>
                </c:pt>
                <c:pt idx="254">
                  <c:v>43122</c:v>
                </c:pt>
                <c:pt idx="255">
                  <c:v>43123</c:v>
                </c:pt>
                <c:pt idx="256">
                  <c:v>43124</c:v>
                </c:pt>
                <c:pt idx="257">
                  <c:v>43125</c:v>
                </c:pt>
                <c:pt idx="258">
                  <c:v>43126</c:v>
                </c:pt>
                <c:pt idx="259">
                  <c:v>43129</c:v>
                </c:pt>
                <c:pt idx="260">
                  <c:v>43130</c:v>
                </c:pt>
                <c:pt idx="261">
                  <c:v>43131</c:v>
                </c:pt>
                <c:pt idx="262">
                  <c:v>43132</c:v>
                </c:pt>
                <c:pt idx="263">
                  <c:v>43133</c:v>
                </c:pt>
                <c:pt idx="264">
                  <c:v>43136</c:v>
                </c:pt>
                <c:pt idx="265">
                  <c:v>43137</c:v>
                </c:pt>
                <c:pt idx="266">
                  <c:v>43138</c:v>
                </c:pt>
                <c:pt idx="267">
                  <c:v>43139</c:v>
                </c:pt>
                <c:pt idx="268">
                  <c:v>43140</c:v>
                </c:pt>
                <c:pt idx="269">
                  <c:v>43143</c:v>
                </c:pt>
                <c:pt idx="270">
                  <c:v>43144</c:v>
                </c:pt>
                <c:pt idx="271">
                  <c:v>43152</c:v>
                </c:pt>
                <c:pt idx="272">
                  <c:v>43153</c:v>
                </c:pt>
                <c:pt idx="273">
                  <c:v>43154</c:v>
                </c:pt>
                <c:pt idx="274">
                  <c:v>43157</c:v>
                </c:pt>
                <c:pt idx="275">
                  <c:v>43158</c:v>
                </c:pt>
                <c:pt idx="276">
                  <c:v>43159</c:v>
                </c:pt>
                <c:pt idx="277">
                  <c:v>43160</c:v>
                </c:pt>
                <c:pt idx="278">
                  <c:v>43161</c:v>
                </c:pt>
                <c:pt idx="279">
                  <c:v>43164</c:v>
                </c:pt>
                <c:pt idx="280">
                  <c:v>43165</c:v>
                </c:pt>
                <c:pt idx="281">
                  <c:v>43166</c:v>
                </c:pt>
                <c:pt idx="282">
                  <c:v>43167</c:v>
                </c:pt>
                <c:pt idx="283">
                  <c:v>43168</c:v>
                </c:pt>
                <c:pt idx="284">
                  <c:v>43171</c:v>
                </c:pt>
                <c:pt idx="285">
                  <c:v>43172</c:v>
                </c:pt>
                <c:pt idx="286">
                  <c:v>43173</c:v>
                </c:pt>
                <c:pt idx="287">
                  <c:v>43174</c:v>
                </c:pt>
                <c:pt idx="288">
                  <c:v>43175</c:v>
                </c:pt>
                <c:pt idx="289">
                  <c:v>43178</c:v>
                </c:pt>
                <c:pt idx="290">
                  <c:v>43179</c:v>
                </c:pt>
                <c:pt idx="291">
                  <c:v>43180</c:v>
                </c:pt>
                <c:pt idx="292">
                  <c:v>43181</c:v>
                </c:pt>
                <c:pt idx="293">
                  <c:v>43182</c:v>
                </c:pt>
                <c:pt idx="294">
                  <c:v>43185</c:v>
                </c:pt>
                <c:pt idx="295">
                  <c:v>43186</c:v>
                </c:pt>
                <c:pt idx="296">
                  <c:v>43187</c:v>
                </c:pt>
                <c:pt idx="297">
                  <c:v>43188</c:v>
                </c:pt>
                <c:pt idx="298">
                  <c:v>43193</c:v>
                </c:pt>
                <c:pt idx="299">
                  <c:v>43196</c:v>
                </c:pt>
                <c:pt idx="300">
                  <c:v>43199</c:v>
                </c:pt>
                <c:pt idx="301">
                  <c:v>43200</c:v>
                </c:pt>
                <c:pt idx="302">
                  <c:v>43201</c:v>
                </c:pt>
                <c:pt idx="303">
                  <c:v>43202</c:v>
                </c:pt>
                <c:pt idx="304">
                  <c:v>43203</c:v>
                </c:pt>
                <c:pt idx="305">
                  <c:v>43206</c:v>
                </c:pt>
                <c:pt idx="306">
                  <c:v>43207</c:v>
                </c:pt>
                <c:pt idx="307">
                  <c:v>43208</c:v>
                </c:pt>
                <c:pt idx="308">
                  <c:v>43209</c:v>
                </c:pt>
                <c:pt idx="309">
                  <c:v>43210</c:v>
                </c:pt>
                <c:pt idx="310">
                  <c:v>43213</c:v>
                </c:pt>
                <c:pt idx="311">
                  <c:v>43214</c:v>
                </c:pt>
                <c:pt idx="312">
                  <c:v>43215</c:v>
                </c:pt>
                <c:pt idx="313">
                  <c:v>43216</c:v>
                </c:pt>
                <c:pt idx="314">
                  <c:v>43217</c:v>
                </c:pt>
                <c:pt idx="315">
                  <c:v>43220</c:v>
                </c:pt>
                <c:pt idx="316">
                  <c:v>43222</c:v>
                </c:pt>
                <c:pt idx="317">
                  <c:v>43223</c:v>
                </c:pt>
                <c:pt idx="318">
                  <c:v>43224</c:v>
                </c:pt>
                <c:pt idx="319">
                  <c:v>43227</c:v>
                </c:pt>
                <c:pt idx="320">
                  <c:v>43228</c:v>
                </c:pt>
                <c:pt idx="321">
                  <c:v>43229</c:v>
                </c:pt>
                <c:pt idx="322">
                  <c:v>43230</c:v>
                </c:pt>
                <c:pt idx="323">
                  <c:v>43231</c:v>
                </c:pt>
                <c:pt idx="324">
                  <c:v>43234</c:v>
                </c:pt>
                <c:pt idx="325">
                  <c:v>43235</c:v>
                </c:pt>
                <c:pt idx="326">
                  <c:v>43236</c:v>
                </c:pt>
                <c:pt idx="327">
                  <c:v>43237</c:v>
                </c:pt>
                <c:pt idx="328">
                  <c:v>43238</c:v>
                </c:pt>
                <c:pt idx="329">
                  <c:v>43241</c:v>
                </c:pt>
                <c:pt idx="330">
                  <c:v>43242</c:v>
                </c:pt>
                <c:pt idx="331">
                  <c:v>43243</c:v>
                </c:pt>
                <c:pt idx="332">
                  <c:v>43244</c:v>
                </c:pt>
                <c:pt idx="333">
                  <c:v>43245</c:v>
                </c:pt>
                <c:pt idx="334">
                  <c:v>43248</c:v>
                </c:pt>
                <c:pt idx="335">
                  <c:v>43249</c:v>
                </c:pt>
                <c:pt idx="336">
                  <c:v>43250</c:v>
                </c:pt>
                <c:pt idx="337">
                  <c:v>43251</c:v>
                </c:pt>
                <c:pt idx="338">
                  <c:v>43252</c:v>
                </c:pt>
                <c:pt idx="339">
                  <c:v>43255</c:v>
                </c:pt>
                <c:pt idx="340">
                  <c:v>43256</c:v>
                </c:pt>
                <c:pt idx="341">
                  <c:v>43257</c:v>
                </c:pt>
                <c:pt idx="342">
                  <c:v>43258</c:v>
                </c:pt>
                <c:pt idx="343">
                  <c:v>43259</c:v>
                </c:pt>
                <c:pt idx="344">
                  <c:v>43262</c:v>
                </c:pt>
                <c:pt idx="345">
                  <c:v>43263</c:v>
                </c:pt>
                <c:pt idx="346">
                  <c:v>43264</c:v>
                </c:pt>
                <c:pt idx="347">
                  <c:v>43265</c:v>
                </c:pt>
                <c:pt idx="348">
                  <c:v>43269</c:v>
                </c:pt>
                <c:pt idx="349">
                  <c:v>43270</c:v>
                </c:pt>
                <c:pt idx="350">
                  <c:v>43271</c:v>
                </c:pt>
                <c:pt idx="351">
                  <c:v>43272</c:v>
                </c:pt>
                <c:pt idx="352">
                  <c:v>43273</c:v>
                </c:pt>
                <c:pt idx="353">
                  <c:v>43276</c:v>
                </c:pt>
                <c:pt idx="354">
                  <c:v>43277</c:v>
                </c:pt>
                <c:pt idx="355">
                  <c:v>43278</c:v>
                </c:pt>
                <c:pt idx="356">
                  <c:v>43279</c:v>
                </c:pt>
                <c:pt idx="357">
                  <c:v>43280</c:v>
                </c:pt>
                <c:pt idx="358">
                  <c:v>43283</c:v>
                </c:pt>
                <c:pt idx="359">
                  <c:v>43284</c:v>
                </c:pt>
                <c:pt idx="360">
                  <c:v>43285</c:v>
                </c:pt>
                <c:pt idx="361">
                  <c:v>43286</c:v>
                </c:pt>
                <c:pt idx="362">
                  <c:v>43287</c:v>
                </c:pt>
                <c:pt idx="363">
                  <c:v>43290</c:v>
                </c:pt>
                <c:pt idx="364">
                  <c:v>43291</c:v>
                </c:pt>
                <c:pt idx="365">
                  <c:v>43292</c:v>
                </c:pt>
                <c:pt idx="366">
                  <c:v>43293</c:v>
                </c:pt>
                <c:pt idx="367">
                  <c:v>43294</c:v>
                </c:pt>
                <c:pt idx="368">
                  <c:v>43297</c:v>
                </c:pt>
                <c:pt idx="369">
                  <c:v>43298</c:v>
                </c:pt>
                <c:pt idx="370">
                  <c:v>43299</c:v>
                </c:pt>
                <c:pt idx="371">
                  <c:v>43300</c:v>
                </c:pt>
                <c:pt idx="372">
                  <c:v>43301</c:v>
                </c:pt>
                <c:pt idx="373">
                  <c:v>43304</c:v>
                </c:pt>
                <c:pt idx="374">
                  <c:v>43305</c:v>
                </c:pt>
                <c:pt idx="375">
                  <c:v>43306</c:v>
                </c:pt>
                <c:pt idx="376">
                  <c:v>43307</c:v>
                </c:pt>
                <c:pt idx="377">
                  <c:v>43308</c:v>
                </c:pt>
                <c:pt idx="378">
                  <c:v>43311</c:v>
                </c:pt>
                <c:pt idx="379">
                  <c:v>43312</c:v>
                </c:pt>
                <c:pt idx="380">
                  <c:v>43313</c:v>
                </c:pt>
                <c:pt idx="381">
                  <c:v>43314</c:v>
                </c:pt>
                <c:pt idx="382">
                  <c:v>43315</c:v>
                </c:pt>
                <c:pt idx="383">
                  <c:v>43318</c:v>
                </c:pt>
                <c:pt idx="384">
                  <c:v>43319</c:v>
                </c:pt>
                <c:pt idx="385">
                  <c:v>43320</c:v>
                </c:pt>
                <c:pt idx="386">
                  <c:v>43321</c:v>
                </c:pt>
                <c:pt idx="387">
                  <c:v>43322</c:v>
                </c:pt>
                <c:pt idx="388">
                  <c:v>43325</c:v>
                </c:pt>
                <c:pt idx="389">
                  <c:v>43326</c:v>
                </c:pt>
                <c:pt idx="390">
                  <c:v>43327</c:v>
                </c:pt>
                <c:pt idx="391">
                  <c:v>43328</c:v>
                </c:pt>
                <c:pt idx="392">
                  <c:v>43329</c:v>
                </c:pt>
                <c:pt idx="393">
                  <c:v>43332</c:v>
                </c:pt>
                <c:pt idx="394">
                  <c:v>43333</c:v>
                </c:pt>
                <c:pt idx="395">
                  <c:v>43334</c:v>
                </c:pt>
                <c:pt idx="396">
                  <c:v>43335</c:v>
                </c:pt>
                <c:pt idx="397">
                  <c:v>43336</c:v>
                </c:pt>
                <c:pt idx="398">
                  <c:v>43339</c:v>
                </c:pt>
                <c:pt idx="399">
                  <c:v>43340</c:v>
                </c:pt>
                <c:pt idx="400">
                  <c:v>43341</c:v>
                </c:pt>
                <c:pt idx="401">
                  <c:v>43342</c:v>
                </c:pt>
                <c:pt idx="402">
                  <c:v>43343</c:v>
                </c:pt>
                <c:pt idx="403">
                  <c:v>43346</c:v>
                </c:pt>
                <c:pt idx="404">
                  <c:v>43347</c:v>
                </c:pt>
                <c:pt idx="405">
                  <c:v>43348</c:v>
                </c:pt>
                <c:pt idx="406">
                  <c:v>43349</c:v>
                </c:pt>
                <c:pt idx="407">
                  <c:v>43350</c:v>
                </c:pt>
                <c:pt idx="408">
                  <c:v>43353</c:v>
                </c:pt>
                <c:pt idx="409">
                  <c:v>43354</c:v>
                </c:pt>
                <c:pt idx="410">
                  <c:v>43355</c:v>
                </c:pt>
                <c:pt idx="411">
                  <c:v>43356</c:v>
                </c:pt>
                <c:pt idx="412">
                  <c:v>43357</c:v>
                </c:pt>
                <c:pt idx="413">
                  <c:v>43360</c:v>
                </c:pt>
                <c:pt idx="414">
                  <c:v>43361</c:v>
                </c:pt>
                <c:pt idx="415">
                  <c:v>43362</c:v>
                </c:pt>
                <c:pt idx="416">
                  <c:v>43363</c:v>
                </c:pt>
                <c:pt idx="417">
                  <c:v>43367</c:v>
                </c:pt>
                <c:pt idx="418">
                  <c:v>43368</c:v>
                </c:pt>
                <c:pt idx="419">
                  <c:v>43369</c:v>
                </c:pt>
                <c:pt idx="420">
                  <c:v>43370</c:v>
                </c:pt>
                <c:pt idx="421">
                  <c:v>43371</c:v>
                </c:pt>
                <c:pt idx="422">
                  <c:v>43378</c:v>
                </c:pt>
                <c:pt idx="423">
                  <c:v>43381</c:v>
                </c:pt>
                <c:pt idx="424">
                  <c:v>43382</c:v>
                </c:pt>
                <c:pt idx="425">
                  <c:v>43383</c:v>
                </c:pt>
                <c:pt idx="426">
                  <c:v>43384</c:v>
                </c:pt>
                <c:pt idx="427">
                  <c:v>43385</c:v>
                </c:pt>
                <c:pt idx="428">
                  <c:v>43388</c:v>
                </c:pt>
                <c:pt idx="429">
                  <c:v>43389</c:v>
                </c:pt>
                <c:pt idx="430">
                  <c:v>43390</c:v>
                </c:pt>
                <c:pt idx="431">
                  <c:v>43391</c:v>
                </c:pt>
                <c:pt idx="432">
                  <c:v>43392</c:v>
                </c:pt>
                <c:pt idx="433">
                  <c:v>43395</c:v>
                </c:pt>
                <c:pt idx="434">
                  <c:v>43396</c:v>
                </c:pt>
                <c:pt idx="435">
                  <c:v>43397</c:v>
                </c:pt>
                <c:pt idx="436">
                  <c:v>43398</c:v>
                </c:pt>
                <c:pt idx="437">
                  <c:v>43399</c:v>
                </c:pt>
                <c:pt idx="438">
                  <c:v>43402</c:v>
                </c:pt>
                <c:pt idx="439">
                  <c:v>43403</c:v>
                </c:pt>
                <c:pt idx="440">
                  <c:v>43404</c:v>
                </c:pt>
                <c:pt idx="441">
                  <c:v>43405</c:v>
                </c:pt>
                <c:pt idx="442">
                  <c:v>43406</c:v>
                </c:pt>
                <c:pt idx="443">
                  <c:v>43409</c:v>
                </c:pt>
                <c:pt idx="444">
                  <c:v>43410</c:v>
                </c:pt>
                <c:pt idx="445">
                  <c:v>43411</c:v>
                </c:pt>
                <c:pt idx="446">
                  <c:v>43412</c:v>
                </c:pt>
                <c:pt idx="447">
                  <c:v>43413</c:v>
                </c:pt>
                <c:pt idx="448">
                  <c:v>43416</c:v>
                </c:pt>
                <c:pt idx="449">
                  <c:v>43417</c:v>
                </c:pt>
                <c:pt idx="450">
                  <c:v>43418</c:v>
                </c:pt>
                <c:pt idx="451">
                  <c:v>43419</c:v>
                </c:pt>
                <c:pt idx="452">
                  <c:v>43420</c:v>
                </c:pt>
                <c:pt idx="453">
                  <c:v>43423</c:v>
                </c:pt>
                <c:pt idx="454">
                  <c:v>43424</c:v>
                </c:pt>
                <c:pt idx="455">
                  <c:v>43425</c:v>
                </c:pt>
                <c:pt idx="456">
                  <c:v>43426</c:v>
                </c:pt>
                <c:pt idx="457">
                  <c:v>43427</c:v>
                </c:pt>
                <c:pt idx="458">
                  <c:v>43430</c:v>
                </c:pt>
                <c:pt idx="459">
                  <c:v>43431</c:v>
                </c:pt>
                <c:pt idx="460">
                  <c:v>43432</c:v>
                </c:pt>
                <c:pt idx="461">
                  <c:v>43433</c:v>
                </c:pt>
                <c:pt idx="462">
                  <c:v>43434</c:v>
                </c:pt>
                <c:pt idx="463">
                  <c:v>43437</c:v>
                </c:pt>
                <c:pt idx="464">
                  <c:v>43438</c:v>
                </c:pt>
                <c:pt idx="465">
                  <c:v>43439</c:v>
                </c:pt>
                <c:pt idx="466">
                  <c:v>43440</c:v>
                </c:pt>
                <c:pt idx="467">
                  <c:v>43441</c:v>
                </c:pt>
                <c:pt idx="468">
                  <c:v>43444</c:v>
                </c:pt>
                <c:pt idx="469">
                  <c:v>43445</c:v>
                </c:pt>
                <c:pt idx="470">
                  <c:v>43446</c:v>
                </c:pt>
                <c:pt idx="471">
                  <c:v>43447</c:v>
                </c:pt>
                <c:pt idx="472">
                  <c:v>43448</c:v>
                </c:pt>
                <c:pt idx="473">
                  <c:v>43451</c:v>
                </c:pt>
                <c:pt idx="474">
                  <c:v>43452</c:v>
                </c:pt>
                <c:pt idx="475">
                  <c:v>43453</c:v>
                </c:pt>
                <c:pt idx="476">
                  <c:v>43454</c:v>
                </c:pt>
                <c:pt idx="477">
                  <c:v>43455</c:v>
                </c:pt>
                <c:pt idx="478">
                  <c:v>43458</c:v>
                </c:pt>
                <c:pt idx="479">
                  <c:v>43459</c:v>
                </c:pt>
                <c:pt idx="480">
                  <c:v>43460</c:v>
                </c:pt>
                <c:pt idx="481">
                  <c:v>43461</c:v>
                </c:pt>
                <c:pt idx="482">
                  <c:v>43462</c:v>
                </c:pt>
                <c:pt idx="483">
                  <c:v>43467</c:v>
                </c:pt>
                <c:pt idx="484">
                  <c:v>43468</c:v>
                </c:pt>
                <c:pt idx="485">
                  <c:v>43469</c:v>
                </c:pt>
                <c:pt idx="486">
                  <c:v>43472</c:v>
                </c:pt>
                <c:pt idx="487">
                  <c:v>43473</c:v>
                </c:pt>
                <c:pt idx="488">
                  <c:v>43474</c:v>
                </c:pt>
                <c:pt idx="489">
                  <c:v>43475</c:v>
                </c:pt>
                <c:pt idx="490">
                  <c:v>43476</c:v>
                </c:pt>
                <c:pt idx="491">
                  <c:v>43479</c:v>
                </c:pt>
                <c:pt idx="492">
                  <c:v>43480</c:v>
                </c:pt>
                <c:pt idx="493">
                  <c:v>43481</c:v>
                </c:pt>
                <c:pt idx="494">
                  <c:v>43482</c:v>
                </c:pt>
                <c:pt idx="495">
                  <c:v>43483</c:v>
                </c:pt>
                <c:pt idx="496">
                  <c:v>43486</c:v>
                </c:pt>
                <c:pt idx="497">
                  <c:v>43487</c:v>
                </c:pt>
                <c:pt idx="498">
                  <c:v>43488</c:v>
                </c:pt>
                <c:pt idx="499">
                  <c:v>43489</c:v>
                </c:pt>
                <c:pt idx="500">
                  <c:v>43490</c:v>
                </c:pt>
                <c:pt idx="501">
                  <c:v>43493</c:v>
                </c:pt>
                <c:pt idx="502">
                  <c:v>43494</c:v>
                </c:pt>
                <c:pt idx="503">
                  <c:v>43495</c:v>
                </c:pt>
                <c:pt idx="504">
                  <c:v>43496</c:v>
                </c:pt>
                <c:pt idx="505">
                  <c:v>43504</c:v>
                </c:pt>
                <c:pt idx="506">
                  <c:v>43507</c:v>
                </c:pt>
                <c:pt idx="507">
                  <c:v>43508</c:v>
                </c:pt>
                <c:pt idx="508">
                  <c:v>43509</c:v>
                </c:pt>
                <c:pt idx="509">
                  <c:v>43510</c:v>
                </c:pt>
                <c:pt idx="510">
                  <c:v>43511</c:v>
                </c:pt>
                <c:pt idx="511">
                  <c:v>43514</c:v>
                </c:pt>
                <c:pt idx="512">
                  <c:v>43515</c:v>
                </c:pt>
                <c:pt idx="513">
                  <c:v>43516</c:v>
                </c:pt>
                <c:pt idx="514">
                  <c:v>43517</c:v>
                </c:pt>
                <c:pt idx="515">
                  <c:v>43518</c:v>
                </c:pt>
                <c:pt idx="516">
                  <c:v>43521</c:v>
                </c:pt>
                <c:pt idx="517">
                  <c:v>43522</c:v>
                </c:pt>
                <c:pt idx="518">
                  <c:v>43523</c:v>
                </c:pt>
                <c:pt idx="519">
                  <c:v>43524</c:v>
                </c:pt>
                <c:pt idx="520">
                  <c:v>43525</c:v>
                </c:pt>
                <c:pt idx="521">
                  <c:v>43528</c:v>
                </c:pt>
                <c:pt idx="522">
                  <c:v>43529</c:v>
                </c:pt>
                <c:pt idx="523">
                  <c:v>43530</c:v>
                </c:pt>
                <c:pt idx="524">
                  <c:v>43531</c:v>
                </c:pt>
                <c:pt idx="525">
                  <c:v>43532</c:v>
                </c:pt>
                <c:pt idx="526">
                  <c:v>43535</c:v>
                </c:pt>
                <c:pt idx="527">
                  <c:v>43536</c:v>
                </c:pt>
                <c:pt idx="528">
                  <c:v>43537</c:v>
                </c:pt>
                <c:pt idx="529">
                  <c:v>43538</c:v>
                </c:pt>
                <c:pt idx="530">
                  <c:v>43539</c:v>
                </c:pt>
                <c:pt idx="531">
                  <c:v>43542</c:v>
                </c:pt>
                <c:pt idx="532">
                  <c:v>43543</c:v>
                </c:pt>
                <c:pt idx="533">
                  <c:v>43544</c:v>
                </c:pt>
                <c:pt idx="534">
                  <c:v>43545</c:v>
                </c:pt>
                <c:pt idx="535">
                  <c:v>43546</c:v>
                </c:pt>
                <c:pt idx="536">
                  <c:v>43549</c:v>
                </c:pt>
                <c:pt idx="537">
                  <c:v>43550</c:v>
                </c:pt>
                <c:pt idx="538">
                  <c:v>43551</c:v>
                </c:pt>
                <c:pt idx="539">
                  <c:v>43552</c:v>
                </c:pt>
              </c:numCache>
            </c:numRef>
          </c:xVal>
          <c:yVal>
            <c:numRef>
              <c:f>EUA!$D$2:$D$541</c:f>
              <c:numCache>
                <c:formatCode>0.00_);[Red]\(0.00\)</c:formatCode>
                <c:ptCount val="540"/>
                <c:pt idx="0">
                  <c:v>6.14</c:v>
                </c:pt>
                <c:pt idx="1">
                  <c:v>5.44</c:v>
                </c:pt>
                <c:pt idx="2">
                  <c:v>5.73</c:v>
                </c:pt>
                <c:pt idx="3">
                  <c:v>5.3</c:v>
                </c:pt>
                <c:pt idx="4">
                  <c:v>5.05</c:v>
                </c:pt>
                <c:pt idx="5">
                  <c:v>5.28</c:v>
                </c:pt>
                <c:pt idx="6">
                  <c:v>5.52</c:v>
                </c:pt>
                <c:pt idx="7">
                  <c:v>5.53</c:v>
                </c:pt>
                <c:pt idx="8">
                  <c:v>5.05</c:v>
                </c:pt>
                <c:pt idx="9">
                  <c:v>5.05</c:v>
                </c:pt>
                <c:pt idx="10">
                  <c:v>4.7</c:v>
                </c:pt>
                <c:pt idx="11">
                  <c:v>5</c:v>
                </c:pt>
                <c:pt idx="12">
                  <c:v>5.2</c:v>
                </c:pt>
                <c:pt idx="13">
                  <c:v>5.43</c:v>
                </c:pt>
                <c:pt idx="14">
                  <c:v>5.33</c:v>
                </c:pt>
                <c:pt idx="15">
                  <c:v>5.09</c:v>
                </c:pt>
                <c:pt idx="16">
                  <c:v>4.9800000000000004</c:v>
                </c:pt>
                <c:pt idx="17">
                  <c:v>5.16</c:v>
                </c:pt>
                <c:pt idx="18">
                  <c:v>5.0999999999999996</c:v>
                </c:pt>
                <c:pt idx="19">
                  <c:v>5.17</c:v>
                </c:pt>
                <c:pt idx="20">
                  <c:v>5.22</c:v>
                </c:pt>
                <c:pt idx="21">
                  <c:v>5.29</c:v>
                </c:pt>
                <c:pt idx="22">
                  <c:v>5.12</c:v>
                </c:pt>
                <c:pt idx="23">
                  <c:v>4.9000000000000004</c:v>
                </c:pt>
                <c:pt idx="24">
                  <c:v>5.13</c:v>
                </c:pt>
                <c:pt idx="25">
                  <c:v>5.07</c:v>
                </c:pt>
                <c:pt idx="26">
                  <c:v>4.9400000000000004</c:v>
                </c:pt>
                <c:pt idx="27">
                  <c:v>4.9800000000000004</c:v>
                </c:pt>
                <c:pt idx="28">
                  <c:v>5.09</c:v>
                </c:pt>
                <c:pt idx="29">
                  <c:v>5.09</c:v>
                </c:pt>
                <c:pt idx="30">
                  <c:v>5.07</c:v>
                </c:pt>
                <c:pt idx="31">
                  <c:v>5.35</c:v>
                </c:pt>
                <c:pt idx="32">
                  <c:v>5.39</c:v>
                </c:pt>
                <c:pt idx="33">
                  <c:v>5.2</c:v>
                </c:pt>
                <c:pt idx="34">
                  <c:v>5.24</c:v>
                </c:pt>
                <c:pt idx="35">
                  <c:v>5.91</c:v>
                </c:pt>
                <c:pt idx="36">
                  <c:v>5.47</c:v>
                </c:pt>
                <c:pt idx="37">
                  <c:v>5.6</c:v>
                </c:pt>
                <c:pt idx="38">
                  <c:v>5.49</c:v>
                </c:pt>
                <c:pt idx="39">
                  <c:v>5.38</c:v>
                </c:pt>
                <c:pt idx="40">
                  <c:v>5.24</c:v>
                </c:pt>
                <c:pt idx="41">
                  <c:v>5.13</c:v>
                </c:pt>
                <c:pt idx="42">
                  <c:v>5.17</c:v>
                </c:pt>
                <c:pt idx="43">
                  <c:v>5.16</c:v>
                </c:pt>
                <c:pt idx="44">
                  <c:v>5.1100000000000003</c:v>
                </c:pt>
                <c:pt idx="45">
                  <c:v>5.2</c:v>
                </c:pt>
                <c:pt idx="46">
                  <c:v>5.15</c:v>
                </c:pt>
                <c:pt idx="47">
                  <c:v>5.14</c:v>
                </c:pt>
                <c:pt idx="48">
                  <c:v>4.99</c:v>
                </c:pt>
                <c:pt idx="49">
                  <c:v>4.9400000000000004</c:v>
                </c:pt>
                <c:pt idx="50">
                  <c:v>4.97</c:v>
                </c:pt>
                <c:pt idx="51">
                  <c:v>4.9800000000000004</c:v>
                </c:pt>
                <c:pt idx="52">
                  <c:v>4.7699999999999996</c:v>
                </c:pt>
                <c:pt idx="53">
                  <c:v>4.63</c:v>
                </c:pt>
                <c:pt idx="54">
                  <c:v>4.74</c:v>
                </c:pt>
                <c:pt idx="55">
                  <c:v>4.76</c:v>
                </c:pt>
                <c:pt idx="56">
                  <c:v>4.92</c:v>
                </c:pt>
                <c:pt idx="57">
                  <c:v>4.6900000000000004</c:v>
                </c:pt>
                <c:pt idx="58">
                  <c:v>4.6500000000000004</c:v>
                </c:pt>
                <c:pt idx="59">
                  <c:v>4.82</c:v>
                </c:pt>
                <c:pt idx="60">
                  <c:v>5.0599999999999996</c:v>
                </c:pt>
                <c:pt idx="61">
                  <c:v>4.8899999999999997</c:v>
                </c:pt>
                <c:pt idx="62">
                  <c:v>4.79</c:v>
                </c:pt>
                <c:pt idx="63">
                  <c:v>4.87</c:v>
                </c:pt>
                <c:pt idx="64">
                  <c:v>4.93</c:v>
                </c:pt>
                <c:pt idx="65">
                  <c:v>4.95</c:v>
                </c:pt>
                <c:pt idx="66">
                  <c:v>4.95</c:v>
                </c:pt>
                <c:pt idx="67">
                  <c:v>4.8600000000000003</c:v>
                </c:pt>
                <c:pt idx="68">
                  <c:v>4.83</c:v>
                </c:pt>
                <c:pt idx="69">
                  <c:v>4.75</c:v>
                </c:pt>
                <c:pt idx="70">
                  <c:v>4.6399999999999997</c:v>
                </c:pt>
                <c:pt idx="71">
                  <c:v>4.5</c:v>
                </c:pt>
                <c:pt idx="72">
                  <c:v>4.6100000000000003</c:v>
                </c:pt>
                <c:pt idx="73">
                  <c:v>4.55</c:v>
                </c:pt>
                <c:pt idx="74">
                  <c:v>4.57</c:v>
                </c:pt>
                <c:pt idx="75">
                  <c:v>4.45</c:v>
                </c:pt>
                <c:pt idx="76">
                  <c:v>4.4000000000000004</c:v>
                </c:pt>
                <c:pt idx="77">
                  <c:v>4.5199999999999996</c:v>
                </c:pt>
                <c:pt idx="78">
                  <c:v>4.58</c:v>
                </c:pt>
                <c:pt idx="79">
                  <c:v>4.42</c:v>
                </c:pt>
                <c:pt idx="80">
                  <c:v>4.5199999999999996</c:v>
                </c:pt>
                <c:pt idx="81">
                  <c:v>4.45</c:v>
                </c:pt>
                <c:pt idx="82">
                  <c:v>4.3499999999999996</c:v>
                </c:pt>
                <c:pt idx="83">
                  <c:v>4.46</c:v>
                </c:pt>
                <c:pt idx="84">
                  <c:v>4.3899999999999997</c:v>
                </c:pt>
                <c:pt idx="85">
                  <c:v>4.54</c:v>
                </c:pt>
                <c:pt idx="86">
                  <c:v>4.58</c:v>
                </c:pt>
                <c:pt idx="87">
                  <c:v>4.76</c:v>
                </c:pt>
                <c:pt idx="88">
                  <c:v>4.8499999999999996</c:v>
                </c:pt>
                <c:pt idx="89">
                  <c:v>4.91</c:v>
                </c:pt>
                <c:pt idx="90">
                  <c:v>4.75</c:v>
                </c:pt>
                <c:pt idx="91">
                  <c:v>4.91</c:v>
                </c:pt>
                <c:pt idx="92">
                  <c:v>4.9800000000000004</c:v>
                </c:pt>
                <c:pt idx="93">
                  <c:v>5.19</c:v>
                </c:pt>
                <c:pt idx="94">
                  <c:v>5.14</c:v>
                </c:pt>
                <c:pt idx="95">
                  <c:v>4.9800000000000004</c:v>
                </c:pt>
                <c:pt idx="96">
                  <c:v>5.08</c:v>
                </c:pt>
                <c:pt idx="97">
                  <c:v>5.15</c:v>
                </c:pt>
                <c:pt idx="98">
                  <c:v>5.17</c:v>
                </c:pt>
                <c:pt idx="99">
                  <c:v>4.97</c:v>
                </c:pt>
                <c:pt idx="100">
                  <c:v>4.88</c:v>
                </c:pt>
                <c:pt idx="101">
                  <c:v>5.05</c:v>
                </c:pt>
                <c:pt idx="102">
                  <c:v>5.04</c:v>
                </c:pt>
                <c:pt idx="103">
                  <c:v>4.92</c:v>
                </c:pt>
                <c:pt idx="104">
                  <c:v>5.01</c:v>
                </c:pt>
                <c:pt idx="105">
                  <c:v>4.9400000000000004</c:v>
                </c:pt>
                <c:pt idx="106">
                  <c:v>4.96</c:v>
                </c:pt>
                <c:pt idx="107">
                  <c:v>4.88</c:v>
                </c:pt>
                <c:pt idx="108">
                  <c:v>4.93</c:v>
                </c:pt>
                <c:pt idx="109">
                  <c:v>4.95</c:v>
                </c:pt>
                <c:pt idx="110">
                  <c:v>4.88</c:v>
                </c:pt>
                <c:pt idx="111">
                  <c:v>4.8600000000000003</c:v>
                </c:pt>
                <c:pt idx="112">
                  <c:v>4.87</c:v>
                </c:pt>
                <c:pt idx="113">
                  <c:v>4.78</c:v>
                </c:pt>
                <c:pt idx="114">
                  <c:v>4.9400000000000004</c:v>
                </c:pt>
                <c:pt idx="115">
                  <c:v>4.9400000000000004</c:v>
                </c:pt>
                <c:pt idx="116">
                  <c:v>5.07</c:v>
                </c:pt>
                <c:pt idx="117">
                  <c:v>5.03</c:v>
                </c:pt>
                <c:pt idx="118">
                  <c:v>5.14</c:v>
                </c:pt>
                <c:pt idx="119">
                  <c:v>5.12</c:v>
                </c:pt>
                <c:pt idx="120">
                  <c:v>5.04</c:v>
                </c:pt>
                <c:pt idx="121">
                  <c:v>5.24</c:v>
                </c:pt>
                <c:pt idx="122">
                  <c:v>5.34</c:v>
                </c:pt>
                <c:pt idx="123">
                  <c:v>5.4</c:v>
                </c:pt>
                <c:pt idx="124">
                  <c:v>5.33</c:v>
                </c:pt>
                <c:pt idx="125">
                  <c:v>5.48</c:v>
                </c:pt>
                <c:pt idx="126">
                  <c:v>5.36</c:v>
                </c:pt>
                <c:pt idx="127">
                  <c:v>5.42</c:v>
                </c:pt>
                <c:pt idx="128">
                  <c:v>5.44</c:v>
                </c:pt>
                <c:pt idx="129">
                  <c:v>5.46</c:v>
                </c:pt>
                <c:pt idx="130">
                  <c:v>5.39</c:v>
                </c:pt>
                <c:pt idx="131">
                  <c:v>5.3</c:v>
                </c:pt>
                <c:pt idx="132">
                  <c:v>5.09</c:v>
                </c:pt>
                <c:pt idx="133">
                  <c:v>5.14</c:v>
                </c:pt>
                <c:pt idx="134">
                  <c:v>5.16</c:v>
                </c:pt>
                <c:pt idx="135">
                  <c:v>5.25</c:v>
                </c:pt>
                <c:pt idx="136">
                  <c:v>5.14</c:v>
                </c:pt>
                <c:pt idx="137">
                  <c:v>5.18</c:v>
                </c:pt>
                <c:pt idx="138">
                  <c:v>5.23</c:v>
                </c:pt>
                <c:pt idx="139">
                  <c:v>5.3</c:v>
                </c:pt>
                <c:pt idx="140">
                  <c:v>5.43</c:v>
                </c:pt>
                <c:pt idx="141">
                  <c:v>5.43</c:v>
                </c:pt>
                <c:pt idx="142">
                  <c:v>5.35</c:v>
                </c:pt>
                <c:pt idx="143">
                  <c:v>5.27</c:v>
                </c:pt>
                <c:pt idx="144">
                  <c:v>5.27</c:v>
                </c:pt>
                <c:pt idx="145">
                  <c:v>5.37</c:v>
                </c:pt>
                <c:pt idx="146">
                  <c:v>5.37</c:v>
                </c:pt>
                <c:pt idx="147">
                  <c:v>5.39</c:v>
                </c:pt>
                <c:pt idx="148">
                  <c:v>5.52</c:v>
                </c:pt>
                <c:pt idx="149">
                  <c:v>5.53</c:v>
                </c:pt>
                <c:pt idx="150">
                  <c:v>5.8</c:v>
                </c:pt>
                <c:pt idx="151">
                  <c:v>5.81</c:v>
                </c:pt>
                <c:pt idx="152">
                  <c:v>5.82</c:v>
                </c:pt>
                <c:pt idx="153">
                  <c:v>5.75</c:v>
                </c:pt>
                <c:pt idx="154">
                  <c:v>5.78</c:v>
                </c:pt>
                <c:pt idx="155">
                  <c:v>5.95</c:v>
                </c:pt>
                <c:pt idx="156">
                  <c:v>5.95</c:v>
                </c:pt>
                <c:pt idx="157">
                  <c:v>6.09</c:v>
                </c:pt>
                <c:pt idx="158">
                  <c:v>6.1</c:v>
                </c:pt>
                <c:pt idx="159">
                  <c:v>6.04</c:v>
                </c:pt>
                <c:pt idx="160">
                  <c:v>6.03</c:v>
                </c:pt>
                <c:pt idx="161">
                  <c:v>5.94</c:v>
                </c:pt>
                <c:pt idx="162">
                  <c:v>5.83</c:v>
                </c:pt>
                <c:pt idx="163">
                  <c:v>5.92</c:v>
                </c:pt>
                <c:pt idx="164">
                  <c:v>6.5</c:v>
                </c:pt>
                <c:pt idx="165">
                  <c:v>6.7</c:v>
                </c:pt>
                <c:pt idx="166">
                  <c:v>6.9</c:v>
                </c:pt>
                <c:pt idx="167">
                  <c:v>7.07</c:v>
                </c:pt>
                <c:pt idx="168">
                  <c:v>6.88</c:v>
                </c:pt>
                <c:pt idx="169">
                  <c:v>6.87</c:v>
                </c:pt>
                <c:pt idx="170">
                  <c:v>7.1</c:v>
                </c:pt>
                <c:pt idx="171">
                  <c:v>7.1</c:v>
                </c:pt>
                <c:pt idx="172">
                  <c:v>6.95</c:v>
                </c:pt>
                <c:pt idx="173">
                  <c:v>6.73</c:v>
                </c:pt>
                <c:pt idx="174">
                  <c:v>7.03</c:v>
                </c:pt>
                <c:pt idx="175">
                  <c:v>6.91</c:v>
                </c:pt>
                <c:pt idx="176">
                  <c:v>6.56</c:v>
                </c:pt>
                <c:pt idx="177">
                  <c:v>6.65</c:v>
                </c:pt>
                <c:pt idx="178">
                  <c:v>7.28</c:v>
                </c:pt>
                <c:pt idx="179">
                  <c:v>6.98</c:v>
                </c:pt>
                <c:pt idx="180">
                  <c:v>6.93</c:v>
                </c:pt>
                <c:pt idx="181">
                  <c:v>6.96</c:v>
                </c:pt>
                <c:pt idx="182">
                  <c:v>7.07</c:v>
                </c:pt>
                <c:pt idx="183">
                  <c:v>7</c:v>
                </c:pt>
                <c:pt idx="184">
                  <c:v>6.96</c:v>
                </c:pt>
                <c:pt idx="185">
                  <c:v>7.39</c:v>
                </c:pt>
                <c:pt idx="186">
                  <c:v>7.43</c:v>
                </c:pt>
                <c:pt idx="187">
                  <c:v>7.41</c:v>
                </c:pt>
                <c:pt idx="188">
                  <c:v>7.32</c:v>
                </c:pt>
                <c:pt idx="189">
                  <c:v>7.36</c:v>
                </c:pt>
                <c:pt idx="190">
                  <c:v>7.42</c:v>
                </c:pt>
                <c:pt idx="191">
                  <c:v>7.81</c:v>
                </c:pt>
                <c:pt idx="192">
                  <c:v>7.65</c:v>
                </c:pt>
                <c:pt idx="193">
                  <c:v>7.57</c:v>
                </c:pt>
                <c:pt idx="194">
                  <c:v>7.44</c:v>
                </c:pt>
                <c:pt idx="195">
                  <c:v>7.47</c:v>
                </c:pt>
                <c:pt idx="196">
                  <c:v>7.4</c:v>
                </c:pt>
                <c:pt idx="197">
                  <c:v>7.2</c:v>
                </c:pt>
                <c:pt idx="198">
                  <c:v>7.17</c:v>
                </c:pt>
                <c:pt idx="199">
                  <c:v>7.14</c:v>
                </c:pt>
                <c:pt idx="200">
                  <c:v>7.37</c:v>
                </c:pt>
                <c:pt idx="201">
                  <c:v>7.51</c:v>
                </c:pt>
                <c:pt idx="202">
                  <c:v>7.66</c:v>
                </c:pt>
                <c:pt idx="203">
                  <c:v>7.92</c:v>
                </c:pt>
                <c:pt idx="204">
                  <c:v>7.92</c:v>
                </c:pt>
                <c:pt idx="205">
                  <c:v>7.75</c:v>
                </c:pt>
                <c:pt idx="206">
                  <c:v>7.72</c:v>
                </c:pt>
                <c:pt idx="207">
                  <c:v>7.55</c:v>
                </c:pt>
                <c:pt idx="208">
                  <c:v>7.4</c:v>
                </c:pt>
                <c:pt idx="209">
                  <c:v>7.35</c:v>
                </c:pt>
                <c:pt idx="210">
                  <c:v>7.39</c:v>
                </c:pt>
                <c:pt idx="211">
                  <c:v>7.69</c:v>
                </c:pt>
                <c:pt idx="212">
                  <c:v>7.5</c:v>
                </c:pt>
                <c:pt idx="213">
                  <c:v>7.48</c:v>
                </c:pt>
                <c:pt idx="214">
                  <c:v>7.44</c:v>
                </c:pt>
                <c:pt idx="215">
                  <c:v>7.39</c:v>
                </c:pt>
                <c:pt idx="216">
                  <c:v>7.37</c:v>
                </c:pt>
                <c:pt idx="217">
                  <c:v>7.66</c:v>
                </c:pt>
                <c:pt idx="218">
                  <c:v>7.77</c:v>
                </c:pt>
                <c:pt idx="219">
                  <c:v>7.7</c:v>
                </c:pt>
                <c:pt idx="220">
                  <c:v>7.59</c:v>
                </c:pt>
                <c:pt idx="221">
                  <c:v>7.7</c:v>
                </c:pt>
                <c:pt idx="222">
                  <c:v>7.53</c:v>
                </c:pt>
                <c:pt idx="223">
                  <c:v>7.66</c:v>
                </c:pt>
                <c:pt idx="224">
                  <c:v>7.55</c:v>
                </c:pt>
                <c:pt idx="225">
                  <c:v>7.43</c:v>
                </c:pt>
                <c:pt idx="226">
                  <c:v>7.27</c:v>
                </c:pt>
                <c:pt idx="227">
                  <c:v>7.35</c:v>
                </c:pt>
                <c:pt idx="228">
                  <c:v>7.14</c:v>
                </c:pt>
                <c:pt idx="229">
                  <c:v>7.2</c:v>
                </c:pt>
                <c:pt idx="230">
                  <c:v>7.14</c:v>
                </c:pt>
                <c:pt idx="231">
                  <c:v>7.07</c:v>
                </c:pt>
                <c:pt idx="232">
                  <c:v>7.09</c:v>
                </c:pt>
                <c:pt idx="233">
                  <c:v>7.18</c:v>
                </c:pt>
                <c:pt idx="234">
                  <c:v>7.39</c:v>
                </c:pt>
                <c:pt idx="235">
                  <c:v>7.54</c:v>
                </c:pt>
                <c:pt idx="236">
                  <c:v>7.81</c:v>
                </c:pt>
                <c:pt idx="237">
                  <c:v>8.02</c:v>
                </c:pt>
                <c:pt idx="238">
                  <c:v>8.19</c:v>
                </c:pt>
                <c:pt idx="239">
                  <c:v>8.18</c:v>
                </c:pt>
                <c:pt idx="240">
                  <c:v>7.81</c:v>
                </c:pt>
                <c:pt idx="241">
                  <c:v>7.83</c:v>
                </c:pt>
                <c:pt idx="242">
                  <c:v>7.77</c:v>
                </c:pt>
                <c:pt idx="243">
                  <c:v>7.78</c:v>
                </c:pt>
                <c:pt idx="244">
                  <c:v>7.66</c:v>
                </c:pt>
                <c:pt idx="245">
                  <c:v>7.78</c:v>
                </c:pt>
                <c:pt idx="246">
                  <c:v>7.89</c:v>
                </c:pt>
                <c:pt idx="247">
                  <c:v>7.82</c:v>
                </c:pt>
                <c:pt idx="248">
                  <c:v>7.86</c:v>
                </c:pt>
                <c:pt idx="249">
                  <c:v>7.8</c:v>
                </c:pt>
                <c:pt idx="250">
                  <c:v>8.0500000000000007</c:v>
                </c:pt>
                <c:pt idx="251">
                  <c:v>8.18</c:v>
                </c:pt>
                <c:pt idx="252">
                  <c:v>8.49</c:v>
                </c:pt>
                <c:pt idx="253">
                  <c:v>8.76</c:v>
                </c:pt>
                <c:pt idx="254">
                  <c:v>8.75</c:v>
                </c:pt>
                <c:pt idx="255">
                  <c:v>9.01</c:v>
                </c:pt>
                <c:pt idx="256">
                  <c:v>9.4600000000000009</c:v>
                </c:pt>
                <c:pt idx="257">
                  <c:v>9.24</c:v>
                </c:pt>
                <c:pt idx="258">
                  <c:v>9.09</c:v>
                </c:pt>
                <c:pt idx="259">
                  <c:v>9</c:v>
                </c:pt>
                <c:pt idx="260">
                  <c:v>8.8800000000000008</c:v>
                </c:pt>
                <c:pt idx="261">
                  <c:v>9.2799999999999994</c:v>
                </c:pt>
                <c:pt idx="262">
                  <c:v>9.27</c:v>
                </c:pt>
                <c:pt idx="263">
                  <c:v>8.9600000000000009</c:v>
                </c:pt>
                <c:pt idx="264">
                  <c:v>9.07</c:v>
                </c:pt>
                <c:pt idx="265">
                  <c:v>8.8000000000000007</c:v>
                </c:pt>
                <c:pt idx="266">
                  <c:v>8.99</c:v>
                </c:pt>
                <c:pt idx="267">
                  <c:v>9.1199999999999992</c:v>
                </c:pt>
                <c:pt idx="268">
                  <c:v>9.23</c:v>
                </c:pt>
                <c:pt idx="269">
                  <c:v>9.48</c:v>
                </c:pt>
                <c:pt idx="270">
                  <c:v>9.9</c:v>
                </c:pt>
                <c:pt idx="271">
                  <c:v>9.56</c:v>
                </c:pt>
                <c:pt idx="272">
                  <c:v>9.56</c:v>
                </c:pt>
                <c:pt idx="273">
                  <c:v>9.81</c:v>
                </c:pt>
                <c:pt idx="274">
                  <c:v>9.6300000000000008</c:v>
                </c:pt>
                <c:pt idx="275">
                  <c:v>10.15</c:v>
                </c:pt>
                <c:pt idx="276">
                  <c:v>10.1</c:v>
                </c:pt>
                <c:pt idx="277">
                  <c:v>9.99</c:v>
                </c:pt>
                <c:pt idx="278">
                  <c:v>10.14</c:v>
                </c:pt>
                <c:pt idx="279">
                  <c:v>10.36</c:v>
                </c:pt>
                <c:pt idx="280">
                  <c:v>10.47</c:v>
                </c:pt>
                <c:pt idx="281">
                  <c:v>10.64</c:v>
                </c:pt>
                <c:pt idx="282">
                  <c:v>11.12</c:v>
                </c:pt>
                <c:pt idx="283">
                  <c:v>11.12</c:v>
                </c:pt>
                <c:pt idx="284">
                  <c:v>11.08</c:v>
                </c:pt>
                <c:pt idx="285">
                  <c:v>11.4</c:v>
                </c:pt>
                <c:pt idx="286">
                  <c:v>11.18</c:v>
                </c:pt>
                <c:pt idx="287">
                  <c:v>11.19</c:v>
                </c:pt>
                <c:pt idx="288">
                  <c:v>11.17</c:v>
                </c:pt>
                <c:pt idx="289">
                  <c:v>11.06</c:v>
                </c:pt>
                <c:pt idx="290">
                  <c:v>11.55</c:v>
                </c:pt>
                <c:pt idx="291">
                  <c:v>12.65</c:v>
                </c:pt>
                <c:pt idx="292">
                  <c:v>12.34</c:v>
                </c:pt>
                <c:pt idx="293">
                  <c:v>12.68</c:v>
                </c:pt>
                <c:pt idx="294">
                  <c:v>12.99</c:v>
                </c:pt>
                <c:pt idx="295">
                  <c:v>13.68</c:v>
                </c:pt>
                <c:pt idx="296">
                  <c:v>12.99</c:v>
                </c:pt>
                <c:pt idx="297">
                  <c:v>13.28</c:v>
                </c:pt>
                <c:pt idx="298">
                  <c:v>13.3</c:v>
                </c:pt>
                <c:pt idx="299">
                  <c:v>12.99</c:v>
                </c:pt>
                <c:pt idx="300">
                  <c:v>13.33</c:v>
                </c:pt>
                <c:pt idx="301">
                  <c:v>13.38</c:v>
                </c:pt>
                <c:pt idx="302">
                  <c:v>13.43</c:v>
                </c:pt>
                <c:pt idx="303">
                  <c:v>13.43</c:v>
                </c:pt>
                <c:pt idx="304">
                  <c:v>13.94</c:v>
                </c:pt>
                <c:pt idx="305">
                  <c:v>14</c:v>
                </c:pt>
                <c:pt idx="306">
                  <c:v>13.74</c:v>
                </c:pt>
                <c:pt idx="307">
                  <c:v>13.89</c:v>
                </c:pt>
                <c:pt idx="308">
                  <c:v>13.46</c:v>
                </c:pt>
                <c:pt idx="309">
                  <c:v>13.05</c:v>
                </c:pt>
                <c:pt idx="310">
                  <c:v>12.89</c:v>
                </c:pt>
                <c:pt idx="311">
                  <c:v>13.23</c:v>
                </c:pt>
                <c:pt idx="312">
                  <c:v>13.26</c:v>
                </c:pt>
                <c:pt idx="313">
                  <c:v>13.49</c:v>
                </c:pt>
                <c:pt idx="314">
                  <c:v>13.56</c:v>
                </c:pt>
                <c:pt idx="315">
                  <c:v>13.39</c:v>
                </c:pt>
                <c:pt idx="316">
                  <c:v>13.06</c:v>
                </c:pt>
                <c:pt idx="317">
                  <c:v>12.96</c:v>
                </c:pt>
                <c:pt idx="318">
                  <c:v>13.02</c:v>
                </c:pt>
                <c:pt idx="319">
                  <c:v>13.62</c:v>
                </c:pt>
                <c:pt idx="320">
                  <c:v>13.6</c:v>
                </c:pt>
                <c:pt idx="321">
                  <c:v>13.6</c:v>
                </c:pt>
                <c:pt idx="322">
                  <c:v>14.61</c:v>
                </c:pt>
                <c:pt idx="323">
                  <c:v>14.63</c:v>
                </c:pt>
                <c:pt idx="324">
                  <c:v>14.64</c:v>
                </c:pt>
                <c:pt idx="325">
                  <c:v>14.32</c:v>
                </c:pt>
                <c:pt idx="326">
                  <c:v>15.18</c:v>
                </c:pt>
                <c:pt idx="327">
                  <c:v>15.3</c:v>
                </c:pt>
                <c:pt idx="328">
                  <c:v>15.25</c:v>
                </c:pt>
                <c:pt idx="329">
                  <c:v>15.61</c:v>
                </c:pt>
                <c:pt idx="330">
                  <c:v>15.95</c:v>
                </c:pt>
                <c:pt idx="331">
                  <c:v>16.010000000000002</c:v>
                </c:pt>
                <c:pt idx="332">
                  <c:v>16.29</c:v>
                </c:pt>
                <c:pt idx="333">
                  <c:v>16</c:v>
                </c:pt>
                <c:pt idx="334">
                  <c:v>16.309999999999999</c:v>
                </c:pt>
                <c:pt idx="335">
                  <c:v>16.3</c:v>
                </c:pt>
                <c:pt idx="336">
                  <c:v>15.84</c:v>
                </c:pt>
                <c:pt idx="337">
                  <c:v>14.91</c:v>
                </c:pt>
                <c:pt idx="338">
                  <c:v>15.29</c:v>
                </c:pt>
                <c:pt idx="339">
                  <c:v>16.13</c:v>
                </c:pt>
                <c:pt idx="340">
                  <c:v>15.77</c:v>
                </c:pt>
                <c:pt idx="341">
                  <c:v>15.93</c:v>
                </c:pt>
                <c:pt idx="342">
                  <c:v>16</c:v>
                </c:pt>
                <c:pt idx="343">
                  <c:v>15.82</c:v>
                </c:pt>
                <c:pt idx="344">
                  <c:v>15.49</c:v>
                </c:pt>
                <c:pt idx="345">
                  <c:v>15.15</c:v>
                </c:pt>
                <c:pt idx="346">
                  <c:v>15.31</c:v>
                </c:pt>
                <c:pt idx="347">
                  <c:v>14.91</c:v>
                </c:pt>
                <c:pt idx="348">
                  <c:v>14.6</c:v>
                </c:pt>
                <c:pt idx="349">
                  <c:v>14.24</c:v>
                </c:pt>
                <c:pt idx="350">
                  <c:v>14.5</c:v>
                </c:pt>
                <c:pt idx="351">
                  <c:v>14.81</c:v>
                </c:pt>
                <c:pt idx="352">
                  <c:v>15.12</c:v>
                </c:pt>
                <c:pt idx="353">
                  <c:v>15.03</c:v>
                </c:pt>
                <c:pt idx="354">
                  <c:v>15.03</c:v>
                </c:pt>
                <c:pt idx="355">
                  <c:v>15.26</c:v>
                </c:pt>
                <c:pt idx="356">
                  <c:v>15</c:v>
                </c:pt>
                <c:pt idx="357">
                  <c:v>14.99</c:v>
                </c:pt>
                <c:pt idx="358">
                  <c:v>15.07</c:v>
                </c:pt>
                <c:pt idx="359">
                  <c:v>15.1</c:v>
                </c:pt>
                <c:pt idx="360">
                  <c:v>15.52</c:v>
                </c:pt>
                <c:pt idx="361">
                  <c:v>15.68</c:v>
                </c:pt>
                <c:pt idx="362">
                  <c:v>15.7</c:v>
                </c:pt>
                <c:pt idx="363">
                  <c:v>16</c:v>
                </c:pt>
                <c:pt idx="364">
                  <c:v>16.05</c:v>
                </c:pt>
                <c:pt idx="365">
                  <c:v>16.32</c:v>
                </c:pt>
                <c:pt idx="366">
                  <c:v>16.09</c:v>
                </c:pt>
                <c:pt idx="367">
                  <c:v>16.059999999999999</c:v>
                </c:pt>
                <c:pt idx="368">
                  <c:v>15.93</c:v>
                </c:pt>
                <c:pt idx="369">
                  <c:v>16.079999999999998</c:v>
                </c:pt>
                <c:pt idx="370">
                  <c:v>16.41</c:v>
                </c:pt>
                <c:pt idx="371">
                  <c:v>16.86</c:v>
                </c:pt>
                <c:pt idx="372">
                  <c:v>17.07</c:v>
                </c:pt>
                <c:pt idx="373">
                  <c:v>17.39</c:v>
                </c:pt>
                <c:pt idx="374">
                  <c:v>17.100000000000001</c:v>
                </c:pt>
                <c:pt idx="375">
                  <c:v>17.34</c:v>
                </c:pt>
                <c:pt idx="376">
                  <c:v>17.29</c:v>
                </c:pt>
                <c:pt idx="377">
                  <c:v>17.12</c:v>
                </c:pt>
                <c:pt idx="378">
                  <c:v>17.05</c:v>
                </c:pt>
                <c:pt idx="379">
                  <c:v>17.399999999999999</c:v>
                </c:pt>
                <c:pt idx="380">
                  <c:v>17.78</c:v>
                </c:pt>
                <c:pt idx="381">
                  <c:v>17.64</c:v>
                </c:pt>
                <c:pt idx="382">
                  <c:v>17.71</c:v>
                </c:pt>
                <c:pt idx="383">
                  <c:v>17.649999999999999</c:v>
                </c:pt>
                <c:pt idx="384">
                  <c:v>17.47</c:v>
                </c:pt>
                <c:pt idx="385">
                  <c:v>17.48</c:v>
                </c:pt>
                <c:pt idx="386">
                  <c:v>17.510000000000002</c:v>
                </c:pt>
                <c:pt idx="387">
                  <c:v>17.89</c:v>
                </c:pt>
                <c:pt idx="388">
                  <c:v>18.059999999999999</c:v>
                </c:pt>
                <c:pt idx="389">
                  <c:v>18.16</c:v>
                </c:pt>
                <c:pt idx="390">
                  <c:v>18.09</c:v>
                </c:pt>
                <c:pt idx="391">
                  <c:v>17.989999999999998</c:v>
                </c:pt>
                <c:pt idx="392">
                  <c:v>18.14</c:v>
                </c:pt>
                <c:pt idx="393">
                  <c:v>18.489999999999998</c:v>
                </c:pt>
                <c:pt idx="394">
                  <c:v>19.309999999999999</c:v>
                </c:pt>
                <c:pt idx="395">
                  <c:v>19.8</c:v>
                </c:pt>
                <c:pt idx="396">
                  <c:v>20.38</c:v>
                </c:pt>
                <c:pt idx="397">
                  <c:v>20.69</c:v>
                </c:pt>
                <c:pt idx="398">
                  <c:v>21.3</c:v>
                </c:pt>
                <c:pt idx="399">
                  <c:v>20.69</c:v>
                </c:pt>
                <c:pt idx="400">
                  <c:v>21.03</c:v>
                </c:pt>
                <c:pt idx="401">
                  <c:v>21.16</c:v>
                </c:pt>
                <c:pt idx="402">
                  <c:v>21.09</c:v>
                </c:pt>
                <c:pt idx="403">
                  <c:v>20.170000000000002</c:v>
                </c:pt>
                <c:pt idx="404">
                  <c:v>20.18</c:v>
                </c:pt>
                <c:pt idx="405">
                  <c:v>20.37</c:v>
                </c:pt>
                <c:pt idx="406">
                  <c:v>21.47</c:v>
                </c:pt>
                <c:pt idx="407">
                  <c:v>23.22</c:v>
                </c:pt>
                <c:pt idx="408">
                  <c:v>25.23</c:v>
                </c:pt>
                <c:pt idx="409">
                  <c:v>24.18</c:v>
                </c:pt>
                <c:pt idx="410">
                  <c:v>22.95</c:v>
                </c:pt>
                <c:pt idx="411">
                  <c:v>18.899999999999999</c:v>
                </c:pt>
                <c:pt idx="412">
                  <c:v>19.97</c:v>
                </c:pt>
                <c:pt idx="413">
                  <c:v>20.94</c:v>
                </c:pt>
                <c:pt idx="414">
                  <c:v>20.23</c:v>
                </c:pt>
                <c:pt idx="415">
                  <c:v>21.47</c:v>
                </c:pt>
                <c:pt idx="416">
                  <c:v>22.03</c:v>
                </c:pt>
                <c:pt idx="417">
                  <c:v>22.43</c:v>
                </c:pt>
                <c:pt idx="418">
                  <c:v>21.25</c:v>
                </c:pt>
                <c:pt idx="419">
                  <c:v>20.239999999999998</c:v>
                </c:pt>
                <c:pt idx="420">
                  <c:v>20.83</c:v>
                </c:pt>
                <c:pt idx="421">
                  <c:v>21.21</c:v>
                </c:pt>
                <c:pt idx="422">
                  <c:v>22.16</c:v>
                </c:pt>
                <c:pt idx="423">
                  <c:v>21.94</c:v>
                </c:pt>
                <c:pt idx="424">
                  <c:v>20.79</c:v>
                </c:pt>
                <c:pt idx="425">
                  <c:v>19.46</c:v>
                </c:pt>
                <c:pt idx="426">
                  <c:v>19.87</c:v>
                </c:pt>
                <c:pt idx="427">
                  <c:v>20.37</c:v>
                </c:pt>
                <c:pt idx="428">
                  <c:v>18.579999999999998</c:v>
                </c:pt>
                <c:pt idx="429">
                  <c:v>19.29</c:v>
                </c:pt>
                <c:pt idx="430">
                  <c:v>19.27</c:v>
                </c:pt>
                <c:pt idx="431">
                  <c:v>19.27</c:v>
                </c:pt>
                <c:pt idx="432">
                  <c:v>19.71</c:v>
                </c:pt>
                <c:pt idx="433">
                  <c:v>19</c:v>
                </c:pt>
                <c:pt idx="434">
                  <c:v>19.23</c:v>
                </c:pt>
                <c:pt idx="435">
                  <c:v>19.61</c:v>
                </c:pt>
                <c:pt idx="436">
                  <c:v>19.079999999999998</c:v>
                </c:pt>
                <c:pt idx="437">
                  <c:v>18.28</c:v>
                </c:pt>
                <c:pt idx="438">
                  <c:v>16.68</c:v>
                </c:pt>
                <c:pt idx="439">
                  <c:v>16.02</c:v>
                </c:pt>
                <c:pt idx="440">
                  <c:v>16.36</c:v>
                </c:pt>
                <c:pt idx="441">
                  <c:v>15.62</c:v>
                </c:pt>
                <c:pt idx="442">
                  <c:v>17.079999999999998</c:v>
                </c:pt>
                <c:pt idx="443">
                  <c:v>17.23</c:v>
                </c:pt>
                <c:pt idx="444">
                  <c:v>17.57</c:v>
                </c:pt>
                <c:pt idx="445">
                  <c:v>18.62</c:v>
                </c:pt>
                <c:pt idx="446">
                  <c:v>19.559999999999999</c:v>
                </c:pt>
                <c:pt idx="447">
                  <c:v>19.5</c:v>
                </c:pt>
                <c:pt idx="448">
                  <c:v>20.5</c:v>
                </c:pt>
                <c:pt idx="449">
                  <c:v>20.14</c:v>
                </c:pt>
                <c:pt idx="450">
                  <c:v>19.73</c:v>
                </c:pt>
                <c:pt idx="451">
                  <c:v>19</c:v>
                </c:pt>
                <c:pt idx="452">
                  <c:v>19.11</c:v>
                </c:pt>
                <c:pt idx="453">
                  <c:v>18.93</c:v>
                </c:pt>
                <c:pt idx="454">
                  <c:v>19.46</c:v>
                </c:pt>
                <c:pt idx="455">
                  <c:v>20.49</c:v>
                </c:pt>
                <c:pt idx="456">
                  <c:v>20.92</c:v>
                </c:pt>
                <c:pt idx="457">
                  <c:v>20.21</c:v>
                </c:pt>
                <c:pt idx="458">
                  <c:v>19.829999999999998</c:v>
                </c:pt>
                <c:pt idx="459">
                  <c:v>19.600000000000001</c:v>
                </c:pt>
                <c:pt idx="460">
                  <c:v>19.29</c:v>
                </c:pt>
                <c:pt idx="461">
                  <c:v>20.02</c:v>
                </c:pt>
                <c:pt idx="462">
                  <c:v>20.5</c:v>
                </c:pt>
                <c:pt idx="463">
                  <c:v>20.63</c:v>
                </c:pt>
                <c:pt idx="464">
                  <c:v>20.73</c:v>
                </c:pt>
                <c:pt idx="465">
                  <c:v>19.670000000000002</c:v>
                </c:pt>
                <c:pt idx="466">
                  <c:v>19.989999999999998</c:v>
                </c:pt>
                <c:pt idx="467">
                  <c:v>20.29</c:v>
                </c:pt>
                <c:pt idx="468">
                  <c:v>20.86</c:v>
                </c:pt>
                <c:pt idx="469">
                  <c:v>20.16</c:v>
                </c:pt>
                <c:pt idx="470">
                  <c:v>21.47</c:v>
                </c:pt>
                <c:pt idx="471">
                  <c:v>22.32</c:v>
                </c:pt>
                <c:pt idx="472">
                  <c:v>23.37</c:v>
                </c:pt>
                <c:pt idx="473">
                  <c:v>24.26</c:v>
                </c:pt>
                <c:pt idx="474">
                  <c:v>24.33</c:v>
                </c:pt>
                <c:pt idx="475">
                  <c:v>24.62</c:v>
                </c:pt>
                <c:pt idx="476">
                  <c:v>24.47</c:v>
                </c:pt>
                <c:pt idx="477">
                  <c:v>24.92</c:v>
                </c:pt>
                <c:pt idx="478">
                  <c:v>25.18</c:v>
                </c:pt>
                <c:pt idx="479">
                  <c:v>25.18</c:v>
                </c:pt>
                <c:pt idx="480">
                  <c:v>25.18</c:v>
                </c:pt>
                <c:pt idx="481">
                  <c:v>25.01</c:v>
                </c:pt>
                <c:pt idx="482">
                  <c:v>25.01</c:v>
                </c:pt>
                <c:pt idx="483">
                  <c:v>25.31</c:v>
                </c:pt>
                <c:pt idx="484">
                  <c:v>23.32</c:v>
                </c:pt>
                <c:pt idx="485">
                  <c:v>23.73</c:v>
                </c:pt>
                <c:pt idx="486">
                  <c:v>22.25</c:v>
                </c:pt>
                <c:pt idx="487">
                  <c:v>22.84</c:v>
                </c:pt>
                <c:pt idx="488">
                  <c:v>22.03</c:v>
                </c:pt>
                <c:pt idx="489">
                  <c:v>22.11</c:v>
                </c:pt>
                <c:pt idx="490">
                  <c:v>22.74</c:v>
                </c:pt>
                <c:pt idx="491">
                  <c:v>22.55</c:v>
                </c:pt>
                <c:pt idx="492">
                  <c:v>22.62</c:v>
                </c:pt>
                <c:pt idx="493">
                  <c:v>23.4</c:v>
                </c:pt>
                <c:pt idx="494">
                  <c:v>23.67</c:v>
                </c:pt>
                <c:pt idx="495">
                  <c:v>24.86</c:v>
                </c:pt>
                <c:pt idx="496">
                  <c:v>24.47</c:v>
                </c:pt>
                <c:pt idx="497">
                  <c:v>25.21</c:v>
                </c:pt>
                <c:pt idx="498">
                  <c:v>24.72</c:v>
                </c:pt>
                <c:pt idx="499">
                  <c:v>24.07</c:v>
                </c:pt>
                <c:pt idx="500">
                  <c:v>23.93</c:v>
                </c:pt>
                <c:pt idx="501">
                  <c:v>22.77</c:v>
                </c:pt>
                <c:pt idx="502">
                  <c:v>23.39</c:v>
                </c:pt>
                <c:pt idx="503">
                  <c:v>23.06</c:v>
                </c:pt>
                <c:pt idx="504">
                  <c:v>22.3</c:v>
                </c:pt>
                <c:pt idx="505">
                  <c:v>22.37</c:v>
                </c:pt>
                <c:pt idx="506">
                  <c:v>22.4</c:v>
                </c:pt>
                <c:pt idx="507">
                  <c:v>22.7</c:v>
                </c:pt>
                <c:pt idx="508">
                  <c:v>20.94</c:v>
                </c:pt>
                <c:pt idx="509">
                  <c:v>19.78</c:v>
                </c:pt>
                <c:pt idx="510">
                  <c:v>20.420000000000002</c:v>
                </c:pt>
                <c:pt idx="511">
                  <c:v>20.010000000000002</c:v>
                </c:pt>
                <c:pt idx="512">
                  <c:v>20.21</c:v>
                </c:pt>
                <c:pt idx="513">
                  <c:v>20.48</c:v>
                </c:pt>
                <c:pt idx="514">
                  <c:v>18.8</c:v>
                </c:pt>
                <c:pt idx="515">
                  <c:v>18.940000000000001</c:v>
                </c:pt>
                <c:pt idx="516">
                  <c:v>18.940000000000001</c:v>
                </c:pt>
                <c:pt idx="517">
                  <c:v>19.66</c:v>
                </c:pt>
                <c:pt idx="518">
                  <c:v>21.27</c:v>
                </c:pt>
                <c:pt idx="519">
                  <c:v>21.69</c:v>
                </c:pt>
                <c:pt idx="520">
                  <c:v>22.28</c:v>
                </c:pt>
                <c:pt idx="521">
                  <c:v>23.13</c:v>
                </c:pt>
                <c:pt idx="522">
                  <c:v>22.94</c:v>
                </c:pt>
                <c:pt idx="523">
                  <c:v>22.13</c:v>
                </c:pt>
                <c:pt idx="524">
                  <c:v>23.27</c:v>
                </c:pt>
                <c:pt idx="525">
                  <c:v>23.02</c:v>
                </c:pt>
                <c:pt idx="526">
                  <c:v>22.28</c:v>
                </c:pt>
                <c:pt idx="527">
                  <c:v>22.33</c:v>
                </c:pt>
                <c:pt idx="528">
                  <c:v>22.28</c:v>
                </c:pt>
                <c:pt idx="529">
                  <c:v>22.74</c:v>
                </c:pt>
                <c:pt idx="530">
                  <c:v>22.47</c:v>
                </c:pt>
                <c:pt idx="531">
                  <c:v>21.82</c:v>
                </c:pt>
                <c:pt idx="532">
                  <c:v>21.12</c:v>
                </c:pt>
                <c:pt idx="533">
                  <c:v>21.64</c:v>
                </c:pt>
                <c:pt idx="534">
                  <c:v>20.94</c:v>
                </c:pt>
                <c:pt idx="535">
                  <c:v>20.67</c:v>
                </c:pt>
                <c:pt idx="536">
                  <c:v>20.94</c:v>
                </c:pt>
                <c:pt idx="537">
                  <c:v>21.54</c:v>
                </c:pt>
                <c:pt idx="538">
                  <c:v>21.85</c:v>
                </c:pt>
                <c:pt idx="539">
                  <c:v>22.26</c:v>
                </c:pt>
              </c:numCache>
            </c:numRef>
          </c:yVal>
          <c:smooth val="1"/>
          <c:extLst xmlns:c16r2="http://schemas.microsoft.com/office/drawing/2015/06/chart">
            <c:ext xmlns:c16="http://schemas.microsoft.com/office/drawing/2014/chart" uri="{C3380CC4-5D6E-409C-BE32-E72D297353CC}">
              <c16:uniqueId val="{00000000-00AE-4486-AA1A-85480041B173}"/>
            </c:ext>
          </c:extLst>
        </c:ser>
        <c:dLbls>
          <c:showLegendKey val="0"/>
          <c:showVal val="0"/>
          <c:showCatName val="0"/>
          <c:showSerName val="0"/>
          <c:showPercent val="0"/>
          <c:showBubbleSize val="0"/>
        </c:dLbls>
        <c:axId val="196145544"/>
        <c:axId val="198190992"/>
      </c:scatterChart>
      <c:valAx>
        <c:axId val="196145544"/>
        <c:scaling>
          <c:orientation val="minMax"/>
          <c:max val="43552"/>
          <c:min val="42737"/>
        </c:scaling>
        <c:delete val="0"/>
        <c:axPos val="b"/>
        <c:numFmt formatCode="yyyy\-mm\-dd" sourceLinked="0"/>
        <c:majorTickMark val="out"/>
        <c:minorTickMark val="none"/>
        <c:tickLblPos val="nextTo"/>
        <c:crossAx val="198190992"/>
        <c:crosses val="autoZero"/>
        <c:crossBetween val="midCat"/>
        <c:majorUnit val="81.5"/>
      </c:valAx>
      <c:valAx>
        <c:axId val="198190992"/>
        <c:scaling>
          <c:orientation val="minMax"/>
        </c:scaling>
        <c:delete val="0"/>
        <c:axPos val="l"/>
        <c:numFmt formatCode="0.00_);[Red]\(0.00\)" sourceLinked="1"/>
        <c:majorTickMark val="out"/>
        <c:minorTickMark val="none"/>
        <c:tickLblPos val="nextTo"/>
        <c:crossAx val="196145544"/>
        <c:crosses val="autoZero"/>
        <c:crossBetween val="midCat"/>
      </c:valAx>
      <c:spPr>
        <a:noFill/>
        <a:ln w="25400">
          <a:noFill/>
        </a:ln>
      </c:spPr>
    </c:plotArea>
    <c:legend>
      <c:legendPos val="r"/>
      <c:layout>
        <c:manualLayout>
          <c:xMode val="edge"/>
          <c:yMode val="edge"/>
          <c:x val="0.69275362318840583"/>
          <c:y val="9.5602503668426278E-2"/>
          <c:w val="0.22608695652173913"/>
          <c:h val="0.11709194737271608"/>
        </c:manualLayout>
      </c:layout>
      <c:overlay val="0"/>
      <c:txPr>
        <a:bodyPr/>
        <a:lstStyle/>
        <a:p>
          <a:pPr>
            <a:defRPr sz="800"/>
          </a:pPr>
          <a:endParaRPr lang="zh-CN"/>
        </a:p>
      </c:txPr>
    </c:legend>
    <c:plotVisOnly val="1"/>
    <c:dispBlanksAs val="gap"/>
    <c:showDLblsOverMax val="0"/>
  </c:chart>
  <c:txPr>
    <a:bodyPr/>
    <a:lstStyle/>
    <a:p>
      <a:pPr>
        <a:defRPr sz="700"/>
      </a:pPr>
      <a:endParaRPr lang="zh-CN"/>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21835251362811E-2"/>
          <c:y val="0.13639737114332057"/>
          <c:w val="0.85482371621918507"/>
          <c:h val="0.78618715553902108"/>
        </c:manualLayout>
      </c:layout>
      <c:scatterChart>
        <c:scatterStyle val="smoothMarker"/>
        <c:varyColors val="0"/>
        <c:ser>
          <c:idx val="0"/>
          <c:order val="0"/>
          <c:tx>
            <c:strRef>
              <c:f>线上均价!$B$1</c:f>
              <c:strCache>
                <c:ptCount val="1"/>
                <c:pt idx="0">
                  <c:v>深圳</c:v>
                </c:pt>
              </c:strCache>
            </c:strRef>
          </c:tx>
          <c:spPr>
            <a:ln>
              <a:solidFill>
                <a:srgbClr val="FFC000"/>
              </a:solidFill>
            </a:ln>
          </c:spPr>
          <c:marker>
            <c:symbol val="none"/>
          </c:marker>
          <c:dLbls>
            <c:dLbl>
              <c:idx val="3"/>
              <c:layout>
                <c:manualLayout>
                  <c:x val="-7.5844134867756915E-2"/>
                  <c:y val="0.46328204542384366"/>
                </c:manualLayout>
              </c:layout>
              <c:tx>
                <c:rich>
                  <a:bodyPr/>
                  <a:lstStyle/>
                  <a:p>
                    <a:r>
                      <a:rPr lang="zh-CN" altLang="en-US" dirty="0"/>
                      <a:t>深圳</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AA17-4585-BEC3-2A78162B5879}"/>
                </c:ext>
                <c:ext xmlns:c15="http://schemas.microsoft.com/office/drawing/2012/chart" uri="{CE6537A1-D6FC-4f65-9D91-7224C49458BB}">
                  <c15:layout/>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xVal>
            <c:numRef>
              <c:f>线上均价!$A$2:$A$68</c:f>
              <c:numCache>
                <c:formatCode>yyyy"年"m"月"</c:formatCode>
                <c:ptCount val="67"/>
                <c:pt idx="0">
                  <c:v>41426</c:v>
                </c:pt>
                <c:pt idx="1">
                  <c:v>41456</c:v>
                </c:pt>
                <c:pt idx="2">
                  <c:v>41487</c:v>
                </c:pt>
                <c:pt idx="3">
                  <c:v>41518</c:v>
                </c:pt>
                <c:pt idx="4">
                  <c:v>41548</c:v>
                </c:pt>
                <c:pt idx="5">
                  <c:v>41579</c:v>
                </c:pt>
                <c:pt idx="6">
                  <c:v>41609</c:v>
                </c:pt>
                <c:pt idx="7">
                  <c:v>41640</c:v>
                </c:pt>
                <c:pt idx="8">
                  <c:v>41671</c:v>
                </c:pt>
                <c:pt idx="9">
                  <c:v>41699</c:v>
                </c:pt>
                <c:pt idx="10">
                  <c:v>41730</c:v>
                </c:pt>
                <c:pt idx="11">
                  <c:v>41760</c:v>
                </c:pt>
                <c:pt idx="12">
                  <c:v>41791</c:v>
                </c:pt>
                <c:pt idx="13">
                  <c:v>41821</c:v>
                </c:pt>
                <c:pt idx="14">
                  <c:v>41852</c:v>
                </c:pt>
                <c:pt idx="15">
                  <c:v>41883</c:v>
                </c:pt>
                <c:pt idx="16">
                  <c:v>41913</c:v>
                </c:pt>
                <c:pt idx="17">
                  <c:v>41944</c:v>
                </c:pt>
                <c:pt idx="18">
                  <c:v>41974</c:v>
                </c:pt>
                <c:pt idx="19">
                  <c:v>42005</c:v>
                </c:pt>
                <c:pt idx="20">
                  <c:v>42036</c:v>
                </c:pt>
                <c:pt idx="21">
                  <c:v>42064</c:v>
                </c:pt>
                <c:pt idx="22">
                  <c:v>42095</c:v>
                </c:pt>
                <c:pt idx="23">
                  <c:v>42125</c:v>
                </c:pt>
                <c:pt idx="24">
                  <c:v>42156</c:v>
                </c:pt>
                <c:pt idx="25">
                  <c:v>42186</c:v>
                </c:pt>
                <c:pt idx="26">
                  <c:v>42217</c:v>
                </c:pt>
                <c:pt idx="27">
                  <c:v>42248</c:v>
                </c:pt>
                <c:pt idx="28">
                  <c:v>42278</c:v>
                </c:pt>
                <c:pt idx="29">
                  <c:v>42309</c:v>
                </c:pt>
                <c:pt idx="30">
                  <c:v>42339</c:v>
                </c:pt>
                <c:pt idx="31">
                  <c:v>42370</c:v>
                </c:pt>
                <c:pt idx="32">
                  <c:v>42401</c:v>
                </c:pt>
                <c:pt idx="33">
                  <c:v>42430</c:v>
                </c:pt>
                <c:pt idx="34">
                  <c:v>42461</c:v>
                </c:pt>
                <c:pt idx="35">
                  <c:v>42491</c:v>
                </c:pt>
                <c:pt idx="36">
                  <c:v>42522</c:v>
                </c:pt>
                <c:pt idx="37">
                  <c:v>42552</c:v>
                </c:pt>
                <c:pt idx="38">
                  <c:v>42583</c:v>
                </c:pt>
                <c:pt idx="39">
                  <c:v>42614</c:v>
                </c:pt>
                <c:pt idx="40">
                  <c:v>42644</c:v>
                </c:pt>
                <c:pt idx="41">
                  <c:v>42675</c:v>
                </c:pt>
                <c:pt idx="42">
                  <c:v>42705</c:v>
                </c:pt>
                <c:pt idx="43">
                  <c:v>42736</c:v>
                </c:pt>
                <c:pt idx="44">
                  <c:v>42767</c:v>
                </c:pt>
                <c:pt idx="45">
                  <c:v>42795</c:v>
                </c:pt>
                <c:pt idx="46">
                  <c:v>42826</c:v>
                </c:pt>
                <c:pt idx="47">
                  <c:v>42856</c:v>
                </c:pt>
                <c:pt idx="48">
                  <c:v>42887</c:v>
                </c:pt>
                <c:pt idx="49">
                  <c:v>42917</c:v>
                </c:pt>
                <c:pt idx="50">
                  <c:v>42948</c:v>
                </c:pt>
                <c:pt idx="51">
                  <c:v>42979</c:v>
                </c:pt>
                <c:pt idx="52">
                  <c:v>43009</c:v>
                </c:pt>
                <c:pt idx="53">
                  <c:v>43040</c:v>
                </c:pt>
                <c:pt idx="54">
                  <c:v>43070</c:v>
                </c:pt>
                <c:pt idx="55">
                  <c:v>43101</c:v>
                </c:pt>
                <c:pt idx="56">
                  <c:v>43132</c:v>
                </c:pt>
                <c:pt idx="57">
                  <c:v>43160</c:v>
                </c:pt>
                <c:pt idx="58">
                  <c:v>43191</c:v>
                </c:pt>
                <c:pt idx="59">
                  <c:v>43221</c:v>
                </c:pt>
                <c:pt idx="60">
                  <c:v>43252</c:v>
                </c:pt>
                <c:pt idx="61">
                  <c:v>43282</c:v>
                </c:pt>
                <c:pt idx="62">
                  <c:v>43313</c:v>
                </c:pt>
                <c:pt idx="63">
                  <c:v>43344</c:v>
                </c:pt>
                <c:pt idx="64">
                  <c:v>43374</c:v>
                </c:pt>
                <c:pt idx="65">
                  <c:v>43405</c:v>
                </c:pt>
                <c:pt idx="66">
                  <c:v>43435</c:v>
                </c:pt>
              </c:numCache>
            </c:numRef>
          </c:xVal>
          <c:yVal>
            <c:numRef>
              <c:f>线上均价!$B$2:$B$68</c:f>
              <c:numCache>
                <c:formatCode>0.00_);[Red]\(0.00\)</c:formatCode>
                <c:ptCount val="67"/>
                <c:pt idx="0">
                  <c:v>29</c:v>
                </c:pt>
                <c:pt idx="1">
                  <c:v>29</c:v>
                </c:pt>
                <c:pt idx="2">
                  <c:v>43.61</c:v>
                </c:pt>
                <c:pt idx="3">
                  <c:v>78.33</c:v>
                </c:pt>
                <c:pt idx="4">
                  <c:v>76.760000000000005</c:v>
                </c:pt>
                <c:pt idx="5">
                  <c:v>77.62</c:v>
                </c:pt>
                <c:pt idx="6">
                  <c:v>71.08</c:v>
                </c:pt>
                <c:pt idx="7">
                  <c:v>70.52</c:v>
                </c:pt>
                <c:pt idx="8">
                  <c:v>75.349999999999994</c:v>
                </c:pt>
                <c:pt idx="9">
                  <c:v>83.5</c:v>
                </c:pt>
                <c:pt idx="10">
                  <c:v>80.8</c:v>
                </c:pt>
                <c:pt idx="11">
                  <c:v>72.459999999999994</c:v>
                </c:pt>
                <c:pt idx="12">
                  <c:v>70.94</c:v>
                </c:pt>
                <c:pt idx="13">
                  <c:v>63.28</c:v>
                </c:pt>
                <c:pt idx="14">
                  <c:v>54.41</c:v>
                </c:pt>
                <c:pt idx="15">
                  <c:v>47.35</c:v>
                </c:pt>
                <c:pt idx="16">
                  <c:v>44.04</c:v>
                </c:pt>
                <c:pt idx="17">
                  <c:v>40.31</c:v>
                </c:pt>
                <c:pt idx="18">
                  <c:v>38.15</c:v>
                </c:pt>
                <c:pt idx="19">
                  <c:v>39.200000000000003</c:v>
                </c:pt>
                <c:pt idx="20">
                  <c:v>41.53</c:v>
                </c:pt>
                <c:pt idx="21">
                  <c:v>42.28</c:v>
                </c:pt>
                <c:pt idx="22">
                  <c:v>40.81</c:v>
                </c:pt>
                <c:pt idx="23">
                  <c:v>39.630000000000003</c:v>
                </c:pt>
                <c:pt idx="24">
                  <c:v>41.79</c:v>
                </c:pt>
                <c:pt idx="25">
                  <c:v>25.22</c:v>
                </c:pt>
                <c:pt idx="26">
                  <c:v>33.03</c:v>
                </c:pt>
                <c:pt idx="27">
                  <c:v>33.340000000000003</c:v>
                </c:pt>
                <c:pt idx="28">
                  <c:v>40.340000000000003</c:v>
                </c:pt>
                <c:pt idx="29">
                  <c:v>39.700000000000003</c:v>
                </c:pt>
                <c:pt idx="30">
                  <c:v>40.630000000000003</c:v>
                </c:pt>
                <c:pt idx="31">
                  <c:v>40.98</c:v>
                </c:pt>
                <c:pt idx="32">
                  <c:v>44.8</c:v>
                </c:pt>
                <c:pt idx="33">
                  <c:v>38.880000000000003</c:v>
                </c:pt>
                <c:pt idx="34">
                  <c:v>39.01</c:v>
                </c:pt>
                <c:pt idx="35">
                  <c:v>38.57</c:v>
                </c:pt>
                <c:pt idx="36">
                  <c:v>36.020000000000003</c:v>
                </c:pt>
                <c:pt idx="37">
                  <c:v>33.69</c:v>
                </c:pt>
                <c:pt idx="38">
                  <c:v>27.3</c:v>
                </c:pt>
                <c:pt idx="39">
                  <c:v>22.51</c:v>
                </c:pt>
                <c:pt idx="40">
                  <c:v>23.99</c:v>
                </c:pt>
                <c:pt idx="41">
                  <c:v>25.12</c:v>
                </c:pt>
                <c:pt idx="42">
                  <c:v>26.3</c:v>
                </c:pt>
                <c:pt idx="43">
                  <c:v>29.62</c:v>
                </c:pt>
                <c:pt idx="44">
                  <c:v>33.17</c:v>
                </c:pt>
                <c:pt idx="45">
                  <c:v>31.73</c:v>
                </c:pt>
                <c:pt idx="46">
                  <c:v>26.85</c:v>
                </c:pt>
                <c:pt idx="47">
                  <c:v>31.27</c:v>
                </c:pt>
                <c:pt idx="48">
                  <c:v>29.43</c:v>
                </c:pt>
                <c:pt idx="49">
                  <c:v>26.62</c:v>
                </c:pt>
                <c:pt idx="50">
                  <c:v>23.63</c:v>
                </c:pt>
                <c:pt idx="51">
                  <c:v>24.52</c:v>
                </c:pt>
                <c:pt idx="52">
                  <c:v>23.68</c:v>
                </c:pt>
                <c:pt idx="53">
                  <c:v>23.92</c:v>
                </c:pt>
                <c:pt idx="54">
                  <c:v>33.630000000000003</c:v>
                </c:pt>
                <c:pt idx="55">
                  <c:v>24.36</c:v>
                </c:pt>
                <c:pt idx="56">
                  <c:v>33.49</c:v>
                </c:pt>
                <c:pt idx="57">
                  <c:v>30.11</c:v>
                </c:pt>
                <c:pt idx="58">
                  <c:v>27.06</c:v>
                </c:pt>
                <c:pt idx="59">
                  <c:v>33.200000000000003</c:v>
                </c:pt>
                <c:pt idx="60">
                  <c:v>33.68</c:v>
                </c:pt>
                <c:pt idx="61">
                  <c:v>27.63</c:v>
                </c:pt>
                <c:pt idx="62">
                  <c:v>26.43</c:v>
                </c:pt>
                <c:pt idx="63">
                  <c:v>22.41</c:v>
                </c:pt>
                <c:pt idx="64">
                  <c:v>18.38</c:v>
                </c:pt>
                <c:pt idx="65">
                  <c:v>21.54</c:v>
                </c:pt>
                <c:pt idx="66">
                  <c:v>15.32</c:v>
                </c:pt>
              </c:numCache>
            </c:numRef>
          </c:yVal>
          <c:smooth val="1"/>
          <c:extLst xmlns:c16r2="http://schemas.microsoft.com/office/drawing/2015/06/chart">
            <c:ext xmlns:c16="http://schemas.microsoft.com/office/drawing/2014/chart" uri="{C3380CC4-5D6E-409C-BE32-E72D297353CC}">
              <c16:uniqueId val="{00000001-AA17-4585-BEC3-2A78162B5879}"/>
            </c:ext>
          </c:extLst>
        </c:ser>
        <c:ser>
          <c:idx val="1"/>
          <c:order val="1"/>
          <c:tx>
            <c:strRef>
              <c:f>线上均价!$C$1</c:f>
              <c:strCache>
                <c:ptCount val="1"/>
                <c:pt idx="0">
                  <c:v>上海</c:v>
                </c:pt>
              </c:strCache>
            </c:strRef>
          </c:tx>
          <c:spPr>
            <a:ln>
              <a:solidFill>
                <a:srgbClr val="00B050"/>
              </a:solidFill>
            </a:ln>
          </c:spPr>
          <c:marker>
            <c:symbol val="none"/>
          </c:marker>
          <c:dLbls>
            <c:dLbl>
              <c:idx val="3"/>
              <c:layout>
                <c:manualLayout>
                  <c:x val="-2.5779371631002922E-2"/>
                  <c:y val="-1.9555555555555555E-2"/>
                </c:manualLayout>
              </c:layout>
              <c:tx>
                <c:rich>
                  <a:bodyPr/>
                  <a:lstStyle/>
                  <a:p>
                    <a:r>
                      <a:rPr lang="zh-CN" altLang="en-US"/>
                      <a:t>上海</a:t>
                    </a:r>
                    <a:endParaRPr lang="en-US" altLang="zh-CN"/>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AA17-4585-BEC3-2A78162B5879}"/>
                </c:ext>
                <c:ext xmlns:c15="http://schemas.microsoft.com/office/drawing/2012/chart" uri="{CE6537A1-D6FC-4f65-9D91-7224C49458BB}"/>
              </c:extLst>
            </c:dLbl>
            <c:dLbl>
              <c:idx val="5"/>
              <c:layout>
                <c:manualLayout>
                  <c:x val="-4.325953967292552E-2"/>
                  <c:y val="-1.2079902882077701E-3"/>
                </c:manualLayout>
              </c:layout>
              <c:tx>
                <c:rich>
                  <a:bodyPr/>
                  <a:lstStyle/>
                  <a:p>
                    <a:r>
                      <a:rPr lang="zh-CN" altLang="en-US" dirty="0"/>
                      <a:t>上海</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AA17-4585-BEC3-2A78162B5879}"/>
                </c:ext>
                <c:ext xmlns:c15="http://schemas.microsoft.com/office/drawing/2012/chart" uri="{CE6537A1-D6FC-4f65-9D91-7224C49458BB}">
                  <c15:layout/>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xVal>
            <c:numRef>
              <c:f>线上均价!$A$2:$A$68</c:f>
              <c:numCache>
                <c:formatCode>yyyy"年"m"月"</c:formatCode>
                <c:ptCount val="67"/>
                <c:pt idx="0">
                  <c:v>41426</c:v>
                </c:pt>
                <c:pt idx="1">
                  <c:v>41456</c:v>
                </c:pt>
                <c:pt idx="2">
                  <c:v>41487</c:v>
                </c:pt>
                <c:pt idx="3">
                  <c:v>41518</c:v>
                </c:pt>
                <c:pt idx="4">
                  <c:v>41548</c:v>
                </c:pt>
                <c:pt idx="5">
                  <c:v>41579</c:v>
                </c:pt>
                <c:pt idx="6">
                  <c:v>41609</c:v>
                </c:pt>
                <c:pt idx="7">
                  <c:v>41640</c:v>
                </c:pt>
                <c:pt idx="8">
                  <c:v>41671</c:v>
                </c:pt>
                <c:pt idx="9">
                  <c:v>41699</c:v>
                </c:pt>
                <c:pt idx="10">
                  <c:v>41730</c:v>
                </c:pt>
                <c:pt idx="11">
                  <c:v>41760</c:v>
                </c:pt>
                <c:pt idx="12">
                  <c:v>41791</c:v>
                </c:pt>
                <c:pt idx="13">
                  <c:v>41821</c:v>
                </c:pt>
                <c:pt idx="14">
                  <c:v>41852</c:v>
                </c:pt>
                <c:pt idx="15">
                  <c:v>41883</c:v>
                </c:pt>
                <c:pt idx="16">
                  <c:v>41913</c:v>
                </c:pt>
                <c:pt idx="17">
                  <c:v>41944</c:v>
                </c:pt>
                <c:pt idx="18">
                  <c:v>41974</c:v>
                </c:pt>
                <c:pt idx="19">
                  <c:v>42005</c:v>
                </c:pt>
                <c:pt idx="20">
                  <c:v>42036</c:v>
                </c:pt>
                <c:pt idx="21">
                  <c:v>42064</c:v>
                </c:pt>
                <c:pt idx="22">
                  <c:v>42095</c:v>
                </c:pt>
                <c:pt idx="23">
                  <c:v>42125</c:v>
                </c:pt>
                <c:pt idx="24">
                  <c:v>42156</c:v>
                </c:pt>
                <c:pt idx="25">
                  <c:v>42186</c:v>
                </c:pt>
                <c:pt idx="26">
                  <c:v>42217</c:v>
                </c:pt>
                <c:pt idx="27">
                  <c:v>42248</c:v>
                </c:pt>
                <c:pt idx="28">
                  <c:v>42278</c:v>
                </c:pt>
                <c:pt idx="29">
                  <c:v>42309</c:v>
                </c:pt>
                <c:pt idx="30">
                  <c:v>42339</c:v>
                </c:pt>
                <c:pt idx="31">
                  <c:v>42370</c:v>
                </c:pt>
                <c:pt idx="32">
                  <c:v>42401</c:v>
                </c:pt>
                <c:pt idx="33">
                  <c:v>42430</c:v>
                </c:pt>
                <c:pt idx="34">
                  <c:v>42461</c:v>
                </c:pt>
                <c:pt idx="35">
                  <c:v>42491</c:v>
                </c:pt>
                <c:pt idx="36">
                  <c:v>42522</c:v>
                </c:pt>
                <c:pt idx="37">
                  <c:v>42552</c:v>
                </c:pt>
                <c:pt idx="38">
                  <c:v>42583</c:v>
                </c:pt>
                <c:pt idx="39">
                  <c:v>42614</c:v>
                </c:pt>
                <c:pt idx="40">
                  <c:v>42644</c:v>
                </c:pt>
                <c:pt idx="41">
                  <c:v>42675</c:v>
                </c:pt>
                <c:pt idx="42">
                  <c:v>42705</c:v>
                </c:pt>
                <c:pt idx="43">
                  <c:v>42736</c:v>
                </c:pt>
                <c:pt idx="44">
                  <c:v>42767</c:v>
                </c:pt>
                <c:pt idx="45">
                  <c:v>42795</c:v>
                </c:pt>
                <c:pt idx="46">
                  <c:v>42826</c:v>
                </c:pt>
                <c:pt idx="47">
                  <c:v>42856</c:v>
                </c:pt>
                <c:pt idx="48">
                  <c:v>42887</c:v>
                </c:pt>
                <c:pt idx="49">
                  <c:v>42917</c:v>
                </c:pt>
                <c:pt idx="50">
                  <c:v>42948</c:v>
                </c:pt>
                <c:pt idx="51">
                  <c:v>42979</c:v>
                </c:pt>
                <c:pt idx="52">
                  <c:v>43009</c:v>
                </c:pt>
                <c:pt idx="53">
                  <c:v>43040</c:v>
                </c:pt>
                <c:pt idx="54">
                  <c:v>43070</c:v>
                </c:pt>
                <c:pt idx="55">
                  <c:v>43101</c:v>
                </c:pt>
                <c:pt idx="56">
                  <c:v>43132</c:v>
                </c:pt>
                <c:pt idx="57">
                  <c:v>43160</c:v>
                </c:pt>
                <c:pt idx="58">
                  <c:v>43191</c:v>
                </c:pt>
                <c:pt idx="59">
                  <c:v>43221</c:v>
                </c:pt>
                <c:pt idx="60">
                  <c:v>43252</c:v>
                </c:pt>
                <c:pt idx="61">
                  <c:v>43282</c:v>
                </c:pt>
                <c:pt idx="62">
                  <c:v>43313</c:v>
                </c:pt>
                <c:pt idx="63">
                  <c:v>43344</c:v>
                </c:pt>
                <c:pt idx="64">
                  <c:v>43374</c:v>
                </c:pt>
                <c:pt idx="65">
                  <c:v>43405</c:v>
                </c:pt>
                <c:pt idx="66">
                  <c:v>43435</c:v>
                </c:pt>
              </c:numCache>
            </c:numRef>
          </c:xVal>
          <c:yVal>
            <c:numRef>
              <c:f>线上均价!$C$2:$C$68</c:f>
              <c:numCache>
                <c:formatCode>General</c:formatCode>
                <c:ptCount val="67"/>
                <c:pt idx="5" formatCode="0.00_);[Red]\(0.00\)">
                  <c:v>26.5</c:v>
                </c:pt>
                <c:pt idx="6" formatCode="0.00_);[Red]\(0.00\)">
                  <c:v>29.21</c:v>
                </c:pt>
                <c:pt idx="7" formatCode="0.00_);[Red]\(0.00\)">
                  <c:v>31.42</c:v>
                </c:pt>
                <c:pt idx="8" formatCode="0.00_);[Red]\(0.00\)">
                  <c:v>38.29</c:v>
                </c:pt>
                <c:pt idx="9" formatCode="0.00_);[Red]\(0.00\)">
                  <c:v>39.25</c:v>
                </c:pt>
                <c:pt idx="10" formatCode="0.00_);[Red]\(0.00\)">
                  <c:v>39.25</c:v>
                </c:pt>
                <c:pt idx="11" formatCode="0.00_);[Red]\(0.00\)">
                  <c:v>38.78</c:v>
                </c:pt>
                <c:pt idx="12" formatCode="0.00_);[Red]\(0.00\)">
                  <c:v>40.020000000000003</c:v>
                </c:pt>
                <c:pt idx="13" formatCode="0.00_);[Red]\(0.00\)">
                  <c:v>40.020000000000003</c:v>
                </c:pt>
                <c:pt idx="14" formatCode="0.00_);[Red]\(0.00\)">
                  <c:v>40.020000000000003</c:v>
                </c:pt>
                <c:pt idx="15" formatCode="0.00_);[Red]\(0.00\)">
                  <c:v>32.71</c:v>
                </c:pt>
                <c:pt idx="16" formatCode="0.00_);[Red]\(0.00\)">
                  <c:v>35.58</c:v>
                </c:pt>
                <c:pt idx="17" formatCode="0.00_);[Red]\(0.00\)">
                  <c:v>35.04</c:v>
                </c:pt>
                <c:pt idx="18" formatCode="0.00_);[Red]\(0.00\)">
                  <c:v>34.11</c:v>
                </c:pt>
                <c:pt idx="19" formatCode="0.00_);[Red]\(0.00\)">
                  <c:v>31.2</c:v>
                </c:pt>
                <c:pt idx="20" formatCode="0.00_);[Red]\(0.00\)">
                  <c:v>32.950000000000003</c:v>
                </c:pt>
                <c:pt idx="21" formatCode="0.00_);[Red]\(0.00\)">
                  <c:v>28.05</c:v>
                </c:pt>
                <c:pt idx="22" formatCode="0.00_);[Red]\(0.00\)">
                  <c:v>27.43</c:v>
                </c:pt>
                <c:pt idx="23" formatCode="0.00_);[Red]\(0.00\)">
                  <c:v>24.11</c:v>
                </c:pt>
                <c:pt idx="24" formatCode="0.00_);[Red]\(0.00\)">
                  <c:v>15.6</c:v>
                </c:pt>
                <c:pt idx="25" formatCode="0.00_);[Red]\(0.00\)">
                  <c:v>14.21</c:v>
                </c:pt>
                <c:pt idx="26" formatCode="0.00_);[Red]\(0.00\)">
                  <c:v>10.5</c:v>
                </c:pt>
                <c:pt idx="27" formatCode="0.00_);[Red]\(0.00\)">
                  <c:v>12.1</c:v>
                </c:pt>
                <c:pt idx="28" formatCode="0.00_);[Red]\(0.00\)">
                  <c:v>12.5</c:v>
                </c:pt>
                <c:pt idx="29" formatCode="0.00_);[Red]\(0.00\)">
                  <c:v>19.3</c:v>
                </c:pt>
                <c:pt idx="30" formatCode="0.00_);[Red]\(0.00\)">
                  <c:v>12.29</c:v>
                </c:pt>
                <c:pt idx="31" formatCode="0.00_);[Red]\(0.00\)">
                  <c:v>9.76</c:v>
                </c:pt>
                <c:pt idx="32" formatCode="0.00_);[Red]\(0.00\)">
                  <c:v>9.92</c:v>
                </c:pt>
                <c:pt idx="33" formatCode="0.00_);[Red]\(0.00\)">
                  <c:v>7.81</c:v>
                </c:pt>
                <c:pt idx="34" formatCode="0.00_);[Red]\(0.00\)">
                  <c:v>4.8499999999999996</c:v>
                </c:pt>
                <c:pt idx="35" formatCode="0.00_);[Red]\(0.00\)">
                  <c:v>4.72</c:v>
                </c:pt>
                <c:pt idx="36" formatCode="0.00_);[Red]\(0.00\)">
                  <c:v>7.41</c:v>
                </c:pt>
                <c:pt idx="37" formatCode="0.00_);[Red]\(0.00\)">
                  <c:v>7.41</c:v>
                </c:pt>
                <c:pt idx="38" formatCode="0.00_);[Red]\(0.00\)">
                  <c:v>7.41</c:v>
                </c:pt>
                <c:pt idx="39" formatCode="0.00_);[Red]\(0.00\)">
                  <c:v>7.41</c:v>
                </c:pt>
                <c:pt idx="40" formatCode="0.00_);[Red]\(0.00\)">
                  <c:v>7.41</c:v>
                </c:pt>
                <c:pt idx="41" formatCode="0.00_);[Red]\(0.00\)">
                  <c:v>15.22</c:v>
                </c:pt>
                <c:pt idx="42" formatCode="0.00_);[Red]\(0.00\)">
                  <c:v>20.69</c:v>
                </c:pt>
                <c:pt idx="43" formatCode="0.00_);[Red]\(0.00\)">
                  <c:v>33.43</c:v>
                </c:pt>
                <c:pt idx="44" formatCode="0.00_);[Red]\(0.00\)">
                  <c:v>38.32</c:v>
                </c:pt>
                <c:pt idx="45" formatCode="0.00_);[Red]\(0.00\)">
                  <c:v>38.21</c:v>
                </c:pt>
                <c:pt idx="46" formatCode="0.00_);[Red]\(0.00\)">
                  <c:v>37.75</c:v>
                </c:pt>
                <c:pt idx="47" formatCode="0.00_);[Red]\(0.00\)">
                  <c:v>35.299999999999997</c:v>
                </c:pt>
                <c:pt idx="48" formatCode="0.00_);[Red]\(0.00\)">
                  <c:v>34.72</c:v>
                </c:pt>
                <c:pt idx="49" formatCode="0.00_);[Red]\(0.00\)">
                  <c:v>31.56</c:v>
                </c:pt>
                <c:pt idx="50" formatCode="0.00_);[Red]\(0.00\)">
                  <c:v>30.05</c:v>
                </c:pt>
                <c:pt idx="51" formatCode="0.00_);[Red]\(0.00\)">
                  <c:v>25.37</c:v>
                </c:pt>
                <c:pt idx="52" formatCode="0.00_);[Red]\(0.00\)">
                  <c:v>28.9</c:v>
                </c:pt>
                <c:pt idx="53" formatCode="0.00_);[Red]\(0.00\)">
                  <c:v>33.1</c:v>
                </c:pt>
                <c:pt idx="54" formatCode="0.00_);[Red]\(0.00\)">
                  <c:v>31.64</c:v>
                </c:pt>
                <c:pt idx="55" formatCode="0.00_);[Red]\(0.00\)">
                  <c:v>32.79</c:v>
                </c:pt>
                <c:pt idx="56" formatCode="0.00_);[Red]\(0.00\)">
                  <c:v>33.82</c:v>
                </c:pt>
                <c:pt idx="57" formatCode="0.00_);[Red]\(0.00\)">
                  <c:v>37.14</c:v>
                </c:pt>
                <c:pt idx="58" formatCode="0.00_);[Red]\(0.00\)">
                  <c:v>36.85</c:v>
                </c:pt>
                <c:pt idx="59" formatCode="0.00_);[Red]\(0.00\)">
                  <c:v>37.86</c:v>
                </c:pt>
                <c:pt idx="60" formatCode="0.00_);[Red]\(0.00\)">
                  <c:v>39.17</c:v>
                </c:pt>
                <c:pt idx="61" formatCode="0.00_);[Red]\(0.00\)">
                  <c:v>39.119999999999997</c:v>
                </c:pt>
                <c:pt idx="62" formatCode="0.00_);[Red]\(0.00\)">
                  <c:v>35.15</c:v>
                </c:pt>
                <c:pt idx="63" formatCode="0.00_);[Red]\(0.00\)">
                  <c:v>31.48</c:v>
                </c:pt>
                <c:pt idx="64" formatCode="0.00_);[Red]\(0.00\)">
                  <c:v>31.27</c:v>
                </c:pt>
                <c:pt idx="65" formatCode="0.00_);[Red]\(0.00\)">
                  <c:v>39.549999999999997</c:v>
                </c:pt>
                <c:pt idx="66" formatCode="0.00_);[Red]\(0.00\)">
                  <c:v>29.51</c:v>
                </c:pt>
              </c:numCache>
            </c:numRef>
          </c:yVal>
          <c:smooth val="1"/>
          <c:extLst xmlns:c16r2="http://schemas.microsoft.com/office/drawing/2015/06/chart">
            <c:ext xmlns:c16="http://schemas.microsoft.com/office/drawing/2014/chart" uri="{C3380CC4-5D6E-409C-BE32-E72D297353CC}">
              <c16:uniqueId val="{00000004-AA17-4585-BEC3-2A78162B5879}"/>
            </c:ext>
          </c:extLst>
        </c:ser>
        <c:ser>
          <c:idx val="2"/>
          <c:order val="2"/>
          <c:tx>
            <c:strRef>
              <c:f>线上均价!$D$1</c:f>
              <c:strCache>
                <c:ptCount val="1"/>
                <c:pt idx="0">
                  <c:v>北京</c:v>
                </c:pt>
              </c:strCache>
            </c:strRef>
          </c:tx>
          <c:spPr>
            <a:ln>
              <a:solidFill>
                <a:srgbClr val="FF0000"/>
              </a:solidFill>
            </a:ln>
          </c:spPr>
          <c:marker>
            <c:symbol val="none"/>
          </c:marker>
          <c:dLbls>
            <c:dLbl>
              <c:idx val="3"/>
              <c:layout>
                <c:manualLayout>
                  <c:x val="-3.1774574335887318E-2"/>
                  <c:y val="-1.5111111111111112E-2"/>
                </c:manualLayout>
              </c:layout>
              <c:tx>
                <c:rich>
                  <a:bodyPr/>
                  <a:lstStyle/>
                  <a:p>
                    <a:r>
                      <a:rPr lang="zh-CN" altLang="en-US"/>
                      <a:t>北京</a:t>
                    </a:r>
                    <a:r>
                      <a:rPr lang="en-US" altLang="en-US"/>
                      <a:t> </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AA17-4585-BEC3-2A78162B5879}"/>
                </c:ext>
                <c:ext xmlns:c15="http://schemas.microsoft.com/office/drawing/2012/chart" uri="{CE6537A1-D6FC-4f65-9D91-7224C49458BB}"/>
              </c:extLst>
            </c:dLbl>
            <c:dLbl>
              <c:idx val="6"/>
              <c:layout>
                <c:manualLayout>
                  <c:x val="-4.6487684231778723E-2"/>
                  <c:y val="-4.0696688724910224E-3"/>
                </c:manualLayout>
              </c:layout>
              <c:tx>
                <c:rich>
                  <a:bodyPr/>
                  <a:lstStyle/>
                  <a:p>
                    <a:r>
                      <a:rPr lang="zh-CN" altLang="en-US" dirty="0"/>
                      <a:t>北京</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AA17-4585-BEC3-2A78162B5879}"/>
                </c:ext>
                <c:ext xmlns:c15="http://schemas.microsoft.com/office/drawing/2012/chart" uri="{CE6537A1-D6FC-4f65-9D91-7224C49458BB}">
                  <c15:layout/>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xVal>
            <c:numRef>
              <c:f>线上均价!$A$2:$A$68</c:f>
              <c:numCache>
                <c:formatCode>yyyy"年"m"月"</c:formatCode>
                <c:ptCount val="67"/>
                <c:pt idx="0">
                  <c:v>41426</c:v>
                </c:pt>
                <c:pt idx="1">
                  <c:v>41456</c:v>
                </c:pt>
                <c:pt idx="2">
                  <c:v>41487</c:v>
                </c:pt>
                <c:pt idx="3">
                  <c:v>41518</c:v>
                </c:pt>
                <c:pt idx="4">
                  <c:v>41548</c:v>
                </c:pt>
                <c:pt idx="5">
                  <c:v>41579</c:v>
                </c:pt>
                <c:pt idx="6">
                  <c:v>41609</c:v>
                </c:pt>
                <c:pt idx="7">
                  <c:v>41640</c:v>
                </c:pt>
                <c:pt idx="8">
                  <c:v>41671</c:v>
                </c:pt>
                <c:pt idx="9">
                  <c:v>41699</c:v>
                </c:pt>
                <c:pt idx="10">
                  <c:v>41730</c:v>
                </c:pt>
                <c:pt idx="11">
                  <c:v>41760</c:v>
                </c:pt>
                <c:pt idx="12">
                  <c:v>41791</c:v>
                </c:pt>
                <c:pt idx="13">
                  <c:v>41821</c:v>
                </c:pt>
                <c:pt idx="14">
                  <c:v>41852</c:v>
                </c:pt>
                <c:pt idx="15">
                  <c:v>41883</c:v>
                </c:pt>
                <c:pt idx="16">
                  <c:v>41913</c:v>
                </c:pt>
                <c:pt idx="17">
                  <c:v>41944</c:v>
                </c:pt>
                <c:pt idx="18">
                  <c:v>41974</c:v>
                </c:pt>
                <c:pt idx="19">
                  <c:v>42005</c:v>
                </c:pt>
                <c:pt idx="20">
                  <c:v>42036</c:v>
                </c:pt>
                <c:pt idx="21">
                  <c:v>42064</c:v>
                </c:pt>
                <c:pt idx="22">
                  <c:v>42095</c:v>
                </c:pt>
                <c:pt idx="23">
                  <c:v>42125</c:v>
                </c:pt>
                <c:pt idx="24">
                  <c:v>42156</c:v>
                </c:pt>
                <c:pt idx="25">
                  <c:v>42186</c:v>
                </c:pt>
                <c:pt idx="26">
                  <c:v>42217</c:v>
                </c:pt>
                <c:pt idx="27">
                  <c:v>42248</c:v>
                </c:pt>
                <c:pt idx="28">
                  <c:v>42278</c:v>
                </c:pt>
                <c:pt idx="29">
                  <c:v>42309</c:v>
                </c:pt>
                <c:pt idx="30">
                  <c:v>42339</c:v>
                </c:pt>
                <c:pt idx="31">
                  <c:v>42370</c:v>
                </c:pt>
                <c:pt idx="32">
                  <c:v>42401</c:v>
                </c:pt>
                <c:pt idx="33">
                  <c:v>42430</c:v>
                </c:pt>
                <c:pt idx="34">
                  <c:v>42461</c:v>
                </c:pt>
                <c:pt idx="35">
                  <c:v>42491</c:v>
                </c:pt>
                <c:pt idx="36">
                  <c:v>42522</c:v>
                </c:pt>
                <c:pt idx="37">
                  <c:v>42552</c:v>
                </c:pt>
                <c:pt idx="38">
                  <c:v>42583</c:v>
                </c:pt>
                <c:pt idx="39">
                  <c:v>42614</c:v>
                </c:pt>
                <c:pt idx="40">
                  <c:v>42644</c:v>
                </c:pt>
                <c:pt idx="41">
                  <c:v>42675</c:v>
                </c:pt>
                <c:pt idx="42">
                  <c:v>42705</c:v>
                </c:pt>
                <c:pt idx="43">
                  <c:v>42736</c:v>
                </c:pt>
                <c:pt idx="44">
                  <c:v>42767</c:v>
                </c:pt>
                <c:pt idx="45">
                  <c:v>42795</c:v>
                </c:pt>
                <c:pt idx="46">
                  <c:v>42826</c:v>
                </c:pt>
                <c:pt idx="47">
                  <c:v>42856</c:v>
                </c:pt>
                <c:pt idx="48">
                  <c:v>42887</c:v>
                </c:pt>
                <c:pt idx="49">
                  <c:v>42917</c:v>
                </c:pt>
                <c:pt idx="50">
                  <c:v>42948</c:v>
                </c:pt>
                <c:pt idx="51">
                  <c:v>42979</c:v>
                </c:pt>
                <c:pt idx="52">
                  <c:v>43009</c:v>
                </c:pt>
                <c:pt idx="53">
                  <c:v>43040</c:v>
                </c:pt>
                <c:pt idx="54">
                  <c:v>43070</c:v>
                </c:pt>
                <c:pt idx="55">
                  <c:v>43101</c:v>
                </c:pt>
                <c:pt idx="56">
                  <c:v>43132</c:v>
                </c:pt>
                <c:pt idx="57">
                  <c:v>43160</c:v>
                </c:pt>
                <c:pt idx="58">
                  <c:v>43191</c:v>
                </c:pt>
                <c:pt idx="59">
                  <c:v>43221</c:v>
                </c:pt>
                <c:pt idx="60">
                  <c:v>43252</c:v>
                </c:pt>
                <c:pt idx="61">
                  <c:v>43282</c:v>
                </c:pt>
                <c:pt idx="62">
                  <c:v>43313</c:v>
                </c:pt>
                <c:pt idx="63">
                  <c:v>43344</c:v>
                </c:pt>
                <c:pt idx="64">
                  <c:v>43374</c:v>
                </c:pt>
                <c:pt idx="65">
                  <c:v>43405</c:v>
                </c:pt>
                <c:pt idx="66">
                  <c:v>43435</c:v>
                </c:pt>
              </c:numCache>
            </c:numRef>
          </c:xVal>
          <c:yVal>
            <c:numRef>
              <c:f>线上均价!$D$2:$D$68</c:f>
              <c:numCache>
                <c:formatCode>General</c:formatCode>
                <c:ptCount val="67"/>
                <c:pt idx="5" formatCode="0.00_);[Red]\(0.00\)">
                  <c:v>51.25</c:v>
                </c:pt>
                <c:pt idx="6" formatCode="0.00_);[Red]\(0.00\)">
                  <c:v>51.22</c:v>
                </c:pt>
                <c:pt idx="7" formatCode="0.00_);[Red]\(0.00\)">
                  <c:v>50.47</c:v>
                </c:pt>
                <c:pt idx="8" formatCode="0.00_);[Red]\(0.00\)">
                  <c:v>51.88</c:v>
                </c:pt>
                <c:pt idx="9" formatCode="0.00_);[Red]\(0.00\)">
                  <c:v>54.99</c:v>
                </c:pt>
                <c:pt idx="10" formatCode="0.00_);[Red]\(0.00\)">
                  <c:v>54.12</c:v>
                </c:pt>
                <c:pt idx="11" formatCode="0.00_);[Red]\(0.00\)">
                  <c:v>53.08</c:v>
                </c:pt>
                <c:pt idx="12" formatCode="0.00_);[Red]\(0.00\)">
                  <c:v>55.02</c:v>
                </c:pt>
                <c:pt idx="13" formatCode="0.00_);[Red]\(0.00\)">
                  <c:v>69.87</c:v>
                </c:pt>
                <c:pt idx="14" formatCode="0.00_);[Red]\(0.00\)">
                  <c:v>51.55</c:v>
                </c:pt>
                <c:pt idx="15" formatCode="0.00_);[Red]\(0.00\)">
                  <c:v>51.31</c:v>
                </c:pt>
                <c:pt idx="16" formatCode="0.00_);[Red]\(0.00\)">
                  <c:v>50.83</c:v>
                </c:pt>
                <c:pt idx="17" formatCode="0.00_);[Red]\(0.00\)">
                  <c:v>51.37</c:v>
                </c:pt>
                <c:pt idx="18" formatCode="0.00_);[Red]\(0.00\)">
                  <c:v>52.85</c:v>
                </c:pt>
                <c:pt idx="19" formatCode="0.00_);[Red]\(0.00\)">
                  <c:v>53.08</c:v>
                </c:pt>
                <c:pt idx="20" formatCode="0.00_);[Red]\(0.00\)">
                  <c:v>52.87</c:v>
                </c:pt>
                <c:pt idx="21" formatCode="0.00_);[Red]\(0.00\)">
                  <c:v>51.4</c:v>
                </c:pt>
                <c:pt idx="22" formatCode="0.00_);[Red]\(0.00\)">
                  <c:v>50.69</c:v>
                </c:pt>
                <c:pt idx="23" formatCode="0.00_);[Red]\(0.00\)">
                  <c:v>47.66</c:v>
                </c:pt>
                <c:pt idx="24" formatCode="0.00_);[Red]\(0.00\)">
                  <c:v>44.15</c:v>
                </c:pt>
                <c:pt idx="25" formatCode="0.00_);[Red]\(0.00\)">
                  <c:v>37.659999999999997</c:v>
                </c:pt>
                <c:pt idx="26" formatCode="0.00_);[Red]\(0.00\)">
                  <c:v>42.25</c:v>
                </c:pt>
                <c:pt idx="27" formatCode="0.00_);[Red]\(0.00\)">
                  <c:v>46.02</c:v>
                </c:pt>
                <c:pt idx="28" formatCode="0.00_);[Red]\(0.00\)">
                  <c:v>43.18</c:v>
                </c:pt>
                <c:pt idx="29" formatCode="0.00_);[Red]\(0.00\)">
                  <c:v>35.93</c:v>
                </c:pt>
                <c:pt idx="30" formatCode="0.00_);[Red]\(0.00\)">
                  <c:v>37.450000000000003</c:v>
                </c:pt>
                <c:pt idx="31" formatCode="0.00_);[Red]\(0.00\)">
                  <c:v>39.22</c:v>
                </c:pt>
                <c:pt idx="32" formatCode="0.00_);[Red]\(0.00\)">
                  <c:v>35.659999999999997</c:v>
                </c:pt>
                <c:pt idx="33" formatCode="0.00_);[Red]\(0.00\)">
                  <c:v>36.619999999999997</c:v>
                </c:pt>
                <c:pt idx="34" formatCode="0.00_);[Red]\(0.00\)">
                  <c:v>38.21</c:v>
                </c:pt>
                <c:pt idx="35" formatCode="0.00_);[Red]\(0.00\)">
                  <c:v>49.01</c:v>
                </c:pt>
                <c:pt idx="36" formatCode="0.00_);[Red]\(0.00\)">
                  <c:v>51.19</c:v>
                </c:pt>
                <c:pt idx="37" formatCode="0.00_);[Red]\(0.00\)">
                  <c:v>51.42</c:v>
                </c:pt>
                <c:pt idx="38" formatCode="0.00_);[Red]\(0.00\)">
                  <c:v>50.45</c:v>
                </c:pt>
                <c:pt idx="39" formatCode="0.00_);[Red]\(0.00\)">
                  <c:v>53.99</c:v>
                </c:pt>
                <c:pt idx="40" formatCode="0.00_);[Red]\(0.00\)">
                  <c:v>51.66</c:v>
                </c:pt>
                <c:pt idx="41" formatCode="0.00_);[Red]\(0.00\)">
                  <c:v>51.49</c:v>
                </c:pt>
                <c:pt idx="42" formatCode="0.00_);[Red]\(0.00\)">
                  <c:v>56.15</c:v>
                </c:pt>
                <c:pt idx="43" formatCode="0.00_);[Red]\(0.00\)">
                  <c:v>49.71</c:v>
                </c:pt>
                <c:pt idx="44" formatCode="0.00_);[Red]\(0.00\)">
                  <c:v>54.77</c:v>
                </c:pt>
                <c:pt idx="45" formatCode="0.00_);[Red]\(0.00\)">
                  <c:v>51.76</c:v>
                </c:pt>
                <c:pt idx="46" formatCode="0.00_);[Red]\(0.00\)">
                  <c:v>47.97</c:v>
                </c:pt>
                <c:pt idx="47" formatCode="0.00_);[Red]\(0.00\)">
                  <c:v>51.94</c:v>
                </c:pt>
                <c:pt idx="48" formatCode="0.00_);[Red]\(0.00\)">
                  <c:v>49.45</c:v>
                </c:pt>
                <c:pt idx="49" formatCode="0.00_);[Red]\(0.00\)">
                  <c:v>50.72</c:v>
                </c:pt>
                <c:pt idx="50" formatCode="0.00_);[Red]\(0.00\)">
                  <c:v>48.39</c:v>
                </c:pt>
                <c:pt idx="51" formatCode="0.00_);[Red]\(0.00\)">
                  <c:v>51</c:v>
                </c:pt>
                <c:pt idx="52" formatCode="0.00_);[Red]\(0.00\)">
                  <c:v>50.97</c:v>
                </c:pt>
                <c:pt idx="53" formatCode="0.00_);[Red]\(0.00\)">
                  <c:v>55.77</c:v>
                </c:pt>
                <c:pt idx="54" formatCode="0.00_);[Red]\(0.00\)">
                  <c:v>45.3</c:v>
                </c:pt>
                <c:pt idx="55" formatCode="0.00_);[Red]\(0.00\)">
                  <c:v>50.17</c:v>
                </c:pt>
                <c:pt idx="56" formatCode="0.00_);[Red]\(0.00\)">
                  <c:v>53.66</c:v>
                </c:pt>
                <c:pt idx="57" formatCode="0.00_);[Red]\(0.00\)">
                  <c:v>55.55</c:v>
                </c:pt>
                <c:pt idx="58" formatCode="0.00_);[Red]\(0.00\)">
                  <c:v>52.3</c:v>
                </c:pt>
                <c:pt idx="59" formatCode="0.00_);[Red]\(0.00\)">
                  <c:v>56.13</c:v>
                </c:pt>
                <c:pt idx="60" formatCode="0.00_);[Red]\(0.00\)">
                  <c:v>51.29</c:v>
                </c:pt>
                <c:pt idx="61" formatCode="0.00_);[Red]\(0.00\)">
                  <c:v>69.09</c:v>
                </c:pt>
                <c:pt idx="62" formatCode="0.00_);[Red]\(0.00\)">
                  <c:v>70.400000000000006</c:v>
                </c:pt>
                <c:pt idx="63" formatCode="0.00_);[Red]\(0.00\)">
                  <c:v>33.97</c:v>
                </c:pt>
                <c:pt idx="64" formatCode="0.00_);[Red]\(0.00\)">
                  <c:v>55.47</c:v>
                </c:pt>
                <c:pt idx="65" formatCode="0.00_);[Red]\(0.00\)">
                  <c:v>45.55</c:v>
                </c:pt>
                <c:pt idx="66" formatCode="0.00_);[Red]\(0.00\)">
                  <c:v>47.31</c:v>
                </c:pt>
              </c:numCache>
            </c:numRef>
          </c:yVal>
          <c:smooth val="1"/>
          <c:extLst xmlns:c16r2="http://schemas.microsoft.com/office/drawing/2015/06/chart">
            <c:ext xmlns:c16="http://schemas.microsoft.com/office/drawing/2014/chart" uri="{C3380CC4-5D6E-409C-BE32-E72D297353CC}">
              <c16:uniqueId val="{00000007-AA17-4585-BEC3-2A78162B5879}"/>
            </c:ext>
          </c:extLst>
        </c:ser>
        <c:ser>
          <c:idx val="3"/>
          <c:order val="3"/>
          <c:tx>
            <c:strRef>
              <c:f>线上均价!$E$1</c:f>
              <c:strCache>
                <c:ptCount val="1"/>
                <c:pt idx="0">
                  <c:v>广东</c:v>
                </c:pt>
              </c:strCache>
            </c:strRef>
          </c:tx>
          <c:spPr>
            <a:ln>
              <a:solidFill>
                <a:srgbClr val="FFFF00"/>
              </a:solidFill>
            </a:ln>
          </c:spPr>
          <c:marker>
            <c:symbol val="none"/>
          </c:marker>
          <c:dLbls>
            <c:dLbl>
              <c:idx val="3"/>
              <c:tx>
                <c:rich>
                  <a:bodyPr/>
                  <a:lstStyle/>
                  <a:p>
                    <a:r>
                      <a:rPr lang="zh-CN" altLang="en-US"/>
                      <a:t>广东（</a:t>
                    </a:r>
                    <a:r>
                      <a:rPr lang="en-US" altLang="zh-CN"/>
                      <a:t>2013.12</a:t>
                    </a:r>
                    <a:r>
                      <a:rPr lang="zh-CN" altLang="en-US"/>
                      <a:t>启动）</a:t>
                    </a:r>
                    <a:r>
                      <a:rPr lang="en-US" altLang="en-US"/>
                      <a:t> </a:t>
                    </a:r>
                  </a:p>
                </c:rich>
              </c:tx>
              <c:dLblPos val="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AA17-4585-BEC3-2A78162B5879}"/>
                </c:ext>
                <c:ext xmlns:c15="http://schemas.microsoft.com/office/drawing/2012/chart" uri="{CE6537A1-D6FC-4f65-9D91-7224C49458BB}"/>
              </c:extLst>
            </c:dLbl>
            <c:dLbl>
              <c:idx val="6"/>
              <c:layout>
                <c:manualLayout>
                  <c:x val="-3.6526448616999822E-2"/>
                  <c:y val="-5.5084864853593707E-3"/>
                </c:manualLayout>
              </c:layout>
              <c:tx>
                <c:rich>
                  <a:bodyPr/>
                  <a:lstStyle/>
                  <a:p>
                    <a:r>
                      <a:rPr lang="zh-CN" altLang="en-US" dirty="0"/>
                      <a:t>广东</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AA17-4585-BEC3-2A78162B5879}"/>
                </c:ext>
                <c:ext xmlns:c15="http://schemas.microsoft.com/office/drawing/2012/chart" uri="{CE6537A1-D6FC-4f65-9D91-7224C49458BB}">
                  <c15:layout/>
                </c:ext>
              </c:extLst>
            </c:dLbl>
            <c:spPr>
              <a:noFill/>
              <a:ln>
                <a:noFill/>
              </a:ln>
              <a:effectLst/>
            </c:spPr>
            <c:dLblPos val="t"/>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xVal>
            <c:numRef>
              <c:f>线上均价!$A$2:$A$68</c:f>
              <c:numCache>
                <c:formatCode>yyyy"年"m"月"</c:formatCode>
                <c:ptCount val="67"/>
                <c:pt idx="0">
                  <c:v>41426</c:v>
                </c:pt>
                <c:pt idx="1">
                  <c:v>41456</c:v>
                </c:pt>
                <c:pt idx="2">
                  <c:v>41487</c:v>
                </c:pt>
                <c:pt idx="3">
                  <c:v>41518</c:v>
                </c:pt>
                <c:pt idx="4">
                  <c:v>41548</c:v>
                </c:pt>
                <c:pt idx="5">
                  <c:v>41579</c:v>
                </c:pt>
                <c:pt idx="6">
                  <c:v>41609</c:v>
                </c:pt>
                <c:pt idx="7">
                  <c:v>41640</c:v>
                </c:pt>
                <c:pt idx="8">
                  <c:v>41671</c:v>
                </c:pt>
                <c:pt idx="9">
                  <c:v>41699</c:v>
                </c:pt>
                <c:pt idx="10">
                  <c:v>41730</c:v>
                </c:pt>
                <c:pt idx="11">
                  <c:v>41760</c:v>
                </c:pt>
                <c:pt idx="12">
                  <c:v>41791</c:v>
                </c:pt>
                <c:pt idx="13">
                  <c:v>41821</c:v>
                </c:pt>
                <c:pt idx="14">
                  <c:v>41852</c:v>
                </c:pt>
                <c:pt idx="15">
                  <c:v>41883</c:v>
                </c:pt>
                <c:pt idx="16">
                  <c:v>41913</c:v>
                </c:pt>
                <c:pt idx="17">
                  <c:v>41944</c:v>
                </c:pt>
                <c:pt idx="18">
                  <c:v>41974</c:v>
                </c:pt>
                <c:pt idx="19">
                  <c:v>42005</c:v>
                </c:pt>
                <c:pt idx="20">
                  <c:v>42036</c:v>
                </c:pt>
                <c:pt idx="21">
                  <c:v>42064</c:v>
                </c:pt>
                <c:pt idx="22">
                  <c:v>42095</c:v>
                </c:pt>
                <c:pt idx="23">
                  <c:v>42125</c:v>
                </c:pt>
                <c:pt idx="24">
                  <c:v>42156</c:v>
                </c:pt>
                <c:pt idx="25">
                  <c:v>42186</c:v>
                </c:pt>
                <c:pt idx="26">
                  <c:v>42217</c:v>
                </c:pt>
                <c:pt idx="27">
                  <c:v>42248</c:v>
                </c:pt>
                <c:pt idx="28">
                  <c:v>42278</c:v>
                </c:pt>
                <c:pt idx="29">
                  <c:v>42309</c:v>
                </c:pt>
                <c:pt idx="30">
                  <c:v>42339</c:v>
                </c:pt>
                <c:pt idx="31">
                  <c:v>42370</c:v>
                </c:pt>
                <c:pt idx="32">
                  <c:v>42401</c:v>
                </c:pt>
                <c:pt idx="33">
                  <c:v>42430</c:v>
                </c:pt>
                <c:pt idx="34">
                  <c:v>42461</c:v>
                </c:pt>
                <c:pt idx="35">
                  <c:v>42491</c:v>
                </c:pt>
                <c:pt idx="36">
                  <c:v>42522</c:v>
                </c:pt>
                <c:pt idx="37">
                  <c:v>42552</c:v>
                </c:pt>
                <c:pt idx="38">
                  <c:v>42583</c:v>
                </c:pt>
                <c:pt idx="39">
                  <c:v>42614</c:v>
                </c:pt>
                <c:pt idx="40">
                  <c:v>42644</c:v>
                </c:pt>
                <c:pt idx="41">
                  <c:v>42675</c:v>
                </c:pt>
                <c:pt idx="42">
                  <c:v>42705</c:v>
                </c:pt>
                <c:pt idx="43">
                  <c:v>42736</c:v>
                </c:pt>
                <c:pt idx="44">
                  <c:v>42767</c:v>
                </c:pt>
                <c:pt idx="45">
                  <c:v>42795</c:v>
                </c:pt>
                <c:pt idx="46">
                  <c:v>42826</c:v>
                </c:pt>
                <c:pt idx="47">
                  <c:v>42856</c:v>
                </c:pt>
                <c:pt idx="48">
                  <c:v>42887</c:v>
                </c:pt>
                <c:pt idx="49">
                  <c:v>42917</c:v>
                </c:pt>
                <c:pt idx="50">
                  <c:v>42948</c:v>
                </c:pt>
                <c:pt idx="51">
                  <c:v>42979</c:v>
                </c:pt>
                <c:pt idx="52">
                  <c:v>43009</c:v>
                </c:pt>
                <c:pt idx="53">
                  <c:v>43040</c:v>
                </c:pt>
                <c:pt idx="54">
                  <c:v>43070</c:v>
                </c:pt>
                <c:pt idx="55">
                  <c:v>43101</c:v>
                </c:pt>
                <c:pt idx="56">
                  <c:v>43132</c:v>
                </c:pt>
                <c:pt idx="57">
                  <c:v>43160</c:v>
                </c:pt>
                <c:pt idx="58">
                  <c:v>43191</c:v>
                </c:pt>
                <c:pt idx="59">
                  <c:v>43221</c:v>
                </c:pt>
                <c:pt idx="60">
                  <c:v>43252</c:v>
                </c:pt>
                <c:pt idx="61">
                  <c:v>43282</c:v>
                </c:pt>
                <c:pt idx="62">
                  <c:v>43313</c:v>
                </c:pt>
                <c:pt idx="63">
                  <c:v>43344</c:v>
                </c:pt>
                <c:pt idx="64">
                  <c:v>43374</c:v>
                </c:pt>
                <c:pt idx="65">
                  <c:v>43405</c:v>
                </c:pt>
                <c:pt idx="66">
                  <c:v>43435</c:v>
                </c:pt>
              </c:numCache>
            </c:numRef>
          </c:xVal>
          <c:yVal>
            <c:numRef>
              <c:f>线上均价!$E$2:$E$68</c:f>
              <c:numCache>
                <c:formatCode>General</c:formatCode>
                <c:ptCount val="67"/>
                <c:pt idx="6" formatCode="0.00_);[Red]\(0.00\)">
                  <c:v>60.17</c:v>
                </c:pt>
                <c:pt idx="7" formatCode="0.00_);[Red]\(0.00\)">
                  <c:v>60.17</c:v>
                </c:pt>
                <c:pt idx="8" formatCode="0.00_);[Red]\(0.00\)">
                  <c:v>60.17</c:v>
                </c:pt>
                <c:pt idx="9" formatCode="0.00_);[Red]\(0.00\)">
                  <c:v>60.35</c:v>
                </c:pt>
                <c:pt idx="10" formatCode="0.00_);[Red]\(0.00\)">
                  <c:v>64.569999999999993</c:v>
                </c:pt>
                <c:pt idx="11" formatCode="0.00_);[Red]\(0.00\)">
                  <c:v>67.47</c:v>
                </c:pt>
                <c:pt idx="12" formatCode="0.00_);[Red]\(0.00\)">
                  <c:v>60.01</c:v>
                </c:pt>
                <c:pt idx="13" formatCode="0.00_);[Red]\(0.00\)">
                  <c:v>49.92</c:v>
                </c:pt>
                <c:pt idx="14" formatCode="0.00_);[Red]\(0.00\)">
                  <c:v>51.9</c:v>
                </c:pt>
                <c:pt idx="15" formatCode="0.00_);[Red]\(0.00\)">
                  <c:v>38.82</c:v>
                </c:pt>
                <c:pt idx="16" formatCode="0.00_);[Red]\(0.00\)">
                  <c:v>26.15</c:v>
                </c:pt>
                <c:pt idx="17" formatCode="0.00_);[Red]\(0.00\)">
                  <c:v>24.44</c:v>
                </c:pt>
                <c:pt idx="18" formatCode="0.00_);[Red]\(0.00\)">
                  <c:v>20.82</c:v>
                </c:pt>
                <c:pt idx="19" formatCode="0.00_);[Red]\(0.00\)">
                  <c:v>22.4</c:v>
                </c:pt>
                <c:pt idx="20" formatCode="0.00_);[Red]\(0.00\)">
                  <c:v>20.8</c:v>
                </c:pt>
                <c:pt idx="21" formatCode="0.00_);[Red]\(0.00\)">
                  <c:v>26.55</c:v>
                </c:pt>
                <c:pt idx="22" formatCode="0.00_);[Red]\(0.00\)">
                  <c:v>20.399999999999999</c:v>
                </c:pt>
                <c:pt idx="23" formatCode="0.00_);[Red]\(0.00\)">
                  <c:v>27.56</c:v>
                </c:pt>
                <c:pt idx="24" formatCode="0.00_);[Red]\(0.00\)">
                  <c:v>17.54</c:v>
                </c:pt>
                <c:pt idx="25" formatCode="0.00_);[Red]\(0.00\)">
                  <c:v>15.43</c:v>
                </c:pt>
                <c:pt idx="26" formatCode="0.00_);[Red]\(0.00\)">
                  <c:v>16.04</c:v>
                </c:pt>
                <c:pt idx="27" formatCode="0.00_);[Red]\(0.00\)">
                  <c:v>16.63</c:v>
                </c:pt>
                <c:pt idx="28" formatCode="0.00_);[Red]\(0.00\)">
                  <c:v>15.1</c:v>
                </c:pt>
                <c:pt idx="29" formatCode="0.00_);[Red]\(0.00\)">
                  <c:v>15.04</c:v>
                </c:pt>
                <c:pt idx="30" formatCode="0.00_);[Red]\(0.00\)">
                  <c:v>16.5</c:v>
                </c:pt>
                <c:pt idx="31" formatCode="0.00_);[Red]\(0.00\)">
                  <c:v>15.61</c:v>
                </c:pt>
                <c:pt idx="32" formatCode="0.00_);[Red]\(0.00\)">
                  <c:v>15.99</c:v>
                </c:pt>
                <c:pt idx="33" formatCode="0.00_);[Red]\(0.00\)">
                  <c:v>16.190000000000001</c:v>
                </c:pt>
                <c:pt idx="34" formatCode="0.00_);[Red]\(0.00\)">
                  <c:v>12.06</c:v>
                </c:pt>
                <c:pt idx="35" formatCode="0.00_);[Red]\(0.00\)">
                  <c:v>14.53</c:v>
                </c:pt>
                <c:pt idx="36" formatCode="0.00_);[Red]\(0.00\)">
                  <c:v>12.08</c:v>
                </c:pt>
                <c:pt idx="37" formatCode="0.00_);[Red]\(0.00\)">
                  <c:v>8.7899999999999991</c:v>
                </c:pt>
                <c:pt idx="38" formatCode="0.00_);[Red]\(0.00\)">
                  <c:v>10.94</c:v>
                </c:pt>
                <c:pt idx="39" formatCode="0.00_);[Red]\(0.00\)">
                  <c:v>11.42</c:v>
                </c:pt>
                <c:pt idx="40" formatCode="0.00_);[Red]\(0.00\)">
                  <c:v>11.03</c:v>
                </c:pt>
                <c:pt idx="41" formatCode="0.00_);[Red]\(0.00\)">
                  <c:v>10.77</c:v>
                </c:pt>
                <c:pt idx="42" formatCode="0.00_);[Red]\(0.00\)">
                  <c:v>12.65</c:v>
                </c:pt>
                <c:pt idx="43" formatCode="0.00_);[Red]\(0.00\)">
                  <c:v>17.190000000000001</c:v>
                </c:pt>
                <c:pt idx="44" formatCode="0.00_);[Red]\(0.00\)">
                  <c:v>14.2</c:v>
                </c:pt>
                <c:pt idx="45" formatCode="0.00_);[Red]\(0.00\)">
                  <c:v>15.35</c:v>
                </c:pt>
                <c:pt idx="46" formatCode="0.00_);[Red]\(0.00\)">
                  <c:v>15.11</c:v>
                </c:pt>
                <c:pt idx="47" formatCode="0.00_);[Red]\(0.00\)">
                  <c:v>15.07</c:v>
                </c:pt>
                <c:pt idx="48" formatCode="0.00_);[Red]\(0.00\)">
                  <c:v>13.56</c:v>
                </c:pt>
                <c:pt idx="49" formatCode="0.00_);[Red]\(0.00\)">
                  <c:v>11.91</c:v>
                </c:pt>
                <c:pt idx="50" formatCode="0.00_);[Red]\(0.00\)">
                  <c:v>12.23</c:v>
                </c:pt>
                <c:pt idx="51" formatCode="0.00_);[Red]\(0.00\)">
                  <c:v>13.49</c:v>
                </c:pt>
                <c:pt idx="52" formatCode="0.00_);[Red]\(0.00\)">
                  <c:v>13.49</c:v>
                </c:pt>
                <c:pt idx="53" formatCode="0.00_);[Red]\(0.00\)">
                  <c:v>13.37</c:v>
                </c:pt>
                <c:pt idx="54" formatCode="0.00_);[Red]\(0.00\)">
                  <c:v>13.48</c:v>
                </c:pt>
                <c:pt idx="55" formatCode="0.00_);[Red]\(0.00\)">
                  <c:v>12.94</c:v>
                </c:pt>
                <c:pt idx="56" formatCode="0.00_);[Red]\(0.00\)">
                  <c:v>12.88</c:v>
                </c:pt>
                <c:pt idx="57" formatCode="0.00_);[Red]\(0.00\)">
                  <c:v>13.53</c:v>
                </c:pt>
                <c:pt idx="58" formatCode="0.00_);[Red]\(0.00\)">
                  <c:v>13.72</c:v>
                </c:pt>
                <c:pt idx="59" formatCode="0.00_);[Red]\(0.00\)">
                  <c:v>15.02</c:v>
                </c:pt>
                <c:pt idx="60" formatCode="0.00_);[Red]\(0.00\)">
                  <c:v>15.14</c:v>
                </c:pt>
                <c:pt idx="61" formatCode="0.00_);[Red]\(0.00\)">
                  <c:v>14.29</c:v>
                </c:pt>
                <c:pt idx="62" formatCode="0.00_);[Red]\(0.00\)">
                  <c:v>14.18</c:v>
                </c:pt>
                <c:pt idx="63" formatCode="0.00_);[Red]\(0.00\)">
                  <c:v>13.66</c:v>
                </c:pt>
                <c:pt idx="64" formatCode="0.00_);[Red]\(0.00\)">
                  <c:v>16.25</c:v>
                </c:pt>
                <c:pt idx="65" formatCode="0.00_);[Red]\(0.00\)">
                  <c:v>16.78</c:v>
                </c:pt>
                <c:pt idx="66" formatCode="0.00_);[Red]\(0.00\)">
                  <c:v>17.71</c:v>
                </c:pt>
              </c:numCache>
            </c:numRef>
          </c:yVal>
          <c:smooth val="1"/>
          <c:extLst xmlns:c16r2="http://schemas.microsoft.com/office/drawing/2015/06/chart">
            <c:ext xmlns:c16="http://schemas.microsoft.com/office/drawing/2014/chart" uri="{C3380CC4-5D6E-409C-BE32-E72D297353CC}">
              <c16:uniqueId val="{0000000A-AA17-4585-BEC3-2A78162B5879}"/>
            </c:ext>
          </c:extLst>
        </c:ser>
        <c:ser>
          <c:idx val="4"/>
          <c:order val="4"/>
          <c:tx>
            <c:strRef>
              <c:f>线上均价!$F$1</c:f>
              <c:strCache>
                <c:ptCount val="1"/>
                <c:pt idx="0">
                  <c:v>天津</c:v>
                </c:pt>
              </c:strCache>
            </c:strRef>
          </c:tx>
          <c:spPr>
            <a:ln>
              <a:solidFill>
                <a:srgbClr val="00B0F0"/>
              </a:solidFill>
            </a:ln>
          </c:spPr>
          <c:marker>
            <c:symbol val="none"/>
          </c:marker>
          <c:dLbls>
            <c:dLbl>
              <c:idx val="0"/>
              <c:layout>
                <c:manualLayout>
                  <c:x val="-1.738608784416476E-2"/>
                  <c:y val="-1.8074074074074076E-2"/>
                </c:manualLayout>
              </c:layout>
              <c:tx>
                <c:rich>
                  <a:bodyPr/>
                  <a:lstStyle/>
                  <a:p>
                    <a:r>
                      <a:rPr lang="zh-CN" altLang="en-US"/>
                      <a:t>天津</a:t>
                    </a:r>
                    <a:r>
                      <a:rPr lang="en-US" altLang="en-US"/>
                      <a:t> </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AA17-4585-BEC3-2A78162B5879}"/>
                </c:ext>
                <c:ext xmlns:c15="http://schemas.microsoft.com/office/drawing/2012/chart" uri="{CE6537A1-D6FC-4f65-9D91-7224C49458BB}"/>
              </c:extLst>
            </c:dLbl>
            <c:dLbl>
              <c:idx val="6"/>
              <c:layout>
                <c:manualLayout>
                  <c:x val="-3.6351201292146175E-2"/>
                  <c:y val="-1.9620685247087603E-2"/>
                </c:manualLayout>
              </c:layout>
              <c:tx>
                <c:rich>
                  <a:bodyPr/>
                  <a:lstStyle/>
                  <a:p>
                    <a:r>
                      <a:rPr lang="zh-CN" altLang="en-US" dirty="0"/>
                      <a:t>天津</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C-AA17-4585-BEC3-2A78162B5879}"/>
                </c:ext>
                <c:ext xmlns:c15="http://schemas.microsoft.com/office/drawing/2012/chart" uri="{CE6537A1-D6FC-4f65-9D91-7224C49458BB}">
                  <c15:layout/>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xVal>
            <c:numRef>
              <c:f>线上均价!$A$2:$A$68</c:f>
              <c:numCache>
                <c:formatCode>yyyy"年"m"月"</c:formatCode>
                <c:ptCount val="67"/>
                <c:pt idx="0">
                  <c:v>41426</c:v>
                </c:pt>
                <c:pt idx="1">
                  <c:v>41456</c:v>
                </c:pt>
                <c:pt idx="2">
                  <c:v>41487</c:v>
                </c:pt>
                <c:pt idx="3">
                  <c:v>41518</c:v>
                </c:pt>
                <c:pt idx="4">
                  <c:v>41548</c:v>
                </c:pt>
                <c:pt idx="5">
                  <c:v>41579</c:v>
                </c:pt>
                <c:pt idx="6">
                  <c:v>41609</c:v>
                </c:pt>
                <c:pt idx="7">
                  <c:v>41640</c:v>
                </c:pt>
                <c:pt idx="8">
                  <c:v>41671</c:v>
                </c:pt>
                <c:pt idx="9">
                  <c:v>41699</c:v>
                </c:pt>
                <c:pt idx="10">
                  <c:v>41730</c:v>
                </c:pt>
                <c:pt idx="11">
                  <c:v>41760</c:v>
                </c:pt>
                <c:pt idx="12">
                  <c:v>41791</c:v>
                </c:pt>
                <c:pt idx="13">
                  <c:v>41821</c:v>
                </c:pt>
                <c:pt idx="14">
                  <c:v>41852</c:v>
                </c:pt>
                <c:pt idx="15">
                  <c:v>41883</c:v>
                </c:pt>
                <c:pt idx="16">
                  <c:v>41913</c:v>
                </c:pt>
                <c:pt idx="17">
                  <c:v>41944</c:v>
                </c:pt>
                <c:pt idx="18">
                  <c:v>41974</c:v>
                </c:pt>
                <c:pt idx="19">
                  <c:v>42005</c:v>
                </c:pt>
                <c:pt idx="20">
                  <c:v>42036</c:v>
                </c:pt>
                <c:pt idx="21">
                  <c:v>42064</c:v>
                </c:pt>
                <c:pt idx="22">
                  <c:v>42095</c:v>
                </c:pt>
                <c:pt idx="23">
                  <c:v>42125</c:v>
                </c:pt>
                <c:pt idx="24">
                  <c:v>42156</c:v>
                </c:pt>
                <c:pt idx="25">
                  <c:v>42186</c:v>
                </c:pt>
                <c:pt idx="26">
                  <c:v>42217</c:v>
                </c:pt>
                <c:pt idx="27">
                  <c:v>42248</c:v>
                </c:pt>
                <c:pt idx="28">
                  <c:v>42278</c:v>
                </c:pt>
                <c:pt idx="29">
                  <c:v>42309</c:v>
                </c:pt>
                <c:pt idx="30">
                  <c:v>42339</c:v>
                </c:pt>
                <c:pt idx="31">
                  <c:v>42370</c:v>
                </c:pt>
                <c:pt idx="32">
                  <c:v>42401</c:v>
                </c:pt>
                <c:pt idx="33">
                  <c:v>42430</c:v>
                </c:pt>
                <c:pt idx="34">
                  <c:v>42461</c:v>
                </c:pt>
                <c:pt idx="35">
                  <c:v>42491</c:v>
                </c:pt>
                <c:pt idx="36">
                  <c:v>42522</c:v>
                </c:pt>
                <c:pt idx="37">
                  <c:v>42552</c:v>
                </c:pt>
                <c:pt idx="38">
                  <c:v>42583</c:v>
                </c:pt>
                <c:pt idx="39">
                  <c:v>42614</c:v>
                </c:pt>
                <c:pt idx="40">
                  <c:v>42644</c:v>
                </c:pt>
                <c:pt idx="41">
                  <c:v>42675</c:v>
                </c:pt>
                <c:pt idx="42">
                  <c:v>42705</c:v>
                </c:pt>
                <c:pt idx="43">
                  <c:v>42736</c:v>
                </c:pt>
                <c:pt idx="44">
                  <c:v>42767</c:v>
                </c:pt>
                <c:pt idx="45">
                  <c:v>42795</c:v>
                </c:pt>
                <c:pt idx="46">
                  <c:v>42826</c:v>
                </c:pt>
                <c:pt idx="47">
                  <c:v>42856</c:v>
                </c:pt>
                <c:pt idx="48">
                  <c:v>42887</c:v>
                </c:pt>
                <c:pt idx="49">
                  <c:v>42917</c:v>
                </c:pt>
                <c:pt idx="50">
                  <c:v>42948</c:v>
                </c:pt>
                <c:pt idx="51">
                  <c:v>42979</c:v>
                </c:pt>
                <c:pt idx="52">
                  <c:v>43009</c:v>
                </c:pt>
                <c:pt idx="53">
                  <c:v>43040</c:v>
                </c:pt>
                <c:pt idx="54">
                  <c:v>43070</c:v>
                </c:pt>
                <c:pt idx="55">
                  <c:v>43101</c:v>
                </c:pt>
                <c:pt idx="56">
                  <c:v>43132</c:v>
                </c:pt>
                <c:pt idx="57">
                  <c:v>43160</c:v>
                </c:pt>
                <c:pt idx="58">
                  <c:v>43191</c:v>
                </c:pt>
                <c:pt idx="59">
                  <c:v>43221</c:v>
                </c:pt>
                <c:pt idx="60">
                  <c:v>43252</c:v>
                </c:pt>
                <c:pt idx="61">
                  <c:v>43282</c:v>
                </c:pt>
                <c:pt idx="62">
                  <c:v>43313</c:v>
                </c:pt>
                <c:pt idx="63">
                  <c:v>43344</c:v>
                </c:pt>
                <c:pt idx="64">
                  <c:v>43374</c:v>
                </c:pt>
                <c:pt idx="65">
                  <c:v>43405</c:v>
                </c:pt>
                <c:pt idx="66">
                  <c:v>43435</c:v>
                </c:pt>
              </c:numCache>
            </c:numRef>
          </c:xVal>
          <c:yVal>
            <c:numRef>
              <c:f>线上均价!$F$2:$F$68</c:f>
              <c:numCache>
                <c:formatCode>General</c:formatCode>
                <c:ptCount val="67"/>
                <c:pt idx="6" formatCode="0.00_);[Red]\(0.00\)">
                  <c:v>28.55</c:v>
                </c:pt>
                <c:pt idx="7" formatCode="0.00_);[Red]\(0.00\)">
                  <c:v>26.31</c:v>
                </c:pt>
                <c:pt idx="8" formatCode="0.00_);[Red]\(0.00\)">
                  <c:v>26.98</c:v>
                </c:pt>
                <c:pt idx="9" formatCode="0.00_);[Red]\(0.00\)">
                  <c:v>38.590000000000003</c:v>
                </c:pt>
                <c:pt idx="10" formatCode="0.00_);[Red]\(0.00\)">
                  <c:v>35.64</c:v>
                </c:pt>
                <c:pt idx="11" formatCode="0.00_);[Red]\(0.00\)">
                  <c:v>32.42</c:v>
                </c:pt>
                <c:pt idx="12" formatCode="0.00_);[Red]\(0.00\)">
                  <c:v>38.25</c:v>
                </c:pt>
                <c:pt idx="13" formatCode="0.00_);[Red]\(0.00\)">
                  <c:v>26.01</c:v>
                </c:pt>
                <c:pt idx="14" formatCode="0.00_);[Red]\(0.00\)">
                  <c:v>22.52</c:v>
                </c:pt>
                <c:pt idx="15" formatCode="0.00_);[Red]\(0.00\)">
                  <c:v>28.84</c:v>
                </c:pt>
                <c:pt idx="16" formatCode="0.00_);[Red]\(0.00\)">
                  <c:v>27.24</c:v>
                </c:pt>
                <c:pt idx="17" formatCode="0.00_);[Red]\(0.00\)">
                  <c:v>26.01</c:v>
                </c:pt>
                <c:pt idx="18" formatCode="0.00_);[Red]\(0.00\)">
                  <c:v>25.27</c:v>
                </c:pt>
                <c:pt idx="19" formatCode="0.00_);[Red]\(0.00\)">
                  <c:v>24.95</c:v>
                </c:pt>
                <c:pt idx="20" formatCode="0.00_);[Red]\(0.00\)">
                  <c:v>24.8</c:v>
                </c:pt>
                <c:pt idx="21" formatCode="0.00_);[Red]\(0.00\)">
                  <c:v>25.07</c:v>
                </c:pt>
                <c:pt idx="22" formatCode="0.00_);[Red]\(0.00\)">
                  <c:v>24.61</c:v>
                </c:pt>
                <c:pt idx="23" formatCode="0.00_);[Red]\(0.00\)">
                  <c:v>21.3</c:v>
                </c:pt>
                <c:pt idx="24" formatCode="0.00_);[Red]\(0.00\)">
                  <c:v>12.86</c:v>
                </c:pt>
                <c:pt idx="25" formatCode="0.00_);[Red]\(0.00\)">
                  <c:v>18.2</c:v>
                </c:pt>
                <c:pt idx="26" formatCode="0.00_);[Red]\(0.00\)">
                  <c:v>21.82</c:v>
                </c:pt>
                <c:pt idx="27" formatCode="0.00_);[Red]\(0.00\)">
                  <c:v>22.88</c:v>
                </c:pt>
                <c:pt idx="28" formatCode="0.00_);[Red]\(0.00\)">
                  <c:v>23.8</c:v>
                </c:pt>
                <c:pt idx="29" formatCode="0.00_);[Red]\(0.00\)">
                  <c:v>22.97</c:v>
                </c:pt>
                <c:pt idx="30" formatCode="0.00_);[Red]\(0.00\)">
                  <c:v>22.85</c:v>
                </c:pt>
                <c:pt idx="31" formatCode="0.00_);[Red]\(0.00\)">
                  <c:v>22.8</c:v>
                </c:pt>
                <c:pt idx="32" formatCode="0.00_);[Red]\(0.00\)">
                  <c:v>23.01</c:v>
                </c:pt>
                <c:pt idx="33" formatCode="0.00_);[Red]\(0.00\)">
                  <c:v>23.11</c:v>
                </c:pt>
                <c:pt idx="34" formatCode="0.00_);[Red]\(0.00\)">
                  <c:v>23.18</c:v>
                </c:pt>
                <c:pt idx="35" formatCode="0.00_);[Red]\(0.00\)">
                  <c:v>23.11</c:v>
                </c:pt>
                <c:pt idx="36" formatCode="0.00_);[Red]\(0.00\)">
                  <c:v>19.86</c:v>
                </c:pt>
                <c:pt idx="37" formatCode="0.00_);[Red]\(0.00\)">
                  <c:v>14.5</c:v>
                </c:pt>
                <c:pt idx="38" formatCode="0.00_);[Red]\(0.00\)">
                  <c:v>14.7</c:v>
                </c:pt>
                <c:pt idx="39" formatCode="0.00_);[Red]\(0.00\)">
                  <c:v>14.9</c:v>
                </c:pt>
                <c:pt idx="40" formatCode="0.00_);[Red]\(0.00\)">
                  <c:v>14.9</c:v>
                </c:pt>
                <c:pt idx="41" formatCode="0.00_);[Red]\(0.00\)">
                  <c:v>14.9</c:v>
                </c:pt>
                <c:pt idx="42" formatCode="0.00_);[Red]\(0.00\)">
                  <c:v>14.9</c:v>
                </c:pt>
                <c:pt idx="43" formatCode="0.00_);[Red]\(0.00\)">
                  <c:v>14.9</c:v>
                </c:pt>
                <c:pt idx="44" formatCode="0.00_);[Red]\(0.00\)">
                  <c:v>14.9</c:v>
                </c:pt>
                <c:pt idx="45" formatCode="0.00_);[Red]\(0.00\)">
                  <c:v>13.55</c:v>
                </c:pt>
                <c:pt idx="46" formatCode="0.00_);[Red]\(0.00\)">
                  <c:v>13.55</c:v>
                </c:pt>
                <c:pt idx="47" formatCode="0.00_);[Red]\(0.00\)">
                  <c:v>13.55</c:v>
                </c:pt>
                <c:pt idx="48" formatCode="0.00_);[Red]\(0.00\)">
                  <c:v>11.56</c:v>
                </c:pt>
                <c:pt idx="49" formatCode="0.00_);[Red]\(0.00\)">
                  <c:v>11.56</c:v>
                </c:pt>
                <c:pt idx="50" formatCode="0.00_);[Red]\(0.00\)">
                  <c:v>11.56</c:v>
                </c:pt>
                <c:pt idx="51" formatCode="0.00_);[Red]\(0.00\)">
                  <c:v>11.56</c:v>
                </c:pt>
                <c:pt idx="52" formatCode="0.00_);[Red]\(0.00\)">
                  <c:v>11.56</c:v>
                </c:pt>
                <c:pt idx="53" formatCode="0.00_);[Red]\(0.00\)">
                  <c:v>11.56</c:v>
                </c:pt>
                <c:pt idx="54" formatCode="0.00_);[Red]\(0.00\)">
                  <c:v>11.56</c:v>
                </c:pt>
                <c:pt idx="55" formatCode="0.00_);[Red]\(0.00\)">
                  <c:v>11.56</c:v>
                </c:pt>
                <c:pt idx="56" formatCode="0.00_);[Red]\(0.00\)">
                  <c:v>11.56</c:v>
                </c:pt>
                <c:pt idx="57" formatCode="0.00_);[Red]\(0.00\)">
                  <c:v>11.56</c:v>
                </c:pt>
                <c:pt idx="58" formatCode="0.00_);[Red]\(0.00\)">
                  <c:v>11.56</c:v>
                </c:pt>
                <c:pt idx="59" formatCode="#,##0.00_);[Red]\(#,##0.00\)">
                  <c:v>12.1</c:v>
                </c:pt>
                <c:pt idx="60" formatCode="#,##0.00_);[Red]\(#,##0.00\)">
                  <c:v>13.4</c:v>
                </c:pt>
                <c:pt idx="61" formatCode="#,##0.00_);[Red]\(#,##0.00\)">
                  <c:v>13.4</c:v>
                </c:pt>
                <c:pt idx="62" formatCode="#,##0.00_);[Red]\(#,##0.00\)">
                  <c:v>13.4</c:v>
                </c:pt>
                <c:pt idx="63" formatCode="#,##0.00_);[Red]\(#,##0.00\)">
                  <c:v>13.4</c:v>
                </c:pt>
                <c:pt idx="64" formatCode="#,##0.00_);[Red]\(#,##0.00\)">
                  <c:v>13.4</c:v>
                </c:pt>
                <c:pt idx="65" formatCode="#,##0.00_);[Red]\(#,##0.00\)">
                  <c:v>13.4</c:v>
                </c:pt>
                <c:pt idx="66" formatCode="#,##0.00_);[Red]\(#,##0.00\)">
                  <c:v>13.4</c:v>
                </c:pt>
              </c:numCache>
            </c:numRef>
          </c:yVal>
          <c:smooth val="1"/>
          <c:extLst xmlns:c16r2="http://schemas.microsoft.com/office/drawing/2015/06/chart">
            <c:ext xmlns:c16="http://schemas.microsoft.com/office/drawing/2014/chart" uri="{C3380CC4-5D6E-409C-BE32-E72D297353CC}">
              <c16:uniqueId val="{0000000D-AA17-4585-BEC3-2A78162B5879}"/>
            </c:ext>
          </c:extLst>
        </c:ser>
        <c:ser>
          <c:idx val="5"/>
          <c:order val="5"/>
          <c:tx>
            <c:strRef>
              <c:f>线上均价!$G$1</c:f>
              <c:strCache>
                <c:ptCount val="1"/>
                <c:pt idx="0">
                  <c:v>湖北</c:v>
                </c:pt>
              </c:strCache>
            </c:strRef>
          </c:tx>
          <c:spPr>
            <a:ln>
              <a:solidFill>
                <a:srgbClr val="A41CA4"/>
              </a:solidFill>
            </a:ln>
          </c:spPr>
          <c:marker>
            <c:symbol val="none"/>
          </c:marker>
          <c:dLbls>
            <c:dLbl>
              <c:idx val="4"/>
              <c:tx>
                <c:rich>
                  <a:bodyPr/>
                  <a:lstStyle/>
                  <a:p>
                    <a:r>
                      <a:rPr lang="zh-CN" altLang="en-US"/>
                      <a:t>湖北</a:t>
                    </a:r>
                    <a:endParaRPr lang="en-US" altLang="en-US"/>
                  </a:p>
                </c:rich>
              </c:tx>
              <c:dLblPos val="b"/>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E-AA17-4585-BEC3-2A78162B5879}"/>
                </c:ext>
                <c:ext xmlns:c15="http://schemas.microsoft.com/office/drawing/2012/chart" uri="{CE6537A1-D6FC-4f65-9D91-7224C49458BB}"/>
              </c:extLst>
            </c:dLbl>
            <c:dLbl>
              <c:idx val="9"/>
              <c:tx>
                <c:rich>
                  <a:bodyPr/>
                  <a:lstStyle/>
                  <a:p>
                    <a:r>
                      <a:rPr lang="zh-CN" altLang="en-US"/>
                      <a:t>湖北碳市场</a:t>
                    </a:r>
                    <a:endParaRPr lang="en-US" altLang="zh-CN"/>
                  </a:p>
                  <a:p>
                    <a:r>
                      <a:rPr lang="zh-CN" altLang="en-US"/>
                      <a:t>（</a:t>
                    </a:r>
                    <a:r>
                      <a:rPr lang="en-US" altLang="zh-CN"/>
                      <a:t>2014.3.31</a:t>
                    </a:r>
                    <a:r>
                      <a:rPr lang="zh-CN" altLang="en-US"/>
                      <a:t>启动）</a:t>
                    </a:r>
                    <a:endParaRPr lang="en-US" altLang="en-US"/>
                  </a:p>
                </c:rich>
              </c:tx>
              <c:dLblPos val="b"/>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F-AA17-4585-BEC3-2A78162B5879}"/>
                </c:ext>
                <c:ext xmlns:c15="http://schemas.microsoft.com/office/drawing/2012/chart" uri="{CE6537A1-D6FC-4f65-9D91-7224C49458BB}"/>
              </c:extLst>
            </c:dLbl>
            <c:dLbl>
              <c:idx val="10"/>
              <c:layout>
                <c:manualLayout>
                  <c:x val="-3.8900666262870962E-2"/>
                  <c:y val="-6.0281652854198909E-4"/>
                </c:manualLayout>
              </c:layout>
              <c:tx>
                <c:rich>
                  <a:bodyPr/>
                  <a:lstStyle/>
                  <a:p>
                    <a:pPr>
                      <a:defRPr sz="1000"/>
                    </a:pPr>
                    <a:r>
                      <a:rPr lang="zh-CN" altLang="en-US" sz="1000" b="0" i="0" baseline="0" dirty="0">
                        <a:effectLst/>
                      </a:rPr>
                      <a:t>湖北</a:t>
                    </a:r>
                    <a:endParaRPr lang="zh-CN" altLang="en-US" sz="1000" dirty="0"/>
                  </a:p>
                </c:rich>
              </c:tx>
              <c:spPr>
                <a:noFill/>
                <a:ln>
                  <a:noFill/>
                </a:ln>
                <a:effectLst/>
              </c:spPr>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0-AA17-4585-BEC3-2A78162B5879}"/>
                </c:ext>
                <c:ext xmlns:c15="http://schemas.microsoft.com/office/drawing/2012/chart" uri="{CE6537A1-D6FC-4f65-9D91-7224C49458BB}">
                  <c15:layout>
                    <c:manualLayout>
                      <c:w val="3.5897435897435895E-2"/>
                      <c:h val="4.4110866019516054E-2"/>
                    </c:manualLayout>
                  </c15:layout>
                </c:ext>
              </c:extLst>
            </c:dLbl>
            <c:spPr>
              <a:noFill/>
              <a:ln>
                <a:noFill/>
              </a:ln>
              <a:effectLst/>
            </c:spPr>
            <c:dLblPos val="b"/>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xVal>
            <c:numRef>
              <c:f>线上均价!$A$2:$A$68</c:f>
              <c:numCache>
                <c:formatCode>yyyy"年"m"月"</c:formatCode>
                <c:ptCount val="67"/>
                <c:pt idx="0">
                  <c:v>41426</c:v>
                </c:pt>
                <c:pt idx="1">
                  <c:v>41456</c:v>
                </c:pt>
                <c:pt idx="2">
                  <c:v>41487</c:v>
                </c:pt>
                <c:pt idx="3">
                  <c:v>41518</c:v>
                </c:pt>
                <c:pt idx="4">
                  <c:v>41548</c:v>
                </c:pt>
                <c:pt idx="5">
                  <c:v>41579</c:v>
                </c:pt>
                <c:pt idx="6">
                  <c:v>41609</c:v>
                </c:pt>
                <c:pt idx="7">
                  <c:v>41640</c:v>
                </c:pt>
                <c:pt idx="8">
                  <c:v>41671</c:v>
                </c:pt>
                <c:pt idx="9">
                  <c:v>41699</c:v>
                </c:pt>
                <c:pt idx="10">
                  <c:v>41730</c:v>
                </c:pt>
                <c:pt idx="11">
                  <c:v>41760</c:v>
                </c:pt>
                <c:pt idx="12">
                  <c:v>41791</c:v>
                </c:pt>
                <c:pt idx="13">
                  <c:v>41821</c:v>
                </c:pt>
                <c:pt idx="14">
                  <c:v>41852</c:v>
                </c:pt>
                <c:pt idx="15">
                  <c:v>41883</c:v>
                </c:pt>
                <c:pt idx="16">
                  <c:v>41913</c:v>
                </c:pt>
                <c:pt idx="17">
                  <c:v>41944</c:v>
                </c:pt>
                <c:pt idx="18">
                  <c:v>41974</c:v>
                </c:pt>
                <c:pt idx="19">
                  <c:v>42005</c:v>
                </c:pt>
                <c:pt idx="20">
                  <c:v>42036</c:v>
                </c:pt>
                <c:pt idx="21">
                  <c:v>42064</c:v>
                </c:pt>
                <c:pt idx="22">
                  <c:v>42095</c:v>
                </c:pt>
                <c:pt idx="23">
                  <c:v>42125</c:v>
                </c:pt>
                <c:pt idx="24">
                  <c:v>42156</c:v>
                </c:pt>
                <c:pt idx="25">
                  <c:v>42186</c:v>
                </c:pt>
                <c:pt idx="26">
                  <c:v>42217</c:v>
                </c:pt>
                <c:pt idx="27">
                  <c:v>42248</c:v>
                </c:pt>
                <c:pt idx="28">
                  <c:v>42278</c:v>
                </c:pt>
                <c:pt idx="29">
                  <c:v>42309</c:v>
                </c:pt>
                <c:pt idx="30">
                  <c:v>42339</c:v>
                </c:pt>
                <c:pt idx="31">
                  <c:v>42370</c:v>
                </c:pt>
                <c:pt idx="32">
                  <c:v>42401</c:v>
                </c:pt>
                <c:pt idx="33">
                  <c:v>42430</c:v>
                </c:pt>
                <c:pt idx="34">
                  <c:v>42461</c:v>
                </c:pt>
                <c:pt idx="35">
                  <c:v>42491</c:v>
                </c:pt>
                <c:pt idx="36">
                  <c:v>42522</c:v>
                </c:pt>
                <c:pt idx="37">
                  <c:v>42552</c:v>
                </c:pt>
                <c:pt idx="38">
                  <c:v>42583</c:v>
                </c:pt>
                <c:pt idx="39">
                  <c:v>42614</c:v>
                </c:pt>
                <c:pt idx="40">
                  <c:v>42644</c:v>
                </c:pt>
                <c:pt idx="41">
                  <c:v>42675</c:v>
                </c:pt>
                <c:pt idx="42">
                  <c:v>42705</c:v>
                </c:pt>
                <c:pt idx="43">
                  <c:v>42736</c:v>
                </c:pt>
                <c:pt idx="44">
                  <c:v>42767</c:v>
                </c:pt>
                <c:pt idx="45">
                  <c:v>42795</c:v>
                </c:pt>
                <c:pt idx="46">
                  <c:v>42826</c:v>
                </c:pt>
                <c:pt idx="47">
                  <c:v>42856</c:v>
                </c:pt>
                <c:pt idx="48">
                  <c:v>42887</c:v>
                </c:pt>
                <c:pt idx="49">
                  <c:v>42917</c:v>
                </c:pt>
                <c:pt idx="50">
                  <c:v>42948</c:v>
                </c:pt>
                <c:pt idx="51">
                  <c:v>42979</c:v>
                </c:pt>
                <c:pt idx="52">
                  <c:v>43009</c:v>
                </c:pt>
                <c:pt idx="53">
                  <c:v>43040</c:v>
                </c:pt>
                <c:pt idx="54">
                  <c:v>43070</c:v>
                </c:pt>
                <c:pt idx="55">
                  <c:v>43101</c:v>
                </c:pt>
                <c:pt idx="56">
                  <c:v>43132</c:v>
                </c:pt>
                <c:pt idx="57">
                  <c:v>43160</c:v>
                </c:pt>
                <c:pt idx="58">
                  <c:v>43191</c:v>
                </c:pt>
                <c:pt idx="59">
                  <c:v>43221</c:v>
                </c:pt>
                <c:pt idx="60">
                  <c:v>43252</c:v>
                </c:pt>
                <c:pt idx="61">
                  <c:v>43282</c:v>
                </c:pt>
                <c:pt idx="62">
                  <c:v>43313</c:v>
                </c:pt>
                <c:pt idx="63">
                  <c:v>43344</c:v>
                </c:pt>
                <c:pt idx="64">
                  <c:v>43374</c:v>
                </c:pt>
                <c:pt idx="65">
                  <c:v>43405</c:v>
                </c:pt>
                <c:pt idx="66">
                  <c:v>43435</c:v>
                </c:pt>
              </c:numCache>
            </c:numRef>
          </c:xVal>
          <c:yVal>
            <c:numRef>
              <c:f>线上均价!$G$2:$G$68</c:f>
              <c:numCache>
                <c:formatCode>General</c:formatCode>
                <c:ptCount val="67"/>
                <c:pt idx="10" formatCode="0.00_);[Red]\(0.00\)">
                  <c:v>24.2</c:v>
                </c:pt>
                <c:pt idx="11" formatCode="0.00_);[Red]\(0.00\)">
                  <c:v>23.86</c:v>
                </c:pt>
                <c:pt idx="12" formatCode="0.00_);[Red]\(0.00\)">
                  <c:v>23.26</c:v>
                </c:pt>
                <c:pt idx="13" formatCode="0.00_);[Red]\(0.00\)">
                  <c:v>23.25</c:v>
                </c:pt>
                <c:pt idx="14" formatCode="0.00_);[Red]\(0.00\)">
                  <c:v>22.95</c:v>
                </c:pt>
                <c:pt idx="15" formatCode="0.00_);[Red]\(0.00\)">
                  <c:v>24.34</c:v>
                </c:pt>
                <c:pt idx="16" formatCode="0.00_);[Red]\(0.00\)">
                  <c:v>25.37</c:v>
                </c:pt>
                <c:pt idx="17" formatCode="0.00_);[Red]\(0.00\)">
                  <c:v>24.42</c:v>
                </c:pt>
                <c:pt idx="18" formatCode="0.00_);[Red]\(0.00\)">
                  <c:v>24.17</c:v>
                </c:pt>
                <c:pt idx="19" formatCode="0.00_);[Red]\(0.00\)">
                  <c:v>24.17</c:v>
                </c:pt>
                <c:pt idx="20" formatCode="0.00_);[Red]\(0.00\)">
                  <c:v>24.06</c:v>
                </c:pt>
                <c:pt idx="21" formatCode="0.00_);[Red]\(0.00\)">
                  <c:v>24.79</c:v>
                </c:pt>
                <c:pt idx="22" formatCode="0.00_);[Red]\(0.00\)">
                  <c:v>24.91</c:v>
                </c:pt>
                <c:pt idx="23" formatCode="0.00_);[Red]\(0.00\)">
                  <c:v>26.26</c:v>
                </c:pt>
                <c:pt idx="24" formatCode="0.00_);[Red]\(0.00\)">
                  <c:v>25.35</c:v>
                </c:pt>
                <c:pt idx="25" formatCode="0.00_);[Red]\(0.00\)">
                  <c:v>25.77</c:v>
                </c:pt>
                <c:pt idx="26" formatCode="0.00_);[Red]\(0.00\)">
                  <c:v>24.52</c:v>
                </c:pt>
                <c:pt idx="27" formatCode="0.00_);[Red]\(0.00\)">
                  <c:v>23.74</c:v>
                </c:pt>
                <c:pt idx="28" formatCode="0.00_);[Red]\(0.00\)">
                  <c:v>23.17</c:v>
                </c:pt>
                <c:pt idx="29" formatCode="0.00_);[Red]\(0.00\)">
                  <c:v>22.63</c:v>
                </c:pt>
                <c:pt idx="30" formatCode="0.00_);[Red]\(0.00\)">
                  <c:v>23.27</c:v>
                </c:pt>
                <c:pt idx="31" formatCode="0.00_);[Red]\(0.00\)">
                  <c:v>22.62</c:v>
                </c:pt>
                <c:pt idx="32" formatCode="0.00_);[Red]\(0.00\)">
                  <c:v>23.41</c:v>
                </c:pt>
                <c:pt idx="33" formatCode="0.00_);[Red]\(0.00\)">
                  <c:v>22.13</c:v>
                </c:pt>
                <c:pt idx="34" formatCode="0.00_);[Red]\(0.00\)">
                  <c:v>19.86</c:v>
                </c:pt>
                <c:pt idx="35" formatCode="0.00_);[Red]\(0.00\)">
                  <c:v>16.13</c:v>
                </c:pt>
                <c:pt idx="36" formatCode="0.00_);[Red]\(0.00\)">
                  <c:v>16.13</c:v>
                </c:pt>
                <c:pt idx="37" formatCode="0.00_);[Red]\(0.00\)">
                  <c:v>12.59</c:v>
                </c:pt>
                <c:pt idx="38" formatCode="0.00_);[Red]\(0.00\)">
                  <c:v>14.57</c:v>
                </c:pt>
                <c:pt idx="39" formatCode="0.00_);[Red]\(0.00\)">
                  <c:v>15.77</c:v>
                </c:pt>
                <c:pt idx="40" formatCode="0.00_);[Red]\(0.00\)">
                  <c:v>16.55</c:v>
                </c:pt>
                <c:pt idx="41" formatCode="0.00_);[Red]\(0.00\)">
                  <c:v>16.77</c:v>
                </c:pt>
                <c:pt idx="42" formatCode="0.00_);[Red]\(0.00\)">
                  <c:v>18.91</c:v>
                </c:pt>
                <c:pt idx="43" formatCode="0.00_);[Red]\(0.00\)">
                  <c:v>18.3</c:v>
                </c:pt>
                <c:pt idx="44" formatCode="0.00_);[Red]\(0.00\)">
                  <c:v>17.670000000000002</c:v>
                </c:pt>
                <c:pt idx="45" formatCode="0.00_);[Red]\(0.00\)">
                  <c:v>16.88</c:v>
                </c:pt>
                <c:pt idx="46" formatCode="0.00_);[Red]\(0.00\)">
                  <c:v>15.52</c:v>
                </c:pt>
                <c:pt idx="47" formatCode="0.00_);[Red]\(0.00\)">
                  <c:v>16.37</c:v>
                </c:pt>
                <c:pt idx="48" formatCode="0.00_);[Red]\(0.00\)">
                  <c:v>14.98</c:v>
                </c:pt>
                <c:pt idx="49" formatCode="0.00_);[Red]\(0.00\)">
                  <c:v>13.55</c:v>
                </c:pt>
                <c:pt idx="50" formatCode="0.00_);[Red]\(0.00\)">
                  <c:v>12.1</c:v>
                </c:pt>
                <c:pt idx="51" formatCode="0.00_);[Red]\(0.00\)">
                  <c:v>12.97</c:v>
                </c:pt>
                <c:pt idx="52" formatCode="0.00_);[Red]\(0.00\)">
                  <c:v>13.35</c:v>
                </c:pt>
                <c:pt idx="53" formatCode="0.00_);[Red]\(0.00\)">
                  <c:v>15.43</c:v>
                </c:pt>
                <c:pt idx="54" formatCode="0.00_);[Red]\(0.00\)">
                  <c:v>15.35</c:v>
                </c:pt>
                <c:pt idx="55" formatCode="0.00_);[Red]\(0.00\)">
                  <c:v>14.41</c:v>
                </c:pt>
                <c:pt idx="56" formatCode="0.00_);[Red]\(0.00\)">
                  <c:v>14.79</c:v>
                </c:pt>
                <c:pt idx="57" formatCode="0.00_);[Red]\(0.00\)">
                  <c:v>14.78</c:v>
                </c:pt>
                <c:pt idx="58" formatCode="0.00_);[Red]\(0.00\)">
                  <c:v>15.21</c:v>
                </c:pt>
                <c:pt idx="59" formatCode="0.00_);[Red]\(0.00\)">
                  <c:v>16.29</c:v>
                </c:pt>
                <c:pt idx="60" formatCode="0.00_);[Red]\(0.00\)">
                  <c:v>16.75</c:v>
                </c:pt>
                <c:pt idx="61" formatCode="0.00_);[Red]\(0.00\)">
                  <c:v>20.239999999999998</c:v>
                </c:pt>
                <c:pt idx="62" formatCode="0.00_);[Red]\(0.00\)">
                  <c:v>27.47</c:v>
                </c:pt>
                <c:pt idx="63" formatCode="0.00_);[Red]\(0.00\)">
                  <c:v>27.14</c:v>
                </c:pt>
                <c:pt idx="64" formatCode="0.00_);[Red]\(0.00\)">
                  <c:v>28.56</c:v>
                </c:pt>
                <c:pt idx="65" formatCode="0.00_);[Red]\(0.00\)">
                  <c:v>28.47</c:v>
                </c:pt>
                <c:pt idx="66" formatCode="0.00_);[Red]\(0.00\)">
                  <c:v>30.26</c:v>
                </c:pt>
              </c:numCache>
            </c:numRef>
          </c:yVal>
          <c:smooth val="1"/>
          <c:extLst xmlns:c16r2="http://schemas.microsoft.com/office/drawing/2015/06/chart">
            <c:ext xmlns:c16="http://schemas.microsoft.com/office/drawing/2014/chart" uri="{C3380CC4-5D6E-409C-BE32-E72D297353CC}">
              <c16:uniqueId val="{00000011-AA17-4585-BEC3-2A78162B5879}"/>
            </c:ext>
          </c:extLst>
        </c:ser>
        <c:ser>
          <c:idx val="6"/>
          <c:order val="6"/>
          <c:tx>
            <c:strRef>
              <c:f>线上均价!$H$1</c:f>
              <c:strCache>
                <c:ptCount val="1"/>
                <c:pt idx="0">
                  <c:v>重庆</c:v>
                </c:pt>
              </c:strCache>
            </c:strRef>
          </c:tx>
          <c:spPr>
            <a:ln>
              <a:solidFill>
                <a:schemeClr val="accent6">
                  <a:lumMod val="75000"/>
                </a:schemeClr>
              </a:solidFill>
            </a:ln>
          </c:spPr>
          <c:marker>
            <c:symbol val="none"/>
          </c:marker>
          <c:dLbls>
            <c:dLbl>
              <c:idx val="12"/>
              <c:layout>
                <c:manualLayout>
                  <c:x val="-4.0007672117908365E-2"/>
                  <c:y val="3.0257781355932894E-3"/>
                </c:manualLayout>
              </c:layout>
              <c:tx>
                <c:rich>
                  <a:bodyPr/>
                  <a:lstStyle/>
                  <a:p>
                    <a:r>
                      <a:rPr lang="zh-CN" altLang="en-US" dirty="0"/>
                      <a:t>重庆</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2-AA17-4585-BEC3-2A78162B5879}"/>
                </c:ext>
                <c:ext xmlns:c15="http://schemas.microsoft.com/office/drawing/2012/chart" uri="{CE6537A1-D6FC-4f65-9D91-7224C49458BB}">
                  <c15:layout/>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xVal>
            <c:numRef>
              <c:f>线上均价!$A$2:$A$68</c:f>
              <c:numCache>
                <c:formatCode>yyyy"年"m"月"</c:formatCode>
                <c:ptCount val="67"/>
                <c:pt idx="0">
                  <c:v>41426</c:v>
                </c:pt>
                <c:pt idx="1">
                  <c:v>41456</c:v>
                </c:pt>
                <c:pt idx="2">
                  <c:v>41487</c:v>
                </c:pt>
                <c:pt idx="3">
                  <c:v>41518</c:v>
                </c:pt>
                <c:pt idx="4">
                  <c:v>41548</c:v>
                </c:pt>
                <c:pt idx="5">
                  <c:v>41579</c:v>
                </c:pt>
                <c:pt idx="6">
                  <c:v>41609</c:v>
                </c:pt>
                <c:pt idx="7">
                  <c:v>41640</c:v>
                </c:pt>
                <c:pt idx="8">
                  <c:v>41671</c:v>
                </c:pt>
                <c:pt idx="9">
                  <c:v>41699</c:v>
                </c:pt>
                <c:pt idx="10">
                  <c:v>41730</c:v>
                </c:pt>
                <c:pt idx="11">
                  <c:v>41760</c:v>
                </c:pt>
                <c:pt idx="12">
                  <c:v>41791</c:v>
                </c:pt>
                <c:pt idx="13">
                  <c:v>41821</c:v>
                </c:pt>
                <c:pt idx="14">
                  <c:v>41852</c:v>
                </c:pt>
                <c:pt idx="15">
                  <c:v>41883</c:v>
                </c:pt>
                <c:pt idx="16">
                  <c:v>41913</c:v>
                </c:pt>
                <c:pt idx="17">
                  <c:v>41944</c:v>
                </c:pt>
                <c:pt idx="18">
                  <c:v>41974</c:v>
                </c:pt>
                <c:pt idx="19">
                  <c:v>42005</c:v>
                </c:pt>
                <c:pt idx="20">
                  <c:v>42036</c:v>
                </c:pt>
                <c:pt idx="21">
                  <c:v>42064</c:v>
                </c:pt>
                <c:pt idx="22">
                  <c:v>42095</c:v>
                </c:pt>
                <c:pt idx="23">
                  <c:v>42125</c:v>
                </c:pt>
                <c:pt idx="24">
                  <c:v>42156</c:v>
                </c:pt>
                <c:pt idx="25">
                  <c:v>42186</c:v>
                </c:pt>
                <c:pt idx="26">
                  <c:v>42217</c:v>
                </c:pt>
                <c:pt idx="27">
                  <c:v>42248</c:v>
                </c:pt>
                <c:pt idx="28">
                  <c:v>42278</c:v>
                </c:pt>
                <c:pt idx="29">
                  <c:v>42309</c:v>
                </c:pt>
                <c:pt idx="30">
                  <c:v>42339</c:v>
                </c:pt>
                <c:pt idx="31">
                  <c:v>42370</c:v>
                </c:pt>
                <c:pt idx="32">
                  <c:v>42401</c:v>
                </c:pt>
                <c:pt idx="33">
                  <c:v>42430</c:v>
                </c:pt>
                <c:pt idx="34">
                  <c:v>42461</c:v>
                </c:pt>
                <c:pt idx="35">
                  <c:v>42491</c:v>
                </c:pt>
                <c:pt idx="36">
                  <c:v>42522</c:v>
                </c:pt>
                <c:pt idx="37">
                  <c:v>42552</c:v>
                </c:pt>
                <c:pt idx="38">
                  <c:v>42583</c:v>
                </c:pt>
                <c:pt idx="39">
                  <c:v>42614</c:v>
                </c:pt>
                <c:pt idx="40">
                  <c:v>42644</c:v>
                </c:pt>
                <c:pt idx="41">
                  <c:v>42675</c:v>
                </c:pt>
                <c:pt idx="42">
                  <c:v>42705</c:v>
                </c:pt>
                <c:pt idx="43">
                  <c:v>42736</c:v>
                </c:pt>
                <c:pt idx="44">
                  <c:v>42767</c:v>
                </c:pt>
                <c:pt idx="45">
                  <c:v>42795</c:v>
                </c:pt>
                <c:pt idx="46">
                  <c:v>42826</c:v>
                </c:pt>
                <c:pt idx="47">
                  <c:v>42856</c:v>
                </c:pt>
                <c:pt idx="48">
                  <c:v>42887</c:v>
                </c:pt>
                <c:pt idx="49">
                  <c:v>42917</c:v>
                </c:pt>
                <c:pt idx="50">
                  <c:v>42948</c:v>
                </c:pt>
                <c:pt idx="51">
                  <c:v>42979</c:v>
                </c:pt>
                <c:pt idx="52">
                  <c:v>43009</c:v>
                </c:pt>
                <c:pt idx="53">
                  <c:v>43040</c:v>
                </c:pt>
                <c:pt idx="54">
                  <c:v>43070</c:v>
                </c:pt>
                <c:pt idx="55">
                  <c:v>43101</c:v>
                </c:pt>
                <c:pt idx="56">
                  <c:v>43132</c:v>
                </c:pt>
                <c:pt idx="57">
                  <c:v>43160</c:v>
                </c:pt>
                <c:pt idx="58">
                  <c:v>43191</c:v>
                </c:pt>
                <c:pt idx="59">
                  <c:v>43221</c:v>
                </c:pt>
                <c:pt idx="60">
                  <c:v>43252</c:v>
                </c:pt>
                <c:pt idx="61">
                  <c:v>43282</c:v>
                </c:pt>
                <c:pt idx="62">
                  <c:v>43313</c:v>
                </c:pt>
                <c:pt idx="63">
                  <c:v>43344</c:v>
                </c:pt>
                <c:pt idx="64">
                  <c:v>43374</c:v>
                </c:pt>
                <c:pt idx="65">
                  <c:v>43405</c:v>
                </c:pt>
                <c:pt idx="66">
                  <c:v>43435</c:v>
                </c:pt>
              </c:numCache>
            </c:numRef>
          </c:xVal>
          <c:yVal>
            <c:numRef>
              <c:f>线上均价!$H$2:$H$68</c:f>
              <c:numCache>
                <c:formatCode>General</c:formatCode>
                <c:ptCount val="67"/>
                <c:pt idx="12" formatCode="#,##0.00_);[Red]\(#,##0.00\)">
                  <c:v>30.74</c:v>
                </c:pt>
                <c:pt idx="13" formatCode="#,##0.00_);[Red]\(#,##0.00\)">
                  <c:v>30.74</c:v>
                </c:pt>
                <c:pt idx="14" formatCode="#,##0.00_);[Red]\(#,##0.00\)">
                  <c:v>30.74</c:v>
                </c:pt>
                <c:pt idx="15" formatCode="#,##0.00_);[Red]\(#,##0.00\)">
                  <c:v>30.74</c:v>
                </c:pt>
                <c:pt idx="16" formatCode="#,##0.00_);[Red]\(#,##0.00\)">
                  <c:v>30.74</c:v>
                </c:pt>
                <c:pt idx="17" formatCode="#,##0.00_);[Red]\(#,##0.00\)">
                  <c:v>30.74</c:v>
                </c:pt>
                <c:pt idx="18" formatCode="#,##0.00_);[Red]\(#,##0.00\)">
                  <c:v>30.74</c:v>
                </c:pt>
                <c:pt idx="19" formatCode="#,##0.00_);[Red]\(#,##0.00\)">
                  <c:v>30.74</c:v>
                </c:pt>
                <c:pt idx="20" formatCode="#,##0.00_);[Red]\(#,##0.00\)">
                  <c:v>30.74</c:v>
                </c:pt>
                <c:pt idx="21" formatCode="#,##0.00_);[Red]\(#,##0.00\)">
                  <c:v>24</c:v>
                </c:pt>
                <c:pt idx="22" formatCode="#,##0.00_);[Red]\(#,##0.00\)">
                  <c:v>24</c:v>
                </c:pt>
                <c:pt idx="23" formatCode="#,##0.00_);[Red]\(#,##0.00\)">
                  <c:v>24</c:v>
                </c:pt>
                <c:pt idx="24" formatCode="#,##0.00_);[Red]\(#,##0.00\)">
                  <c:v>18.98</c:v>
                </c:pt>
                <c:pt idx="25" formatCode="#,##0.00_);[Red]\(#,##0.00\)">
                  <c:v>13.71</c:v>
                </c:pt>
                <c:pt idx="26" formatCode="#,##0.00_);[Red]\(#,##0.00\)">
                  <c:v>13.5</c:v>
                </c:pt>
                <c:pt idx="27" formatCode="#,##0.00_);[Red]\(#,##0.00\)">
                  <c:v>13.5</c:v>
                </c:pt>
                <c:pt idx="28" formatCode="#,##0.00_);[Red]\(#,##0.00\)">
                  <c:v>10.4</c:v>
                </c:pt>
                <c:pt idx="29" formatCode="#,##0.00_);[Red]\(#,##0.00\)">
                  <c:v>12.47</c:v>
                </c:pt>
                <c:pt idx="30" formatCode="#,##0.00_);[Red]\(#,##0.00\)">
                  <c:v>12.6</c:v>
                </c:pt>
                <c:pt idx="31" formatCode="#,##0.00_);[Red]\(#,##0.00\)">
                  <c:v>12.6</c:v>
                </c:pt>
                <c:pt idx="32" formatCode="#,##0.00_);[Red]\(#,##0.00\)">
                  <c:v>12.6</c:v>
                </c:pt>
                <c:pt idx="33" formatCode="#,##0.00_);[Red]\(#,##0.00\)">
                  <c:v>10</c:v>
                </c:pt>
                <c:pt idx="34" formatCode="#,##0.00_);[Red]\(#,##0.00\)">
                  <c:v>10</c:v>
                </c:pt>
                <c:pt idx="35" formatCode="#,##0.00_);[Red]\(#,##0.00\)">
                  <c:v>10</c:v>
                </c:pt>
                <c:pt idx="36" formatCode="#,##0.00_);[Red]\(#,##0.00\)">
                  <c:v>10</c:v>
                </c:pt>
                <c:pt idx="37" formatCode="#,##0.00_);[Red]\(#,##0.00\)">
                  <c:v>10</c:v>
                </c:pt>
                <c:pt idx="38" formatCode="#,##0.00_);[Red]\(#,##0.00\)">
                  <c:v>3.54</c:v>
                </c:pt>
                <c:pt idx="39" formatCode="#,##0.00_);[Red]\(#,##0.00\)">
                  <c:v>31.03</c:v>
                </c:pt>
                <c:pt idx="40" formatCode="#,##0.00_);[Red]\(#,##0.00\)">
                  <c:v>39.57</c:v>
                </c:pt>
                <c:pt idx="41" formatCode="#,##0.00_);[Red]\(#,##0.00\)">
                  <c:v>39.57</c:v>
                </c:pt>
                <c:pt idx="42" formatCode="#,##0.00_);[Red]\(#,##0.00\)">
                  <c:v>9.34</c:v>
                </c:pt>
                <c:pt idx="43" formatCode="#,##0.00_);[Red]\(#,##0.00\)">
                  <c:v>19.87</c:v>
                </c:pt>
                <c:pt idx="44" formatCode="#,##0.00_);[Red]\(#,##0.00\)">
                  <c:v>17.559999999999999</c:v>
                </c:pt>
                <c:pt idx="45" formatCode="#,##0.00_);[Red]\(#,##0.00\)">
                  <c:v>15.97</c:v>
                </c:pt>
                <c:pt idx="46" formatCode="#,##0.00_);[Red]\(#,##0.00\)">
                  <c:v>2.57</c:v>
                </c:pt>
                <c:pt idx="47" formatCode="#,##0.00_);[Red]\(#,##0.00\)">
                  <c:v>1.49</c:v>
                </c:pt>
                <c:pt idx="48" formatCode="#,##0.00_);[Red]\(#,##0.00\)">
                  <c:v>4.4400000000000004</c:v>
                </c:pt>
                <c:pt idx="49" formatCode="#,##0.00_);[Red]\(#,##0.00\)">
                  <c:v>1.94</c:v>
                </c:pt>
                <c:pt idx="50" formatCode="#,##0.00_);[Red]\(#,##0.00\)">
                  <c:v>2.2400000000000002</c:v>
                </c:pt>
                <c:pt idx="51" formatCode="#,##0.00_);[Red]\(#,##0.00\)">
                  <c:v>2.74</c:v>
                </c:pt>
                <c:pt idx="52" formatCode="#,##0.00_);[Red]\(#,##0.00\)">
                  <c:v>1.93</c:v>
                </c:pt>
                <c:pt idx="53" formatCode="#,##0.00_);[Red]\(#,##0.00\)">
                  <c:v>4.9000000000000004</c:v>
                </c:pt>
                <c:pt idx="54" formatCode="#,##0.00_);[Red]\(#,##0.00\)">
                  <c:v>2.2000000000000002</c:v>
                </c:pt>
                <c:pt idx="55" formatCode="#,##0.00_);[Red]\(#,##0.00\)">
                  <c:v>18.12</c:v>
                </c:pt>
                <c:pt idx="56" formatCode="#,##0.00_);[Red]\(#,##0.00\)">
                  <c:v>18.12</c:v>
                </c:pt>
                <c:pt idx="57" formatCode="#,##0.00_);[Red]\(#,##0.00\)">
                  <c:v>29.98</c:v>
                </c:pt>
                <c:pt idx="58" formatCode="#,##0.00_);[Red]\(#,##0.00\)">
                  <c:v>29.98</c:v>
                </c:pt>
                <c:pt idx="59" formatCode="#,##0.00_);[Red]\(#,##0.00\)">
                  <c:v>14.03</c:v>
                </c:pt>
                <c:pt idx="60" formatCode="#,##0.00_);[Red]\(#,##0.00\)">
                  <c:v>3.55</c:v>
                </c:pt>
                <c:pt idx="61" formatCode="#,##0.00_);[Red]\(#,##0.00\)">
                  <c:v>3.32</c:v>
                </c:pt>
                <c:pt idx="62" formatCode="#,##0.00_);[Red]\(#,##0.00\)">
                  <c:v>4.47</c:v>
                </c:pt>
                <c:pt idx="63" formatCode="#,##0.00_);[Red]\(#,##0.00\)">
                  <c:v>4.82</c:v>
                </c:pt>
                <c:pt idx="64" formatCode="#,##0.00_);[Red]\(#,##0.00\)">
                  <c:v>4.41</c:v>
                </c:pt>
                <c:pt idx="65" formatCode="#,##0.00_);[Red]\(#,##0.00\)">
                  <c:v>11.25</c:v>
                </c:pt>
                <c:pt idx="66" formatCode="#,##0.00_);[Red]\(#,##0.00\)">
                  <c:v>5.71</c:v>
                </c:pt>
              </c:numCache>
            </c:numRef>
          </c:yVal>
          <c:smooth val="1"/>
          <c:extLst xmlns:c16r2="http://schemas.microsoft.com/office/drawing/2015/06/chart">
            <c:ext xmlns:c16="http://schemas.microsoft.com/office/drawing/2014/chart" uri="{C3380CC4-5D6E-409C-BE32-E72D297353CC}">
              <c16:uniqueId val="{00000013-AA17-4585-BEC3-2A78162B5879}"/>
            </c:ext>
          </c:extLst>
        </c:ser>
        <c:ser>
          <c:idx val="7"/>
          <c:order val="7"/>
          <c:tx>
            <c:strRef>
              <c:f>线上均价!#REF!</c:f>
              <c:strCache>
                <c:ptCount val="1"/>
                <c:pt idx="0">
                  <c:v>#REF!</c:v>
                </c:pt>
              </c:strCache>
            </c:strRef>
          </c:tx>
          <c:marker>
            <c:symbol val="none"/>
          </c:marker>
          <c:dLbls>
            <c:dLbl>
              <c:idx val="0"/>
              <c:delete val="1"/>
              <c:extLst xmlns:c16r2="http://schemas.microsoft.com/office/drawing/2015/06/chart">
                <c:ext xmlns:c16="http://schemas.microsoft.com/office/drawing/2014/chart" uri="{C3380CC4-5D6E-409C-BE32-E72D297353CC}">
                  <c16:uniqueId val="{00000014-AA17-4585-BEC3-2A78162B5879}"/>
                </c:ext>
                <c:ext xmlns:c15="http://schemas.microsoft.com/office/drawing/2012/chart" uri="{CE6537A1-D6FC-4f65-9D91-7224C49458BB}"/>
              </c:extLst>
            </c:dLbl>
            <c:dLbl>
              <c:idx val="12"/>
              <c:layout>
                <c:manualLayout>
                  <c:x val="-3.0014709230688046E-2"/>
                  <c:y val="-3.4370370370370371E-2"/>
                </c:manualLayout>
              </c:layout>
              <c:tx>
                <c:rich>
                  <a:bodyPr/>
                  <a:lstStyle/>
                  <a:p>
                    <a:r>
                      <a:rPr lang="zh-CN" altLang="en-US"/>
                      <a:t>四川</a:t>
                    </a:r>
                    <a:r>
                      <a:rPr lang="en-US" altLang="zh-CN"/>
                      <a:t>,</a:t>
                    </a:r>
                    <a:r>
                      <a:rPr lang="en-US" altLang="en-US"/>
                      <a:t>10.00 </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5-AA17-4585-BEC3-2A78162B5879}"/>
                </c:ext>
                <c:ext xmlns:c15="http://schemas.microsoft.com/office/drawing/2012/chart" uri="{CE6537A1-D6FC-4f65-9D91-7224C49458BB}"/>
              </c:extLst>
            </c:dLbl>
            <c:dLbl>
              <c:idx val="62"/>
              <c:delete val="1"/>
              <c:extLst xmlns:c16r2="http://schemas.microsoft.com/office/drawing/2015/06/chart">
                <c:ext xmlns:c16="http://schemas.microsoft.com/office/drawing/2014/chart" uri="{C3380CC4-5D6E-409C-BE32-E72D297353CC}">
                  <c16:uniqueId val="{00000016-AA17-4585-BEC3-2A78162B5879}"/>
                </c:ext>
                <c:ext xmlns:c15="http://schemas.microsoft.com/office/drawing/2012/chart" uri="{CE6537A1-D6FC-4f65-9D91-7224C49458BB}"/>
              </c:extLst>
            </c:dLbl>
            <c:spPr>
              <a:noFill/>
              <a:ln>
                <a:noFill/>
              </a:ln>
              <a:effectLst/>
            </c:sp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线上均价!$A$2:$A$68</c:f>
              <c:numCache>
                <c:formatCode>yyyy"年"m"月"</c:formatCode>
                <c:ptCount val="67"/>
                <c:pt idx="0">
                  <c:v>41426</c:v>
                </c:pt>
                <c:pt idx="1">
                  <c:v>41456</c:v>
                </c:pt>
                <c:pt idx="2">
                  <c:v>41487</c:v>
                </c:pt>
                <c:pt idx="3">
                  <c:v>41518</c:v>
                </c:pt>
                <c:pt idx="4">
                  <c:v>41548</c:v>
                </c:pt>
                <c:pt idx="5">
                  <c:v>41579</c:v>
                </c:pt>
                <c:pt idx="6">
                  <c:v>41609</c:v>
                </c:pt>
                <c:pt idx="7">
                  <c:v>41640</c:v>
                </c:pt>
                <c:pt idx="8">
                  <c:v>41671</c:v>
                </c:pt>
                <c:pt idx="9">
                  <c:v>41699</c:v>
                </c:pt>
                <c:pt idx="10">
                  <c:v>41730</c:v>
                </c:pt>
                <c:pt idx="11">
                  <c:v>41760</c:v>
                </c:pt>
                <c:pt idx="12">
                  <c:v>41791</c:v>
                </c:pt>
                <c:pt idx="13">
                  <c:v>41821</c:v>
                </c:pt>
                <c:pt idx="14">
                  <c:v>41852</c:v>
                </c:pt>
                <c:pt idx="15">
                  <c:v>41883</c:v>
                </c:pt>
                <c:pt idx="16">
                  <c:v>41913</c:v>
                </c:pt>
                <c:pt idx="17">
                  <c:v>41944</c:v>
                </c:pt>
                <c:pt idx="18">
                  <c:v>41974</c:v>
                </c:pt>
                <c:pt idx="19">
                  <c:v>42005</c:v>
                </c:pt>
                <c:pt idx="20">
                  <c:v>42036</c:v>
                </c:pt>
                <c:pt idx="21">
                  <c:v>42064</c:v>
                </c:pt>
                <c:pt idx="22">
                  <c:v>42095</c:v>
                </c:pt>
                <c:pt idx="23">
                  <c:v>42125</c:v>
                </c:pt>
                <c:pt idx="24">
                  <c:v>42156</c:v>
                </c:pt>
                <c:pt idx="25">
                  <c:v>42186</c:v>
                </c:pt>
                <c:pt idx="26">
                  <c:v>42217</c:v>
                </c:pt>
                <c:pt idx="27">
                  <c:v>42248</c:v>
                </c:pt>
                <c:pt idx="28">
                  <c:v>42278</c:v>
                </c:pt>
                <c:pt idx="29">
                  <c:v>42309</c:v>
                </c:pt>
                <c:pt idx="30">
                  <c:v>42339</c:v>
                </c:pt>
                <c:pt idx="31">
                  <c:v>42370</c:v>
                </c:pt>
                <c:pt idx="32">
                  <c:v>42401</c:v>
                </c:pt>
                <c:pt idx="33">
                  <c:v>42430</c:v>
                </c:pt>
                <c:pt idx="34">
                  <c:v>42461</c:v>
                </c:pt>
                <c:pt idx="35">
                  <c:v>42491</c:v>
                </c:pt>
                <c:pt idx="36">
                  <c:v>42522</c:v>
                </c:pt>
                <c:pt idx="37">
                  <c:v>42552</c:v>
                </c:pt>
                <c:pt idx="38">
                  <c:v>42583</c:v>
                </c:pt>
                <c:pt idx="39">
                  <c:v>42614</c:v>
                </c:pt>
                <c:pt idx="40">
                  <c:v>42644</c:v>
                </c:pt>
                <c:pt idx="41">
                  <c:v>42675</c:v>
                </c:pt>
                <c:pt idx="42">
                  <c:v>42705</c:v>
                </c:pt>
                <c:pt idx="43">
                  <c:v>42736</c:v>
                </c:pt>
                <c:pt idx="44">
                  <c:v>42767</c:v>
                </c:pt>
                <c:pt idx="45">
                  <c:v>42795</c:v>
                </c:pt>
                <c:pt idx="46">
                  <c:v>42826</c:v>
                </c:pt>
                <c:pt idx="47">
                  <c:v>42856</c:v>
                </c:pt>
                <c:pt idx="48">
                  <c:v>42887</c:v>
                </c:pt>
                <c:pt idx="49">
                  <c:v>42917</c:v>
                </c:pt>
                <c:pt idx="50">
                  <c:v>42948</c:v>
                </c:pt>
                <c:pt idx="51">
                  <c:v>42979</c:v>
                </c:pt>
                <c:pt idx="52">
                  <c:v>43009</c:v>
                </c:pt>
                <c:pt idx="53">
                  <c:v>43040</c:v>
                </c:pt>
                <c:pt idx="54">
                  <c:v>43070</c:v>
                </c:pt>
                <c:pt idx="55">
                  <c:v>43101</c:v>
                </c:pt>
                <c:pt idx="56">
                  <c:v>43132</c:v>
                </c:pt>
                <c:pt idx="57">
                  <c:v>43160</c:v>
                </c:pt>
                <c:pt idx="58">
                  <c:v>43191</c:v>
                </c:pt>
                <c:pt idx="59">
                  <c:v>43221</c:v>
                </c:pt>
                <c:pt idx="60">
                  <c:v>43252</c:v>
                </c:pt>
                <c:pt idx="61">
                  <c:v>43282</c:v>
                </c:pt>
                <c:pt idx="62">
                  <c:v>43313</c:v>
                </c:pt>
                <c:pt idx="63">
                  <c:v>43344</c:v>
                </c:pt>
                <c:pt idx="64">
                  <c:v>43374</c:v>
                </c:pt>
                <c:pt idx="65">
                  <c:v>43405</c:v>
                </c:pt>
                <c:pt idx="66">
                  <c:v>43435</c:v>
                </c:pt>
              </c:numCache>
            </c:numRef>
          </c:xVal>
          <c:yVal>
            <c:numRef>
              <c:f>线上均价!#REF!</c:f>
              <c:numCache>
                <c:formatCode>General</c:formatCode>
                <c:ptCount val="1"/>
                <c:pt idx="0">
                  <c:v>1</c:v>
                </c:pt>
              </c:numCache>
            </c:numRef>
          </c:yVal>
          <c:smooth val="1"/>
          <c:extLst xmlns:c16r2="http://schemas.microsoft.com/office/drawing/2015/06/chart">
            <c:ext xmlns:c16="http://schemas.microsoft.com/office/drawing/2014/chart" uri="{C3380CC4-5D6E-409C-BE32-E72D297353CC}">
              <c16:uniqueId val="{00000017-AA17-4585-BEC3-2A78162B5879}"/>
            </c:ext>
          </c:extLst>
        </c:ser>
        <c:ser>
          <c:idx val="10"/>
          <c:order val="8"/>
          <c:tx>
            <c:strRef>
              <c:f>线上均价!$I$1</c:f>
              <c:strCache>
                <c:ptCount val="1"/>
                <c:pt idx="0">
                  <c:v>福建</c:v>
                </c:pt>
              </c:strCache>
            </c:strRef>
          </c:tx>
          <c:spPr>
            <a:ln>
              <a:solidFill>
                <a:schemeClr val="accent2">
                  <a:lumMod val="60000"/>
                  <a:lumOff val="40000"/>
                </a:schemeClr>
              </a:solidFill>
            </a:ln>
          </c:spPr>
          <c:marker>
            <c:symbol val="none"/>
          </c:marker>
          <c:dLbls>
            <c:dLbl>
              <c:idx val="42"/>
              <c:layout>
                <c:manualLayout>
                  <c:x val="-2.3544922269331719E-2"/>
                  <c:y val="-5.6485785443009855E-2"/>
                </c:manualLayout>
              </c:layout>
              <c:tx>
                <c:rich>
                  <a:bodyPr/>
                  <a:lstStyle/>
                  <a:p>
                    <a:r>
                      <a:rPr lang="zh-CN" altLang="en-US" dirty="0"/>
                      <a:t>福建</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8-AA17-4585-BEC3-2A78162B5879}"/>
                </c:ext>
                <c:ext xmlns:c15="http://schemas.microsoft.com/office/drawing/2012/chart" uri="{CE6537A1-D6FC-4f65-9D91-7224C49458BB}">
                  <c15:layout/>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xVal>
            <c:numRef>
              <c:f>线上均价!$A$2:$A$68</c:f>
              <c:numCache>
                <c:formatCode>yyyy"年"m"月"</c:formatCode>
                <c:ptCount val="67"/>
                <c:pt idx="0">
                  <c:v>41426</c:v>
                </c:pt>
                <c:pt idx="1">
                  <c:v>41456</c:v>
                </c:pt>
                <c:pt idx="2">
                  <c:v>41487</c:v>
                </c:pt>
                <c:pt idx="3">
                  <c:v>41518</c:v>
                </c:pt>
                <c:pt idx="4">
                  <c:v>41548</c:v>
                </c:pt>
                <c:pt idx="5">
                  <c:v>41579</c:v>
                </c:pt>
                <c:pt idx="6">
                  <c:v>41609</c:v>
                </c:pt>
                <c:pt idx="7">
                  <c:v>41640</c:v>
                </c:pt>
                <c:pt idx="8">
                  <c:v>41671</c:v>
                </c:pt>
                <c:pt idx="9">
                  <c:v>41699</c:v>
                </c:pt>
                <c:pt idx="10">
                  <c:v>41730</c:v>
                </c:pt>
                <c:pt idx="11">
                  <c:v>41760</c:v>
                </c:pt>
                <c:pt idx="12">
                  <c:v>41791</c:v>
                </c:pt>
                <c:pt idx="13">
                  <c:v>41821</c:v>
                </c:pt>
                <c:pt idx="14">
                  <c:v>41852</c:v>
                </c:pt>
                <c:pt idx="15">
                  <c:v>41883</c:v>
                </c:pt>
                <c:pt idx="16">
                  <c:v>41913</c:v>
                </c:pt>
                <c:pt idx="17">
                  <c:v>41944</c:v>
                </c:pt>
                <c:pt idx="18">
                  <c:v>41974</c:v>
                </c:pt>
                <c:pt idx="19">
                  <c:v>42005</c:v>
                </c:pt>
                <c:pt idx="20">
                  <c:v>42036</c:v>
                </c:pt>
                <c:pt idx="21">
                  <c:v>42064</c:v>
                </c:pt>
                <c:pt idx="22">
                  <c:v>42095</c:v>
                </c:pt>
                <c:pt idx="23">
                  <c:v>42125</c:v>
                </c:pt>
                <c:pt idx="24">
                  <c:v>42156</c:v>
                </c:pt>
                <c:pt idx="25">
                  <c:v>42186</c:v>
                </c:pt>
                <c:pt idx="26">
                  <c:v>42217</c:v>
                </c:pt>
                <c:pt idx="27">
                  <c:v>42248</c:v>
                </c:pt>
                <c:pt idx="28">
                  <c:v>42278</c:v>
                </c:pt>
                <c:pt idx="29">
                  <c:v>42309</c:v>
                </c:pt>
                <c:pt idx="30">
                  <c:v>42339</c:v>
                </c:pt>
                <c:pt idx="31">
                  <c:v>42370</c:v>
                </c:pt>
                <c:pt idx="32">
                  <c:v>42401</c:v>
                </c:pt>
                <c:pt idx="33">
                  <c:v>42430</c:v>
                </c:pt>
                <c:pt idx="34">
                  <c:v>42461</c:v>
                </c:pt>
                <c:pt idx="35">
                  <c:v>42491</c:v>
                </c:pt>
                <c:pt idx="36">
                  <c:v>42522</c:v>
                </c:pt>
                <c:pt idx="37">
                  <c:v>42552</c:v>
                </c:pt>
                <c:pt idx="38">
                  <c:v>42583</c:v>
                </c:pt>
                <c:pt idx="39">
                  <c:v>42614</c:v>
                </c:pt>
                <c:pt idx="40">
                  <c:v>42644</c:v>
                </c:pt>
                <c:pt idx="41">
                  <c:v>42675</c:v>
                </c:pt>
                <c:pt idx="42">
                  <c:v>42705</c:v>
                </c:pt>
                <c:pt idx="43">
                  <c:v>42736</c:v>
                </c:pt>
                <c:pt idx="44">
                  <c:v>42767</c:v>
                </c:pt>
                <c:pt idx="45">
                  <c:v>42795</c:v>
                </c:pt>
                <c:pt idx="46">
                  <c:v>42826</c:v>
                </c:pt>
                <c:pt idx="47">
                  <c:v>42856</c:v>
                </c:pt>
                <c:pt idx="48">
                  <c:v>42887</c:v>
                </c:pt>
                <c:pt idx="49">
                  <c:v>42917</c:v>
                </c:pt>
                <c:pt idx="50">
                  <c:v>42948</c:v>
                </c:pt>
                <c:pt idx="51">
                  <c:v>42979</c:v>
                </c:pt>
                <c:pt idx="52">
                  <c:v>43009</c:v>
                </c:pt>
                <c:pt idx="53">
                  <c:v>43040</c:v>
                </c:pt>
                <c:pt idx="54">
                  <c:v>43070</c:v>
                </c:pt>
                <c:pt idx="55">
                  <c:v>43101</c:v>
                </c:pt>
                <c:pt idx="56">
                  <c:v>43132</c:v>
                </c:pt>
                <c:pt idx="57">
                  <c:v>43160</c:v>
                </c:pt>
                <c:pt idx="58">
                  <c:v>43191</c:v>
                </c:pt>
                <c:pt idx="59">
                  <c:v>43221</c:v>
                </c:pt>
                <c:pt idx="60">
                  <c:v>43252</c:v>
                </c:pt>
                <c:pt idx="61">
                  <c:v>43282</c:v>
                </c:pt>
                <c:pt idx="62">
                  <c:v>43313</c:v>
                </c:pt>
                <c:pt idx="63">
                  <c:v>43344</c:v>
                </c:pt>
                <c:pt idx="64">
                  <c:v>43374</c:v>
                </c:pt>
                <c:pt idx="65">
                  <c:v>43405</c:v>
                </c:pt>
                <c:pt idx="66">
                  <c:v>43435</c:v>
                </c:pt>
              </c:numCache>
            </c:numRef>
          </c:xVal>
          <c:yVal>
            <c:numRef>
              <c:f>线上均价!$I$2:$I$68</c:f>
              <c:numCache>
                <c:formatCode>General</c:formatCode>
                <c:ptCount val="67"/>
                <c:pt idx="42" formatCode="0.00_);[Red]\(0.00\)">
                  <c:v>35.049999999999997</c:v>
                </c:pt>
                <c:pt idx="43" formatCode="0.00_);[Red]\(0.00\)">
                  <c:v>37.75</c:v>
                </c:pt>
                <c:pt idx="44" formatCode="0.00_);[Red]\(0.00\)">
                  <c:v>39.26</c:v>
                </c:pt>
                <c:pt idx="45" formatCode="0.00_);[Red]\(0.00\)">
                  <c:v>35.94</c:v>
                </c:pt>
                <c:pt idx="46" formatCode="0.00_);[Red]\(0.00\)">
                  <c:v>35.54</c:v>
                </c:pt>
                <c:pt idx="47" formatCode="0.00_);[Red]\(0.00\)">
                  <c:v>35.33</c:v>
                </c:pt>
                <c:pt idx="48" formatCode="#,##0.00_);[Red]\(#,##0.00\)">
                  <c:v>23.9</c:v>
                </c:pt>
                <c:pt idx="49" formatCode="0.00_);[Red]\(0.00\)">
                  <c:v>27.98</c:v>
                </c:pt>
                <c:pt idx="50" formatCode="#,##0.00_);[Red]\(#,##0.00\)">
                  <c:v>33.28</c:v>
                </c:pt>
                <c:pt idx="51" formatCode="0.00_);[Red]\(0.00\)">
                  <c:v>21.23</c:v>
                </c:pt>
                <c:pt idx="52" formatCode="0.00_);[Red]\(0.00\)">
                  <c:v>21.06</c:v>
                </c:pt>
                <c:pt idx="53" formatCode="#,##0.00_);[Red]\(#,##0.00\)">
                  <c:v>28.28</c:v>
                </c:pt>
                <c:pt idx="54" formatCode="#,##0.00_);[Red]\(#,##0.00\)">
                  <c:v>22.22</c:v>
                </c:pt>
                <c:pt idx="55" formatCode="#,##0.00_);[Red]\(#,##0.00\)">
                  <c:v>17.29</c:v>
                </c:pt>
                <c:pt idx="56" formatCode="#,##0.00_);[Red]\(#,##0.00\)">
                  <c:v>18.059999999999999</c:v>
                </c:pt>
                <c:pt idx="57" formatCode="#,##0.00_);[Red]\(#,##0.00\)">
                  <c:v>15.73</c:v>
                </c:pt>
                <c:pt idx="58" formatCode="#,##0.00_);[Red]\(#,##0.00\)">
                  <c:v>19.39</c:v>
                </c:pt>
                <c:pt idx="59" formatCode="#,##0.00_);[Red]\(#,##0.00\)">
                  <c:v>21.84</c:v>
                </c:pt>
                <c:pt idx="60" formatCode="#,##0.00_);[Red]\(#,##0.00\)">
                  <c:v>21.06</c:v>
                </c:pt>
                <c:pt idx="61" formatCode="#,##0.00_);[Red]\(#,##0.00\)">
                  <c:v>17.7</c:v>
                </c:pt>
                <c:pt idx="62" formatCode="#,##0.00_);[Red]\(#,##0.00\)">
                  <c:v>17.420000000000002</c:v>
                </c:pt>
                <c:pt idx="63" formatCode="#,##0.00_);[Red]\(#,##0.00\)">
                  <c:v>17.420000000000002</c:v>
                </c:pt>
                <c:pt idx="64" formatCode="#,##0.00_);[Red]\(#,##0.00\)">
                  <c:v>19.14</c:v>
                </c:pt>
                <c:pt idx="65" formatCode="#,##0.00_);[Red]\(#,##0.00\)">
                  <c:v>27.05</c:v>
                </c:pt>
                <c:pt idx="66" formatCode="#,##0.00_);[Red]\(#,##0.00\)">
                  <c:v>27.05</c:v>
                </c:pt>
              </c:numCache>
            </c:numRef>
          </c:yVal>
          <c:smooth val="1"/>
          <c:extLst xmlns:c16r2="http://schemas.microsoft.com/office/drawing/2015/06/chart">
            <c:ext xmlns:c16="http://schemas.microsoft.com/office/drawing/2014/chart" uri="{C3380CC4-5D6E-409C-BE32-E72D297353CC}">
              <c16:uniqueId val="{00000019-AA17-4585-BEC3-2A78162B5879}"/>
            </c:ext>
          </c:extLst>
        </c:ser>
        <c:dLbls>
          <c:showLegendKey val="0"/>
          <c:showVal val="0"/>
          <c:showCatName val="0"/>
          <c:showSerName val="0"/>
          <c:showPercent val="0"/>
          <c:showBubbleSize val="0"/>
        </c:dLbls>
        <c:axId val="196740848"/>
        <c:axId val="198359152"/>
      </c:scatterChart>
      <c:valAx>
        <c:axId val="196740848"/>
        <c:scaling>
          <c:orientation val="minMax"/>
          <c:max val="43435"/>
          <c:min val="41426"/>
        </c:scaling>
        <c:delete val="0"/>
        <c:axPos val="b"/>
        <c:numFmt formatCode="yyyy&quot;年&quot;m&quot;月&quot;" sourceLinked="1"/>
        <c:majorTickMark val="out"/>
        <c:minorTickMark val="none"/>
        <c:tickLblPos val="nextTo"/>
        <c:crossAx val="198359152"/>
        <c:crosses val="autoZero"/>
        <c:crossBetween val="midCat"/>
        <c:majorUnit val="200.9"/>
      </c:valAx>
      <c:valAx>
        <c:axId val="198359152"/>
        <c:scaling>
          <c:orientation val="minMax"/>
          <c:max val="88"/>
          <c:min val="0"/>
        </c:scaling>
        <c:delete val="0"/>
        <c:axPos val="l"/>
        <c:title>
          <c:tx>
            <c:rich>
              <a:bodyPr rot="0" vert="horz"/>
              <a:lstStyle/>
              <a:p>
                <a:pPr>
                  <a:defRPr/>
                </a:pPr>
                <a:r>
                  <a:rPr lang="zh-CN" altLang="en-US" dirty="0"/>
                  <a:t>成交均价</a:t>
                </a:r>
                <a:r>
                  <a:rPr lang="zh-CN" dirty="0"/>
                  <a:t>（元</a:t>
                </a:r>
                <a:r>
                  <a:rPr lang="en-US" dirty="0"/>
                  <a:t>/</a:t>
                </a:r>
                <a:r>
                  <a:rPr lang="zh-CN" dirty="0"/>
                  <a:t>吨）</a:t>
                </a:r>
              </a:p>
            </c:rich>
          </c:tx>
          <c:layout>
            <c:manualLayout>
              <c:xMode val="edge"/>
              <c:yMode val="edge"/>
              <c:x val="2.3980819705229153E-2"/>
              <c:y val="8.3404801265070952E-2"/>
            </c:manualLayout>
          </c:layout>
          <c:overlay val="0"/>
        </c:title>
        <c:numFmt formatCode="0.00_);[Red]\(0.00\)" sourceLinked="1"/>
        <c:majorTickMark val="out"/>
        <c:minorTickMark val="none"/>
        <c:tickLblPos val="nextTo"/>
        <c:crossAx val="196740848"/>
        <c:crosses val="autoZero"/>
        <c:crossBetween val="midCat"/>
        <c:majorUnit val="10"/>
      </c:valAx>
    </c:plotArea>
    <c:legend>
      <c:legendPos val="t"/>
      <c:legendEntry>
        <c:idx val="7"/>
        <c:delete val="1"/>
      </c:legendEntry>
      <c:layout>
        <c:manualLayout>
          <c:xMode val="edge"/>
          <c:yMode val="edge"/>
          <c:x val="0.2691294165152433"/>
          <c:y val="0.20147290680142776"/>
          <c:w val="0.51798551370201218"/>
          <c:h val="3.3717884128421291E-2"/>
        </c:manualLayout>
      </c:layout>
      <c:overlay val="0"/>
    </c:legend>
    <c:plotVisOnly val="1"/>
    <c:dispBlanksAs val="gap"/>
    <c:showDLblsOverMax val="0"/>
  </c:chart>
  <c:txPr>
    <a:bodyPr/>
    <a:lstStyle/>
    <a:p>
      <a:pPr>
        <a:defRPr sz="1000" b="0">
          <a:latin typeface="微软雅黑" panose="020B0503020204020204" pitchFamily="34" charset="-122"/>
          <a:ea typeface="微软雅黑" panose="020B0503020204020204" pitchFamily="34" charset="-122"/>
        </a:defRPr>
      </a:pPr>
      <a:endParaRPr lang="zh-CN"/>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zh-CN" sz="1200" dirty="0"/>
              <a:t>各试点</a:t>
            </a:r>
            <a:r>
              <a:rPr lang="zh-CN" altLang="en-US" sz="1200" dirty="0"/>
              <a:t>省市成交量</a:t>
            </a:r>
            <a:r>
              <a:rPr lang="zh-CN" sz="1200" dirty="0"/>
              <a:t>（</a:t>
            </a:r>
            <a:r>
              <a:rPr lang="en-US" altLang="zh-CN" sz="1200" dirty="0"/>
              <a:t>2013.6-2019.3</a:t>
            </a:r>
            <a:r>
              <a:rPr lang="zh-CN" sz="1200" dirty="0"/>
              <a:t>）</a:t>
            </a:r>
            <a:endParaRPr lang="en-US" altLang="zh-CN" sz="1200" dirty="0"/>
          </a:p>
        </c:rich>
      </c:tx>
      <c:layout>
        <c:manualLayout>
          <c:xMode val="edge"/>
          <c:yMode val="edge"/>
          <c:x val="0.33650122822116529"/>
          <c:y val="2.0849741999675507E-2"/>
        </c:manualLayout>
      </c:layout>
      <c:overlay val="1"/>
    </c:title>
    <c:autoTitleDeleted val="0"/>
    <c:plotArea>
      <c:layout>
        <c:manualLayout>
          <c:layoutTarget val="inner"/>
          <c:xMode val="edge"/>
          <c:yMode val="edge"/>
          <c:x val="7.9621027466309849E-2"/>
          <c:y val="0.10290161507329318"/>
          <c:w val="0.82307765952314471"/>
          <c:h val="0.82407957146938138"/>
        </c:manualLayout>
      </c:layout>
      <c:barChart>
        <c:barDir val="col"/>
        <c:grouping val="stacked"/>
        <c:varyColors val="0"/>
        <c:ser>
          <c:idx val="0"/>
          <c:order val="0"/>
          <c:tx>
            <c:strRef>
              <c:f>成交量!$B$1</c:f>
              <c:strCache>
                <c:ptCount val="1"/>
                <c:pt idx="0">
                  <c:v>线上交易</c:v>
                </c:pt>
              </c:strCache>
            </c:strRef>
          </c:tx>
          <c:invertIfNegative val="0"/>
          <c:cat>
            <c:strRef>
              <c:f>成交量!$A$2:$A$9</c:f>
              <c:strCache>
                <c:ptCount val="8"/>
                <c:pt idx="0">
                  <c:v>深圳</c:v>
                </c:pt>
                <c:pt idx="1">
                  <c:v>上海</c:v>
                </c:pt>
                <c:pt idx="2">
                  <c:v>北京</c:v>
                </c:pt>
                <c:pt idx="3">
                  <c:v>广州</c:v>
                </c:pt>
                <c:pt idx="4">
                  <c:v>天津</c:v>
                </c:pt>
                <c:pt idx="5">
                  <c:v>湖北</c:v>
                </c:pt>
                <c:pt idx="6">
                  <c:v>重庆</c:v>
                </c:pt>
                <c:pt idx="7">
                  <c:v>福建</c:v>
                </c:pt>
              </c:strCache>
            </c:strRef>
          </c:cat>
          <c:val>
            <c:numRef>
              <c:f>成交量!$B$2:$B$9</c:f>
              <c:numCache>
                <c:formatCode>#,##0_);[Red]\(#,##0\)</c:formatCode>
                <c:ptCount val="8"/>
                <c:pt idx="0">
                  <c:v>1067.9078</c:v>
                </c:pt>
                <c:pt idx="1">
                  <c:v>1209.1665</c:v>
                </c:pt>
                <c:pt idx="2">
                  <c:v>1054.4365</c:v>
                </c:pt>
                <c:pt idx="3">
                  <c:v>2576.2665000000002</c:v>
                </c:pt>
                <c:pt idx="4">
                  <c:v>41.462000000000003</c:v>
                </c:pt>
                <c:pt idx="5">
                  <c:v>5268.5922</c:v>
                </c:pt>
                <c:pt idx="6">
                  <c:v>892.26289999999995</c:v>
                </c:pt>
                <c:pt idx="7">
                  <c:v>460.39769999999999</c:v>
                </c:pt>
              </c:numCache>
            </c:numRef>
          </c:val>
          <c:extLst xmlns:c16r2="http://schemas.microsoft.com/office/drawing/2015/06/chart">
            <c:ext xmlns:c16="http://schemas.microsoft.com/office/drawing/2014/chart" uri="{C3380CC4-5D6E-409C-BE32-E72D297353CC}">
              <c16:uniqueId val="{00000000-63B3-4BDA-838F-25424C7A06A5}"/>
            </c:ext>
          </c:extLst>
        </c:ser>
        <c:ser>
          <c:idx val="1"/>
          <c:order val="1"/>
          <c:tx>
            <c:strRef>
              <c:f>成交量!$C$1</c:f>
              <c:strCache>
                <c:ptCount val="1"/>
                <c:pt idx="0">
                  <c:v>协议交易</c:v>
                </c:pt>
              </c:strCache>
            </c:strRef>
          </c:tx>
          <c:spPr>
            <a:solidFill>
              <a:srgbClr val="C00000"/>
            </a:solidFill>
          </c:spPr>
          <c:invertIfNegative val="0"/>
          <c:cat>
            <c:strRef>
              <c:f>成交量!$A$2:$A$9</c:f>
              <c:strCache>
                <c:ptCount val="8"/>
                <c:pt idx="0">
                  <c:v>深圳</c:v>
                </c:pt>
                <c:pt idx="1">
                  <c:v>上海</c:v>
                </c:pt>
                <c:pt idx="2">
                  <c:v>北京</c:v>
                </c:pt>
                <c:pt idx="3">
                  <c:v>广州</c:v>
                </c:pt>
                <c:pt idx="4">
                  <c:v>天津</c:v>
                </c:pt>
                <c:pt idx="5">
                  <c:v>湖北</c:v>
                </c:pt>
                <c:pt idx="6">
                  <c:v>重庆</c:v>
                </c:pt>
                <c:pt idx="7">
                  <c:v>福建</c:v>
                </c:pt>
              </c:strCache>
            </c:strRef>
          </c:cat>
          <c:val>
            <c:numRef>
              <c:f>成交量!$C$2:$C$9</c:f>
              <c:numCache>
                <c:formatCode>#,##0_);[Red]\(#,##0\)</c:formatCode>
                <c:ptCount val="8"/>
                <c:pt idx="0">
                  <c:v>3160.7827000000002</c:v>
                </c:pt>
                <c:pt idx="1">
                  <c:v>2160.3926999999999</c:v>
                </c:pt>
                <c:pt idx="2">
                  <c:v>1925.8634999999999</c:v>
                </c:pt>
                <c:pt idx="3">
                  <c:v>6166.8176999999996</c:v>
                </c:pt>
                <c:pt idx="4">
                  <c:v>549.91570000000002</c:v>
                </c:pt>
                <c:pt idx="5">
                  <c:v>904.2097</c:v>
                </c:pt>
                <c:pt idx="6">
                  <c:v>0</c:v>
                </c:pt>
                <c:pt idx="7">
                  <c:v>208.57230000000001</c:v>
                </c:pt>
              </c:numCache>
            </c:numRef>
          </c:val>
          <c:extLst xmlns:c16r2="http://schemas.microsoft.com/office/drawing/2015/06/chart">
            <c:ext xmlns:c16="http://schemas.microsoft.com/office/drawing/2014/chart" uri="{C3380CC4-5D6E-409C-BE32-E72D297353CC}">
              <c16:uniqueId val="{00000001-63B3-4BDA-838F-25424C7A06A5}"/>
            </c:ext>
          </c:extLst>
        </c:ser>
        <c:ser>
          <c:idx val="2"/>
          <c:order val="2"/>
          <c:tx>
            <c:strRef>
              <c:f>成交量!$D$1</c:f>
              <c:strCache>
                <c:ptCount val="1"/>
                <c:pt idx="0">
                  <c:v>拍卖交易</c:v>
                </c:pt>
              </c:strCache>
            </c:strRef>
          </c:tx>
          <c:spPr>
            <a:solidFill>
              <a:srgbClr val="92D050"/>
            </a:solidFill>
          </c:spPr>
          <c:invertIfNegative val="0"/>
          <c:cat>
            <c:strRef>
              <c:f>成交量!$A$2:$A$9</c:f>
              <c:strCache>
                <c:ptCount val="8"/>
                <c:pt idx="0">
                  <c:v>深圳</c:v>
                </c:pt>
                <c:pt idx="1">
                  <c:v>上海</c:v>
                </c:pt>
                <c:pt idx="2">
                  <c:v>北京</c:v>
                </c:pt>
                <c:pt idx="3">
                  <c:v>广州</c:v>
                </c:pt>
                <c:pt idx="4">
                  <c:v>天津</c:v>
                </c:pt>
                <c:pt idx="5">
                  <c:v>湖北</c:v>
                </c:pt>
                <c:pt idx="6">
                  <c:v>重庆</c:v>
                </c:pt>
                <c:pt idx="7">
                  <c:v>福建</c:v>
                </c:pt>
              </c:strCache>
            </c:strRef>
          </c:cat>
          <c:val>
            <c:numRef>
              <c:f>成交量!$D$2:$D$9</c:f>
              <c:numCache>
                <c:formatCode>#,##0_);[Red]\(#,##0\)</c:formatCode>
                <c:ptCount val="8"/>
                <c:pt idx="0">
                  <c:v>7.4973999999999998</c:v>
                </c:pt>
                <c:pt idx="1">
                  <c:v>85.338899999999995</c:v>
                </c:pt>
                <c:pt idx="2">
                  <c:v>0</c:v>
                </c:pt>
                <c:pt idx="3">
                  <c:v>1716.1885</c:v>
                </c:pt>
                <c:pt idx="4">
                  <c:v>0</c:v>
                </c:pt>
                <c:pt idx="5">
                  <c:v>200</c:v>
                </c:pt>
                <c:pt idx="6">
                  <c:v>0</c:v>
                </c:pt>
                <c:pt idx="7">
                  <c:v>0</c:v>
                </c:pt>
              </c:numCache>
            </c:numRef>
          </c:val>
          <c:extLst xmlns:c16r2="http://schemas.microsoft.com/office/drawing/2015/06/chart">
            <c:ext xmlns:c16="http://schemas.microsoft.com/office/drawing/2014/chart" uri="{C3380CC4-5D6E-409C-BE32-E72D297353CC}">
              <c16:uniqueId val="{00000002-63B3-4BDA-838F-25424C7A06A5}"/>
            </c:ext>
          </c:extLst>
        </c:ser>
        <c:dLbls>
          <c:showLegendKey val="0"/>
          <c:showVal val="0"/>
          <c:showCatName val="0"/>
          <c:showSerName val="0"/>
          <c:showPercent val="0"/>
          <c:showBubbleSize val="0"/>
        </c:dLbls>
        <c:gapWidth val="150"/>
        <c:overlap val="100"/>
        <c:axId val="198351744"/>
        <c:axId val="198062888"/>
      </c:barChart>
      <c:catAx>
        <c:axId val="198351744"/>
        <c:scaling>
          <c:orientation val="minMax"/>
        </c:scaling>
        <c:delete val="0"/>
        <c:axPos val="b"/>
        <c:numFmt formatCode="General" sourceLinked="1"/>
        <c:majorTickMark val="out"/>
        <c:minorTickMark val="none"/>
        <c:tickLblPos val="nextTo"/>
        <c:crossAx val="198062888"/>
        <c:crosses val="autoZero"/>
        <c:auto val="1"/>
        <c:lblAlgn val="ctr"/>
        <c:lblOffset val="100"/>
        <c:noMultiLvlLbl val="0"/>
      </c:catAx>
      <c:valAx>
        <c:axId val="198062888"/>
        <c:scaling>
          <c:orientation val="minMax"/>
        </c:scaling>
        <c:delete val="0"/>
        <c:axPos val="l"/>
        <c:title>
          <c:tx>
            <c:rich>
              <a:bodyPr rot="0" vert="horz"/>
              <a:lstStyle/>
              <a:p>
                <a:pPr>
                  <a:defRPr/>
                </a:pPr>
                <a:r>
                  <a:rPr lang="zh-CN" altLang="en-US"/>
                  <a:t>单位（万吨）</a:t>
                </a:r>
              </a:p>
            </c:rich>
          </c:tx>
          <c:layout>
            <c:manualLayout>
              <c:xMode val="edge"/>
              <c:yMode val="edge"/>
              <c:x val="2.7577932442468242E-2"/>
              <c:y val="2.5071973003324251E-2"/>
            </c:manualLayout>
          </c:layout>
          <c:overlay val="0"/>
        </c:title>
        <c:numFmt formatCode="#,##0_);[Red]\(#,##0\)" sourceLinked="1"/>
        <c:majorTickMark val="out"/>
        <c:minorTickMark val="none"/>
        <c:tickLblPos val="nextTo"/>
        <c:crossAx val="198351744"/>
        <c:crosses val="autoZero"/>
        <c:crossBetween val="between"/>
      </c:valAx>
    </c:plotArea>
    <c:legend>
      <c:legendPos val="r"/>
      <c:layout>
        <c:manualLayout>
          <c:xMode val="edge"/>
          <c:yMode val="edge"/>
          <c:x val="0.79998442109017831"/>
          <c:y val="0.42651377548622593"/>
          <c:w val="0.14362630804210677"/>
          <c:h val="0.1589697179956909"/>
        </c:manualLayout>
      </c:layout>
      <c:overlay val="0"/>
    </c:legend>
    <c:plotVisOnly val="1"/>
    <c:dispBlanksAs val="gap"/>
    <c:showDLblsOverMax val="0"/>
  </c:chart>
  <c:txPr>
    <a:bodyPr/>
    <a:lstStyle/>
    <a:p>
      <a:pPr>
        <a:defRPr sz="800"/>
      </a:pPr>
      <a:endParaRPr lang="zh-CN"/>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zh-CN" sz="1200"/>
              <a:t>各试点</a:t>
            </a:r>
            <a:r>
              <a:rPr lang="zh-CN" altLang="en-US" sz="1200"/>
              <a:t>省市成交额</a:t>
            </a:r>
            <a:r>
              <a:rPr lang="zh-CN" sz="1200"/>
              <a:t>（</a:t>
            </a:r>
            <a:r>
              <a:rPr lang="en-US" altLang="zh-CN" sz="1200"/>
              <a:t>2013.6-2019.3</a:t>
            </a:r>
            <a:r>
              <a:rPr lang="zh-CN" sz="1200"/>
              <a:t>）</a:t>
            </a:r>
            <a:endParaRPr lang="en-US" altLang="zh-CN" sz="1200"/>
          </a:p>
        </c:rich>
      </c:tx>
      <c:layout>
        <c:manualLayout>
          <c:xMode val="edge"/>
          <c:yMode val="edge"/>
          <c:x val="0.33650122822116529"/>
          <c:y val="2.0849741999675507E-2"/>
        </c:manualLayout>
      </c:layout>
      <c:overlay val="1"/>
    </c:title>
    <c:autoTitleDeleted val="0"/>
    <c:plotArea>
      <c:layout>
        <c:manualLayout>
          <c:layoutTarget val="inner"/>
          <c:xMode val="edge"/>
          <c:yMode val="edge"/>
          <c:x val="7.9621027466309849E-2"/>
          <c:y val="0.10290161507329318"/>
          <c:w val="0.82307765952314471"/>
          <c:h val="0.82407957146938138"/>
        </c:manualLayout>
      </c:layout>
      <c:barChart>
        <c:barDir val="col"/>
        <c:grouping val="stacked"/>
        <c:varyColors val="0"/>
        <c:ser>
          <c:idx val="0"/>
          <c:order val="0"/>
          <c:tx>
            <c:strRef>
              <c:f>成交额!$B$1</c:f>
              <c:strCache>
                <c:ptCount val="1"/>
                <c:pt idx="0">
                  <c:v>线上交易</c:v>
                </c:pt>
              </c:strCache>
            </c:strRef>
          </c:tx>
          <c:invertIfNegative val="0"/>
          <c:cat>
            <c:strRef>
              <c:f>成交额!$A$2:$A$9</c:f>
              <c:strCache>
                <c:ptCount val="8"/>
                <c:pt idx="0">
                  <c:v>深圳</c:v>
                </c:pt>
                <c:pt idx="1">
                  <c:v>上海</c:v>
                </c:pt>
                <c:pt idx="2">
                  <c:v>北京</c:v>
                </c:pt>
                <c:pt idx="3">
                  <c:v>广州</c:v>
                </c:pt>
                <c:pt idx="4">
                  <c:v>天津</c:v>
                </c:pt>
                <c:pt idx="5">
                  <c:v>湖北</c:v>
                </c:pt>
                <c:pt idx="6">
                  <c:v>重庆</c:v>
                </c:pt>
                <c:pt idx="7">
                  <c:v>福建</c:v>
                </c:pt>
              </c:strCache>
            </c:strRef>
          </c:cat>
          <c:val>
            <c:numRef>
              <c:f>成交额!$B$2:$B$9</c:f>
              <c:numCache>
                <c:formatCode>#,##0_);[Red]\(#,##0\)</c:formatCode>
                <c:ptCount val="8"/>
                <c:pt idx="0">
                  <c:v>40171.764387999996</c:v>
                </c:pt>
                <c:pt idx="1">
                  <c:v>31162.928512999999</c:v>
                </c:pt>
                <c:pt idx="2">
                  <c:v>55670.712899999999</c:v>
                </c:pt>
                <c:pt idx="3">
                  <c:v>43877.054382000002</c:v>
                </c:pt>
                <c:pt idx="4">
                  <c:v>1015.66796</c:v>
                </c:pt>
                <c:pt idx="5">
                  <c:v>108827.838518</c:v>
                </c:pt>
                <c:pt idx="6">
                  <c:v>3070.8817210000002</c:v>
                </c:pt>
                <c:pt idx="7">
                  <c:v>11244.052208999999</c:v>
                </c:pt>
              </c:numCache>
            </c:numRef>
          </c:val>
          <c:extLst xmlns:c16r2="http://schemas.microsoft.com/office/drawing/2015/06/chart">
            <c:ext xmlns:c16="http://schemas.microsoft.com/office/drawing/2014/chart" uri="{C3380CC4-5D6E-409C-BE32-E72D297353CC}">
              <c16:uniqueId val="{00000000-FA52-4507-B26A-A2983D17B778}"/>
            </c:ext>
          </c:extLst>
        </c:ser>
        <c:ser>
          <c:idx val="1"/>
          <c:order val="1"/>
          <c:tx>
            <c:strRef>
              <c:f>成交额!$C$1</c:f>
              <c:strCache>
                <c:ptCount val="1"/>
                <c:pt idx="0">
                  <c:v>协议交易</c:v>
                </c:pt>
              </c:strCache>
            </c:strRef>
          </c:tx>
          <c:spPr>
            <a:solidFill>
              <a:srgbClr val="C00000"/>
            </a:solidFill>
          </c:spPr>
          <c:invertIfNegative val="0"/>
          <c:cat>
            <c:strRef>
              <c:f>成交额!$A$2:$A$9</c:f>
              <c:strCache>
                <c:ptCount val="8"/>
                <c:pt idx="0">
                  <c:v>深圳</c:v>
                </c:pt>
                <c:pt idx="1">
                  <c:v>上海</c:v>
                </c:pt>
                <c:pt idx="2">
                  <c:v>北京</c:v>
                </c:pt>
                <c:pt idx="3">
                  <c:v>广州</c:v>
                </c:pt>
                <c:pt idx="4">
                  <c:v>天津</c:v>
                </c:pt>
                <c:pt idx="5">
                  <c:v>湖北</c:v>
                </c:pt>
                <c:pt idx="6">
                  <c:v>重庆</c:v>
                </c:pt>
                <c:pt idx="7">
                  <c:v>福建</c:v>
                </c:pt>
              </c:strCache>
            </c:strRef>
          </c:cat>
          <c:val>
            <c:numRef>
              <c:f>成交额!$C$2:$C$9</c:f>
              <c:numCache>
                <c:formatCode>#,##0_);[Red]\(#,##0\)</c:formatCode>
                <c:ptCount val="8"/>
                <c:pt idx="0">
                  <c:v>79904.166012999995</c:v>
                </c:pt>
                <c:pt idx="1">
                  <c:v>32283.386106000002</c:v>
                </c:pt>
                <c:pt idx="2">
                  <c:v>51276.994597000004</c:v>
                </c:pt>
                <c:pt idx="3">
                  <c:v>80751.920509999996</c:v>
                </c:pt>
                <c:pt idx="4">
                  <c:v>6706.5357960000001</c:v>
                </c:pt>
                <c:pt idx="5">
                  <c:v>11795.185566</c:v>
                </c:pt>
                <c:pt idx="6">
                  <c:v>0</c:v>
                </c:pt>
                <c:pt idx="7">
                  <c:v>4776.7726060000005</c:v>
                </c:pt>
              </c:numCache>
            </c:numRef>
          </c:val>
          <c:extLst xmlns:c16r2="http://schemas.microsoft.com/office/drawing/2015/06/chart">
            <c:ext xmlns:c16="http://schemas.microsoft.com/office/drawing/2014/chart" uri="{C3380CC4-5D6E-409C-BE32-E72D297353CC}">
              <c16:uniqueId val="{00000001-FA52-4507-B26A-A2983D17B778}"/>
            </c:ext>
          </c:extLst>
        </c:ser>
        <c:ser>
          <c:idx val="2"/>
          <c:order val="2"/>
          <c:tx>
            <c:strRef>
              <c:f>成交额!$D$1</c:f>
              <c:strCache>
                <c:ptCount val="1"/>
                <c:pt idx="0">
                  <c:v>拍卖交易</c:v>
                </c:pt>
              </c:strCache>
            </c:strRef>
          </c:tx>
          <c:spPr>
            <a:solidFill>
              <a:srgbClr val="92D050"/>
            </a:solidFill>
          </c:spPr>
          <c:invertIfNegative val="0"/>
          <c:cat>
            <c:strRef>
              <c:f>成交额!$A$2:$A$9</c:f>
              <c:strCache>
                <c:ptCount val="8"/>
                <c:pt idx="0">
                  <c:v>深圳</c:v>
                </c:pt>
                <c:pt idx="1">
                  <c:v>上海</c:v>
                </c:pt>
                <c:pt idx="2">
                  <c:v>北京</c:v>
                </c:pt>
                <c:pt idx="3">
                  <c:v>广州</c:v>
                </c:pt>
                <c:pt idx="4">
                  <c:v>天津</c:v>
                </c:pt>
                <c:pt idx="5">
                  <c:v>湖北</c:v>
                </c:pt>
                <c:pt idx="6">
                  <c:v>重庆</c:v>
                </c:pt>
                <c:pt idx="7">
                  <c:v>福建</c:v>
                </c:pt>
              </c:strCache>
            </c:strRef>
          </c:cat>
          <c:val>
            <c:numRef>
              <c:f>成交额!$D$2:$D$9</c:f>
              <c:numCache>
                <c:formatCode>#,##0_);[Red]\(#,##0\)</c:formatCode>
                <c:ptCount val="8"/>
                <c:pt idx="0">
                  <c:v>265.632882</c:v>
                </c:pt>
                <c:pt idx="1">
                  <c:v>1464.882333</c:v>
                </c:pt>
                <c:pt idx="2">
                  <c:v>0</c:v>
                </c:pt>
                <c:pt idx="3">
                  <c:v>80418.045499999993</c:v>
                </c:pt>
                <c:pt idx="4">
                  <c:v>0</c:v>
                </c:pt>
                <c:pt idx="5">
                  <c:v>4000</c:v>
                </c:pt>
                <c:pt idx="6">
                  <c:v>0</c:v>
                </c:pt>
                <c:pt idx="7">
                  <c:v>0</c:v>
                </c:pt>
              </c:numCache>
            </c:numRef>
          </c:val>
          <c:extLst xmlns:c16r2="http://schemas.microsoft.com/office/drawing/2015/06/chart">
            <c:ext xmlns:c16="http://schemas.microsoft.com/office/drawing/2014/chart" uri="{C3380CC4-5D6E-409C-BE32-E72D297353CC}">
              <c16:uniqueId val="{00000002-FA52-4507-B26A-A2983D17B778}"/>
            </c:ext>
          </c:extLst>
        </c:ser>
        <c:dLbls>
          <c:showLegendKey val="0"/>
          <c:showVal val="0"/>
          <c:showCatName val="0"/>
          <c:showSerName val="0"/>
          <c:showPercent val="0"/>
          <c:showBubbleSize val="0"/>
        </c:dLbls>
        <c:gapWidth val="150"/>
        <c:overlap val="100"/>
        <c:axId val="198063672"/>
        <c:axId val="198064064"/>
      </c:barChart>
      <c:catAx>
        <c:axId val="198063672"/>
        <c:scaling>
          <c:orientation val="minMax"/>
        </c:scaling>
        <c:delete val="0"/>
        <c:axPos val="b"/>
        <c:numFmt formatCode="General" sourceLinked="1"/>
        <c:majorTickMark val="out"/>
        <c:minorTickMark val="none"/>
        <c:tickLblPos val="nextTo"/>
        <c:crossAx val="198064064"/>
        <c:crosses val="autoZero"/>
        <c:auto val="1"/>
        <c:lblAlgn val="ctr"/>
        <c:lblOffset val="100"/>
        <c:noMultiLvlLbl val="0"/>
      </c:catAx>
      <c:valAx>
        <c:axId val="198064064"/>
        <c:scaling>
          <c:orientation val="minMax"/>
        </c:scaling>
        <c:delete val="0"/>
        <c:axPos val="l"/>
        <c:title>
          <c:tx>
            <c:rich>
              <a:bodyPr rot="0" vert="horz"/>
              <a:lstStyle/>
              <a:p>
                <a:pPr>
                  <a:defRPr/>
                </a:pPr>
                <a:r>
                  <a:rPr lang="zh-CN" altLang="en-US"/>
                  <a:t>单位（万元）</a:t>
                </a:r>
              </a:p>
            </c:rich>
          </c:tx>
          <c:layout>
            <c:manualLayout>
              <c:xMode val="edge"/>
              <c:yMode val="edge"/>
              <c:x val="2.7577932442468242E-2"/>
              <c:y val="2.5071973003324251E-2"/>
            </c:manualLayout>
          </c:layout>
          <c:overlay val="0"/>
        </c:title>
        <c:numFmt formatCode="#,##0_);[Red]\(#,##0\)" sourceLinked="1"/>
        <c:majorTickMark val="out"/>
        <c:minorTickMark val="none"/>
        <c:tickLblPos val="nextTo"/>
        <c:crossAx val="198063672"/>
        <c:crosses val="autoZero"/>
        <c:crossBetween val="between"/>
      </c:valAx>
    </c:plotArea>
    <c:legend>
      <c:legendPos val="r"/>
      <c:layout>
        <c:manualLayout>
          <c:xMode val="edge"/>
          <c:yMode val="edge"/>
          <c:x val="0.80045752340324539"/>
          <c:y val="0.39651128223233323"/>
          <c:w val="0.13734522362111432"/>
          <c:h val="0.14097381454347677"/>
        </c:manualLayout>
      </c:layout>
      <c:overlay val="0"/>
    </c:legend>
    <c:plotVisOnly val="1"/>
    <c:dispBlanksAs val="gap"/>
    <c:showDLblsOverMax val="0"/>
  </c:chart>
  <c:txPr>
    <a:bodyPr/>
    <a:lstStyle/>
    <a:p>
      <a:pPr>
        <a:defRPr sz="800"/>
      </a:pPr>
      <a:endParaRPr lang="zh-CN"/>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196A4E-8EE1-4478-87D5-297373D5EC71}" type="doc">
      <dgm:prSet loTypeId="urn:microsoft.com/office/officeart/2005/8/layout/vList2" loCatId="list" qsTypeId="urn:microsoft.com/office/officeart/2005/8/quickstyle/simple1" qsCatId="simple" csTypeId="urn:microsoft.com/office/officeart/2005/8/colors/accent1_4" csCatId="accent1" phldr="1"/>
      <dgm:spPr/>
      <dgm:t>
        <a:bodyPr/>
        <a:lstStyle/>
        <a:p>
          <a:endParaRPr lang="zh-CN" altLang="en-US"/>
        </a:p>
      </dgm:t>
    </dgm:pt>
    <dgm:pt modelId="{1D4E8018-A31F-44FA-9886-2995E58FD947}">
      <dgm:prSet custT="1"/>
      <dgm:spPr>
        <a:solidFill>
          <a:srgbClr val="007150"/>
        </a:solidFill>
      </dgm:spPr>
      <dgm:t>
        <a:bodyPr/>
        <a:lstStyle/>
        <a:p>
          <a:pPr rtl="0"/>
          <a:r>
            <a:rPr lang="zh-CN" altLang="en-US" sz="2400" b="0" dirty="0">
              <a:latin typeface="微软雅黑"/>
              <a:ea typeface="微软雅黑"/>
            </a:rPr>
            <a:t>覆盖范围与总量设定</a:t>
          </a:r>
          <a:r>
            <a:rPr lang="en-US" altLang="zh-CN" sz="2400" b="0" dirty="0">
              <a:latin typeface="微软雅黑"/>
              <a:ea typeface="微软雅黑"/>
            </a:rPr>
            <a:t>    </a:t>
          </a:r>
          <a:r>
            <a:rPr lang="zh-CN" altLang="en-US" sz="2400" b="0" dirty="0">
              <a:latin typeface="微软雅黑"/>
              <a:ea typeface="微软雅黑"/>
            </a:rPr>
            <a:t>碳交易市场建设的首要任务</a:t>
          </a:r>
        </a:p>
      </dgm:t>
    </dgm:pt>
    <dgm:pt modelId="{9C7E5E32-CEED-4237-AACC-269642A46CE6}" type="parTrans" cxnId="{706EC70B-F104-4E05-8591-14CDB3266E2C}">
      <dgm:prSet/>
      <dgm:spPr/>
      <dgm:t>
        <a:bodyPr/>
        <a:lstStyle/>
        <a:p>
          <a:endParaRPr lang="zh-CN" altLang="en-US" sz="1400" b="0">
            <a:latin typeface="+mn-ea"/>
            <a:ea typeface="+mn-ea"/>
          </a:endParaRPr>
        </a:p>
      </dgm:t>
    </dgm:pt>
    <dgm:pt modelId="{E77E29B1-E9F7-43E2-B5A6-183B7A30E17D}" type="sibTrans" cxnId="{706EC70B-F104-4E05-8591-14CDB3266E2C}">
      <dgm:prSet/>
      <dgm:spPr/>
      <dgm:t>
        <a:bodyPr/>
        <a:lstStyle/>
        <a:p>
          <a:endParaRPr lang="zh-CN" altLang="en-US" sz="1400" b="0">
            <a:latin typeface="+mn-ea"/>
            <a:ea typeface="+mn-ea"/>
          </a:endParaRPr>
        </a:p>
      </dgm:t>
    </dgm:pt>
    <dgm:pt modelId="{389C1C29-62DC-4AE3-AA51-09236314CA2C}">
      <dgm:prSet custT="1"/>
      <dgm:spPr>
        <a:solidFill>
          <a:srgbClr val="0B988F"/>
        </a:solidFill>
      </dgm:spPr>
      <dgm:t>
        <a:bodyPr/>
        <a:lstStyle/>
        <a:p>
          <a:pPr rtl="0"/>
          <a:r>
            <a:rPr lang="zh-CN" altLang="en-US" sz="2400" b="0" dirty="0">
              <a:latin typeface="微软雅黑"/>
              <a:ea typeface="微软雅黑"/>
            </a:rPr>
            <a:t>配额分配与管理</a:t>
          </a:r>
          <a:r>
            <a:rPr lang="en-US" altLang="zh-CN" sz="2400" b="0" dirty="0">
              <a:latin typeface="微软雅黑"/>
              <a:ea typeface="微软雅黑"/>
            </a:rPr>
            <a:t>           </a:t>
          </a:r>
          <a:r>
            <a:rPr lang="zh-CN" altLang="en-US" sz="2400" b="0" dirty="0">
              <a:latin typeface="微软雅黑"/>
              <a:ea typeface="微软雅黑"/>
            </a:rPr>
            <a:t>体系设计的关键环节</a:t>
          </a:r>
        </a:p>
      </dgm:t>
    </dgm:pt>
    <dgm:pt modelId="{8F1D5EBC-F56B-401C-85C5-64C0C0F6A1FD}" type="parTrans" cxnId="{C4A5BB4D-F210-423E-9665-5AD0B2F22261}">
      <dgm:prSet/>
      <dgm:spPr/>
      <dgm:t>
        <a:bodyPr/>
        <a:lstStyle/>
        <a:p>
          <a:endParaRPr lang="zh-CN" altLang="en-US" sz="1400" b="0">
            <a:latin typeface="+mn-ea"/>
            <a:ea typeface="+mn-ea"/>
          </a:endParaRPr>
        </a:p>
      </dgm:t>
    </dgm:pt>
    <dgm:pt modelId="{C2C844BC-9B5E-40E2-A576-C2D6229A873B}" type="sibTrans" cxnId="{C4A5BB4D-F210-423E-9665-5AD0B2F22261}">
      <dgm:prSet/>
      <dgm:spPr/>
      <dgm:t>
        <a:bodyPr/>
        <a:lstStyle/>
        <a:p>
          <a:endParaRPr lang="zh-CN" altLang="en-US" sz="1400" b="0">
            <a:latin typeface="+mn-ea"/>
            <a:ea typeface="+mn-ea"/>
          </a:endParaRPr>
        </a:p>
      </dgm:t>
    </dgm:pt>
    <dgm:pt modelId="{D4CD6428-2D63-408C-9A87-EE1E28428CEA}">
      <dgm:prSet custT="1"/>
      <dgm:spPr>
        <a:solidFill>
          <a:srgbClr val="007150"/>
        </a:solidFill>
      </dgm:spPr>
      <dgm:t>
        <a:bodyPr/>
        <a:lstStyle/>
        <a:p>
          <a:pPr rtl="0"/>
          <a:r>
            <a:rPr lang="zh-CN" altLang="en-US" sz="2400" b="0" dirty="0">
              <a:latin typeface="微软雅黑"/>
              <a:ea typeface="微软雅黑"/>
            </a:rPr>
            <a:t>市场与价格机制</a:t>
          </a:r>
          <a:r>
            <a:rPr lang="en-US" altLang="zh-CN" sz="2400" b="0" dirty="0">
              <a:latin typeface="微软雅黑"/>
              <a:ea typeface="微软雅黑"/>
            </a:rPr>
            <a:t>           </a:t>
          </a:r>
          <a:r>
            <a:rPr lang="zh-CN" altLang="en-US" sz="2400" b="0" dirty="0">
              <a:latin typeface="微软雅黑"/>
              <a:ea typeface="微软雅黑"/>
            </a:rPr>
            <a:t>碳交易体系最重要的因素</a:t>
          </a:r>
        </a:p>
      </dgm:t>
    </dgm:pt>
    <dgm:pt modelId="{DE1D90DC-A022-478C-B301-6546328CC60A}" type="parTrans" cxnId="{4911A47D-9FA3-4D44-A2F8-73421EB08AC8}">
      <dgm:prSet/>
      <dgm:spPr/>
      <dgm:t>
        <a:bodyPr/>
        <a:lstStyle/>
        <a:p>
          <a:endParaRPr lang="zh-CN" altLang="en-US" sz="1400" b="0">
            <a:latin typeface="+mn-ea"/>
            <a:ea typeface="+mn-ea"/>
          </a:endParaRPr>
        </a:p>
      </dgm:t>
    </dgm:pt>
    <dgm:pt modelId="{AFE6F759-9B4D-4737-8446-D6A1E3158EB6}" type="sibTrans" cxnId="{4911A47D-9FA3-4D44-A2F8-73421EB08AC8}">
      <dgm:prSet/>
      <dgm:spPr/>
      <dgm:t>
        <a:bodyPr/>
        <a:lstStyle/>
        <a:p>
          <a:endParaRPr lang="zh-CN" altLang="en-US" sz="1400" b="0">
            <a:latin typeface="+mn-ea"/>
            <a:ea typeface="+mn-ea"/>
          </a:endParaRPr>
        </a:p>
      </dgm:t>
    </dgm:pt>
    <dgm:pt modelId="{236D486F-B0CF-4226-A9FA-583897715F05}">
      <dgm:prSet custT="1"/>
      <dgm:spPr>
        <a:solidFill>
          <a:srgbClr val="0B988F"/>
        </a:solidFill>
      </dgm:spPr>
      <dgm:t>
        <a:bodyPr/>
        <a:lstStyle/>
        <a:p>
          <a:pPr rtl="0"/>
          <a:r>
            <a:rPr lang="zh-CN" altLang="en-US" sz="2400" b="0" dirty="0">
              <a:solidFill>
                <a:schemeClr val="bg1"/>
              </a:solidFill>
              <a:latin typeface="微软雅黑"/>
              <a:ea typeface="微软雅黑"/>
            </a:rPr>
            <a:t>灵活机制</a:t>
          </a:r>
          <a:r>
            <a:rPr lang="zh-CN" altLang="en-US" sz="2400" b="0" dirty="0">
              <a:latin typeface="微软雅黑"/>
              <a:ea typeface="微软雅黑"/>
            </a:rPr>
            <a:t>及履约       </a:t>
          </a:r>
          <a:r>
            <a:rPr lang="en-US" altLang="zh-CN" sz="2400" b="0" dirty="0">
              <a:latin typeface="微软雅黑"/>
              <a:ea typeface="微软雅黑"/>
            </a:rPr>
            <a:t>    </a:t>
          </a:r>
          <a:r>
            <a:rPr lang="zh-CN" altLang="en-US" sz="2400" b="0" dirty="0">
              <a:latin typeface="微软雅黑"/>
              <a:ea typeface="微软雅黑"/>
            </a:rPr>
            <a:t>抵消机制、链接机制</a:t>
          </a:r>
        </a:p>
      </dgm:t>
    </dgm:pt>
    <dgm:pt modelId="{D62C99FC-C670-45C9-A0F3-6DFBD95BCF50}" type="parTrans" cxnId="{7A12415E-168F-46F7-86E5-A1EF1AF593D0}">
      <dgm:prSet/>
      <dgm:spPr/>
      <dgm:t>
        <a:bodyPr/>
        <a:lstStyle/>
        <a:p>
          <a:endParaRPr lang="zh-CN" altLang="en-US" sz="1400" b="0">
            <a:latin typeface="+mn-ea"/>
            <a:ea typeface="+mn-ea"/>
          </a:endParaRPr>
        </a:p>
      </dgm:t>
    </dgm:pt>
    <dgm:pt modelId="{355AEC1C-576B-4F5D-9299-5CFCDD3E3CBA}" type="sibTrans" cxnId="{7A12415E-168F-46F7-86E5-A1EF1AF593D0}">
      <dgm:prSet/>
      <dgm:spPr/>
      <dgm:t>
        <a:bodyPr/>
        <a:lstStyle/>
        <a:p>
          <a:endParaRPr lang="zh-CN" altLang="en-US" sz="1400" b="0">
            <a:latin typeface="+mn-ea"/>
            <a:ea typeface="+mn-ea"/>
          </a:endParaRPr>
        </a:p>
      </dgm:t>
    </dgm:pt>
    <dgm:pt modelId="{01ACD9C5-6EB9-4457-B032-37DCF41E2278}">
      <dgm:prSet custT="1"/>
      <dgm:spPr>
        <a:solidFill>
          <a:srgbClr val="007150"/>
        </a:solidFill>
      </dgm:spPr>
      <dgm:t>
        <a:bodyPr/>
        <a:lstStyle/>
        <a:p>
          <a:pPr rtl="0"/>
          <a:r>
            <a:rPr lang="zh-CN" sz="2400" b="0" dirty="0">
              <a:latin typeface="微软雅黑"/>
              <a:ea typeface="微软雅黑"/>
            </a:rPr>
            <a:t>相关支撑机制</a:t>
          </a:r>
          <a:r>
            <a:rPr lang="en-US" altLang="zh-CN" sz="2400" b="0" dirty="0">
              <a:latin typeface="微软雅黑"/>
              <a:ea typeface="微软雅黑"/>
            </a:rPr>
            <a:t>              </a:t>
          </a:r>
          <a:r>
            <a:rPr lang="zh-CN" sz="2400" b="0" dirty="0">
              <a:latin typeface="微软雅黑"/>
              <a:ea typeface="微软雅黑"/>
            </a:rPr>
            <a:t>注册登记系统和</a:t>
          </a:r>
          <a:r>
            <a:rPr lang="en-US" sz="2400" b="0" dirty="0">
              <a:latin typeface="微软雅黑"/>
              <a:ea typeface="微软雅黑"/>
            </a:rPr>
            <a:t>MRV</a:t>
          </a:r>
          <a:r>
            <a:rPr lang="zh-CN" sz="2400" b="0" dirty="0">
              <a:latin typeface="微软雅黑"/>
              <a:ea typeface="微软雅黑"/>
            </a:rPr>
            <a:t>等</a:t>
          </a:r>
        </a:p>
      </dgm:t>
    </dgm:pt>
    <dgm:pt modelId="{E19CEF3D-CF20-4B18-A748-412C02ABFB8B}" type="parTrans" cxnId="{A4349F99-2394-49F6-9EAF-46B8FA05AD42}">
      <dgm:prSet/>
      <dgm:spPr/>
      <dgm:t>
        <a:bodyPr/>
        <a:lstStyle/>
        <a:p>
          <a:endParaRPr lang="zh-CN" altLang="en-US" sz="1400" b="0">
            <a:latin typeface="+mn-ea"/>
            <a:ea typeface="+mn-ea"/>
          </a:endParaRPr>
        </a:p>
      </dgm:t>
    </dgm:pt>
    <dgm:pt modelId="{EFA68813-3F04-429E-A5E7-0D0857AD4ECF}" type="sibTrans" cxnId="{A4349F99-2394-49F6-9EAF-46B8FA05AD42}">
      <dgm:prSet/>
      <dgm:spPr/>
      <dgm:t>
        <a:bodyPr/>
        <a:lstStyle/>
        <a:p>
          <a:endParaRPr lang="zh-CN" altLang="en-US" sz="1400" b="0">
            <a:latin typeface="+mn-ea"/>
            <a:ea typeface="+mn-ea"/>
          </a:endParaRPr>
        </a:p>
      </dgm:t>
    </dgm:pt>
    <dgm:pt modelId="{77A92A07-0383-440D-B0B4-901564001953}" type="pres">
      <dgm:prSet presAssocID="{E5196A4E-8EE1-4478-87D5-297373D5EC71}" presName="linear" presStyleCnt="0">
        <dgm:presLayoutVars>
          <dgm:animLvl val="lvl"/>
          <dgm:resizeHandles val="exact"/>
        </dgm:presLayoutVars>
      </dgm:prSet>
      <dgm:spPr/>
      <dgm:t>
        <a:bodyPr/>
        <a:lstStyle/>
        <a:p>
          <a:endParaRPr lang="zh-CN" altLang="en-US"/>
        </a:p>
      </dgm:t>
    </dgm:pt>
    <dgm:pt modelId="{351E7DC9-18EB-45C0-B1CD-F33AB3AD1205}" type="pres">
      <dgm:prSet presAssocID="{1D4E8018-A31F-44FA-9886-2995E58FD947}" presName="parentText" presStyleLbl="node1" presStyleIdx="0" presStyleCnt="5">
        <dgm:presLayoutVars>
          <dgm:chMax val="0"/>
          <dgm:bulletEnabled val="1"/>
        </dgm:presLayoutVars>
      </dgm:prSet>
      <dgm:spPr/>
      <dgm:t>
        <a:bodyPr/>
        <a:lstStyle/>
        <a:p>
          <a:endParaRPr lang="zh-CN" altLang="en-US"/>
        </a:p>
      </dgm:t>
    </dgm:pt>
    <dgm:pt modelId="{F273C760-BBF5-4F46-A9BA-400F8A2537C6}" type="pres">
      <dgm:prSet presAssocID="{E77E29B1-E9F7-43E2-B5A6-183B7A30E17D}" presName="spacer" presStyleCnt="0"/>
      <dgm:spPr/>
    </dgm:pt>
    <dgm:pt modelId="{07D12111-A28F-47E3-8DA5-E2BE20925955}" type="pres">
      <dgm:prSet presAssocID="{389C1C29-62DC-4AE3-AA51-09236314CA2C}" presName="parentText" presStyleLbl="node1" presStyleIdx="1" presStyleCnt="5">
        <dgm:presLayoutVars>
          <dgm:chMax val="0"/>
          <dgm:bulletEnabled val="1"/>
        </dgm:presLayoutVars>
      </dgm:prSet>
      <dgm:spPr/>
      <dgm:t>
        <a:bodyPr/>
        <a:lstStyle/>
        <a:p>
          <a:endParaRPr lang="zh-CN" altLang="en-US"/>
        </a:p>
      </dgm:t>
    </dgm:pt>
    <dgm:pt modelId="{65364937-FBE8-4334-86D9-387C5042E516}" type="pres">
      <dgm:prSet presAssocID="{C2C844BC-9B5E-40E2-A576-C2D6229A873B}" presName="spacer" presStyleCnt="0"/>
      <dgm:spPr/>
    </dgm:pt>
    <dgm:pt modelId="{F02126E6-B402-499A-9A5F-16EA34525DB8}" type="pres">
      <dgm:prSet presAssocID="{D4CD6428-2D63-408C-9A87-EE1E28428CEA}" presName="parentText" presStyleLbl="node1" presStyleIdx="2" presStyleCnt="5">
        <dgm:presLayoutVars>
          <dgm:chMax val="0"/>
          <dgm:bulletEnabled val="1"/>
        </dgm:presLayoutVars>
      </dgm:prSet>
      <dgm:spPr/>
      <dgm:t>
        <a:bodyPr/>
        <a:lstStyle/>
        <a:p>
          <a:endParaRPr lang="zh-CN" altLang="en-US"/>
        </a:p>
      </dgm:t>
    </dgm:pt>
    <dgm:pt modelId="{14797E82-3817-427C-A96C-41D06B0240C7}" type="pres">
      <dgm:prSet presAssocID="{AFE6F759-9B4D-4737-8446-D6A1E3158EB6}" presName="spacer" presStyleCnt="0"/>
      <dgm:spPr/>
    </dgm:pt>
    <dgm:pt modelId="{4B3F2EBA-6343-45FD-8B79-290B35F5F5FE}" type="pres">
      <dgm:prSet presAssocID="{236D486F-B0CF-4226-A9FA-583897715F05}" presName="parentText" presStyleLbl="node1" presStyleIdx="3" presStyleCnt="5">
        <dgm:presLayoutVars>
          <dgm:chMax val="0"/>
          <dgm:bulletEnabled val="1"/>
        </dgm:presLayoutVars>
      </dgm:prSet>
      <dgm:spPr/>
      <dgm:t>
        <a:bodyPr/>
        <a:lstStyle/>
        <a:p>
          <a:endParaRPr lang="zh-CN" altLang="en-US"/>
        </a:p>
      </dgm:t>
    </dgm:pt>
    <dgm:pt modelId="{AEDBFC87-8A5B-4FDE-B36B-50720E4FF6C1}" type="pres">
      <dgm:prSet presAssocID="{355AEC1C-576B-4F5D-9299-5CFCDD3E3CBA}" presName="spacer" presStyleCnt="0"/>
      <dgm:spPr/>
    </dgm:pt>
    <dgm:pt modelId="{2E8BC7CC-89F2-47D1-8C5D-35445B682944}" type="pres">
      <dgm:prSet presAssocID="{01ACD9C5-6EB9-4457-B032-37DCF41E2278}" presName="parentText" presStyleLbl="node1" presStyleIdx="4" presStyleCnt="5">
        <dgm:presLayoutVars>
          <dgm:chMax val="0"/>
          <dgm:bulletEnabled val="1"/>
        </dgm:presLayoutVars>
      </dgm:prSet>
      <dgm:spPr/>
      <dgm:t>
        <a:bodyPr/>
        <a:lstStyle/>
        <a:p>
          <a:endParaRPr lang="zh-CN" altLang="en-US"/>
        </a:p>
      </dgm:t>
    </dgm:pt>
  </dgm:ptLst>
  <dgm:cxnLst>
    <dgm:cxn modelId="{BFDA8A9E-8CB0-4561-BF74-5F81746EFAAE}" type="presOf" srcId="{E5196A4E-8EE1-4478-87D5-297373D5EC71}" destId="{77A92A07-0383-440D-B0B4-901564001953}" srcOrd="0" destOrd="0" presId="urn:microsoft.com/office/officeart/2005/8/layout/vList2"/>
    <dgm:cxn modelId="{7A12415E-168F-46F7-86E5-A1EF1AF593D0}" srcId="{E5196A4E-8EE1-4478-87D5-297373D5EC71}" destId="{236D486F-B0CF-4226-A9FA-583897715F05}" srcOrd="3" destOrd="0" parTransId="{D62C99FC-C670-45C9-A0F3-6DFBD95BCF50}" sibTransId="{355AEC1C-576B-4F5D-9299-5CFCDD3E3CBA}"/>
    <dgm:cxn modelId="{DF8060E3-278E-4E47-9B73-F7D8246748B2}" type="presOf" srcId="{389C1C29-62DC-4AE3-AA51-09236314CA2C}" destId="{07D12111-A28F-47E3-8DA5-E2BE20925955}" srcOrd="0" destOrd="0" presId="urn:microsoft.com/office/officeart/2005/8/layout/vList2"/>
    <dgm:cxn modelId="{4911A47D-9FA3-4D44-A2F8-73421EB08AC8}" srcId="{E5196A4E-8EE1-4478-87D5-297373D5EC71}" destId="{D4CD6428-2D63-408C-9A87-EE1E28428CEA}" srcOrd="2" destOrd="0" parTransId="{DE1D90DC-A022-478C-B301-6546328CC60A}" sibTransId="{AFE6F759-9B4D-4737-8446-D6A1E3158EB6}"/>
    <dgm:cxn modelId="{D3A2EB6B-1EF6-4C8E-BC8E-2D41093E5DA2}" type="presOf" srcId="{1D4E8018-A31F-44FA-9886-2995E58FD947}" destId="{351E7DC9-18EB-45C0-B1CD-F33AB3AD1205}" srcOrd="0" destOrd="0" presId="urn:microsoft.com/office/officeart/2005/8/layout/vList2"/>
    <dgm:cxn modelId="{706EC70B-F104-4E05-8591-14CDB3266E2C}" srcId="{E5196A4E-8EE1-4478-87D5-297373D5EC71}" destId="{1D4E8018-A31F-44FA-9886-2995E58FD947}" srcOrd="0" destOrd="0" parTransId="{9C7E5E32-CEED-4237-AACC-269642A46CE6}" sibTransId="{E77E29B1-E9F7-43E2-B5A6-183B7A30E17D}"/>
    <dgm:cxn modelId="{A4349F99-2394-49F6-9EAF-46B8FA05AD42}" srcId="{E5196A4E-8EE1-4478-87D5-297373D5EC71}" destId="{01ACD9C5-6EB9-4457-B032-37DCF41E2278}" srcOrd="4" destOrd="0" parTransId="{E19CEF3D-CF20-4B18-A748-412C02ABFB8B}" sibTransId="{EFA68813-3F04-429E-A5E7-0D0857AD4ECF}"/>
    <dgm:cxn modelId="{29573754-A911-4107-B84E-06C1F4DDC8CB}" type="presOf" srcId="{236D486F-B0CF-4226-A9FA-583897715F05}" destId="{4B3F2EBA-6343-45FD-8B79-290B35F5F5FE}" srcOrd="0" destOrd="0" presId="urn:microsoft.com/office/officeart/2005/8/layout/vList2"/>
    <dgm:cxn modelId="{A62020E3-DF4E-4789-B7C5-3E17E0E56E67}" type="presOf" srcId="{01ACD9C5-6EB9-4457-B032-37DCF41E2278}" destId="{2E8BC7CC-89F2-47D1-8C5D-35445B682944}" srcOrd="0" destOrd="0" presId="urn:microsoft.com/office/officeart/2005/8/layout/vList2"/>
    <dgm:cxn modelId="{B1564229-9418-4A21-8F0D-BDD5383D87CD}" type="presOf" srcId="{D4CD6428-2D63-408C-9A87-EE1E28428CEA}" destId="{F02126E6-B402-499A-9A5F-16EA34525DB8}" srcOrd="0" destOrd="0" presId="urn:microsoft.com/office/officeart/2005/8/layout/vList2"/>
    <dgm:cxn modelId="{C4A5BB4D-F210-423E-9665-5AD0B2F22261}" srcId="{E5196A4E-8EE1-4478-87D5-297373D5EC71}" destId="{389C1C29-62DC-4AE3-AA51-09236314CA2C}" srcOrd="1" destOrd="0" parTransId="{8F1D5EBC-F56B-401C-85C5-64C0C0F6A1FD}" sibTransId="{C2C844BC-9B5E-40E2-A576-C2D6229A873B}"/>
    <dgm:cxn modelId="{7318E10F-DC70-4A41-BA67-FE40F503FFE7}" type="presParOf" srcId="{77A92A07-0383-440D-B0B4-901564001953}" destId="{351E7DC9-18EB-45C0-B1CD-F33AB3AD1205}" srcOrd="0" destOrd="0" presId="urn:microsoft.com/office/officeart/2005/8/layout/vList2"/>
    <dgm:cxn modelId="{1EBDCA46-431F-412B-A00D-C8521AE1C089}" type="presParOf" srcId="{77A92A07-0383-440D-B0B4-901564001953}" destId="{F273C760-BBF5-4F46-A9BA-400F8A2537C6}" srcOrd="1" destOrd="0" presId="urn:microsoft.com/office/officeart/2005/8/layout/vList2"/>
    <dgm:cxn modelId="{E8FD13B5-DF8C-4A6E-AA82-CF5A8758E4E8}" type="presParOf" srcId="{77A92A07-0383-440D-B0B4-901564001953}" destId="{07D12111-A28F-47E3-8DA5-E2BE20925955}" srcOrd="2" destOrd="0" presId="urn:microsoft.com/office/officeart/2005/8/layout/vList2"/>
    <dgm:cxn modelId="{1BF5AD37-C687-43E5-BEFB-E3DF81E2A48F}" type="presParOf" srcId="{77A92A07-0383-440D-B0B4-901564001953}" destId="{65364937-FBE8-4334-86D9-387C5042E516}" srcOrd="3" destOrd="0" presId="urn:microsoft.com/office/officeart/2005/8/layout/vList2"/>
    <dgm:cxn modelId="{40D3F388-FFC4-4ACB-9D32-B52A2B4CAD80}" type="presParOf" srcId="{77A92A07-0383-440D-B0B4-901564001953}" destId="{F02126E6-B402-499A-9A5F-16EA34525DB8}" srcOrd="4" destOrd="0" presId="urn:microsoft.com/office/officeart/2005/8/layout/vList2"/>
    <dgm:cxn modelId="{016284B0-48AB-4856-ADEC-FFCCBC5E5771}" type="presParOf" srcId="{77A92A07-0383-440D-B0B4-901564001953}" destId="{14797E82-3817-427C-A96C-41D06B0240C7}" srcOrd="5" destOrd="0" presId="urn:microsoft.com/office/officeart/2005/8/layout/vList2"/>
    <dgm:cxn modelId="{C1AAB421-1EFC-49C0-8310-B27B3CDAFEA3}" type="presParOf" srcId="{77A92A07-0383-440D-B0B4-901564001953}" destId="{4B3F2EBA-6343-45FD-8B79-290B35F5F5FE}" srcOrd="6" destOrd="0" presId="urn:microsoft.com/office/officeart/2005/8/layout/vList2"/>
    <dgm:cxn modelId="{F4D6CA46-7CB4-4E34-91CA-2276B09CD2F1}" type="presParOf" srcId="{77A92A07-0383-440D-B0B4-901564001953}" destId="{AEDBFC87-8A5B-4FDE-B36B-50720E4FF6C1}" srcOrd="7" destOrd="0" presId="urn:microsoft.com/office/officeart/2005/8/layout/vList2"/>
    <dgm:cxn modelId="{CB842A4E-72EE-4C4C-83DA-0EC96E4D510F}" type="presParOf" srcId="{77A92A07-0383-440D-B0B4-901564001953}" destId="{2E8BC7CC-89F2-47D1-8C5D-35445B682944}"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597C40-3E88-490D-80A5-8C554B781BC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zh-CN" altLang="en-US"/>
        </a:p>
      </dgm:t>
    </dgm:pt>
    <dgm:pt modelId="{9E2563B0-3391-4BFC-BE27-4A1FDC5B29EE}">
      <dgm:prSet phldrT="[文本]" custT="1"/>
      <dgm:spPr>
        <a:solidFill>
          <a:srgbClr val="007150"/>
        </a:solidFill>
      </dgm:spPr>
      <dgm:t>
        <a:bodyPr/>
        <a:lstStyle/>
        <a:p>
          <a:r>
            <a:rPr lang="en-US" altLang="zh-CN" sz="1600" b="1" dirty="0" smtClean="0">
              <a:latin typeface="微软雅黑" pitchFamily="18" charset="0"/>
              <a:cs typeface="微软雅黑" pitchFamily="18" charset="0"/>
            </a:rPr>
            <a:t>重点排放单位</a:t>
          </a:r>
          <a:r>
            <a:rPr lang="zh-CN" altLang="en-US" sz="1600" b="1" dirty="0" smtClean="0">
              <a:latin typeface="微软雅黑" pitchFamily="18" charset="0"/>
              <a:cs typeface="微软雅黑" pitchFamily="18" charset="0"/>
            </a:rPr>
            <a:t>名录</a:t>
          </a:r>
          <a:endParaRPr lang="zh-CN" altLang="en-US" sz="1600" b="1" dirty="0">
            <a:latin typeface="华文细黑" panose="02010600040101010101" pitchFamily="2" charset="-122"/>
            <a:ea typeface="华文细黑" panose="02010600040101010101" pitchFamily="2" charset="-122"/>
          </a:endParaRPr>
        </a:p>
      </dgm:t>
    </dgm:pt>
    <dgm:pt modelId="{D7FD0CF8-346D-439C-A9F8-16B533016468}" type="parTrans" cxnId="{7A6DEACB-4514-490F-A0D5-47673E644937}">
      <dgm:prSet/>
      <dgm:spPr/>
      <dgm:t>
        <a:bodyPr/>
        <a:lstStyle/>
        <a:p>
          <a:endParaRPr lang="zh-CN" altLang="en-US" sz="1600" b="1">
            <a:latin typeface="华文细黑" panose="02010600040101010101" pitchFamily="2" charset="-122"/>
            <a:ea typeface="华文细黑" panose="02010600040101010101" pitchFamily="2" charset="-122"/>
          </a:endParaRPr>
        </a:p>
      </dgm:t>
    </dgm:pt>
    <dgm:pt modelId="{22C254FE-83CA-49CF-A767-DE3326F38256}" type="sibTrans" cxnId="{7A6DEACB-4514-490F-A0D5-47673E644937}">
      <dgm:prSet/>
      <dgm:spPr/>
      <dgm:t>
        <a:bodyPr/>
        <a:lstStyle/>
        <a:p>
          <a:endParaRPr lang="zh-CN" altLang="en-US" sz="1600" b="1">
            <a:latin typeface="华文细黑" panose="02010600040101010101" pitchFamily="2" charset="-122"/>
            <a:ea typeface="华文细黑" panose="02010600040101010101" pitchFamily="2" charset="-122"/>
          </a:endParaRPr>
        </a:p>
      </dgm:t>
    </dgm:pt>
    <dgm:pt modelId="{45322A6A-EC0F-4849-85B4-BAF217F7D829}">
      <dgm:prSet custT="1"/>
      <dgm:spPr>
        <a:solidFill>
          <a:srgbClr val="007150"/>
        </a:solidFill>
      </dgm:spPr>
      <dgm:t>
        <a:bodyPr/>
        <a:lstStyle/>
        <a:p>
          <a:r>
            <a:rPr lang="en-US" altLang="zh-CN" sz="1600" b="1" dirty="0" smtClean="0">
              <a:latin typeface="微软雅黑" pitchFamily="18" charset="0"/>
              <a:cs typeface="微软雅黑" pitchFamily="18" charset="0"/>
            </a:rPr>
            <a:t>纳入</a:t>
          </a:r>
          <a:r>
            <a:rPr lang="zh-CN" altLang="en-US" sz="1600" b="1" dirty="0" smtClean="0">
              <a:latin typeface="微软雅黑" pitchFamily="18" charset="0"/>
              <a:cs typeface="微软雅黑" pitchFamily="18" charset="0"/>
            </a:rPr>
            <a:t>的</a:t>
          </a:r>
          <a:r>
            <a:rPr lang="en-US" altLang="zh-CN" sz="1600" b="1" dirty="0" smtClean="0">
              <a:latin typeface="微软雅黑" pitchFamily="18" charset="0"/>
              <a:cs typeface="微软雅黑" pitchFamily="18" charset="0"/>
            </a:rPr>
            <a:t>温室气体种类</a:t>
          </a:r>
          <a:r>
            <a:rPr lang="zh-CN" altLang="en-US" sz="1600" b="1" dirty="0" smtClean="0">
              <a:latin typeface="微软雅黑" pitchFamily="18" charset="0"/>
              <a:cs typeface="微软雅黑" pitchFamily="18" charset="0"/>
            </a:rPr>
            <a:t>、行业范围和重点排放单位确定条件</a:t>
          </a:r>
          <a:endParaRPr lang="zh-CN" altLang="en-US" sz="1600" b="1" dirty="0">
            <a:latin typeface="华文细黑" panose="02010600040101010101" pitchFamily="2" charset="-122"/>
            <a:ea typeface="华文细黑" panose="02010600040101010101" pitchFamily="2" charset="-122"/>
          </a:endParaRPr>
        </a:p>
      </dgm:t>
    </dgm:pt>
    <dgm:pt modelId="{DD3DA256-5AD5-41D5-A75E-82F5A8C43125}" type="parTrans" cxnId="{3642264A-9796-44D5-BDE3-7385F1879DE2}">
      <dgm:prSet/>
      <dgm:spPr/>
      <dgm:t>
        <a:bodyPr/>
        <a:lstStyle/>
        <a:p>
          <a:endParaRPr lang="zh-CN" altLang="en-US" sz="1600" b="1">
            <a:latin typeface="华文细黑" panose="02010600040101010101" pitchFamily="2" charset="-122"/>
            <a:ea typeface="华文细黑" panose="02010600040101010101" pitchFamily="2" charset="-122"/>
          </a:endParaRPr>
        </a:p>
      </dgm:t>
    </dgm:pt>
    <dgm:pt modelId="{3B5BD630-C6A4-4474-ABB3-1D212A553B87}" type="sibTrans" cxnId="{3642264A-9796-44D5-BDE3-7385F1879DE2}">
      <dgm:prSet/>
      <dgm:spPr/>
      <dgm:t>
        <a:bodyPr/>
        <a:lstStyle/>
        <a:p>
          <a:endParaRPr lang="zh-CN" altLang="en-US" sz="1600" b="1">
            <a:latin typeface="华文细黑" panose="02010600040101010101" pitchFamily="2" charset="-122"/>
            <a:ea typeface="华文细黑" panose="02010600040101010101" pitchFamily="2" charset="-122"/>
          </a:endParaRPr>
        </a:p>
      </dgm:t>
    </dgm:pt>
    <dgm:pt modelId="{69AD0D67-1206-4CB3-86CB-B2897C37D6C7}">
      <dgm:prSet custT="1"/>
      <dgm:spPr>
        <a:solidFill>
          <a:srgbClr val="007150"/>
        </a:solidFill>
      </dgm:spPr>
      <dgm:t>
        <a:bodyPr/>
        <a:lstStyle/>
        <a:p>
          <a:r>
            <a:rPr lang="zh-CN" altLang="en-US" sz="1600" b="1" dirty="0" smtClean="0">
              <a:latin typeface="微软雅黑" pitchFamily="18" charset="0"/>
              <a:cs typeface="微软雅黑" pitchFamily="18" charset="0"/>
            </a:rPr>
            <a:t>碳</a:t>
          </a:r>
          <a:r>
            <a:rPr lang="en-US" altLang="zh-CN" sz="1600" b="1" dirty="0" smtClean="0">
              <a:latin typeface="微软雅黑" pitchFamily="18" charset="0"/>
              <a:cs typeface="微软雅黑" pitchFamily="18" charset="0"/>
            </a:rPr>
            <a:t>排放配额分配方法</a:t>
          </a:r>
          <a:r>
            <a:rPr lang="zh-CN" altLang="en-US" sz="1600" b="1" dirty="0" smtClean="0">
              <a:latin typeface="微软雅黑" pitchFamily="18" charset="0"/>
              <a:cs typeface="微软雅黑" pitchFamily="18" charset="0"/>
            </a:rPr>
            <a:t>和标准</a:t>
          </a:r>
          <a:endParaRPr lang="zh-CN" altLang="en-US" sz="1600" b="1" dirty="0">
            <a:latin typeface="华文细黑" panose="02010600040101010101" pitchFamily="2" charset="-122"/>
            <a:ea typeface="华文细黑" panose="02010600040101010101" pitchFamily="2" charset="-122"/>
          </a:endParaRPr>
        </a:p>
      </dgm:t>
    </dgm:pt>
    <dgm:pt modelId="{F1395A7F-A383-4F5B-B829-EDD0803A98A9}" type="parTrans" cxnId="{75F8FE16-7B59-42F5-B935-2D7286902B10}">
      <dgm:prSet/>
      <dgm:spPr/>
      <dgm:t>
        <a:bodyPr/>
        <a:lstStyle/>
        <a:p>
          <a:endParaRPr lang="zh-CN" altLang="en-US" sz="1600" b="1">
            <a:latin typeface="华文细黑" panose="02010600040101010101" pitchFamily="2" charset="-122"/>
            <a:ea typeface="华文细黑" panose="02010600040101010101" pitchFamily="2" charset="-122"/>
          </a:endParaRPr>
        </a:p>
      </dgm:t>
    </dgm:pt>
    <dgm:pt modelId="{B30CFAE6-06E3-4B2A-B4D3-83908F9362ED}" type="sibTrans" cxnId="{75F8FE16-7B59-42F5-B935-2D7286902B10}">
      <dgm:prSet/>
      <dgm:spPr/>
      <dgm:t>
        <a:bodyPr/>
        <a:lstStyle/>
        <a:p>
          <a:endParaRPr lang="zh-CN" altLang="en-US" sz="1600" b="1">
            <a:latin typeface="华文细黑" panose="02010600040101010101" pitchFamily="2" charset="-122"/>
            <a:ea typeface="华文细黑" panose="02010600040101010101" pitchFamily="2" charset="-122"/>
          </a:endParaRPr>
        </a:p>
      </dgm:t>
    </dgm:pt>
    <dgm:pt modelId="{3F2E7B4D-D360-4DFE-A9AF-8086EC994364}">
      <dgm:prSet custT="1"/>
      <dgm:spPr>
        <a:solidFill>
          <a:srgbClr val="007150"/>
        </a:solidFill>
      </dgm:spPr>
      <dgm:t>
        <a:bodyPr/>
        <a:lstStyle/>
        <a:p>
          <a:r>
            <a:rPr lang="en-US" altLang="zh-CN" sz="1600" b="1" dirty="0">
              <a:latin typeface="微软雅黑" pitchFamily="18" charset="0"/>
              <a:cs typeface="微软雅黑" pitchFamily="18" charset="0"/>
            </a:rPr>
            <a:t>各年度重点排放单位的配额清缴情况</a:t>
          </a:r>
          <a:endParaRPr lang="zh-CN" altLang="en-US" sz="1600" b="1" dirty="0">
            <a:latin typeface="华文细黑" panose="02010600040101010101" pitchFamily="2" charset="-122"/>
            <a:ea typeface="华文细黑" panose="02010600040101010101" pitchFamily="2" charset="-122"/>
          </a:endParaRPr>
        </a:p>
      </dgm:t>
    </dgm:pt>
    <dgm:pt modelId="{F23A3F97-9D17-4CC6-97E2-FF7B12D711FD}" type="parTrans" cxnId="{F13BE9E4-97DD-439B-8E07-DB3344195813}">
      <dgm:prSet/>
      <dgm:spPr/>
      <dgm:t>
        <a:bodyPr/>
        <a:lstStyle/>
        <a:p>
          <a:endParaRPr lang="zh-CN" altLang="en-US" sz="1600" b="1">
            <a:latin typeface="华文细黑" panose="02010600040101010101" pitchFamily="2" charset="-122"/>
            <a:ea typeface="华文细黑" panose="02010600040101010101" pitchFamily="2" charset="-122"/>
          </a:endParaRPr>
        </a:p>
      </dgm:t>
    </dgm:pt>
    <dgm:pt modelId="{B842D377-6DEF-4801-8595-94843D0AB83E}" type="sibTrans" cxnId="{F13BE9E4-97DD-439B-8E07-DB3344195813}">
      <dgm:prSet/>
      <dgm:spPr/>
      <dgm:t>
        <a:bodyPr/>
        <a:lstStyle/>
        <a:p>
          <a:endParaRPr lang="zh-CN" altLang="en-US" sz="1600" b="1">
            <a:latin typeface="华文细黑" panose="02010600040101010101" pitchFamily="2" charset="-122"/>
            <a:ea typeface="华文细黑" panose="02010600040101010101" pitchFamily="2" charset="-122"/>
          </a:endParaRPr>
        </a:p>
      </dgm:t>
    </dgm:pt>
    <dgm:pt modelId="{92C711B9-C5B8-4AC3-9744-A238187397C8}">
      <dgm:prSet custT="1"/>
      <dgm:spPr>
        <a:solidFill>
          <a:srgbClr val="007150"/>
        </a:solidFill>
      </dgm:spPr>
      <dgm:t>
        <a:bodyPr/>
        <a:lstStyle/>
        <a:p>
          <a:r>
            <a:rPr lang="zh-CN" altLang="en-US" sz="1600" b="1" dirty="0" smtClean="0">
              <a:latin typeface="微软雅黑" pitchFamily="18" charset="0"/>
              <a:cs typeface="微软雅黑" pitchFamily="18" charset="0"/>
            </a:rPr>
            <a:t>核查机构名录</a:t>
          </a:r>
          <a:endParaRPr lang="zh-CN" altLang="en-US" sz="1600" b="1" dirty="0">
            <a:latin typeface="微软雅黑" pitchFamily="18" charset="0"/>
            <a:cs typeface="微软雅黑" pitchFamily="18" charset="0"/>
          </a:endParaRPr>
        </a:p>
      </dgm:t>
    </dgm:pt>
    <dgm:pt modelId="{FDC72FB0-8199-40A3-8959-0C131FC7ADBF}" type="parTrans" cxnId="{58DC3F46-910C-4E22-8CB9-20A2DCFA8854}">
      <dgm:prSet/>
      <dgm:spPr/>
      <dgm:t>
        <a:bodyPr/>
        <a:lstStyle/>
        <a:p>
          <a:endParaRPr lang="zh-CN" altLang="en-US" sz="1600" b="1">
            <a:latin typeface="华文细黑" panose="02010600040101010101" pitchFamily="2" charset="-122"/>
            <a:ea typeface="华文细黑" panose="02010600040101010101" pitchFamily="2" charset="-122"/>
          </a:endParaRPr>
        </a:p>
      </dgm:t>
    </dgm:pt>
    <dgm:pt modelId="{F89C45BE-34D2-44C3-8DAC-DB6333D33C17}" type="sibTrans" cxnId="{58DC3F46-910C-4E22-8CB9-20A2DCFA8854}">
      <dgm:prSet/>
      <dgm:spPr/>
      <dgm:t>
        <a:bodyPr/>
        <a:lstStyle/>
        <a:p>
          <a:endParaRPr lang="zh-CN" altLang="en-US" sz="1600" b="1">
            <a:latin typeface="华文细黑" panose="02010600040101010101" pitchFamily="2" charset="-122"/>
            <a:ea typeface="华文细黑" panose="02010600040101010101" pitchFamily="2" charset="-122"/>
          </a:endParaRPr>
        </a:p>
      </dgm:t>
    </dgm:pt>
    <dgm:pt modelId="{9F96C198-35B3-4F51-AB06-30FF6FB53926}">
      <dgm:prSet custT="1"/>
      <dgm:spPr>
        <a:solidFill>
          <a:srgbClr val="007150"/>
        </a:solidFill>
      </dgm:spPr>
      <dgm:t>
        <a:bodyPr/>
        <a:lstStyle/>
        <a:p>
          <a:r>
            <a:rPr lang="en-US" altLang="zh-CN" sz="1600" b="1" dirty="0">
              <a:latin typeface="微软雅黑" pitchFamily="18" charset="0"/>
              <a:cs typeface="微软雅黑" pitchFamily="18" charset="0"/>
            </a:rPr>
            <a:t>交易信息：价格、交易量、交易</a:t>
          </a:r>
          <a:r>
            <a:rPr lang="zh-CN" altLang="en-US" sz="1600" b="1" dirty="0">
              <a:latin typeface="微软雅黑" pitchFamily="18" charset="0"/>
              <a:cs typeface="微软雅黑" pitchFamily="18" charset="0"/>
            </a:rPr>
            <a:t>额等</a:t>
          </a:r>
        </a:p>
      </dgm:t>
    </dgm:pt>
    <dgm:pt modelId="{C040FA60-FD62-4A87-9152-9ACABFF71108}" type="parTrans" cxnId="{D586AAD6-CE47-439F-925D-094E1C6B60C7}">
      <dgm:prSet/>
      <dgm:spPr/>
      <dgm:t>
        <a:bodyPr/>
        <a:lstStyle/>
        <a:p>
          <a:endParaRPr lang="zh-CN" altLang="en-US" sz="1600" b="1">
            <a:latin typeface="华文细黑" panose="02010600040101010101" pitchFamily="2" charset="-122"/>
            <a:ea typeface="华文细黑" panose="02010600040101010101" pitchFamily="2" charset="-122"/>
          </a:endParaRPr>
        </a:p>
      </dgm:t>
    </dgm:pt>
    <dgm:pt modelId="{058FB4B4-FBCD-4068-BBBC-7AF0D3FC97E4}" type="sibTrans" cxnId="{D586AAD6-CE47-439F-925D-094E1C6B60C7}">
      <dgm:prSet/>
      <dgm:spPr/>
      <dgm:t>
        <a:bodyPr/>
        <a:lstStyle/>
        <a:p>
          <a:endParaRPr lang="zh-CN" altLang="en-US" sz="1600" b="1">
            <a:latin typeface="华文细黑" panose="02010600040101010101" pitchFamily="2" charset="-122"/>
            <a:ea typeface="华文细黑" panose="02010600040101010101" pitchFamily="2" charset="-122"/>
          </a:endParaRPr>
        </a:p>
      </dgm:t>
    </dgm:pt>
    <dgm:pt modelId="{620E7263-AC66-491D-B2E9-50558D334C94}" type="pres">
      <dgm:prSet presAssocID="{82597C40-3E88-490D-80A5-8C554B781BCA}" presName="Name0" presStyleCnt="0">
        <dgm:presLayoutVars>
          <dgm:chMax val="7"/>
          <dgm:chPref val="7"/>
          <dgm:dir/>
        </dgm:presLayoutVars>
      </dgm:prSet>
      <dgm:spPr/>
      <dgm:t>
        <a:bodyPr/>
        <a:lstStyle/>
        <a:p>
          <a:endParaRPr lang="zh-CN" altLang="en-US"/>
        </a:p>
      </dgm:t>
    </dgm:pt>
    <dgm:pt modelId="{5F7D937A-CCA8-4F26-9BBA-4D373E04AE87}" type="pres">
      <dgm:prSet presAssocID="{82597C40-3E88-490D-80A5-8C554B781BCA}" presName="Name1" presStyleCnt="0"/>
      <dgm:spPr/>
    </dgm:pt>
    <dgm:pt modelId="{D9D92102-8049-466C-898D-CB4B84DB01E4}" type="pres">
      <dgm:prSet presAssocID="{82597C40-3E88-490D-80A5-8C554B781BCA}" presName="cycle" presStyleCnt="0"/>
      <dgm:spPr/>
    </dgm:pt>
    <dgm:pt modelId="{2DA37364-78EE-433D-A440-F1C2B794C8A1}" type="pres">
      <dgm:prSet presAssocID="{82597C40-3E88-490D-80A5-8C554B781BCA}" presName="srcNode" presStyleLbl="node1" presStyleIdx="0" presStyleCnt="6"/>
      <dgm:spPr/>
    </dgm:pt>
    <dgm:pt modelId="{AD600B0F-1924-4667-875E-D736A5CA13EB}" type="pres">
      <dgm:prSet presAssocID="{82597C40-3E88-490D-80A5-8C554B781BCA}" presName="conn" presStyleLbl="parChTrans1D2" presStyleIdx="0" presStyleCnt="1"/>
      <dgm:spPr/>
      <dgm:t>
        <a:bodyPr/>
        <a:lstStyle/>
        <a:p>
          <a:endParaRPr lang="zh-CN" altLang="en-US"/>
        </a:p>
      </dgm:t>
    </dgm:pt>
    <dgm:pt modelId="{E0BF819F-35CB-447B-A094-38C85168AC98}" type="pres">
      <dgm:prSet presAssocID="{82597C40-3E88-490D-80A5-8C554B781BCA}" presName="extraNode" presStyleLbl="node1" presStyleIdx="0" presStyleCnt="6"/>
      <dgm:spPr/>
    </dgm:pt>
    <dgm:pt modelId="{8575928D-A0BB-486E-BC1E-F94AE4BF9EE8}" type="pres">
      <dgm:prSet presAssocID="{82597C40-3E88-490D-80A5-8C554B781BCA}" presName="dstNode" presStyleLbl="node1" presStyleIdx="0" presStyleCnt="6"/>
      <dgm:spPr/>
    </dgm:pt>
    <dgm:pt modelId="{577E8A0D-6FC9-44CE-A631-0944C808D390}" type="pres">
      <dgm:prSet presAssocID="{45322A6A-EC0F-4849-85B4-BAF217F7D829}" presName="text_1" presStyleLbl="node1" presStyleIdx="0" presStyleCnt="6">
        <dgm:presLayoutVars>
          <dgm:bulletEnabled val="1"/>
        </dgm:presLayoutVars>
      </dgm:prSet>
      <dgm:spPr/>
      <dgm:t>
        <a:bodyPr/>
        <a:lstStyle/>
        <a:p>
          <a:endParaRPr lang="zh-CN" altLang="en-US"/>
        </a:p>
      </dgm:t>
    </dgm:pt>
    <dgm:pt modelId="{920427F9-651C-414B-B5E6-3E93F78356C4}" type="pres">
      <dgm:prSet presAssocID="{45322A6A-EC0F-4849-85B4-BAF217F7D829}" presName="accent_1" presStyleCnt="0"/>
      <dgm:spPr/>
    </dgm:pt>
    <dgm:pt modelId="{2976A979-D28E-4A37-A8E1-E7DEDB4BFE0A}" type="pres">
      <dgm:prSet presAssocID="{45322A6A-EC0F-4849-85B4-BAF217F7D829}" presName="accentRepeatNode" presStyleLbl="solidFgAcc1" presStyleIdx="0" presStyleCnt="6"/>
      <dgm:spPr>
        <a:ln>
          <a:solidFill>
            <a:srgbClr val="007150"/>
          </a:solidFill>
        </a:ln>
      </dgm:spPr>
    </dgm:pt>
    <dgm:pt modelId="{E2512C62-1DBB-40C2-B232-5680D58AAAE2}" type="pres">
      <dgm:prSet presAssocID="{9E2563B0-3391-4BFC-BE27-4A1FDC5B29EE}" presName="text_2" presStyleLbl="node1" presStyleIdx="1" presStyleCnt="6">
        <dgm:presLayoutVars>
          <dgm:bulletEnabled val="1"/>
        </dgm:presLayoutVars>
      </dgm:prSet>
      <dgm:spPr/>
      <dgm:t>
        <a:bodyPr/>
        <a:lstStyle/>
        <a:p>
          <a:endParaRPr lang="zh-CN" altLang="en-US"/>
        </a:p>
      </dgm:t>
    </dgm:pt>
    <dgm:pt modelId="{72962E6F-65B7-45A7-B0B4-E7D51065B319}" type="pres">
      <dgm:prSet presAssocID="{9E2563B0-3391-4BFC-BE27-4A1FDC5B29EE}" presName="accent_2" presStyleCnt="0"/>
      <dgm:spPr/>
    </dgm:pt>
    <dgm:pt modelId="{108C33B7-5920-4C6B-9E62-02C54F16E397}" type="pres">
      <dgm:prSet presAssocID="{9E2563B0-3391-4BFC-BE27-4A1FDC5B29EE}" presName="accentRepeatNode" presStyleLbl="solidFgAcc1" presStyleIdx="1" presStyleCnt="6"/>
      <dgm:spPr>
        <a:ln>
          <a:solidFill>
            <a:srgbClr val="007150"/>
          </a:solidFill>
        </a:ln>
      </dgm:spPr>
    </dgm:pt>
    <dgm:pt modelId="{803CDA07-5F14-49E5-AE1B-33C3D53885FA}" type="pres">
      <dgm:prSet presAssocID="{69AD0D67-1206-4CB3-86CB-B2897C37D6C7}" presName="text_3" presStyleLbl="node1" presStyleIdx="2" presStyleCnt="6">
        <dgm:presLayoutVars>
          <dgm:bulletEnabled val="1"/>
        </dgm:presLayoutVars>
      </dgm:prSet>
      <dgm:spPr/>
      <dgm:t>
        <a:bodyPr/>
        <a:lstStyle/>
        <a:p>
          <a:endParaRPr lang="zh-CN" altLang="en-US"/>
        </a:p>
      </dgm:t>
    </dgm:pt>
    <dgm:pt modelId="{1D0A9591-DC4B-4017-BDF3-28E39AB4D97A}" type="pres">
      <dgm:prSet presAssocID="{69AD0D67-1206-4CB3-86CB-B2897C37D6C7}" presName="accent_3" presStyleCnt="0"/>
      <dgm:spPr/>
    </dgm:pt>
    <dgm:pt modelId="{078FC5A3-C757-41A2-8325-9023012C8BAC}" type="pres">
      <dgm:prSet presAssocID="{69AD0D67-1206-4CB3-86CB-B2897C37D6C7}" presName="accentRepeatNode" presStyleLbl="solidFgAcc1" presStyleIdx="2" presStyleCnt="6"/>
      <dgm:spPr>
        <a:ln>
          <a:solidFill>
            <a:srgbClr val="007150"/>
          </a:solidFill>
        </a:ln>
      </dgm:spPr>
    </dgm:pt>
    <dgm:pt modelId="{69953F6F-5A81-48B8-8B10-3CCF4B3C9668}" type="pres">
      <dgm:prSet presAssocID="{3F2E7B4D-D360-4DFE-A9AF-8086EC994364}" presName="text_4" presStyleLbl="node1" presStyleIdx="3" presStyleCnt="6">
        <dgm:presLayoutVars>
          <dgm:bulletEnabled val="1"/>
        </dgm:presLayoutVars>
      </dgm:prSet>
      <dgm:spPr/>
      <dgm:t>
        <a:bodyPr/>
        <a:lstStyle/>
        <a:p>
          <a:endParaRPr lang="zh-CN" altLang="en-US"/>
        </a:p>
      </dgm:t>
    </dgm:pt>
    <dgm:pt modelId="{87D8C2E5-03E1-4392-B444-A29F935BB75A}" type="pres">
      <dgm:prSet presAssocID="{3F2E7B4D-D360-4DFE-A9AF-8086EC994364}" presName="accent_4" presStyleCnt="0"/>
      <dgm:spPr/>
    </dgm:pt>
    <dgm:pt modelId="{8B235A59-E51E-45D5-8122-CBF25CFB1956}" type="pres">
      <dgm:prSet presAssocID="{3F2E7B4D-D360-4DFE-A9AF-8086EC994364}" presName="accentRepeatNode" presStyleLbl="solidFgAcc1" presStyleIdx="3" presStyleCnt="6"/>
      <dgm:spPr>
        <a:ln>
          <a:solidFill>
            <a:srgbClr val="007150"/>
          </a:solidFill>
        </a:ln>
      </dgm:spPr>
    </dgm:pt>
    <dgm:pt modelId="{E0B753D4-103E-4F72-9948-5D0C61C73C64}" type="pres">
      <dgm:prSet presAssocID="{92C711B9-C5B8-4AC3-9744-A238187397C8}" presName="text_5" presStyleLbl="node1" presStyleIdx="4" presStyleCnt="6">
        <dgm:presLayoutVars>
          <dgm:bulletEnabled val="1"/>
        </dgm:presLayoutVars>
      </dgm:prSet>
      <dgm:spPr/>
      <dgm:t>
        <a:bodyPr/>
        <a:lstStyle/>
        <a:p>
          <a:endParaRPr lang="zh-CN" altLang="en-US"/>
        </a:p>
      </dgm:t>
    </dgm:pt>
    <dgm:pt modelId="{441913F5-C256-49B7-9299-A7C74D406437}" type="pres">
      <dgm:prSet presAssocID="{92C711B9-C5B8-4AC3-9744-A238187397C8}" presName="accent_5" presStyleCnt="0"/>
      <dgm:spPr/>
    </dgm:pt>
    <dgm:pt modelId="{B7BBCF12-547D-4E18-925A-6FB14E13F4B7}" type="pres">
      <dgm:prSet presAssocID="{92C711B9-C5B8-4AC3-9744-A238187397C8}" presName="accentRepeatNode" presStyleLbl="solidFgAcc1" presStyleIdx="4" presStyleCnt="6"/>
      <dgm:spPr>
        <a:ln>
          <a:solidFill>
            <a:srgbClr val="007150"/>
          </a:solidFill>
        </a:ln>
      </dgm:spPr>
    </dgm:pt>
    <dgm:pt modelId="{9988240B-9BFB-492B-B4AA-CAE1C9E81FB6}" type="pres">
      <dgm:prSet presAssocID="{9F96C198-35B3-4F51-AB06-30FF6FB53926}" presName="text_6" presStyleLbl="node1" presStyleIdx="5" presStyleCnt="6">
        <dgm:presLayoutVars>
          <dgm:bulletEnabled val="1"/>
        </dgm:presLayoutVars>
      </dgm:prSet>
      <dgm:spPr/>
      <dgm:t>
        <a:bodyPr/>
        <a:lstStyle/>
        <a:p>
          <a:endParaRPr lang="zh-CN" altLang="en-US"/>
        </a:p>
      </dgm:t>
    </dgm:pt>
    <dgm:pt modelId="{EEE27465-EB2E-40DD-B37D-C53461DDA846}" type="pres">
      <dgm:prSet presAssocID="{9F96C198-35B3-4F51-AB06-30FF6FB53926}" presName="accent_6" presStyleCnt="0"/>
      <dgm:spPr/>
    </dgm:pt>
    <dgm:pt modelId="{0F9FA944-79BA-4EA0-8626-6EC2AD0CBB81}" type="pres">
      <dgm:prSet presAssocID="{9F96C198-35B3-4F51-AB06-30FF6FB53926}" presName="accentRepeatNode" presStyleLbl="solidFgAcc1" presStyleIdx="5" presStyleCnt="6"/>
      <dgm:spPr>
        <a:ln>
          <a:solidFill>
            <a:srgbClr val="007150"/>
          </a:solidFill>
        </a:ln>
      </dgm:spPr>
    </dgm:pt>
  </dgm:ptLst>
  <dgm:cxnLst>
    <dgm:cxn modelId="{75F8FE16-7B59-42F5-B935-2D7286902B10}" srcId="{82597C40-3E88-490D-80A5-8C554B781BCA}" destId="{69AD0D67-1206-4CB3-86CB-B2897C37D6C7}" srcOrd="2" destOrd="0" parTransId="{F1395A7F-A383-4F5B-B829-EDD0803A98A9}" sibTransId="{B30CFAE6-06E3-4B2A-B4D3-83908F9362ED}"/>
    <dgm:cxn modelId="{F13BE9E4-97DD-439B-8E07-DB3344195813}" srcId="{82597C40-3E88-490D-80A5-8C554B781BCA}" destId="{3F2E7B4D-D360-4DFE-A9AF-8086EC994364}" srcOrd="3" destOrd="0" parTransId="{F23A3F97-9D17-4CC6-97E2-FF7B12D711FD}" sibTransId="{B842D377-6DEF-4801-8595-94843D0AB83E}"/>
    <dgm:cxn modelId="{3642264A-9796-44D5-BDE3-7385F1879DE2}" srcId="{82597C40-3E88-490D-80A5-8C554B781BCA}" destId="{45322A6A-EC0F-4849-85B4-BAF217F7D829}" srcOrd="0" destOrd="0" parTransId="{DD3DA256-5AD5-41D5-A75E-82F5A8C43125}" sibTransId="{3B5BD630-C6A4-4474-ABB3-1D212A553B87}"/>
    <dgm:cxn modelId="{D07F4914-222F-429F-A508-531347DE7C8F}" type="presOf" srcId="{92C711B9-C5B8-4AC3-9744-A238187397C8}" destId="{E0B753D4-103E-4F72-9948-5D0C61C73C64}" srcOrd="0" destOrd="0" presId="urn:microsoft.com/office/officeart/2008/layout/VerticalCurvedList"/>
    <dgm:cxn modelId="{D586AAD6-CE47-439F-925D-094E1C6B60C7}" srcId="{82597C40-3E88-490D-80A5-8C554B781BCA}" destId="{9F96C198-35B3-4F51-AB06-30FF6FB53926}" srcOrd="5" destOrd="0" parTransId="{C040FA60-FD62-4A87-9152-9ACABFF71108}" sibTransId="{058FB4B4-FBCD-4068-BBBC-7AF0D3FC97E4}"/>
    <dgm:cxn modelId="{8F97B25B-E072-4D99-BED9-3D356D78A999}" type="presOf" srcId="{82597C40-3E88-490D-80A5-8C554B781BCA}" destId="{620E7263-AC66-491D-B2E9-50558D334C94}" srcOrd="0" destOrd="0" presId="urn:microsoft.com/office/officeart/2008/layout/VerticalCurvedList"/>
    <dgm:cxn modelId="{D3F85C74-71D1-4335-AE1B-39209A68887D}" type="presOf" srcId="{3B5BD630-C6A4-4474-ABB3-1D212A553B87}" destId="{AD600B0F-1924-4667-875E-D736A5CA13EB}" srcOrd="0" destOrd="0" presId="urn:microsoft.com/office/officeart/2008/layout/VerticalCurvedList"/>
    <dgm:cxn modelId="{F5681387-9E01-4528-88B6-1B1417720F80}" type="presOf" srcId="{69AD0D67-1206-4CB3-86CB-B2897C37D6C7}" destId="{803CDA07-5F14-49E5-AE1B-33C3D53885FA}" srcOrd="0" destOrd="0" presId="urn:microsoft.com/office/officeart/2008/layout/VerticalCurvedList"/>
    <dgm:cxn modelId="{58DC3F46-910C-4E22-8CB9-20A2DCFA8854}" srcId="{82597C40-3E88-490D-80A5-8C554B781BCA}" destId="{92C711B9-C5B8-4AC3-9744-A238187397C8}" srcOrd="4" destOrd="0" parTransId="{FDC72FB0-8199-40A3-8959-0C131FC7ADBF}" sibTransId="{F89C45BE-34D2-44C3-8DAC-DB6333D33C17}"/>
    <dgm:cxn modelId="{261C7A04-4D1A-4A32-9D79-8D3C20BA1846}" type="presOf" srcId="{45322A6A-EC0F-4849-85B4-BAF217F7D829}" destId="{577E8A0D-6FC9-44CE-A631-0944C808D390}" srcOrd="0" destOrd="0" presId="urn:microsoft.com/office/officeart/2008/layout/VerticalCurvedList"/>
    <dgm:cxn modelId="{A5282CE8-5DA2-434A-AD03-7B178FBF12FA}" type="presOf" srcId="{9F96C198-35B3-4F51-AB06-30FF6FB53926}" destId="{9988240B-9BFB-492B-B4AA-CAE1C9E81FB6}" srcOrd="0" destOrd="0" presId="urn:microsoft.com/office/officeart/2008/layout/VerticalCurvedList"/>
    <dgm:cxn modelId="{7A6DEACB-4514-490F-A0D5-47673E644937}" srcId="{82597C40-3E88-490D-80A5-8C554B781BCA}" destId="{9E2563B0-3391-4BFC-BE27-4A1FDC5B29EE}" srcOrd="1" destOrd="0" parTransId="{D7FD0CF8-346D-439C-A9F8-16B533016468}" sibTransId="{22C254FE-83CA-49CF-A767-DE3326F38256}"/>
    <dgm:cxn modelId="{FDBB26E4-6F2B-4001-A5BF-17D90380CE52}" type="presOf" srcId="{9E2563B0-3391-4BFC-BE27-4A1FDC5B29EE}" destId="{E2512C62-1DBB-40C2-B232-5680D58AAAE2}" srcOrd="0" destOrd="0" presId="urn:microsoft.com/office/officeart/2008/layout/VerticalCurvedList"/>
    <dgm:cxn modelId="{F7B39D0D-8FCE-4BC6-AC44-CCF80010DAC4}" type="presOf" srcId="{3F2E7B4D-D360-4DFE-A9AF-8086EC994364}" destId="{69953F6F-5A81-48B8-8B10-3CCF4B3C9668}" srcOrd="0" destOrd="0" presId="urn:microsoft.com/office/officeart/2008/layout/VerticalCurvedList"/>
    <dgm:cxn modelId="{FFF4EF18-84DB-4606-853C-A4F6FE02297D}" type="presParOf" srcId="{620E7263-AC66-491D-B2E9-50558D334C94}" destId="{5F7D937A-CCA8-4F26-9BBA-4D373E04AE87}" srcOrd="0" destOrd="0" presId="urn:microsoft.com/office/officeart/2008/layout/VerticalCurvedList"/>
    <dgm:cxn modelId="{26F2D61C-E0F5-43DE-B686-B9DBE01161C9}" type="presParOf" srcId="{5F7D937A-CCA8-4F26-9BBA-4D373E04AE87}" destId="{D9D92102-8049-466C-898D-CB4B84DB01E4}" srcOrd="0" destOrd="0" presId="urn:microsoft.com/office/officeart/2008/layout/VerticalCurvedList"/>
    <dgm:cxn modelId="{428EB53F-BC52-4437-B8C3-7E1625D3B72F}" type="presParOf" srcId="{D9D92102-8049-466C-898D-CB4B84DB01E4}" destId="{2DA37364-78EE-433D-A440-F1C2B794C8A1}" srcOrd="0" destOrd="0" presId="urn:microsoft.com/office/officeart/2008/layout/VerticalCurvedList"/>
    <dgm:cxn modelId="{4D9023A3-87AF-4105-990A-50673BBDC6E2}" type="presParOf" srcId="{D9D92102-8049-466C-898D-CB4B84DB01E4}" destId="{AD600B0F-1924-4667-875E-D736A5CA13EB}" srcOrd="1" destOrd="0" presId="urn:microsoft.com/office/officeart/2008/layout/VerticalCurvedList"/>
    <dgm:cxn modelId="{3F5B8A94-2072-474F-ACD4-1A80F29D82DC}" type="presParOf" srcId="{D9D92102-8049-466C-898D-CB4B84DB01E4}" destId="{E0BF819F-35CB-447B-A094-38C85168AC98}" srcOrd="2" destOrd="0" presId="urn:microsoft.com/office/officeart/2008/layout/VerticalCurvedList"/>
    <dgm:cxn modelId="{7845262B-D908-477D-BFB2-93C399889102}" type="presParOf" srcId="{D9D92102-8049-466C-898D-CB4B84DB01E4}" destId="{8575928D-A0BB-486E-BC1E-F94AE4BF9EE8}" srcOrd="3" destOrd="0" presId="urn:microsoft.com/office/officeart/2008/layout/VerticalCurvedList"/>
    <dgm:cxn modelId="{D4FAD996-C37E-4DD1-A29A-3F040E125688}" type="presParOf" srcId="{5F7D937A-CCA8-4F26-9BBA-4D373E04AE87}" destId="{577E8A0D-6FC9-44CE-A631-0944C808D390}" srcOrd="1" destOrd="0" presId="urn:microsoft.com/office/officeart/2008/layout/VerticalCurvedList"/>
    <dgm:cxn modelId="{5ECB4F97-BF18-4E18-A5AA-379E8F153860}" type="presParOf" srcId="{5F7D937A-CCA8-4F26-9BBA-4D373E04AE87}" destId="{920427F9-651C-414B-B5E6-3E93F78356C4}" srcOrd="2" destOrd="0" presId="urn:microsoft.com/office/officeart/2008/layout/VerticalCurvedList"/>
    <dgm:cxn modelId="{5B8F0AD0-4362-497D-955C-9CB4B08F7B0B}" type="presParOf" srcId="{920427F9-651C-414B-B5E6-3E93F78356C4}" destId="{2976A979-D28E-4A37-A8E1-E7DEDB4BFE0A}" srcOrd="0" destOrd="0" presId="urn:microsoft.com/office/officeart/2008/layout/VerticalCurvedList"/>
    <dgm:cxn modelId="{80BDA5F8-8D82-46B4-B4E5-F1145933D073}" type="presParOf" srcId="{5F7D937A-CCA8-4F26-9BBA-4D373E04AE87}" destId="{E2512C62-1DBB-40C2-B232-5680D58AAAE2}" srcOrd="3" destOrd="0" presId="urn:microsoft.com/office/officeart/2008/layout/VerticalCurvedList"/>
    <dgm:cxn modelId="{27315C3B-1A6F-4E12-BDE2-E1312666F1AF}" type="presParOf" srcId="{5F7D937A-CCA8-4F26-9BBA-4D373E04AE87}" destId="{72962E6F-65B7-45A7-B0B4-E7D51065B319}" srcOrd="4" destOrd="0" presId="urn:microsoft.com/office/officeart/2008/layout/VerticalCurvedList"/>
    <dgm:cxn modelId="{DD445BE7-9EF7-438F-B2DB-8C6908D18BC2}" type="presParOf" srcId="{72962E6F-65B7-45A7-B0B4-E7D51065B319}" destId="{108C33B7-5920-4C6B-9E62-02C54F16E397}" srcOrd="0" destOrd="0" presId="urn:microsoft.com/office/officeart/2008/layout/VerticalCurvedList"/>
    <dgm:cxn modelId="{75A95E70-E629-451F-9434-179364BC67F9}" type="presParOf" srcId="{5F7D937A-CCA8-4F26-9BBA-4D373E04AE87}" destId="{803CDA07-5F14-49E5-AE1B-33C3D53885FA}" srcOrd="5" destOrd="0" presId="urn:microsoft.com/office/officeart/2008/layout/VerticalCurvedList"/>
    <dgm:cxn modelId="{166FBD37-2571-4711-A5BD-DB5A69668213}" type="presParOf" srcId="{5F7D937A-CCA8-4F26-9BBA-4D373E04AE87}" destId="{1D0A9591-DC4B-4017-BDF3-28E39AB4D97A}" srcOrd="6" destOrd="0" presId="urn:microsoft.com/office/officeart/2008/layout/VerticalCurvedList"/>
    <dgm:cxn modelId="{CAC69776-B120-4A6B-BA30-CED8DB1201F1}" type="presParOf" srcId="{1D0A9591-DC4B-4017-BDF3-28E39AB4D97A}" destId="{078FC5A3-C757-41A2-8325-9023012C8BAC}" srcOrd="0" destOrd="0" presId="urn:microsoft.com/office/officeart/2008/layout/VerticalCurvedList"/>
    <dgm:cxn modelId="{37475089-613C-48F1-A2B0-D2C20651600F}" type="presParOf" srcId="{5F7D937A-CCA8-4F26-9BBA-4D373E04AE87}" destId="{69953F6F-5A81-48B8-8B10-3CCF4B3C9668}" srcOrd="7" destOrd="0" presId="urn:microsoft.com/office/officeart/2008/layout/VerticalCurvedList"/>
    <dgm:cxn modelId="{36A62AEC-AFD9-471D-B918-CC3D67AB5C4D}" type="presParOf" srcId="{5F7D937A-CCA8-4F26-9BBA-4D373E04AE87}" destId="{87D8C2E5-03E1-4392-B444-A29F935BB75A}" srcOrd="8" destOrd="0" presId="urn:microsoft.com/office/officeart/2008/layout/VerticalCurvedList"/>
    <dgm:cxn modelId="{DF7C4210-0BA8-415E-98D2-A6494225E53B}" type="presParOf" srcId="{87D8C2E5-03E1-4392-B444-A29F935BB75A}" destId="{8B235A59-E51E-45D5-8122-CBF25CFB1956}" srcOrd="0" destOrd="0" presId="urn:microsoft.com/office/officeart/2008/layout/VerticalCurvedList"/>
    <dgm:cxn modelId="{1FD35929-9101-4515-B6D2-10CFCF9E4F71}" type="presParOf" srcId="{5F7D937A-CCA8-4F26-9BBA-4D373E04AE87}" destId="{E0B753D4-103E-4F72-9948-5D0C61C73C64}" srcOrd="9" destOrd="0" presId="urn:microsoft.com/office/officeart/2008/layout/VerticalCurvedList"/>
    <dgm:cxn modelId="{9AB44EE3-F089-4195-B623-57FAA8255A1E}" type="presParOf" srcId="{5F7D937A-CCA8-4F26-9BBA-4D373E04AE87}" destId="{441913F5-C256-49B7-9299-A7C74D406437}" srcOrd="10" destOrd="0" presId="urn:microsoft.com/office/officeart/2008/layout/VerticalCurvedList"/>
    <dgm:cxn modelId="{14B5FC9E-D041-48FA-BF03-AD51CCF359C9}" type="presParOf" srcId="{441913F5-C256-49B7-9299-A7C74D406437}" destId="{B7BBCF12-547D-4E18-925A-6FB14E13F4B7}" srcOrd="0" destOrd="0" presId="urn:microsoft.com/office/officeart/2008/layout/VerticalCurvedList"/>
    <dgm:cxn modelId="{E78B9219-44AB-4655-B39A-E43BBCD4183C}" type="presParOf" srcId="{5F7D937A-CCA8-4F26-9BBA-4D373E04AE87}" destId="{9988240B-9BFB-492B-B4AA-CAE1C9E81FB6}" srcOrd="11" destOrd="0" presId="urn:microsoft.com/office/officeart/2008/layout/VerticalCurvedList"/>
    <dgm:cxn modelId="{A8BD1E20-6CA4-414D-8FE7-8EA40248D89A}" type="presParOf" srcId="{5F7D937A-CCA8-4F26-9BBA-4D373E04AE87}" destId="{EEE27465-EB2E-40DD-B37D-C53461DDA846}" srcOrd="12" destOrd="0" presId="urn:microsoft.com/office/officeart/2008/layout/VerticalCurvedList"/>
    <dgm:cxn modelId="{A44D8264-073B-4476-98A1-57FFB954B288}" type="presParOf" srcId="{EEE27465-EB2E-40DD-B37D-C53461DDA846}" destId="{0F9FA944-79BA-4EA0-8626-6EC2AD0CBB8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1E7DC9-18EB-45C0-B1CD-F33AB3AD1205}">
      <dsp:nvSpPr>
        <dsp:cNvPr id="0" name=""/>
        <dsp:cNvSpPr/>
      </dsp:nvSpPr>
      <dsp:spPr>
        <a:xfrm>
          <a:off x="0" y="48953"/>
          <a:ext cx="8645681" cy="804960"/>
        </a:xfrm>
        <a:prstGeom prst="roundRect">
          <a:avLst/>
        </a:prstGeom>
        <a:solidFill>
          <a:srgbClr val="0071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zh-CN" altLang="en-US" sz="2400" b="0" kern="1200" dirty="0">
              <a:latin typeface="微软雅黑"/>
              <a:ea typeface="微软雅黑"/>
            </a:rPr>
            <a:t>覆盖范围与总量设定</a:t>
          </a:r>
          <a:r>
            <a:rPr lang="en-US" altLang="zh-CN" sz="2400" b="0" kern="1200" dirty="0">
              <a:latin typeface="微软雅黑"/>
              <a:ea typeface="微软雅黑"/>
            </a:rPr>
            <a:t>    </a:t>
          </a:r>
          <a:r>
            <a:rPr lang="zh-CN" altLang="en-US" sz="2400" b="0" kern="1200" dirty="0">
              <a:latin typeface="微软雅黑"/>
              <a:ea typeface="微软雅黑"/>
            </a:rPr>
            <a:t>碳交易市场建设的首要任务</a:t>
          </a:r>
        </a:p>
      </dsp:txBody>
      <dsp:txXfrm>
        <a:off x="39295" y="88248"/>
        <a:ext cx="8567091" cy="726370"/>
      </dsp:txXfrm>
    </dsp:sp>
    <dsp:sp modelId="{07D12111-A28F-47E3-8DA5-E2BE20925955}">
      <dsp:nvSpPr>
        <dsp:cNvPr id="0" name=""/>
        <dsp:cNvSpPr/>
      </dsp:nvSpPr>
      <dsp:spPr>
        <a:xfrm>
          <a:off x="0" y="977753"/>
          <a:ext cx="8645681" cy="804960"/>
        </a:xfrm>
        <a:prstGeom prst="roundRect">
          <a:avLst/>
        </a:prstGeom>
        <a:solidFill>
          <a:srgbClr val="0B98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zh-CN" altLang="en-US" sz="2400" b="0" kern="1200" dirty="0">
              <a:latin typeface="微软雅黑"/>
              <a:ea typeface="微软雅黑"/>
            </a:rPr>
            <a:t>配额分配与管理</a:t>
          </a:r>
          <a:r>
            <a:rPr lang="en-US" altLang="zh-CN" sz="2400" b="0" kern="1200" dirty="0">
              <a:latin typeface="微软雅黑"/>
              <a:ea typeface="微软雅黑"/>
            </a:rPr>
            <a:t>           </a:t>
          </a:r>
          <a:r>
            <a:rPr lang="zh-CN" altLang="en-US" sz="2400" b="0" kern="1200" dirty="0">
              <a:latin typeface="微软雅黑"/>
              <a:ea typeface="微软雅黑"/>
            </a:rPr>
            <a:t>体系设计的关键环节</a:t>
          </a:r>
        </a:p>
      </dsp:txBody>
      <dsp:txXfrm>
        <a:off x="39295" y="1017048"/>
        <a:ext cx="8567091" cy="726370"/>
      </dsp:txXfrm>
    </dsp:sp>
    <dsp:sp modelId="{F02126E6-B402-499A-9A5F-16EA34525DB8}">
      <dsp:nvSpPr>
        <dsp:cNvPr id="0" name=""/>
        <dsp:cNvSpPr/>
      </dsp:nvSpPr>
      <dsp:spPr>
        <a:xfrm>
          <a:off x="0" y="1906553"/>
          <a:ext cx="8645681" cy="804960"/>
        </a:xfrm>
        <a:prstGeom prst="roundRect">
          <a:avLst/>
        </a:prstGeom>
        <a:solidFill>
          <a:srgbClr val="0071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zh-CN" altLang="en-US" sz="2400" b="0" kern="1200" dirty="0">
              <a:latin typeface="微软雅黑"/>
              <a:ea typeface="微软雅黑"/>
            </a:rPr>
            <a:t>市场与价格机制</a:t>
          </a:r>
          <a:r>
            <a:rPr lang="en-US" altLang="zh-CN" sz="2400" b="0" kern="1200" dirty="0">
              <a:latin typeface="微软雅黑"/>
              <a:ea typeface="微软雅黑"/>
            </a:rPr>
            <a:t>           </a:t>
          </a:r>
          <a:r>
            <a:rPr lang="zh-CN" altLang="en-US" sz="2400" b="0" kern="1200" dirty="0">
              <a:latin typeface="微软雅黑"/>
              <a:ea typeface="微软雅黑"/>
            </a:rPr>
            <a:t>碳交易体系最重要的因素</a:t>
          </a:r>
        </a:p>
      </dsp:txBody>
      <dsp:txXfrm>
        <a:off x="39295" y="1945848"/>
        <a:ext cx="8567091" cy="726370"/>
      </dsp:txXfrm>
    </dsp:sp>
    <dsp:sp modelId="{4B3F2EBA-6343-45FD-8B79-290B35F5F5FE}">
      <dsp:nvSpPr>
        <dsp:cNvPr id="0" name=""/>
        <dsp:cNvSpPr/>
      </dsp:nvSpPr>
      <dsp:spPr>
        <a:xfrm>
          <a:off x="0" y="2835352"/>
          <a:ext cx="8645681" cy="804960"/>
        </a:xfrm>
        <a:prstGeom prst="roundRect">
          <a:avLst/>
        </a:prstGeom>
        <a:solidFill>
          <a:srgbClr val="0B98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zh-CN" altLang="en-US" sz="2400" b="0" kern="1200" dirty="0">
              <a:solidFill>
                <a:schemeClr val="bg1"/>
              </a:solidFill>
              <a:latin typeface="微软雅黑"/>
              <a:ea typeface="微软雅黑"/>
            </a:rPr>
            <a:t>灵活机制</a:t>
          </a:r>
          <a:r>
            <a:rPr lang="zh-CN" altLang="en-US" sz="2400" b="0" kern="1200" dirty="0">
              <a:latin typeface="微软雅黑"/>
              <a:ea typeface="微软雅黑"/>
            </a:rPr>
            <a:t>及履约       </a:t>
          </a:r>
          <a:r>
            <a:rPr lang="en-US" altLang="zh-CN" sz="2400" b="0" kern="1200" dirty="0">
              <a:latin typeface="微软雅黑"/>
              <a:ea typeface="微软雅黑"/>
            </a:rPr>
            <a:t>    </a:t>
          </a:r>
          <a:r>
            <a:rPr lang="zh-CN" altLang="en-US" sz="2400" b="0" kern="1200" dirty="0">
              <a:latin typeface="微软雅黑"/>
              <a:ea typeface="微软雅黑"/>
            </a:rPr>
            <a:t>抵消机制、链接机制</a:t>
          </a:r>
        </a:p>
      </dsp:txBody>
      <dsp:txXfrm>
        <a:off x="39295" y="2874647"/>
        <a:ext cx="8567091" cy="726370"/>
      </dsp:txXfrm>
    </dsp:sp>
    <dsp:sp modelId="{2E8BC7CC-89F2-47D1-8C5D-35445B682944}">
      <dsp:nvSpPr>
        <dsp:cNvPr id="0" name=""/>
        <dsp:cNvSpPr/>
      </dsp:nvSpPr>
      <dsp:spPr>
        <a:xfrm>
          <a:off x="0" y="3764153"/>
          <a:ext cx="8645681" cy="804960"/>
        </a:xfrm>
        <a:prstGeom prst="roundRect">
          <a:avLst/>
        </a:prstGeom>
        <a:solidFill>
          <a:srgbClr val="0071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zh-CN" sz="2400" b="0" kern="1200" dirty="0">
              <a:latin typeface="微软雅黑"/>
              <a:ea typeface="微软雅黑"/>
            </a:rPr>
            <a:t>相关支撑机制</a:t>
          </a:r>
          <a:r>
            <a:rPr lang="en-US" altLang="zh-CN" sz="2400" b="0" kern="1200" dirty="0">
              <a:latin typeface="微软雅黑"/>
              <a:ea typeface="微软雅黑"/>
            </a:rPr>
            <a:t>              </a:t>
          </a:r>
          <a:r>
            <a:rPr lang="zh-CN" sz="2400" b="0" kern="1200" dirty="0">
              <a:latin typeface="微软雅黑"/>
              <a:ea typeface="微软雅黑"/>
            </a:rPr>
            <a:t>注册登记系统和</a:t>
          </a:r>
          <a:r>
            <a:rPr lang="en-US" sz="2400" b="0" kern="1200" dirty="0">
              <a:latin typeface="微软雅黑"/>
              <a:ea typeface="微软雅黑"/>
            </a:rPr>
            <a:t>MRV</a:t>
          </a:r>
          <a:r>
            <a:rPr lang="zh-CN" sz="2400" b="0" kern="1200" dirty="0">
              <a:latin typeface="微软雅黑"/>
              <a:ea typeface="微软雅黑"/>
            </a:rPr>
            <a:t>等</a:t>
          </a:r>
        </a:p>
      </dsp:txBody>
      <dsp:txXfrm>
        <a:off x="39295" y="3803448"/>
        <a:ext cx="8567091" cy="7263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600B0F-1924-4667-875E-D736A5CA13EB}">
      <dsp:nvSpPr>
        <dsp:cNvPr id="0" name=""/>
        <dsp:cNvSpPr/>
      </dsp:nvSpPr>
      <dsp:spPr>
        <a:xfrm>
          <a:off x="-5253271" y="-804583"/>
          <a:ext cx="6255584" cy="6255584"/>
        </a:xfrm>
        <a:prstGeom prst="blockArc">
          <a:avLst>
            <a:gd name="adj1" fmla="val 18900000"/>
            <a:gd name="adj2" fmla="val 2700000"/>
            <a:gd name="adj3" fmla="val 345"/>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7E8A0D-6FC9-44CE-A631-0944C808D390}">
      <dsp:nvSpPr>
        <dsp:cNvPr id="0" name=""/>
        <dsp:cNvSpPr/>
      </dsp:nvSpPr>
      <dsp:spPr>
        <a:xfrm>
          <a:off x="373771" y="244680"/>
          <a:ext cx="6339067" cy="489174"/>
        </a:xfrm>
        <a:prstGeom prst="rect">
          <a:avLst/>
        </a:prstGeom>
        <a:solidFill>
          <a:srgbClr val="0071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8282" tIns="40640" rIns="40640" bIns="40640" numCol="1" spcCol="1270" anchor="ctr" anchorCtr="0">
          <a:noAutofit/>
        </a:bodyPr>
        <a:lstStyle/>
        <a:p>
          <a:pPr lvl="0" algn="l" defTabSz="711200">
            <a:lnSpc>
              <a:spcPct val="90000"/>
            </a:lnSpc>
            <a:spcBef>
              <a:spcPct val="0"/>
            </a:spcBef>
            <a:spcAft>
              <a:spcPct val="35000"/>
            </a:spcAft>
          </a:pPr>
          <a:r>
            <a:rPr lang="en-US" altLang="zh-CN" sz="1600" b="1" kern="1200" dirty="0" smtClean="0">
              <a:latin typeface="微软雅黑" pitchFamily="18" charset="0"/>
              <a:cs typeface="微软雅黑" pitchFamily="18" charset="0"/>
            </a:rPr>
            <a:t>纳入</a:t>
          </a:r>
          <a:r>
            <a:rPr lang="zh-CN" altLang="en-US" sz="1600" b="1" kern="1200" dirty="0" smtClean="0">
              <a:latin typeface="微软雅黑" pitchFamily="18" charset="0"/>
              <a:cs typeface="微软雅黑" pitchFamily="18" charset="0"/>
            </a:rPr>
            <a:t>的</a:t>
          </a:r>
          <a:r>
            <a:rPr lang="en-US" altLang="zh-CN" sz="1600" b="1" kern="1200" dirty="0" smtClean="0">
              <a:latin typeface="微软雅黑" pitchFamily="18" charset="0"/>
              <a:cs typeface="微软雅黑" pitchFamily="18" charset="0"/>
            </a:rPr>
            <a:t>温室气体种类</a:t>
          </a:r>
          <a:r>
            <a:rPr lang="zh-CN" altLang="en-US" sz="1600" b="1" kern="1200" dirty="0" smtClean="0">
              <a:latin typeface="微软雅黑" pitchFamily="18" charset="0"/>
              <a:cs typeface="微软雅黑" pitchFamily="18" charset="0"/>
            </a:rPr>
            <a:t>、行业范围和重点排放单位确定条件</a:t>
          </a:r>
          <a:endParaRPr lang="zh-CN" altLang="en-US" sz="1600" b="1" kern="1200" dirty="0">
            <a:latin typeface="华文细黑" panose="02010600040101010101" pitchFamily="2" charset="-122"/>
            <a:ea typeface="华文细黑" panose="02010600040101010101" pitchFamily="2" charset="-122"/>
          </a:endParaRPr>
        </a:p>
      </dsp:txBody>
      <dsp:txXfrm>
        <a:off x="373771" y="244680"/>
        <a:ext cx="6339067" cy="489174"/>
      </dsp:txXfrm>
    </dsp:sp>
    <dsp:sp modelId="{2976A979-D28E-4A37-A8E1-E7DEDB4BFE0A}">
      <dsp:nvSpPr>
        <dsp:cNvPr id="0" name=""/>
        <dsp:cNvSpPr/>
      </dsp:nvSpPr>
      <dsp:spPr>
        <a:xfrm>
          <a:off x="68037" y="183533"/>
          <a:ext cx="611468" cy="611468"/>
        </a:xfrm>
        <a:prstGeom prst="ellipse">
          <a:avLst/>
        </a:prstGeom>
        <a:solidFill>
          <a:schemeClr val="lt1">
            <a:hueOff val="0"/>
            <a:satOff val="0"/>
            <a:lumOff val="0"/>
            <a:alphaOff val="0"/>
          </a:schemeClr>
        </a:solidFill>
        <a:ln w="12700" cap="flat" cmpd="sng" algn="ctr">
          <a:solidFill>
            <a:srgbClr val="007150"/>
          </a:solidFill>
          <a:prstDash val="solid"/>
          <a:miter lim="800000"/>
        </a:ln>
        <a:effectLst/>
      </dsp:spPr>
      <dsp:style>
        <a:lnRef idx="2">
          <a:scrgbClr r="0" g="0" b="0"/>
        </a:lnRef>
        <a:fillRef idx="1">
          <a:scrgbClr r="0" g="0" b="0"/>
        </a:fillRef>
        <a:effectRef idx="0">
          <a:scrgbClr r="0" g="0" b="0"/>
        </a:effectRef>
        <a:fontRef idx="minor"/>
      </dsp:style>
    </dsp:sp>
    <dsp:sp modelId="{E2512C62-1DBB-40C2-B232-5680D58AAAE2}">
      <dsp:nvSpPr>
        <dsp:cNvPr id="0" name=""/>
        <dsp:cNvSpPr/>
      </dsp:nvSpPr>
      <dsp:spPr>
        <a:xfrm>
          <a:off x="776151" y="978349"/>
          <a:ext cx="5936688" cy="489174"/>
        </a:xfrm>
        <a:prstGeom prst="rect">
          <a:avLst/>
        </a:prstGeom>
        <a:solidFill>
          <a:srgbClr val="0071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8282" tIns="40640" rIns="40640" bIns="40640" numCol="1" spcCol="1270" anchor="ctr" anchorCtr="0">
          <a:noAutofit/>
        </a:bodyPr>
        <a:lstStyle/>
        <a:p>
          <a:pPr lvl="0" algn="l" defTabSz="711200">
            <a:lnSpc>
              <a:spcPct val="90000"/>
            </a:lnSpc>
            <a:spcBef>
              <a:spcPct val="0"/>
            </a:spcBef>
            <a:spcAft>
              <a:spcPct val="35000"/>
            </a:spcAft>
          </a:pPr>
          <a:r>
            <a:rPr lang="en-US" altLang="zh-CN" sz="1600" b="1" kern="1200" dirty="0" smtClean="0">
              <a:latin typeface="微软雅黑" pitchFamily="18" charset="0"/>
              <a:cs typeface="微软雅黑" pitchFamily="18" charset="0"/>
            </a:rPr>
            <a:t>重点排放单位</a:t>
          </a:r>
          <a:r>
            <a:rPr lang="zh-CN" altLang="en-US" sz="1600" b="1" kern="1200" dirty="0" smtClean="0">
              <a:latin typeface="微软雅黑" pitchFamily="18" charset="0"/>
              <a:cs typeface="微软雅黑" pitchFamily="18" charset="0"/>
            </a:rPr>
            <a:t>名录</a:t>
          </a:r>
          <a:endParaRPr lang="zh-CN" altLang="en-US" sz="1600" b="1" kern="1200" dirty="0">
            <a:latin typeface="华文细黑" panose="02010600040101010101" pitchFamily="2" charset="-122"/>
            <a:ea typeface="华文细黑" panose="02010600040101010101" pitchFamily="2" charset="-122"/>
          </a:endParaRPr>
        </a:p>
      </dsp:txBody>
      <dsp:txXfrm>
        <a:off x="776151" y="978349"/>
        <a:ext cx="5936688" cy="489174"/>
      </dsp:txXfrm>
    </dsp:sp>
    <dsp:sp modelId="{108C33B7-5920-4C6B-9E62-02C54F16E397}">
      <dsp:nvSpPr>
        <dsp:cNvPr id="0" name=""/>
        <dsp:cNvSpPr/>
      </dsp:nvSpPr>
      <dsp:spPr>
        <a:xfrm>
          <a:off x="470417" y="917202"/>
          <a:ext cx="611468" cy="611468"/>
        </a:xfrm>
        <a:prstGeom prst="ellipse">
          <a:avLst/>
        </a:prstGeom>
        <a:solidFill>
          <a:schemeClr val="lt1">
            <a:hueOff val="0"/>
            <a:satOff val="0"/>
            <a:lumOff val="0"/>
            <a:alphaOff val="0"/>
          </a:schemeClr>
        </a:solidFill>
        <a:ln w="12700" cap="flat" cmpd="sng" algn="ctr">
          <a:solidFill>
            <a:srgbClr val="007150"/>
          </a:solidFill>
          <a:prstDash val="solid"/>
          <a:miter lim="800000"/>
        </a:ln>
        <a:effectLst/>
      </dsp:spPr>
      <dsp:style>
        <a:lnRef idx="2">
          <a:scrgbClr r="0" g="0" b="0"/>
        </a:lnRef>
        <a:fillRef idx="1">
          <a:scrgbClr r="0" g="0" b="0"/>
        </a:fillRef>
        <a:effectRef idx="0">
          <a:scrgbClr r="0" g="0" b="0"/>
        </a:effectRef>
        <a:fontRef idx="minor"/>
      </dsp:style>
    </dsp:sp>
    <dsp:sp modelId="{803CDA07-5F14-49E5-AE1B-33C3D53885FA}">
      <dsp:nvSpPr>
        <dsp:cNvPr id="0" name=""/>
        <dsp:cNvSpPr/>
      </dsp:nvSpPr>
      <dsp:spPr>
        <a:xfrm>
          <a:off x="960149" y="1712018"/>
          <a:ext cx="5752690" cy="489174"/>
        </a:xfrm>
        <a:prstGeom prst="rect">
          <a:avLst/>
        </a:prstGeom>
        <a:solidFill>
          <a:srgbClr val="0071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8282" tIns="40640" rIns="40640" bIns="40640" numCol="1" spcCol="1270" anchor="ctr" anchorCtr="0">
          <a:noAutofit/>
        </a:bodyPr>
        <a:lstStyle/>
        <a:p>
          <a:pPr lvl="0" algn="l" defTabSz="711200">
            <a:lnSpc>
              <a:spcPct val="90000"/>
            </a:lnSpc>
            <a:spcBef>
              <a:spcPct val="0"/>
            </a:spcBef>
            <a:spcAft>
              <a:spcPct val="35000"/>
            </a:spcAft>
          </a:pPr>
          <a:r>
            <a:rPr lang="zh-CN" altLang="en-US" sz="1600" b="1" kern="1200" dirty="0" smtClean="0">
              <a:latin typeface="微软雅黑" pitchFamily="18" charset="0"/>
              <a:cs typeface="微软雅黑" pitchFamily="18" charset="0"/>
            </a:rPr>
            <a:t>碳</a:t>
          </a:r>
          <a:r>
            <a:rPr lang="en-US" altLang="zh-CN" sz="1600" b="1" kern="1200" dirty="0" smtClean="0">
              <a:latin typeface="微软雅黑" pitchFamily="18" charset="0"/>
              <a:cs typeface="微软雅黑" pitchFamily="18" charset="0"/>
            </a:rPr>
            <a:t>排放配额分配方法</a:t>
          </a:r>
          <a:r>
            <a:rPr lang="zh-CN" altLang="en-US" sz="1600" b="1" kern="1200" dirty="0" smtClean="0">
              <a:latin typeface="微软雅黑" pitchFamily="18" charset="0"/>
              <a:cs typeface="微软雅黑" pitchFamily="18" charset="0"/>
            </a:rPr>
            <a:t>和标准</a:t>
          </a:r>
          <a:endParaRPr lang="zh-CN" altLang="en-US" sz="1600" b="1" kern="1200" dirty="0">
            <a:latin typeface="华文细黑" panose="02010600040101010101" pitchFamily="2" charset="-122"/>
            <a:ea typeface="华文细黑" panose="02010600040101010101" pitchFamily="2" charset="-122"/>
          </a:endParaRPr>
        </a:p>
      </dsp:txBody>
      <dsp:txXfrm>
        <a:off x="960149" y="1712018"/>
        <a:ext cx="5752690" cy="489174"/>
      </dsp:txXfrm>
    </dsp:sp>
    <dsp:sp modelId="{078FC5A3-C757-41A2-8325-9023012C8BAC}">
      <dsp:nvSpPr>
        <dsp:cNvPr id="0" name=""/>
        <dsp:cNvSpPr/>
      </dsp:nvSpPr>
      <dsp:spPr>
        <a:xfrm>
          <a:off x="654415" y="1650871"/>
          <a:ext cx="611468" cy="611468"/>
        </a:xfrm>
        <a:prstGeom prst="ellipse">
          <a:avLst/>
        </a:prstGeom>
        <a:solidFill>
          <a:schemeClr val="lt1">
            <a:hueOff val="0"/>
            <a:satOff val="0"/>
            <a:lumOff val="0"/>
            <a:alphaOff val="0"/>
          </a:schemeClr>
        </a:solidFill>
        <a:ln w="12700" cap="flat" cmpd="sng" algn="ctr">
          <a:solidFill>
            <a:srgbClr val="007150"/>
          </a:solidFill>
          <a:prstDash val="solid"/>
          <a:miter lim="800000"/>
        </a:ln>
        <a:effectLst/>
      </dsp:spPr>
      <dsp:style>
        <a:lnRef idx="2">
          <a:scrgbClr r="0" g="0" b="0"/>
        </a:lnRef>
        <a:fillRef idx="1">
          <a:scrgbClr r="0" g="0" b="0"/>
        </a:fillRef>
        <a:effectRef idx="0">
          <a:scrgbClr r="0" g="0" b="0"/>
        </a:effectRef>
        <a:fontRef idx="minor"/>
      </dsp:style>
    </dsp:sp>
    <dsp:sp modelId="{69953F6F-5A81-48B8-8B10-3CCF4B3C9668}">
      <dsp:nvSpPr>
        <dsp:cNvPr id="0" name=""/>
        <dsp:cNvSpPr/>
      </dsp:nvSpPr>
      <dsp:spPr>
        <a:xfrm>
          <a:off x="960149" y="2445223"/>
          <a:ext cx="5752690" cy="489174"/>
        </a:xfrm>
        <a:prstGeom prst="rect">
          <a:avLst/>
        </a:prstGeom>
        <a:solidFill>
          <a:srgbClr val="0071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8282" tIns="40640" rIns="40640" bIns="40640" numCol="1" spcCol="1270" anchor="ctr" anchorCtr="0">
          <a:noAutofit/>
        </a:bodyPr>
        <a:lstStyle/>
        <a:p>
          <a:pPr lvl="0" algn="l" defTabSz="711200">
            <a:lnSpc>
              <a:spcPct val="90000"/>
            </a:lnSpc>
            <a:spcBef>
              <a:spcPct val="0"/>
            </a:spcBef>
            <a:spcAft>
              <a:spcPct val="35000"/>
            </a:spcAft>
          </a:pPr>
          <a:r>
            <a:rPr lang="en-US" altLang="zh-CN" sz="1600" b="1" kern="1200" dirty="0">
              <a:latin typeface="微软雅黑" pitchFamily="18" charset="0"/>
              <a:cs typeface="微软雅黑" pitchFamily="18" charset="0"/>
            </a:rPr>
            <a:t>各年度重点排放单位的配额清缴情况</a:t>
          </a:r>
          <a:endParaRPr lang="zh-CN" altLang="en-US" sz="1600" b="1" kern="1200" dirty="0">
            <a:latin typeface="华文细黑" panose="02010600040101010101" pitchFamily="2" charset="-122"/>
            <a:ea typeface="华文细黑" panose="02010600040101010101" pitchFamily="2" charset="-122"/>
          </a:endParaRPr>
        </a:p>
      </dsp:txBody>
      <dsp:txXfrm>
        <a:off x="960149" y="2445223"/>
        <a:ext cx="5752690" cy="489174"/>
      </dsp:txXfrm>
    </dsp:sp>
    <dsp:sp modelId="{8B235A59-E51E-45D5-8122-CBF25CFB1956}">
      <dsp:nvSpPr>
        <dsp:cNvPr id="0" name=""/>
        <dsp:cNvSpPr/>
      </dsp:nvSpPr>
      <dsp:spPr>
        <a:xfrm>
          <a:off x="654415" y="2384076"/>
          <a:ext cx="611468" cy="611468"/>
        </a:xfrm>
        <a:prstGeom prst="ellipse">
          <a:avLst/>
        </a:prstGeom>
        <a:solidFill>
          <a:schemeClr val="lt1">
            <a:hueOff val="0"/>
            <a:satOff val="0"/>
            <a:lumOff val="0"/>
            <a:alphaOff val="0"/>
          </a:schemeClr>
        </a:solidFill>
        <a:ln w="12700" cap="flat" cmpd="sng" algn="ctr">
          <a:solidFill>
            <a:srgbClr val="007150"/>
          </a:solidFill>
          <a:prstDash val="solid"/>
          <a:miter lim="800000"/>
        </a:ln>
        <a:effectLst/>
      </dsp:spPr>
      <dsp:style>
        <a:lnRef idx="2">
          <a:scrgbClr r="0" g="0" b="0"/>
        </a:lnRef>
        <a:fillRef idx="1">
          <a:scrgbClr r="0" g="0" b="0"/>
        </a:fillRef>
        <a:effectRef idx="0">
          <a:scrgbClr r="0" g="0" b="0"/>
        </a:effectRef>
        <a:fontRef idx="minor"/>
      </dsp:style>
    </dsp:sp>
    <dsp:sp modelId="{E0B753D4-103E-4F72-9948-5D0C61C73C64}">
      <dsp:nvSpPr>
        <dsp:cNvPr id="0" name=""/>
        <dsp:cNvSpPr/>
      </dsp:nvSpPr>
      <dsp:spPr>
        <a:xfrm>
          <a:off x="776151" y="3178892"/>
          <a:ext cx="5936688" cy="489174"/>
        </a:xfrm>
        <a:prstGeom prst="rect">
          <a:avLst/>
        </a:prstGeom>
        <a:solidFill>
          <a:srgbClr val="0071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8282" tIns="40640" rIns="40640" bIns="40640" numCol="1" spcCol="1270" anchor="ctr" anchorCtr="0">
          <a:noAutofit/>
        </a:bodyPr>
        <a:lstStyle/>
        <a:p>
          <a:pPr lvl="0" algn="l" defTabSz="711200">
            <a:lnSpc>
              <a:spcPct val="90000"/>
            </a:lnSpc>
            <a:spcBef>
              <a:spcPct val="0"/>
            </a:spcBef>
            <a:spcAft>
              <a:spcPct val="35000"/>
            </a:spcAft>
          </a:pPr>
          <a:r>
            <a:rPr lang="zh-CN" altLang="en-US" sz="1600" b="1" kern="1200" dirty="0" smtClean="0">
              <a:latin typeface="微软雅黑" pitchFamily="18" charset="0"/>
              <a:cs typeface="微软雅黑" pitchFamily="18" charset="0"/>
            </a:rPr>
            <a:t>核查机构名录</a:t>
          </a:r>
          <a:endParaRPr lang="zh-CN" altLang="en-US" sz="1600" b="1" kern="1200" dirty="0">
            <a:latin typeface="微软雅黑" pitchFamily="18" charset="0"/>
            <a:cs typeface="微软雅黑" pitchFamily="18" charset="0"/>
          </a:endParaRPr>
        </a:p>
      </dsp:txBody>
      <dsp:txXfrm>
        <a:off x="776151" y="3178892"/>
        <a:ext cx="5936688" cy="489174"/>
      </dsp:txXfrm>
    </dsp:sp>
    <dsp:sp modelId="{B7BBCF12-547D-4E18-925A-6FB14E13F4B7}">
      <dsp:nvSpPr>
        <dsp:cNvPr id="0" name=""/>
        <dsp:cNvSpPr/>
      </dsp:nvSpPr>
      <dsp:spPr>
        <a:xfrm>
          <a:off x="470417" y="3117745"/>
          <a:ext cx="611468" cy="611468"/>
        </a:xfrm>
        <a:prstGeom prst="ellipse">
          <a:avLst/>
        </a:prstGeom>
        <a:solidFill>
          <a:schemeClr val="lt1">
            <a:hueOff val="0"/>
            <a:satOff val="0"/>
            <a:lumOff val="0"/>
            <a:alphaOff val="0"/>
          </a:schemeClr>
        </a:solidFill>
        <a:ln w="12700" cap="flat" cmpd="sng" algn="ctr">
          <a:solidFill>
            <a:srgbClr val="007150"/>
          </a:solidFill>
          <a:prstDash val="solid"/>
          <a:miter lim="800000"/>
        </a:ln>
        <a:effectLst/>
      </dsp:spPr>
      <dsp:style>
        <a:lnRef idx="2">
          <a:scrgbClr r="0" g="0" b="0"/>
        </a:lnRef>
        <a:fillRef idx="1">
          <a:scrgbClr r="0" g="0" b="0"/>
        </a:fillRef>
        <a:effectRef idx="0">
          <a:scrgbClr r="0" g="0" b="0"/>
        </a:effectRef>
        <a:fontRef idx="minor"/>
      </dsp:style>
    </dsp:sp>
    <dsp:sp modelId="{9988240B-9BFB-492B-B4AA-CAE1C9E81FB6}">
      <dsp:nvSpPr>
        <dsp:cNvPr id="0" name=""/>
        <dsp:cNvSpPr/>
      </dsp:nvSpPr>
      <dsp:spPr>
        <a:xfrm>
          <a:off x="373771" y="3912561"/>
          <a:ext cx="6339067" cy="489174"/>
        </a:xfrm>
        <a:prstGeom prst="rect">
          <a:avLst/>
        </a:prstGeom>
        <a:solidFill>
          <a:srgbClr val="0071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8282" tIns="40640" rIns="40640" bIns="40640" numCol="1" spcCol="1270" anchor="ctr" anchorCtr="0">
          <a:noAutofit/>
        </a:bodyPr>
        <a:lstStyle/>
        <a:p>
          <a:pPr lvl="0" algn="l" defTabSz="711200">
            <a:lnSpc>
              <a:spcPct val="90000"/>
            </a:lnSpc>
            <a:spcBef>
              <a:spcPct val="0"/>
            </a:spcBef>
            <a:spcAft>
              <a:spcPct val="35000"/>
            </a:spcAft>
          </a:pPr>
          <a:r>
            <a:rPr lang="en-US" altLang="zh-CN" sz="1600" b="1" kern="1200" dirty="0">
              <a:latin typeface="微软雅黑" pitchFamily="18" charset="0"/>
              <a:cs typeface="微软雅黑" pitchFamily="18" charset="0"/>
            </a:rPr>
            <a:t>交易信息：价格、交易量、交易</a:t>
          </a:r>
          <a:r>
            <a:rPr lang="zh-CN" altLang="en-US" sz="1600" b="1" kern="1200" dirty="0">
              <a:latin typeface="微软雅黑" pitchFamily="18" charset="0"/>
              <a:cs typeface="微软雅黑" pitchFamily="18" charset="0"/>
            </a:rPr>
            <a:t>额等</a:t>
          </a:r>
        </a:p>
      </dsp:txBody>
      <dsp:txXfrm>
        <a:off x="373771" y="3912561"/>
        <a:ext cx="6339067" cy="489174"/>
      </dsp:txXfrm>
    </dsp:sp>
    <dsp:sp modelId="{0F9FA944-79BA-4EA0-8626-6EC2AD0CBB81}">
      <dsp:nvSpPr>
        <dsp:cNvPr id="0" name=""/>
        <dsp:cNvSpPr/>
      </dsp:nvSpPr>
      <dsp:spPr>
        <a:xfrm>
          <a:off x="68037" y="3851415"/>
          <a:ext cx="611468" cy="611468"/>
        </a:xfrm>
        <a:prstGeom prst="ellipse">
          <a:avLst/>
        </a:prstGeom>
        <a:solidFill>
          <a:schemeClr val="lt1">
            <a:hueOff val="0"/>
            <a:satOff val="0"/>
            <a:lumOff val="0"/>
            <a:alphaOff val="0"/>
          </a:schemeClr>
        </a:solidFill>
        <a:ln w="12700" cap="flat" cmpd="sng" algn="ctr">
          <a:solidFill>
            <a:srgbClr val="007150"/>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0.38862</cdr:x>
      <cdr:y>0.23748</cdr:y>
    </cdr:from>
    <cdr:to>
      <cdr:x>0.48093</cdr:x>
      <cdr:y>0.40328</cdr:y>
    </cdr:to>
    <cdr:sp macro="" textlink="">
      <cdr:nvSpPr>
        <cdr:cNvPr id="2" name="文本框 1"/>
        <cdr:cNvSpPr txBox="1"/>
      </cdr:nvSpPr>
      <cdr:spPr>
        <a:xfrm xmlns:a="http://schemas.openxmlformats.org/drawingml/2006/main">
          <a:off x="3849688" y="130968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zh-CN" alt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9562EA-EF90-4724-B32C-2AB3589927B2}" type="datetimeFigureOut">
              <a:rPr lang="zh-CN" altLang="en-US" smtClean="0"/>
              <a:t>2019/4/22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EF2614-3DDD-4BEC-B1CE-862E487867EC}" type="slidenum">
              <a:rPr lang="zh-CN" altLang="en-US" smtClean="0"/>
              <a:t>‹#›</a:t>
            </a:fld>
            <a:endParaRPr lang="zh-CN" altLang="en-US"/>
          </a:p>
        </p:txBody>
      </p:sp>
    </p:spTree>
    <p:extLst>
      <p:ext uri="{BB962C8B-B14F-4D97-AF65-F5344CB8AC3E}">
        <p14:creationId xmlns:p14="http://schemas.microsoft.com/office/powerpoint/2010/main" val="4214391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2EF2614-3DDD-4BEC-B1CE-862E487867EC}" type="slidenum">
              <a:rPr lang="zh-CN" altLang="en-US" smtClean="0"/>
              <a:t>1</a:t>
            </a:fld>
            <a:endParaRPr lang="zh-CN" altLang="en-US"/>
          </a:p>
        </p:txBody>
      </p:sp>
    </p:spTree>
    <p:extLst>
      <p:ext uri="{BB962C8B-B14F-4D97-AF65-F5344CB8AC3E}">
        <p14:creationId xmlns:p14="http://schemas.microsoft.com/office/powerpoint/2010/main" val="2349044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2EF2614-3DDD-4BEC-B1CE-862E487867EC}" type="slidenum">
              <a:rPr lang="zh-CN" altLang="en-US" smtClean="0"/>
              <a:t>12</a:t>
            </a:fld>
            <a:endParaRPr lang="zh-CN" altLang="en-US"/>
          </a:p>
        </p:txBody>
      </p:sp>
    </p:spTree>
    <p:extLst>
      <p:ext uri="{BB962C8B-B14F-4D97-AF65-F5344CB8AC3E}">
        <p14:creationId xmlns:p14="http://schemas.microsoft.com/office/powerpoint/2010/main" val="869872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2EF2614-3DDD-4BEC-B1CE-862E487867EC}" type="slidenum">
              <a:rPr lang="zh-CN" altLang="en-US" smtClean="0"/>
              <a:t>13</a:t>
            </a:fld>
            <a:endParaRPr lang="zh-CN" altLang="en-US"/>
          </a:p>
        </p:txBody>
      </p:sp>
    </p:spTree>
    <p:extLst>
      <p:ext uri="{BB962C8B-B14F-4D97-AF65-F5344CB8AC3E}">
        <p14:creationId xmlns:p14="http://schemas.microsoft.com/office/powerpoint/2010/main" val="3740176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2EF2614-3DDD-4BEC-B1CE-862E487867EC}" type="slidenum">
              <a:rPr lang="zh-CN" altLang="en-US" smtClean="0"/>
              <a:t>14</a:t>
            </a:fld>
            <a:endParaRPr lang="zh-CN" altLang="en-US"/>
          </a:p>
        </p:txBody>
      </p:sp>
    </p:spTree>
    <p:extLst>
      <p:ext uri="{BB962C8B-B14F-4D97-AF65-F5344CB8AC3E}">
        <p14:creationId xmlns:p14="http://schemas.microsoft.com/office/powerpoint/2010/main" val="22843972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409905" y="4894733"/>
            <a:ext cx="9144000" cy="829825"/>
          </a:xfrm>
        </p:spPr>
        <p:txBody>
          <a:bodyPr anchor="b">
            <a:normAutofit/>
          </a:bodyPr>
          <a:lstStyle>
            <a:lvl1pPr algn="l">
              <a:defRPr sz="4400" b="1" u="none" cap="none" spc="0" baseline="0">
                <a:ln w="0"/>
                <a:solidFill>
                  <a:srgbClr val="007051"/>
                </a:solidFill>
                <a:effectLst>
                  <a:outerShdw blurRad="38100" dist="25400" dir="5400000" algn="ctr" rotWithShape="0">
                    <a:srgbClr val="6E747A">
                      <a:alpha val="43000"/>
                    </a:srgbClr>
                  </a:outerShdw>
                </a:effectLst>
                <a:uFill>
                  <a:solidFill>
                    <a:schemeClr val="accent1">
                      <a:lumMod val="75000"/>
                    </a:schemeClr>
                  </a:solidFill>
                </a:uFill>
              </a:defRPr>
            </a:lvl1pPr>
          </a:lstStyle>
          <a:p>
            <a:r>
              <a:rPr lang="zh-CN" altLang="en-US"/>
              <a:t>单击此处编辑母版标题样式</a:t>
            </a:r>
          </a:p>
        </p:txBody>
      </p:sp>
      <p:sp>
        <p:nvSpPr>
          <p:cNvPr id="3" name="副标题 2"/>
          <p:cNvSpPr>
            <a:spLocks noGrp="1"/>
          </p:cNvSpPr>
          <p:nvPr>
            <p:ph type="subTitle" idx="1"/>
          </p:nvPr>
        </p:nvSpPr>
        <p:spPr>
          <a:xfrm>
            <a:off x="409905" y="5809132"/>
            <a:ext cx="9144000" cy="893381"/>
          </a:xfrm>
        </p:spPr>
        <p:txBody>
          <a:bodyPr>
            <a:normAutofit/>
          </a:bodyPr>
          <a:lstStyle>
            <a:lvl1pPr marL="0" indent="0" algn="l">
              <a:buNone/>
              <a:defRPr sz="2800" b="1" cap="none" spc="0" baseline="0">
                <a:ln w="0"/>
                <a:solidFill>
                  <a:srgbClr val="007050"/>
                </a:solidFill>
                <a:effectLst>
                  <a:outerShdw blurRad="38100" dist="25400" dir="5400000" algn="ctr" rotWithShape="0">
                    <a:srgbClr val="6E747A">
                      <a:alpha val="43000"/>
                    </a:srgbClr>
                  </a:outerShdw>
                </a:effectLst>
                <a:latin typeface="Arial Black" panose="020B0A04020102020204" pitchFamily="34" charset="0"/>
                <a:ea typeface="微软雅黑" panose="020B0503020204020204" pitchFamily="3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dirty="0"/>
          </a:p>
        </p:txBody>
      </p:sp>
      <p:pic>
        <p:nvPicPr>
          <p:cNvPr id="7" name="Picture 3" descr="C:\Users\MDG\Desktop\未标题-1.png"/>
          <p:cNvPicPr>
            <a:picLocks noChangeAspect="1" noChangeArrowheads="1"/>
          </p:cNvPicPr>
          <p:nvPr userDrawn="1"/>
        </p:nvPicPr>
        <p:blipFill>
          <a:blip r:embed="rId2"/>
          <a:srcRect/>
          <a:stretch>
            <a:fillRect/>
          </a:stretch>
        </p:blipFill>
        <p:spPr bwMode="auto">
          <a:xfrm>
            <a:off x="-1" y="893"/>
            <a:ext cx="12188826" cy="4571106"/>
          </a:xfrm>
          <a:prstGeom prst="rect">
            <a:avLst/>
          </a:prstGeom>
          <a:noFill/>
        </p:spPr>
      </p:pic>
      <p:pic>
        <p:nvPicPr>
          <p:cNvPr id="8" name="Picture 2" descr="C:\Users\MDG\Desktop\未标题-2.png"/>
          <p:cNvPicPr>
            <a:picLocks noChangeAspect="1" noChangeArrowheads="1"/>
          </p:cNvPicPr>
          <p:nvPr userDrawn="1"/>
        </p:nvPicPr>
        <p:blipFill>
          <a:blip r:embed="rId3"/>
          <a:srcRect/>
          <a:stretch>
            <a:fillRect/>
          </a:stretch>
        </p:blipFill>
        <p:spPr bwMode="auto">
          <a:xfrm>
            <a:off x="-12699" y="713644"/>
            <a:ext cx="12223506" cy="3858355"/>
          </a:xfrm>
          <a:prstGeom prst="rect">
            <a:avLst/>
          </a:prstGeom>
          <a:noFill/>
        </p:spPr>
      </p:pic>
      <p:pic>
        <p:nvPicPr>
          <p:cNvPr id="9" name="图片 8">
            <a:extLst>
              <a:ext uri="{FF2B5EF4-FFF2-40B4-BE49-F238E27FC236}">
                <a16:creationId xmlns:a16="http://schemas.microsoft.com/office/drawing/2014/main" xmlns="" id="{03E27B71-C411-447E-A7A6-3EC6D847AEE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209212" y="228600"/>
            <a:ext cx="1383678" cy="1371600"/>
          </a:xfrm>
          <a:prstGeom prst="rect">
            <a:avLst/>
          </a:prstGeom>
        </p:spPr>
      </p:pic>
    </p:spTree>
    <p:extLst>
      <p:ext uri="{BB962C8B-B14F-4D97-AF65-F5344CB8AC3E}">
        <p14:creationId xmlns:p14="http://schemas.microsoft.com/office/powerpoint/2010/main" val="4290646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7" name="灯片编号占位符 6"/>
          <p:cNvSpPr>
            <a:spLocks noGrp="1"/>
          </p:cNvSpPr>
          <p:nvPr>
            <p:ph type="sldNum" sz="quarter" idx="12"/>
          </p:nvPr>
        </p:nvSpPr>
        <p:spPr/>
        <p:txBody>
          <a:bodyPr/>
          <a:lstStyle/>
          <a:p>
            <a:fld id="{47061004-3D58-4678-8010-45959D8AD18E}" type="slidenum">
              <a:rPr lang="zh-CN" altLang="en-US" smtClean="0"/>
              <a:t>‹#›</a:t>
            </a:fld>
            <a:endParaRPr lang="zh-CN" altLang="en-US"/>
          </a:p>
        </p:txBody>
      </p:sp>
    </p:spTree>
    <p:extLst>
      <p:ext uri="{BB962C8B-B14F-4D97-AF65-F5344CB8AC3E}">
        <p14:creationId xmlns:p14="http://schemas.microsoft.com/office/powerpoint/2010/main" val="62082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灯片编号占位符 5"/>
          <p:cNvSpPr>
            <a:spLocks noGrp="1"/>
          </p:cNvSpPr>
          <p:nvPr>
            <p:ph type="sldNum" sz="quarter" idx="12"/>
          </p:nvPr>
        </p:nvSpPr>
        <p:spPr/>
        <p:txBody>
          <a:bodyPr/>
          <a:lstStyle/>
          <a:p>
            <a:fld id="{47061004-3D58-4678-8010-45959D8AD18E}" type="slidenum">
              <a:rPr lang="zh-CN" altLang="en-US" smtClean="0"/>
              <a:t>‹#›</a:t>
            </a:fld>
            <a:endParaRPr lang="zh-CN" altLang="en-US"/>
          </a:p>
        </p:txBody>
      </p:sp>
    </p:spTree>
    <p:extLst>
      <p:ext uri="{BB962C8B-B14F-4D97-AF65-F5344CB8AC3E}">
        <p14:creationId xmlns:p14="http://schemas.microsoft.com/office/powerpoint/2010/main" val="34551876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灯片编号占位符 5"/>
          <p:cNvSpPr>
            <a:spLocks noGrp="1"/>
          </p:cNvSpPr>
          <p:nvPr>
            <p:ph type="sldNum" sz="quarter" idx="12"/>
          </p:nvPr>
        </p:nvSpPr>
        <p:spPr/>
        <p:txBody>
          <a:bodyPr/>
          <a:lstStyle/>
          <a:p>
            <a:fld id="{47061004-3D58-4678-8010-45959D8AD18E}" type="slidenum">
              <a:rPr lang="zh-CN" altLang="en-US" smtClean="0"/>
              <a:t>‹#›</a:t>
            </a:fld>
            <a:endParaRPr lang="zh-CN" altLang="en-US"/>
          </a:p>
        </p:txBody>
      </p:sp>
    </p:spTree>
    <p:extLst>
      <p:ext uri="{BB962C8B-B14F-4D97-AF65-F5344CB8AC3E}">
        <p14:creationId xmlns:p14="http://schemas.microsoft.com/office/powerpoint/2010/main" val="1502977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灯片编号占位符 5"/>
          <p:cNvSpPr>
            <a:spLocks noGrp="1"/>
          </p:cNvSpPr>
          <p:nvPr>
            <p:ph type="sldNum" sz="quarter" idx="12"/>
          </p:nvPr>
        </p:nvSpPr>
        <p:spPr/>
        <p:txBody>
          <a:bodyPr/>
          <a:lstStyle/>
          <a:p>
            <a:fld id="{47061004-3D58-4678-8010-45959D8AD18E}" type="slidenum">
              <a:rPr lang="zh-CN" altLang="en-US" smtClean="0"/>
              <a:t>‹#›</a:t>
            </a:fld>
            <a:endParaRPr lang="zh-CN" altLang="en-US"/>
          </a:p>
        </p:txBody>
      </p:sp>
    </p:spTree>
    <p:extLst>
      <p:ext uri="{BB962C8B-B14F-4D97-AF65-F5344CB8AC3E}">
        <p14:creationId xmlns:p14="http://schemas.microsoft.com/office/powerpoint/2010/main" val="1808137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目录">
    <p:spTree>
      <p:nvGrpSpPr>
        <p:cNvPr id="1" name=""/>
        <p:cNvGrpSpPr/>
        <p:nvPr/>
      </p:nvGrpSpPr>
      <p:grpSpPr>
        <a:xfrm>
          <a:off x="0" y="0"/>
          <a:ext cx="0" cy="0"/>
          <a:chOff x="0" y="0"/>
          <a:chExt cx="0" cy="0"/>
        </a:xfrm>
      </p:grpSpPr>
      <p:sp>
        <p:nvSpPr>
          <p:cNvPr id="7" name="矩形 6"/>
          <p:cNvSpPr/>
          <p:nvPr userDrawn="1"/>
        </p:nvSpPr>
        <p:spPr>
          <a:xfrm>
            <a:off x="1151065" y="758417"/>
            <a:ext cx="2323651" cy="2323651"/>
          </a:xfrm>
          <a:prstGeom prst="rect">
            <a:avLst/>
          </a:prstGeom>
          <a:noFill/>
          <a:ln w="38100">
            <a:solidFill>
              <a:srgbClr val="00705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hasCustomPrompt="1"/>
          </p:nvPr>
        </p:nvSpPr>
        <p:spPr>
          <a:xfrm>
            <a:off x="4534347" y="1566221"/>
            <a:ext cx="6455750" cy="591671"/>
          </a:xfrm>
        </p:spPr>
        <p:txBody>
          <a:bodyPr anchor="b">
            <a:noAutofit/>
          </a:bodyPr>
          <a:lstStyle>
            <a:lvl1pPr>
              <a:defRPr sz="3200" baseline="0"/>
            </a:lvl1pPr>
          </a:lstStyle>
          <a:p>
            <a:r>
              <a:rPr lang="en-US" altLang="zh-CN" dirty="0"/>
              <a:t>01  </a:t>
            </a:r>
            <a:r>
              <a:rPr lang="zh-CN" altLang="en-US" dirty="0"/>
              <a:t>单击此处编辑母版标题样式</a:t>
            </a:r>
          </a:p>
        </p:txBody>
      </p:sp>
      <p:sp>
        <p:nvSpPr>
          <p:cNvPr id="4" name="矩形 3"/>
          <p:cNvSpPr/>
          <p:nvPr userDrawn="1"/>
        </p:nvSpPr>
        <p:spPr>
          <a:xfrm>
            <a:off x="736895" y="949364"/>
            <a:ext cx="1941755" cy="1941755"/>
          </a:xfrm>
          <a:prstGeom prst="rect">
            <a:avLst/>
          </a:prstGeom>
          <a:solidFill>
            <a:srgbClr val="0071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 name="直接连接符 7"/>
          <p:cNvCxnSpPr/>
          <p:nvPr userDrawn="1"/>
        </p:nvCxnSpPr>
        <p:spPr>
          <a:xfrm>
            <a:off x="1516825" y="3184266"/>
            <a:ext cx="0" cy="2807746"/>
          </a:xfrm>
          <a:prstGeom prst="line">
            <a:avLst/>
          </a:prstGeom>
          <a:ln w="38100">
            <a:solidFill>
              <a:srgbClr val="00705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a:off x="1516825" y="5992012"/>
            <a:ext cx="9290389" cy="0"/>
          </a:xfrm>
          <a:prstGeom prst="line">
            <a:avLst/>
          </a:prstGeom>
          <a:ln w="38100">
            <a:solidFill>
              <a:srgbClr val="00705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文本框 10"/>
          <p:cNvSpPr txBox="1"/>
          <p:nvPr userDrawn="1"/>
        </p:nvSpPr>
        <p:spPr>
          <a:xfrm>
            <a:off x="1904101" y="3861997"/>
            <a:ext cx="1667435" cy="1261884"/>
          </a:xfrm>
          <a:prstGeom prst="rect">
            <a:avLst/>
          </a:prstGeom>
          <a:noFill/>
        </p:spPr>
        <p:txBody>
          <a:bodyPr wrap="square" rtlCol="0">
            <a:spAutoFit/>
          </a:bodyPr>
          <a:lstStyle/>
          <a:p>
            <a:r>
              <a:rPr lang="zh-CN" altLang="en-US" sz="4000" b="1" i="1" baseline="0" dirty="0">
                <a:solidFill>
                  <a:srgbClr val="007050"/>
                </a:solidFill>
                <a:latin typeface="Arial Black" panose="020B0A04020102020204" pitchFamily="34" charset="0"/>
                <a:ea typeface="微软雅黑" panose="020B0503020204020204" pitchFamily="34" charset="-122"/>
              </a:rPr>
              <a:t>目  录</a:t>
            </a:r>
            <a:endParaRPr lang="en-US" altLang="zh-CN" sz="4000" b="1" i="1" baseline="0" dirty="0">
              <a:solidFill>
                <a:srgbClr val="007050"/>
              </a:solidFill>
              <a:latin typeface="Arial Black" panose="020B0A04020102020204" pitchFamily="34" charset="0"/>
              <a:ea typeface="微软雅黑" panose="020B0503020204020204" pitchFamily="34" charset="-122"/>
            </a:endParaRPr>
          </a:p>
          <a:p>
            <a:endParaRPr lang="en-US" altLang="zh-CN" sz="1800" i="1" baseline="0" dirty="0">
              <a:solidFill>
                <a:srgbClr val="007050"/>
              </a:solidFill>
              <a:latin typeface="Arial Black" panose="020B0A04020102020204" pitchFamily="34" charset="0"/>
              <a:ea typeface="微软雅黑" panose="020B0503020204020204" pitchFamily="34" charset="-122"/>
            </a:endParaRPr>
          </a:p>
          <a:p>
            <a:r>
              <a:rPr lang="en-US" altLang="zh-CN" sz="1800" i="1" baseline="0" dirty="0">
                <a:solidFill>
                  <a:srgbClr val="007050"/>
                </a:solidFill>
                <a:latin typeface="Arial Black" panose="020B0A04020102020204" pitchFamily="34" charset="0"/>
                <a:ea typeface="微软雅黑" panose="020B0503020204020204" pitchFamily="34" charset="-122"/>
              </a:rPr>
              <a:t>CONTENTS</a:t>
            </a:r>
            <a:endParaRPr lang="zh-CN" altLang="en-US" sz="1800" i="1" baseline="0" dirty="0">
              <a:solidFill>
                <a:srgbClr val="007050"/>
              </a:solidFill>
              <a:latin typeface="Arial Black" panose="020B0A04020102020204" pitchFamily="34" charset="0"/>
              <a:ea typeface="微软雅黑" panose="020B0503020204020204" pitchFamily="34" charset="-122"/>
            </a:endParaRPr>
          </a:p>
        </p:txBody>
      </p:sp>
    </p:spTree>
    <p:extLst>
      <p:ext uri="{BB962C8B-B14F-4D97-AF65-F5344CB8AC3E}">
        <p14:creationId xmlns:p14="http://schemas.microsoft.com/office/powerpoint/2010/main" val="4027543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7" name="矩形 6"/>
          <p:cNvSpPr/>
          <p:nvPr userDrawn="1"/>
        </p:nvSpPr>
        <p:spPr>
          <a:xfrm>
            <a:off x="1151066" y="758418"/>
            <a:ext cx="1350082" cy="1350082"/>
          </a:xfrm>
          <a:prstGeom prst="rect">
            <a:avLst/>
          </a:prstGeom>
          <a:noFill/>
          <a:ln w="38100">
            <a:solidFill>
              <a:srgbClr val="00705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hasCustomPrompt="1"/>
          </p:nvPr>
        </p:nvSpPr>
        <p:spPr>
          <a:xfrm>
            <a:off x="2501148" y="2652746"/>
            <a:ext cx="8306066" cy="983339"/>
          </a:xfrm>
        </p:spPr>
        <p:txBody>
          <a:bodyPr anchor="b">
            <a:noAutofit/>
          </a:bodyPr>
          <a:lstStyle>
            <a:lvl1pPr>
              <a:defRPr sz="4400" baseline="0"/>
            </a:lvl1pPr>
          </a:lstStyle>
          <a:p>
            <a:r>
              <a:rPr lang="en-US" altLang="zh-CN" dirty="0"/>
              <a:t>01  </a:t>
            </a:r>
            <a:r>
              <a:rPr lang="zh-CN" altLang="en-US" dirty="0"/>
              <a:t>单击此处编辑母版标题样式</a:t>
            </a:r>
          </a:p>
        </p:txBody>
      </p:sp>
      <p:sp>
        <p:nvSpPr>
          <p:cNvPr id="4" name="矩形 3"/>
          <p:cNvSpPr/>
          <p:nvPr userDrawn="1"/>
        </p:nvSpPr>
        <p:spPr>
          <a:xfrm>
            <a:off x="697913" y="869362"/>
            <a:ext cx="1128194" cy="1128194"/>
          </a:xfrm>
          <a:prstGeom prst="rect">
            <a:avLst/>
          </a:prstGeom>
          <a:solidFill>
            <a:srgbClr val="0071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 name="直接连接符 7"/>
          <p:cNvCxnSpPr/>
          <p:nvPr userDrawn="1"/>
        </p:nvCxnSpPr>
        <p:spPr>
          <a:xfrm>
            <a:off x="1516825" y="2291379"/>
            <a:ext cx="0" cy="3700633"/>
          </a:xfrm>
          <a:prstGeom prst="line">
            <a:avLst/>
          </a:prstGeom>
          <a:ln w="38100">
            <a:solidFill>
              <a:srgbClr val="00705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a:off x="1516825" y="5992012"/>
            <a:ext cx="9290389" cy="0"/>
          </a:xfrm>
          <a:prstGeom prst="line">
            <a:avLst/>
          </a:prstGeom>
          <a:ln w="38100">
            <a:solidFill>
              <a:srgbClr val="00705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1815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灯片编号占位符 6"/>
          <p:cNvSpPr>
            <a:spLocks noGrp="1"/>
          </p:cNvSpPr>
          <p:nvPr>
            <p:ph type="sldNum" sz="quarter" idx="12"/>
          </p:nvPr>
        </p:nvSpPr>
        <p:spPr/>
        <p:txBody>
          <a:bodyPr/>
          <a:lstStyle/>
          <a:p>
            <a:fld id="{47061004-3D58-4678-8010-45959D8AD18E}" type="slidenum">
              <a:rPr lang="zh-CN" altLang="en-US" smtClean="0"/>
              <a:t>‹#›</a:t>
            </a:fld>
            <a:endParaRPr lang="zh-CN" altLang="en-US"/>
          </a:p>
        </p:txBody>
      </p:sp>
    </p:spTree>
    <p:extLst>
      <p:ext uri="{BB962C8B-B14F-4D97-AF65-F5344CB8AC3E}">
        <p14:creationId xmlns:p14="http://schemas.microsoft.com/office/powerpoint/2010/main" val="518522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9" name="灯片编号占位符 8"/>
          <p:cNvSpPr>
            <a:spLocks noGrp="1"/>
          </p:cNvSpPr>
          <p:nvPr>
            <p:ph type="sldNum" sz="quarter" idx="12"/>
          </p:nvPr>
        </p:nvSpPr>
        <p:spPr/>
        <p:txBody>
          <a:bodyPr/>
          <a:lstStyle/>
          <a:p>
            <a:fld id="{47061004-3D58-4678-8010-45959D8AD18E}" type="slidenum">
              <a:rPr lang="zh-CN" altLang="en-US" smtClean="0"/>
              <a:t>‹#›</a:t>
            </a:fld>
            <a:endParaRPr lang="zh-CN" altLang="en-US"/>
          </a:p>
        </p:txBody>
      </p:sp>
    </p:spTree>
    <p:extLst>
      <p:ext uri="{BB962C8B-B14F-4D97-AF65-F5344CB8AC3E}">
        <p14:creationId xmlns:p14="http://schemas.microsoft.com/office/powerpoint/2010/main" val="4188458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5" name="灯片编号占位符 4"/>
          <p:cNvSpPr>
            <a:spLocks noGrp="1"/>
          </p:cNvSpPr>
          <p:nvPr>
            <p:ph type="sldNum" sz="quarter" idx="12"/>
          </p:nvPr>
        </p:nvSpPr>
        <p:spPr/>
        <p:txBody>
          <a:bodyPr/>
          <a:lstStyle/>
          <a:p>
            <a:fld id="{47061004-3D58-4678-8010-45959D8AD18E}" type="slidenum">
              <a:rPr lang="zh-CN" altLang="en-US" smtClean="0"/>
              <a:t>‹#›</a:t>
            </a:fld>
            <a:endParaRPr lang="zh-CN" altLang="en-US"/>
          </a:p>
        </p:txBody>
      </p:sp>
    </p:spTree>
    <p:extLst>
      <p:ext uri="{BB962C8B-B14F-4D97-AF65-F5344CB8AC3E}">
        <p14:creationId xmlns:p14="http://schemas.microsoft.com/office/powerpoint/2010/main" val="3467337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结束页">
    <p:spTree>
      <p:nvGrpSpPr>
        <p:cNvPr id="1" name=""/>
        <p:cNvGrpSpPr/>
        <p:nvPr/>
      </p:nvGrpSpPr>
      <p:grpSpPr>
        <a:xfrm>
          <a:off x="0" y="0"/>
          <a:ext cx="0" cy="0"/>
          <a:chOff x="0" y="0"/>
          <a:chExt cx="0" cy="0"/>
        </a:xfrm>
      </p:grpSpPr>
      <p:sp>
        <p:nvSpPr>
          <p:cNvPr id="5" name="文本框 4"/>
          <p:cNvSpPr txBox="1"/>
          <p:nvPr userDrawn="1"/>
        </p:nvSpPr>
        <p:spPr>
          <a:xfrm>
            <a:off x="0" y="5546498"/>
            <a:ext cx="12191997" cy="1311502"/>
          </a:xfrm>
          <a:prstGeom prst="rect">
            <a:avLst/>
          </a:prstGeom>
          <a:solidFill>
            <a:srgbClr val="007050"/>
          </a:solidFill>
        </p:spPr>
        <p:txBody>
          <a:bodyPr wrap="square" rtlCol="0">
            <a:spAutoFit/>
          </a:bodyPr>
          <a:lstStyle/>
          <a:p>
            <a:endParaRPr lang="zh-CN" altLang="en-US" dirty="0"/>
          </a:p>
        </p:txBody>
      </p:sp>
      <p:sp>
        <p:nvSpPr>
          <p:cNvPr id="6" name="文本框 5"/>
          <p:cNvSpPr txBox="1"/>
          <p:nvPr userDrawn="1"/>
        </p:nvSpPr>
        <p:spPr>
          <a:xfrm>
            <a:off x="0" y="5422397"/>
            <a:ext cx="12191997" cy="72000"/>
          </a:xfrm>
          <a:prstGeom prst="rect">
            <a:avLst/>
          </a:prstGeom>
          <a:solidFill>
            <a:srgbClr val="007050"/>
          </a:solidFill>
        </p:spPr>
        <p:txBody>
          <a:bodyPr wrap="square" rtlCol="0">
            <a:spAutoFit/>
          </a:bodyPr>
          <a:lstStyle/>
          <a:p>
            <a:endParaRPr lang="zh-CN" altLang="en-US" dirty="0"/>
          </a:p>
        </p:txBody>
      </p:sp>
      <p:sp>
        <p:nvSpPr>
          <p:cNvPr id="7" name="文本框 6"/>
          <p:cNvSpPr txBox="1"/>
          <p:nvPr userDrawn="1"/>
        </p:nvSpPr>
        <p:spPr>
          <a:xfrm>
            <a:off x="9801593" y="5780186"/>
            <a:ext cx="2209785" cy="923330"/>
          </a:xfrm>
          <a:prstGeom prst="rect">
            <a:avLst/>
          </a:prstGeom>
          <a:noFill/>
          <a:ln>
            <a:noFill/>
          </a:ln>
        </p:spPr>
        <p:txBody>
          <a:bodyPr wrap="square" rtlCol="0">
            <a:spAutoFit/>
          </a:bodyPr>
          <a:lstStyle/>
          <a:p>
            <a:pPr>
              <a:lnSpc>
                <a:spcPct val="150000"/>
              </a:lnSpc>
            </a:pPr>
            <a:r>
              <a:rPr lang="zh-CN" altLang="en-US" sz="1200" b="1" dirty="0">
                <a:solidFill>
                  <a:schemeClr val="bg1"/>
                </a:solidFill>
                <a:latin typeface="微软雅黑 Light" panose="020B0502040204020203" pitchFamily="34" charset="-122"/>
                <a:ea typeface="微软雅黑 Light" panose="020B0502040204020203" pitchFamily="34" charset="-122"/>
              </a:rPr>
              <a:t>地址：天津经济技术开发区</a:t>
            </a:r>
            <a:endParaRPr lang="en-US" altLang="zh-CN" sz="1200" b="1" dirty="0">
              <a:solidFill>
                <a:schemeClr val="bg1"/>
              </a:solidFill>
              <a:latin typeface="微软雅黑 Light" panose="020B0502040204020203" pitchFamily="34" charset="-122"/>
              <a:ea typeface="微软雅黑 Light" panose="020B0502040204020203" pitchFamily="34" charset="-122"/>
            </a:endParaRPr>
          </a:p>
          <a:p>
            <a:pPr>
              <a:lnSpc>
                <a:spcPct val="150000"/>
              </a:lnSpc>
            </a:pPr>
            <a:r>
              <a:rPr lang="zh-CN" altLang="en-US" sz="1200" b="1" dirty="0" smtClean="0">
                <a:solidFill>
                  <a:schemeClr val="bg1"/>
                </a:solidFill>
                <a:latin typeface="微软雅黑 Light" panose="020B0502040204020203" pitchFamily="34" charset="-122"/>
                <a:ea typeface="微软雅黑 Light" panose="020B0502040204020203" pitchFamily="34" charset="-122"/>
              </a:rPr>
              <a:t>传真</a:t>
            </a:r>
            <a:r>
              <a:rPr lang="zh-CN" altLang="en-US" sz="1200" b="1" dirty="0">
                <a:solidFill>
                  <a:schemeClr val="bg1"/>
                </a:solidFill>
                <a:latin typeface="微软雅黑 Light" panose="020B0502040204020203" pitchFamily="34" charset="-122"/>
                <a:ea typeface="微软雅黑 Light" panose="020B0502040204020203" pitchFamily="34" charset="-122"/>
              </a:rPr>
              <a:t>：</a:t>
            </a:r>
            <a:r>
              <a:rPr lang="en-US" altLang="zh-CN" sz="1200" b="1" dirty="0">
                <a:solidFill>
                  <a:schemeClr val="bg1"/>
                </a:solidFill>
                <a:latin typeface="微软雅黑 Light" panose="020B0502040204020203" pitchFamily="34" charset="-122"/>
                <a:ea typeface="微软雅黑 Light" panose="020B0502040204020203" pitchFamily="34" charset="-122"/>
              </a:rPr>
              <a:t>022-66370691</a:t>
            </a:r>
          </a:p>
          <a:p>
            <a:pPr>
              <a:lnSpc>
                <a:spcPct val="150000"/>
              </a:lnSpc>
            </a:pPr>
            <a:r>
              <a:rPr lang="zh-CN" altLang="en-US" sz="1200" b="1" dirty="0">
                <a:solidFill>
                  <a:schemeClr val="bg1"/>
                </a:solidFill>
                <a:latin typeface="微软雅黑 Light" panose="020B0502040204020203" pitchFamily="34" charset="-122"/>
                <a:ea typeface="微软雅黑 Light" panose="020B0502040204020203" pitchFamily="34" charset="-122"/>
              </a:rPr>
              <a:t>网址：</a:t>
            </a:r>
            <a:r>
              <a:rPr lang="en-US" altLang="zh-CN" sz="1200" b="1" dirty="0">
                <a:solidFill>
                  <a:schemeClr val="bg1"/>
                </a:solidFill>
                <a:latin typeface="微软雅黑 Light" panose="020B0502040204020203" pitchFamily="34" charset="-122"/>
                <a:ea typeface="微软雅黑 Light" panose="020B0502040204020203" pitchFamily="34" charset="-122"/>
              </a:rPr>
              <a:t>www.chinatcx.com.cn</a:t>
            </a:r>
            <a:endParaRPr lang="zh-CN" altLang="en-US" sz="1200" b="1" dirty="0">
              <a:solidFill>
                <a:schemeClr val="bg1"/>
              </a:solidFill>
              <a:latin typeface="微软雅黑 Light" panose="020B0502040204020203" pitchFamily="34" charset="-122"/>
              <a:ea typeface="微软雅黑 Light" panose="020B0502040204020203" pitchFamily="34" charset="-122"/>
            </a:endParaRPr>
          </a:p>
        </p:txBody>
      </p:sp>
    </p:spTree>
    <p:extLst>
      <p:ext uri="{BB962C8B-B14F-4D97-AF65-F5344CB8AC3E}">
        <p14:creationId xmlns:p14="http://schemas.microsoft.com/office/powerpoint/2010/main" val="4269031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7" name="灯片编号占位符 6"/>
          <p:cNvSpPr>
            <a:spLocks noGrp="1"/>
          </p:cNvSpPr>
          <p:nvPr>
            <p:ph type="sldNum" sz="quarter" idx="12"/>
          </p:nvPr>
        </p:nvSpPr>
        <p:spPr/>
        <p:txBody>
          <a:bodyPr/>
          <a:lstStyle/>
          <a:p>
            <a:fld id="{47061004-3D58-4678-8010-45959D8AD18E}" type="slidenum">
              <a:rPr lang="zh-CN" altLang="en-US" smtClean="0"/>
              <a:t>‹#›</a:t>
            </a:fld>
            <a:endParaRPr lang="zh-CN" altLang="en-US"/>
          </a:p>
        </p:txBody>
      </p:sp>
    </p:spTree>
    <p:extLst>
      <p:ext uri="{BB962C8B-B14F-4D97-AF65-F5344CB8AC3E}">
        <p14:creationId xmlns:p14="http://schemas.microsoft.com/office/powerpoint/2010/main" val="2088001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CF3F8"/>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69287" y="182562"/>
            <a:ext cx="10515600" cy="841988"/>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469287" y="1289597"/>
            <a:ext cx="10515600" cy="488419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aseline="0">
                <a:solidFill>
                  <a:srgbClr val="007150"/>
                </a:solidFill>
                <a:latin typeface="微软雅黑 Light" panose="020B0502040204020203" pitchFamily="34" charset="-122"/>
                <a:ea typeface="微软雅黑 Light" panose="020B0502040204020203" pitchFamily="34" charset="-122"/>
              </a:defRPr>
            </a:lvl1pPr>
          </a:lstStyle>
          <a:p>
            <a:fld id="{47061004-3D58-4678-8010-45959D8AD18E}" type="slidenum">
              <a:rPr lang="zh-CN" altLang="en-US" smtClean="0"/>
              <a:pPr/>
              <a:t>‹#›</a:t>
            </a:fld>
            <a:endParaRPr lang="zh-CN" altLang="en-US"/>
          </a:p>
        </p:txBody>
      </p:sp>
      <p:pic>
        <p:nvPicPr>
          <p:cNvPr id="8" name="图片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984887" y="0"/>
            <a:ext cx="1207113" cy="1207113"/>
          </a:xfrm>
          <a:prstGeom prst="rect">
            <a:avLst/>
          </a:prstGeom>
        </p:spPr>
      </p:pic>
    </p:spTree>
    <p:extLst>
      <p:ext uri="{BB962C8B-B14F-4D97-AF65-F5344CB8AC3E}">
        <p14:creationId xmlns:p14="http://schemas.microsoft.com/office/powerpoint/2010/main" val="249080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3600" b="1" i="0" u="none" kern="1200" baseline="0">
          <a:solidFill>
            <a:srgbClr val="007150"/>
          </a:solidFill>
          <a:uFill>
            <a:solidFill>
              <a:schemeClr val="accent1">
                <a:lumMod val="75000"/>
              </a:schemeClr>
            </a:solidFill>
          </a:uFill>
          <a:latin typeface="Arial Black" panose="020B0A04020102020204" pitchFamily="34" charset="0"/>
          <a:ea typeface="微软雅黑" panose="020B0503020204020204" pitchFamily="34"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rgbClr val="007150"/>
          </a:solidFill>
          <a:latin typeface="微软雅黑 Light" panose="020B0502040204020203" pitchFamily="34" charset="-122"/>
          <a:ea typeface="微软雅黑 Light" panose="020B0502040204020203"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rgbClr val="007150"/>
          </a:solidFill>
          <a:latin typeface="微软雅黑 Light" panose="020B0502040204020203" pitchFamily="34" charset="-122"/>
          <a:ea typeface="微软雅黑 Light" panose="020B0502040204020203"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rgbClr val="007150"/>
          </a:solidFill>
          <a:latin typeface="微软雅黑 Light" panose="020B0502040204020203" pitchFamily="34" charset="-122"/>
          <a:ea typeface="微软雅黑 Light" panose="020B0502040204020203"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007150"/>
          </a:solidFill>
          <a:latin typeface="微软雅黑 Light" panose="020B0502040204020203" pitchFamily="34" charset="-122"/>
          <a:ea typeface="微软雅黑 Light" panose="020B0502040204020203"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007150"/>
          </a:solidFill>
          <a:latin typeface="微软雅黑 Light" panose="020B0502040204020203" pitchFamily="34" charset="-122"/>
          <a:ea typeface="微软雅黑 Light" panose="020B0502040204020203"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11" Type="http://schemas.openxmlformats.org/officeDocument/2006/relationships/image" Target="../media/image9.png"/><Relationship Id="rId5" Type="http://schemas.openxmlformats.org/officeDocument/2006/relationships/diagramColors" Target="../diagrams/colors1.xml"/><Relationship Id="rId10" Type="http://schemas.openxmlformats.org/officeDocument/2006/relationships/image" Target="../media/image8.png"/><Relationship Id="rId4" Type="http://schemas.openxmlformats.org/officeDocument/2006/relationships/diagramQuickStyle" Target="../diagrams/quickStyle1.xml"/><Relationship Id="rId9"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a:xfrm>
            <a:off x="332631" y="4470806"/>
            <a:ext cx="9841678" cy="1609358"/>
          </a:xfrm>
        </p:spPr>
        <p:txBody>
          <a:bodyPr>
            <a:normAutofit/>
          </a:bodyPr>
          <a:lstStyle/>
          <a:p>
            <a:r>
              <a:rPr lang="zh-CN" altLang="en-US" sz="3100" dirty="0"/>
              <a:t>碳市场核心要素四：交易、履约和市场监管</a:t>
            </a:r>
            <a:r>
              <a:rPr lang="zh-CN" altLang="en-US" dirty="0"/>
              <a:t/>
            </a:r>
            <a:br>
              <a:rPr lang="zh-CN" altLang="en-US" dirty="0"/>
            </a:br>
            <a:endParaRPr lang="zh-CN" altLang="en-US" dirty="0"/>
          </a:p>
        </p:txBody>
      </p:sp>
      <p:sp>
        <p:nvSpPr>
          <p:cNvPr id="5" name="副标题 4"/>
          <p:cNvSpPr>
            <a:spLocks noGrp="1"/>
          </p:cNvSpPr>
          <p:nvPr>
            <p:ph type="subTitle" idx="1"/>
          </p:nvPr>
        </p:nvSpPr>
        <p:spPr>
          <a:xfrm>
            <a:off x="409905" y="5809133"/>
            <a:ext cx="4471188" cy="549812"/>
          </a:xfrm>
        </p:spPr>
        <p:txBody>
          <a:bodyPr>
            <a:normAutofit/>
          </a:bodyPr>
          <a:lstStyle/>
          <a:p>
            <a:r>
              <a:rPr lang="zh-CN" altLang="en-US" sz="2000" dirty="0">
                <a:latin typeface="隶书" panose="02010509060101010101" pitchFamily="49" charset="-122"/>
                <a:ea typeface="隶书" panose="02010509060101010101" pitchFamily="49" charset="-122"/>
              </a:rPr>
              <a:t>天津排放权交易所 安丽</a:t>
            </a:r>
          </a:p>
        </p:txBody>
      </p:sp>
      <p:sp>
        <p:nvSpPr>
          <p:cNvPr id="6" name="页脚占位符 1"/>
          <p:cNvSpPr txBox="1">
            <a:spLocks/>
          </p:cNvSpPr>
          <p:nvPr/>
        </p:nvSpPr>
        <p:spPr>
          <a:xfrm>
            <a:off x="9301161" y="6546233"/>
            <a:ext cx="2861463" cy="343570"/>
          </a:xfrm>
          <a:prstGeom prst="rect">
            <a:avLst/>
          </a:prstGeo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zh-CN" altLang="en-US" sz="1100" b="1" dirty="0">
                <a:latin typeface="华文新魏" panose="02010800040101010101" pitchFamily="2" charset="-122"/>
                <a:ea typeface="华文新魏" panose="02010800040101010101" pitchFamily="2" charset="-122"/>
              </a:rPr>
              <a:t>中欧碳市场对话和合作项目 天津 </a:t>
            </a:r>
            <a:r>
              <a:rPr lang="en-US" altLang="zh-CN" sz="1100" b="1" dirty="0">
                <a:latin typeface="华文新魏" panose="02010800040101010101" pitchFamily="2" charset="-122"/>
                <a:ea typeface="华文新魏" panose="02010800040101010101" pitchFamily="2" charset="-122"/>
              </a:rPr>
              <a:t>2019.4.24</a:t>
            </a:r>
          </a:p>
        </p:txBody>
      </p:sp>
    </p:spTree>
    <p:extLst>
      <p:ext uri="{BB962C8B-B14F-4D97-AF65-F5344CB8AC3E}">
        <p14:creationId xmlns:p14="http://schemas.microsoft.com/office/powerpoint/2010/main" val="1645222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 </a:t>
            </a:r>
            <a:r>
              <a:rPr lang="zh-CN" altLang="en-US" dirty="0"/>
              <a:t>国内碳交易试点运行情况</a:t>
            </a:r>
          </a:p>
        </p:txBody>
      </p:sp>
    </p:spTree>
    <p:extLst>
      <p:ext uri="{BB962C8B-B14F-4D97-AF65-F5344CB8AC3E}">
        <p14:creationId xmlns:p14="http://schemas.microsoft.com/office/powerpoint/2010/main" val="3949853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a:spLocks/>
          </p:cNvSpPr>
          <p:nvPr/>
        </p:nvSpPr>
        <p:spPr bwMode="auto">
          <a:xfrm>
            <a:off x="960793" y="634639"/>
            <a:ext cx="8839200" cy="871538"/>
          </a:xfrm>
          <a:prstGeom prst="rect">
            <a:avLst/>
          </a:prstGeom>
          <a:noFill/>
          <a:ln w="9525" algn="ctr">
            <a:noFill/>
            <a:miter lim="800000"/>
            <a:headEnd/>
            <a:tailEnd/>
          </a:ln>
        </p:spPr>
        <p:txBody>
          <a:bodyPr lIns="90000" rIns="90000" anchor="ctr"/>
          <a:lstStyle/>
          <a:p>
            <a:pPr eaLnBrk="0" hangingPunct="0">
              <a:defRPr/>
            </a:pPr>
            <a:r>
              <a:rPr lang="zh-CN" altLang="en-US" sz="2900" b="1" dirty="0">
                <a:solidFill>
                  <a:srgbClr val="007150"/>
                </a:solidFill>
                <a:uFill>
                  <a:solidFill>
                    <a:schemeClr val="accent1">
                      <a:lumMod val="75000"/>
                    </a:schemeClr>
                  </a:solidFill>
                </a:uFill>
                <a:latin typeface="Arial Black" panose="020B0A04020102020204" pitchFamily="34" charset="0"/>
                <a:ea typeface="微软雅黑" panose="020B0503020204020204" pitchFamily="34" charset="-122"/>
                <a:cs typeface="+mj-cs"/>
              </a:rPr>
              <a:t>我国碳交易试点概况</a:t>
            </a:r>
            <a:endParaRPr lang="en-US" altLang="zh-CN" sz="2900" b="1" dirty="0">
              <a:solidFill>
                <a:srgbClr val="007150"/>
              </a:solidFill>
              <a:uFill>
                <a:solidFill>
                  <a:schemeClr val="accent1">
                    <a:lumMod val="75000"/>
                  </a:schemeClr>
                </a:solidFill>
              </a:uFill>
              <a:latin typeface="Arial Black" panose="020B0A04020102020204" pitchFamily="34" charset="0"/>
              <a:ea typeface="微软雅黑" panose="020B0503020204020204" pitchFamily="34" charset="-122"/>
              <a:cs typeface="+mj-cs"/>
            </a:endParaRPr>
          </a:p>
        </p:txBody>
      </p:sp>
      <p:sp>
        <p:nvSpPr>
          <p:cNvPr id="13" name="矩形 16"/>
          <p:cNvSpPr/>
          <p:nvPr/>
        </p:nvSpPr>
        <p:spPr>
          <a:xfrm>
            <a:off x="325080" y="4249336"/>
            <a:ext cx="3953409" cy="1969770"/>
          </a:xfrm>
          <a:prstGeom prst="rect">
            <a:avLst/>
          </a:prstGeom>
        </p:spPr>
        <p:txBody>
          <a:bodyPr wrap="square">
            <a:spAutoFit/>
          </a:bodyPr>
          <a:lstStyle/>
          <a:p>
            <a:pPr marL="285750" indent="-285750" defTabSz="914377" fontAlgn="auto">
              <a:lnSpc>
                <a:spcPct val="130000"/>
              </a:lnSpc>
              <a:spcBef>
                <a:spcPts val="0"/>
              </a:spcBef>
              <a:spcAft>
                <a:spcPts val="600"/>
              </a:spcAft>
              <a:buFont typeface="Arial" panose="020B0604020202020204" pitchFamily="34" charset="0"/>
              <a:buChar char="•"/>
              <a:defRPr/>
            </a:pPr>
            <a:r>
              <a:rPr lang="zh-CN" altLang="en-US" dirty="0">
                <a:solidFill>
                  <a:schemeClr val="tx1">
                    <a:lumMod val="75000"/>
                    <a:lumOff val="25000"/>
                  </a:schemeClr>
                </a:solidFill>
                <a:latin typeface="微软雅黑"/>
                <a:ea typeface="微软雅黑"/>
              </a:rPr>
              <a:t>七试点共覆盖国土面积</a:t>
            </a:r>
            <a:r>
              <a:rPr lang="en-US" altLang="zh-CN" b="1" dirty="0">
                <a:solidFill>
                  <a:srgbClr val="239488"/>
                </a:solidFill>
                <a:latin typeface="微软雅黑"/>
                <a:ea typeface="微软雅黑"/>
              </a:rPr>
              <a:t>48</a:t>
            </a:r>
            <a:r>
              <a:rPr lang="zh-CN" altLang="en-US" b="1" dirty="0">
                <a:solidFill>
                  <a:srgbClr val="239488"/>
                </a:solidFill>
                <a:latin typeface="微软雅黑"/>
                <a:ea typeface="微软雅黑"/>
              </a:rPr>
              <a:t>万</a:t>
            </a:r>
            <a:r>
              <a:rPr lang="zh-CN" altLang="en-US" dirty="0">
                <a:solidFill>
                  <a:schemeClr val="tx1">
                    <a:lumMod val="75000"/>
                    <a:lumOff val="25000"/>
                  </a:schemeClr>
                </a:solidFill>
                <a:latin typeface="微软雅黑"/>
                <a:ea typeface="微软雅黑"/>
              </a:rPr>
              <a:t>平方公里，人口总数</a:t>
            </a:r>
            <a:r>
              <a:rPr lang="en-US" altLang="zh-CN" b="1" dirty="0">
                <a:solidFill>
                  <a:srgbClr val="239488"/>
                </a:solidFill>
                <a:latin typeface="微软雅黑"/>
                <a:ea typeface="微软雅黑"/>
              </a:rPr>
              <a:t>2.45</a:t>
            </a:r>
            <a:r>
              <a:rPr lang="zh-CN" altLang="en-US" b="1" dirty="0">
                <a:solidFill>
                  <a:srgbClr val="239488"/>
                </a:solidFill>
                <a:latin typeface="微软雅黑"/>
                <a:ea typeface="微软雅黑"/>
              </a:rPr>
              <a:t>亿</a:t>
            </a:r>
            <a:endParaRPr lang="en-US" altLang="zh-CN" b="1" dirty="0">
              <a:solidFill>
                <a:srgbClr val="239488"/>
              </a:solidFill>
              <a:latin typeface="微软雅黑"/>
              <a:ea typeface="微软雅黑"/>
            </a:endParaRPr>
          </a:p>
          <a:p>
            <a:pPr marL="285750" indent="-285750" defTabSz="914377" fontAlgn="auto">
              <a:lnSpc>
                <a:spcPct val="130000"/>
              </a:lnSpc>
              <a:spcBef>
                <a:spcPts val="0"/>
              </a:spcBef>
              <a:spcAft>
                <a:spcPts val="0"/>
              </a:spcAft>
              <a:buFont typeface="Arial" panose="020B0604020202020204" pitchFamily="34" charset="0"/>
              <a:buChar char="•"/>
              <a:defRPr/>
            </a:pPr>
            <a:r>
              <a:rPr lang="en-US" altLang="zh-CN" dirty="0">
                <a:solidFill>
                  <a:schemeClr val="tx1">
                    <a:lumMod val="75000"/>
                    <a:lumOff val="25000"/>
                  </a:schemeClr>
                </a:solidFill>
                <a:latin typeface="微软雅黑"/>
                <a:ea typeface="微软雅黑"/>
              </a:rPr>
              <a:t>2016</a:t>
            </a:r>
            <a:r>
              <a:rPr lang="zh-CN" altLang="en-US" dirty="0">
                <a:solidFill>
                  <a:schemeClr val="tx1">
                    <a:lumMod val="75000"/>
                    <a:lumOff val="25000"/>
                  </a:schemeClr>
                </a:solidFill>
                <a:latin typeface="微软雅黑"/>
                <a:ea typeface="微软雅黑"/>
              </a:rPr>
              <a:t>年，七试点</a:t>
            </a:r>
            <a:r>
              <a:rPr lang="en-US" altLang="zh-CN" dirty="0">
                <a:solidFill>
                  <a:schemeClr val="tx1">
                    <a:lumMod val="75000"/>
                    <a:lumOff val="25000"/>
                  </a:schemeClr>
                </a:solidFill>
                <a:latin typeface="微软雅黑"/>
                <a:ea typeface="微软雅黑"/>
              </a:rPr>
              <a:t>GDP</a:t>
            </a:r>
            <a:r>
              <a:rPr lang="zh-CN" altLang="en-US" dirty="0">
                <a:solidFill>
                  <a:schemeClr val="tx1">
                    <a:lumMod val="75000"/>
                    <a:lumOff val="25000"/>
                  </a:schemeClr>
                </a:solidFill>
                <a:latin typeface="微软雅黑"/>
                <a:ea typeface="微软雅黑"/>
              </a:rPr>
              <a:t>合计超过</a:t>
            </a:r>
            <a:r>
              <a:rPr lang="en-US" altLang="zh-CN" b="1" dirty="0">
                <a:solidFill>
                  <a:srgbClr val="239488"/>
                </a:solidFill>
                <a:latin typeface="微软雅黑"/>
                <a:ea typeface="微软雅黑"/>
              </a:rPr>
              <a:t>18</a:t>
            </a:r>
            <a:r>
              <a:rPr lang="zh-CN" altLang="en-US" b="1" dirty="0">
                <a:solidFill>
                  <a:srgbClr val="239488"/>
                </a:solidFill>
                <a:latin typeface="微软雅黑"/>
                <a:ea typeface="微软雅黑"/>
              </a:rPr>
              <a:t>万亿</a:t>
            </a:r>
            <a:r>
              <a:rPr lang="zh-CN" altLang="en-US" dirty="0">
                <a:solidFill>
                  <a:schemeClr val="tx1">
                    <a:lumMod val="75000"/>
                    <a:lumOff val="25000"/>
                  </a:schemeClr>
                </a:solidFill>
                <a:latin typeface="微软雅黑"/>
                <a:ea typeface="微软雅黑"/>
              </a:rPr>
              <a:t>元，能源消费</a:t>
            </a:r>
            <a:r>
              <a:rPr lang="en-US" altLang="zh-CN" b="1" dirty="0">
                <a:solidFill>
                  <a:srgbClr val="239488"/>
                </a:solidFill>
                <a:latin typeface="微软雅黑"/>
                <a:ea typeface="微软雅黑"/>
              </a:rPr>
              <a:t>10.55</a:t>
            </a:r>
            <a:r>
              <a:rPr lang="zh-CN" altLang="en-US" b="1" dirty="0">
                <a:solidFill>
                  <a:srgbClr val="239488"/>
                </a:solidFill>
                <a:latin typeface="微软雅黑"/>
                <a:ea typeface="微软雅黑"/>
              </a:rPr>
              <a:t>亿</a:t>
            </a:r>
            <a:r>
              <a:rPr lang="zh-CN" altLang="en-US" dirty="0">
                <a:solidFill>
                  <a:schemeClr val="tx1">
                    <a:lumMod val="75000"/>
                    <a:lumOff val="25000"/>
                  </a:schemeClr>
                </a:solidFill>
                <a:latin typeface="微软雅黑"/>
                <a:ea typeface="微软雅黑"/>
              </a:rPr>
              <a:t>吨标煤</a:t>
            </a:r>
            <a:endParaRPr lang="en-US" altLang="zh-CN" dirty="0">
              <a:solidFill>
                <a:schemeClr val="tx1">
                  <a:lumMod val="75000"/>
                  <a:lumOff val="25000"/>
                </a:schemeClr>
              </a:solidFill>
              <a:latin typeface="微软雅黑"/>
              <a:ea typeface="微软雅黑"/>
            </a:endParaRPr>
          </a:p>
          <a:p>
            <a:pPr marL="285750" indent="-285750" defTabSz="914377" fontAlgn="auto">
              <a:lnSpc>
                <a:spcPct val="130000"/>
              </a:lnSpc>
              <a:spcBef>
                <a:spcPts val="0"/>
              </a:spcBef>
              <a:spcAft>
                <a:spcPts val="0"/>
              </a:spcAft>
              <a:buFont typeface="Arial" panose="020B0604020202020204" pitchFamily="34" charset="0"/>
              <a:buChar char="•"/>
              <a:defRPr/>
            </a:pPr>
            <a:r>
              <a:rPr lang="en-US" altLang="zh-CN" dirty="0">
                <a:solidFill>
                  <a:schemeClr val="tx1">
                    <a:lumMod val="75000"/>
                    <a:lumOff val="25000"/>
                  </a:schemeClr>
                </a:solidFill>
                <a:latin typeface="微软雅黑"/>
                <a:ea typeface="微软雅黑"/>
              </a:rPr>
              <a:t>2016</a:t>
            </a:r>
            <a:r>
              <a:rPr lang="zh-CN" altLang="en-US" dirty="0">
                <a:solidFill>
                  <a:schemeClr val="tx1">
                    <a:lumMod val="75000"/>
                    <a:lumOff val="25000"/>
                  </a:schemeClr>
                </a:solidFill>
                <a:latin typeface="微软雅黑"/>
                <a:ea typeface="微软雅黑"/>
              </a:rPr>
              <a:t>年新增福建、四川</a:t>
            </a:r>
          </a:p>
        </p:txBody>
      </p:sp>
      <p:sp>
        <p:nvSpPr>
          <p:cNvPr id="14" name="矩形 17"/>
          <p:cNvSpPr/>
          <p:nvPr/>
        </p:nvSpPr>
        <p:spPr>
          <a:xfrm>
            <a:off x="590204" y="3045828"/>
            <a:ext cx="3254911" cy="524439"/>
          </a:xfrm>
          <a:prstGeom prst="rect">
            <a:avLst/>
          </a:prstGeom>
        </p:spPr>
        <p:txBody>
          <a:bodyPr wrap="square">
            <a:spAutoFit/>
          </a:bodyPr>
          <a:lstStyle/>
          <a:p>
            <a:pPr algn="ctr" defTabSz="1219170" fontAlgn="auto">
              <a:lnSpc>
                <a:spcPct val="130000"/>
              </a:lnSpc>
              <a:spcBef>
                <a:spcPts val="0"/>
              </a:spcBef>
              <a:spcAft>
                <a:spcPts val="0"/>
              </a:spcAft>
              <a:defRPr/>
            </a:pPr>
            <a:r>
              <a:rPr lang="zh-CN" altLang="en-US" sz="2400" b="1" kern="0" dirty="0">
                <a:solidFill>
                  <a:schemeClr val="tx1">
                    <a:lumMod val="75000"/>
                    <a:lumOff val="25000"/>
                  </a:schemeClr>
                </a:solidFill>
                <a:latin typeface="+mn-lt"/>
                <a:ea typeface="微软雅黑"/>
              </a:rPr>
              <a:t>“</a:t>
            </a:r>
            <a:r>
              <a:rPr lang="en-US" altLang="zh-CN" sz="2400" b="1" kern="0" dirty="0">
                <a:solidFill>
                  <a:schemeClr val="tx1">
                    <a:lumMod val="75000"/>
                    <a:lumOff val="25000"/>
                  </a:schemeClr>
                </a:solidFill>
                <a:latin typeface="+mn-lt"/>
                <a:ea typeface="微软雅黑"/>
              </a:rPr>
              <a:t>7+2</a:t>
            </a:r>
            <a:r>
              <a:rPr lang="zh-CN" altLang="en-US" sz="2400" b="1" kern="0" dirty="0">
                <a:solidFill>
                  <a:schemeClr val="tx1">
                    <a:lumMod val="75000"/>
                    <a:lumOff val="25000"/>
                  </a:schemeClr>
                </a:solidFill>
                <a:latin typeface="+mn-lt"/>
                <a:ea typeface="微软雅黑"/>
              </a:rPr>
              <a:t>”市场体系</a:t>
            </a:r>
            <a:endParaRPr lang="en-US" altLang="zh-CN" sz="2400" b="1" kern="0" dirty="0">
              <a:solidFill>
                <a:schemeClr val="tx1">
                  <a:lumMod val="75000"/>
                  <a:lumOff val="25000"/>
                </a:schemeClr>
              </a:solidFill>
              <a:latin typeface="+mn-lt"/>
              <a:ea typeface="微软雅黑"/>
            </a:endParaRPr>
          </a:p>
        </p:txBody>
      </p:sp>
      <p:sp>
        <p:nvSpPr>
          <p:cNvPr id="15" name="矩形 16"/>
          <p:cNvSpPr/>
          <p:nvPr/>
        </p:nvSpPr>
        <p:spPr>
          <a:xfrm>
            <a:off x="8121602" y="4429385"/>
            <a:ext cx="3596266" cy="1249573"/>
          </a:xfrm>
          <a:prstGeom prst="rect">
            <a:avLst/>
          </a:prstGeom>
        </p:spPr>
        <p:txBody>
          <a:bodyPr wrap="square">
            <a:spAutoFit/>
          </a:bodyPr>
          <a:lstStyle/>
          <a:p>
            <a:pPr marL="285750" indent="-285750" defTabSz="914377" fontAlgn="auto">
              <a:lnSpc>
                <a:spcPct val="130000"/>
              </a:lnSpc>
              <a:spcBef>
                <a:spcPts val="0"/>
              </a:spcBef>
              <a:spcAft>
                <a:spcPts val="600"/>
              </a:spcAft>
              <a:buFont typeface="Arial" panose="020B0604020202020204" pitchFamily="34" charset="0"/>
              <a:buChar char="•"/>
              <a:defRPr/>
            </a:pPr>
            <a:r>
              <a:rPr lang="zh-CN" altLang="en-US" dirty="0">
                <a:solidFill>
                  <a:srgbClr val="404040"/>
                </a:solidFill>
                <a:latin typeface="微软雅黑"/>
                <a:ea typeface="微软雅黑"/>
              </a:rPr>
              <a:t>试点碳市场覆盖</a:t>
            </a:r>
            <a:r>
              <a:rPr lang="en-US" altLang="zh-CN" b="1" dirty="0">
                <a:solidFill>
                  <a:srgbClr val="239488"/>
                </a:solidFill>
                <a:latin typeface="微软雅黑"/>
                <a:ea typeface="微软雅黑"/>
              </a:rPr>
              <a:t>20</a:t>
            </a:r>
            <a:r>
              <a:rPr lang="zh-CN" altLang="en-US" b="1" dirty="0">
                <a:solidFill>
                  <a:srgbClr val="239488"/>
                </a:solidFill>
                <a:latin typeface="微软雅黑"/>
                <a:ea typeface="微软雅黑"/>
              </a:rPr>
              <a:t>多个</a:t>
            </a:r>
            <a:r>
              <a:rPr lang="zh-CN" altLang="en-US" dirty="0">
                <a:solidFill>
                  <a:srgbClr val="404040"/>
                </a:solidFill>
                <a:latin typeface="微软雅黑"/>
                <a:ea typeface="微软雅黑"/>
              </a:rPr>
              <a:t>行业，</a:t>
            </a:r>
            <a:r>
              <a:rPr lang="en-US" altLang="zh-CN" b="1" dirty="0">
                <a:solidFill>
                  <a:srgbClr val="239488"/>
                </a:solidFill>
                <a:latin typeface="微软雅黑"/>
                <a:ea typeface="微软雅黑"/>
              </a:rPr>
              <a:t>2000</a:t>
            </a:r>
            <a:r>
              <a:rPr lang="zh-CN" altLang="en-US" dirty="0">
                <a:solidFill>
                  <a:srgbClr val="404040"/>
                </a:solidFill>
                <a:latin typeface="微软雅黑"/>
                <a:ea typeface="微软雅黑"/>
              </a:rPr>
              <a:t>多家企事业单位</a:t>
            </a:r>
            <a:endParaRPr lang="en-US" altLang="zh-CN" dirty="0">
              <a:solidFill>
                <a:srgbClr val="404040"/>
              </a:solidFill>
              <a:latin typeface="微软雅黑"/>
              <a:ea typeface="微软雅黑"/>
            </a:endParaRPr>
          </a:p>
          <a:p>
            <a:pPr marL="285750" indent="-285750" defTabSz="914377" fontAlgn="auto">
              <a:lnSpc>
                <a:spcPct val="130000"/>
              </a:lnSpc>
              <a:spcBef>
                <a:spcPts val="0"/>
              </a:spcBef>
              <a:spcAft>
                <a:spcPts val="600"/>
              </a:spcAft>
              <a:buFont typeface="Arial" panose="020B0604020202020204" pitchFamily="34" charset="0"/>
              <a:buChar char="•"/>
              <a:defRPr/>
            </a:pPr>
            <a:r>
              <a:rPr lang="zh-CN" altLang="en-US" dirty="0">
                <a:solidFill>
                  <a:srgbClr val="404040"/>
                </a:solidFill>
                <a:latin typeface="微软雅黑"/>
                <a:ea typeface="微软雅黑"/>
              </a:rPr>
              <a:t>每年约</a:t>
            </a:r>
            <a:r>
              <a:rPr lang="en-US" altLang="zh-CN" b="1" dirty="0">
                <a:solidFill>
                  <a:srgbClr val="239488"/>
                </a:solidFill>
                <a:latin typeface="微软雅黑"/>
                <a:ea typeface="微软雅黑"/>
              </a:rPr>
              <a:t>12</a:t>
            </a:r>
            <a:r>
              <a:rPr lang="zh-CN" altLang="en-US" b="1" dirty="0">
                <a:solidFill>
                  <a:srgbClr val="239488"/>
                </a:solidFill>
                <a:latin typeface="微软雅黑"/>
                <a:ea typeface="微软雅黑"/>
              </a:rPr>
              <a:t>亿吨</a:t>
            </a:r>
            <a:r>
              <a:rPr lang="zh-CN" altLang="en-US" dirty="0">
                <a:solidFill>
                  <a:srgbClr val="404040"/>
                </a:solidFill>
                <a:latin typeface="微软雅黑"/>
                <a:ea typeface="微软雅黑"/>
              </a:rPr>
              <a:t>配额</a:t>
            </a:r>
          </a:p>
        </p:txBody>
      </p:sp>
      <p:sp>
        <p:nvSpPr>
          <p:cNvPr id="17" name="矩形 17"/>
          <p:cNvSpPr/>
          <p:nvPr/>
        </p:nvSpPr>
        <p:spPr>
          <a:xfrm>
            <a:off x="9077372" y="3296060"/>
            <a:ext cx="1723549" cy="524439"/>
          </a:xfrm>
          <a:prstGeom prst="rect">
            <a:avLst/>
          </a:prstGeom>
        </p:spPr>
        <p:txBody>
          <a:bodyPr wrap="none">
            <a:spAutoFit/>
          </a:bodyPr>
          <a:lstStyle/>
          <a:p>
            <a:pPr algn="ctr" defTabSz="1219170" fontAlgn="auto">
              <a:lnSpc>
                <a:spcPct val="130000"/>
              </a:lnSpc>
              <a:spcBef>
                <a:spcPts val="0"/>
              </a:spcBef>
              <a:spcAft>
                <a:spcPts val="0"/>
              </a:spcAft>
              <a:defRPr/>
            </a:pPr>
            <a:r>
              <a:rPr lang="zh-CN" altLang="en-US" sz="2400" b="1" kern="0" dirty="0">
                <a:solidFill>
                  <a:srgbClr val="404040"/>
                </a:solidFill>
                <a:latin typeface="+mn-lt"/>
                <a:ea typeface="微软雅黑"/>
              </a:rPr>
              <a:t>覆盖行业广</a:t>
            </a:r>
            <a:endParaRPr lang="en-US" altLang="zh-CN" sz="2400" b="1" kern="0" dirty="0">
              <a:solidFill>
                <a:srgbClr val="404040"/>
              </a:solidFill>
              <a:latin typeface="+mn-lt"/>
              <a:ea typeface="微软雅黑"/>
            </a:endParaRPr>
          </a:p>
        </p:txBody>
      </p:sp>
      <p:grpSp>
        <p:nvGrpSpPr>
          <p:cNvPr id="18" name="组合 41"/>
          <p:cNvGrpSpPr>
            <a:grpSpLocks/>
          </p:cNvGrpSpPr>
          <p:nvPr/>
        </p:nvGrpSpPr>
        <p:grpSpPr bwMode="auto">
          <a:xfrm>
            <a:off x="3748026" y="2158084"/>
            <a:ext cx="4645346" cy="3761727"/>
            <a:chOff x="488950" y="1160463"/>
            <a:chExt cx="5808663" cy="4703762"/>
          </a:xfrm>
          <a:solidFill>
            <a:schemeClr val="bg1">
              <a:lumMod val="75000"/>
            </a:schemeClr>
          </a:solidFill>
        </p:grpSpPr>
        <p:sp>
          <p:nvSpPr>
            <p:cNvPr id="19" name="Freeform 70"/>
            <p:cNvSpPr>
              <a:spLocks/>
            </p:cNvSpPr>
            <p:nvPr/>
          </p:nvSpPr>
          <p:spPr bwMode="auto">
            <a:xfrm rot="252837">
              <a:off x="488950" y="1458912"/>
              <a:ext cx="2281238" cy="1743075"/>
            </a:xfrm>
            <a:custGeom>
              <a:avLst/>
              <a:gdLst/>
              <a:ahLst/>
              <a:cxnLst>
                <a:cxn ang="0">
                  <a:pos x="773" y="833"/>
                </a:cxn>
                <a:cxn ang="0">
                  <a:pos x="732" y="842"/>
                </a:cxn>
                <a:cxn ang="0">
                  <a:pos x="663" y="798"/>
                </a:cxn>
                <a:cxn ang="0">
                  <a:pos x="582" y="794"/>
                </a:cxn>
                <a:cxn ang="0">
                  <a:pos x="509" y="813"/>
                </a:cxn>
                <a:cxn ang="0">
                  <a:pos x="443" y="830"/>
                </a:cxn>
                <a:cxn ang="0">
                  <a:pos x="357" y="804"/>
                </a:cxn>
                <a:cxn ang="0">
                  <a:pos x="315" y="807"/>
                </a:cxn>
                <a:cxn ang="0">
                  <a:pos x="204" y="840"/>
                </a:cxn>
                <a:cxn ang="0">
                  <a:pos x="149" y="806"/>
                </a:cxn>
                <a:cxn ang="0">
                  <a:pos x="144" y="757"/>
                </a:cxn>
                <a:cxn ang="0">
                  <a:pos x="85" y="705"/>
                </a:cxn>
                <a:cxn ang="0">
                  <a:pos x="48" y="625"/>
                </a:cxn>
                <a:cxn ang="0">
                  <a:pos x="37" y="582"/>
                </a:cxn>
                <a:cxn ang="0">
                  <a:pos x="12" y="496"/>
                </a:cxn>
                <a:cxn ang="0">
                  <a:pos x="1" y="480"/>
                </a:cxn>
                <a:cxn ang="0">
                  <a:pos x="23" y="437"/>
                </a:cxn>
                <a:cxn ang="0">
                  <a:pos x="120" y="395"/>
                </a:cxn>
                <a:cxn ang="0">
                  <a:pos x="173" y="418"/>
                </a:cxn>
                <a:cxn ang="0">
                  <a:pos x="235" y="383"/>
                </a:cxn>
                <a:cxn ang="0">
                  <a:pos x="331" y="378"/>
                </a:cxn>
                <a:cxn ang="0">
                  <a:pos x="383" y="309"/>
                </a:cxn>
                <a:cxn ang="0">
                  <a:pos x="412" y="246"/>
                </a:cxn>
                <a:cxn ang="0">
                  <a:pos x="406" y="182"/>
                </a:cxn>
                <a:cxn ang="0">
                  <a:pos x="516" y="200"/>
                </a:cxn>
                <a:cxn ang="0">
                  <a:pos x="525" y="157"/>
                </a:cxn>
                <a:cxn ang="0">
                  <a:pos x="581" y="84"/>
                </a:cxn>
                <a:cxn ang="0">
                  <a:pos x="691" y="98"/>
                </a:cxn>
                <a:cxn ang="0">
                  <a:pos x="764" y="8"/>
                </a:cxn>
                <a:cxn ang="0">
                  <a:pos x="806" y="33"/>
                </a:cxn>
                <a:cxn ang="0">
                  <a:pos x="880" y="92"/>
                </a:cxn>
                <a:cxn ang="0">
                  <a:pos x="904" y="157"/>
                </a:cxn>
                <a:cxn ang="0">
                  <a:pos x="888" y="261"/>
                </a:cxn>
                <a:cxn ang="0">
                  <a:pos x="998" y="295"/>
                </a:cxn>
                <a:cxn ang="0">
                  <a:pos x="1083" y="359"/>
                </a:cxn>
                <a:cxn ang="0">
                  <a:pos x="1107" y="429"/>
                </a:cxn>
                <a:cxn ang="0">
                  <a:pos x="1095" y="485"/>
                </a:cxn>
                <a:cxn ang="0">
                  <a:pos x="1054" y="510"/>
                </a:cxn>
                <a:cxn ang="0">
                  <a:pos x="938" y="580"/>
                </a:cxn>
                <a:cxn ang="0">
                  <a:pos x="932" y="657"/>
                </a:cxn>
                <a:cxn ang="0">
                  <a:pos x="800" y="687"/>
                </a:cxn>
                <a:cxn ang="0">
                  <a:pos x="807" y="744"/>
                </a:cxn>
                <a:cxn ang="0">
                  <a:pos x="822" y="790"/>
                </a:cxn>
                <a:cxn ang="0">
                  <a:pos x="795" y="850"/>
                </a:cxn>
              </a:cxnLst>
              <a:rect l="0" t="0" r="r" b="b"/>
              <a:pathLst>
                <a:path w="1112" h="850">
                  <a:moveTo>
                    <a:pt x="795" y="850"/>
                  </a:moveTo>
                  <a:cubicBezTo>
                    <a:pt x="792" y="848"/>
                    <a:pt x="789" y="847"/>
                    <a:pt x="787" y="846"/>
                  </a:cubicBezTo>
                  <a:cubicBezTo>
                    <a:pt x="782" y="841"/>
                    <a:pt x="777" y="837"/>
                    <a:pt x="773" y="833"/>
                  </a:cubicBezTo>
                  <a:cubicBezTo>
                    <a:pt x="759" y="833"/>
                    <a:pt x="757" y="829"/>
                    <a:pt x="752" y="842"/>
                  </a:cubicBezTo>
                  <a:cubicBezTo>
                    <a:pt x="750" y="841"/>
                    <a:pt x="748" y="840"/>
                    <a:pt x="746" y="840"/>
                  </a:cubicBezTo>
                  <a:cubicBezTo>
                    <a:pt x="742" y="840"/>
                    <a:pt x="737" y="841"/>
                    <a:pt x="732" y="842"/>
                  </a:cubicBezTo>
                  <a:cubicBezTo>
                    <a:pt x="726" y="832"/>
                    <a:pt x="727" y="827"/>
                    <a:pt x="727" y="822"/>
                  </a:cubicBezTo>
                  <a:cubicBezTo>
                    <a:pt x="723" y="820"/>
                    <a:pt x="720" y="819"/>
                    <a:pt x="716" y="817"/>
                  </a:cubicBezTo>
                  <a:cubicBezTo>
                    <a:pt x="698" y="801"/>
                    <a:pt x="684" y="790"/>
                    <a:pt x="663" y="798"/>
                  </a:cubicBezTo>
                  <a:cubicBezTo>
                    <a:pt x="648" y="800"/>
                    <a:pt x="634" y="803"/>
                    <a:pt x="620" y="801"/>
                  </a:cubicBezTo>
                  <a:cubicBezTo>
                    <a:pt x="612" y="799"/>
                    <a:pt x="606" y="796"/>
                    <a:pt x="599" y="794"/>
                  </a:cubicBezTo>
                  <a:cubicBezTo>
                    <a:pt x="594" y="794"/>
                    <a:pt x="588" y="794"/>
                    <a:pt x="582" y="794"/>
                  </a:cubicBezTo>
                  <a:cubicBezTo>
                    <a:pt x="569" y="802"/>
                    <a:pt x="552" y="809"/>
                    <a:pt x="546" y="822"/>
                  </a:cubicBezTo>
                  <a:cubicBezTo>
                    <a:pt x="539" y="822"/>
                    <a:pt x="533" y="822"/>
                    <a:pt x="527" y="822"/>
                  </a:cubicBezTo>
                  <a:cubicBezTo>
                    <a:pt x="521" y="819"/>
                    <a:pt x="515" y="816"/>
                    <a:pt x="509" y="813"/>
                  </a:cubicBezTo>
                  <a:cubicBezTo>
                    <a:pt x="497" y="813"/>
                    <a:pt x="493" y="812"/>
                    <a:pt x="488" y="817"/>
                  </a:cubicBezTo>
                  <a:cubicBezTo>
                    <a:pt x="483" y="819"/>
                    <a:pt x="478" y="820"/>
                    <a:pt x="473" y="822"/>
                  </a:cubicBezTo>
                  <a:cubicBezTo>
                    <a:pt x="459" y="822"/>
                    <a:pt x="454" y="827"/>
                    <a:pt x="443" y="830"/>
                  </a:cubicBezTo>
                  <a:cubicBezTo>
                    <a:pt x="425" y="830"/>
                    <a:pt x="403" y="819"/>
                    <a:pt x="397" y="813"/>
                  </a:cubicBezTo>
                  <a:cubicBezTo>
                    <a:pt x="397" y="792"/>
                    <a:pt x="394" y="797"/>
                    <a:pt x="384" y="789"/>
                  </a:cubicBezTo>
                  <a:cubicBezTo>
                    <a:pt x="364" y="789"/>
                    <a:pt x="369" y="790"/>
                    <a:pt x="357" y="804"/>
                  </a:cubicBezTo>
                  <a:cubicBezTo>
                    <a:pt x="344" y="809"/>
                    <a:pt x="331" y="806"/>
                    <a:pt x="322" y="813"/>
                  </a:cubicBezTo>
                  <a:cubicBezTo>
                    <a:pt x="320" y="813"/>
                    <a:pt x="319" y="813"/>
                    <a:pt x="318" y="813"/>
                  </a:cubicBezTo>
                  <a:cubicBezTo>
                    <a:pt x="317" y="810"/>
                    <a:pt x="316" y="809"/>
                    <a:pt x="315" y="807"/>
                  </a:cubicBezTo>
                  <a:cubicBezTo>
                    <a:pt x="301" y="790"/>
                    <a:pt x="281" y="781"/>
                    <a:pt x="264" y="784"/>
                  </a:cubicBezTo>
                  <a:cubicBezTo>
                    <a:pt x="245" y="797"/>
                    <a:pt x="238" y="803"/>
                    <a:pt x="229" y="824"/>
                  </a:cubicBezTo>
                  <a:cubicBezTo>
                    <a:pt x="222" y="835"/>
                    <a:pt x="215" y="838"/>
                    <a:pt x="204" y="840"/>
                  </a:cubicBezTo>
                  <a:cubicBezTo>
                    <a:pt x="198" y="839"/>
                    <a:pt x="192" y="837"/>
                    <a:pt x="187" y="836"/>
                  </a:cubicBezTo>
                  <a:cubicBezTo>
                    <a:pt x="182" y="832"/>
                    <a:pt x="180" y="831"/>
                    <a:pt x="176" y="831"/>
                  </a:cubicBezTo>
                  <a:cubicBezTo>
                    <a:pt x="172" y="814"/>
                    <a:pt x="158" y="811"/>
                    <a:pt x="149" y="806"/>
                  </a:cubicBezTo>
                  <a:cubicBezTo>
                    <a:pt x="147" y="803"/>
                    <a:pt x="145" y="800"/>
                    <a:pt x="142" y="797"/>
                  </a:cubicBezTo>
                  <a:cubicBezTo>
                    <a:pt x="142" y="789"/>
                    <a:pt x="142" y="781"/>
                    <a:pt x="142" y="773"/>
                  </a:cubicBezTo>
                  <a:cubicBezTo>
                    <a:pt x="146" y="770"/>
                    <a:pt x="144" y="759"/>
                    <a:pt x="144" y="757"/>
                  </a:cubicBezTo>
                  <a:cubicBezTo>
                    <a:pt x="138" y="738"/>
                    <a:pt x="118" y="744"/>
                    <a:pt x="107" y="740"/>
                  </a:cubicBezTo>
                  <a:cubicBezTo>
                    <a:pt x="104" y="736"/>
                    <a:pt x="101" y="733"/>
                    <a:pt x="98" y="730"/>
                  </a:cubicBezTo>
                  <a:cubicBezTo>
                    <a:pt x="93" y="722"/>
                    <a:pt x="89" y="714"/>
                    <a:pt x="85" y="705"/>
                  </a:cubicBezTo>
                  <a:cubicBezTo>
                    <a:pt x="78" y="704"/>
                    <a:pt x="72" y="703"/>
                    <a:pt x="65" y="701"/>
                  </a:cubicBezTo>
                  <a:cubicBezTo>
                    <a:pt x="60" y="687"/>
                    <a:pt x="67" y="675"/>
                    <a:pt x="71" y="665"/>
                  </a:cubicBezTo>
                  <a:cubicBezTo>
                    <a:pt x="71" y="645"/>
                    <a:pt x="58" y="635"/>
                    <a:pt x="48" y="625"/>
                  </a:cubicBezTo>
                  <a:cubicBezTo>
                    <a:pt x="39" y="621"/>
                    <a:pt x="30" y="616"/>
                    <a:pt x="22" y="612"/>
                  </a:cubicBezTo>
                  <a:cubicBezTo>
                    <a:pt x="21" y="611"/>
                    <a:pt x="20" y="609"/>
                    <a:pt x="18" y="608"/>
                  </a:cubicBezTo>
                  <a:cubicBezTo>
                    <a:pt x="18" y="586"/>
                    <a:pt x="17" y="592"/>
                    <a:pt x="37" y="582"/>
                  </a:cubicBezTo>
                  <a:cubicBezTo>
                    <a:pt x="41" y="579"/>
                    <a:pt x="47" y="575"/>
                    <a:pt x="49" y="571"/>
                  </a:cubicBezTo>
                  <a:cubicBezTo>
                    <a:pt x="49" y="552"/>
                    <a:pt x="49" y="534"/>
                    <a:pt x="49" y="516"/>
                  </a:cubicBezTo>
                  <a:cubicBezTo>
                    <a:pt x="45" y="490"/>
                    <a:pt x="26" y="497"/>
                    <a:pt x="12" y="496"/>
                  </a:cubicBezTo>
                  <a:cubicBezTo>
                    <a:pt x="10" y="497"/>
                    <a:pt x="8" y="499"/>
                    <a:pt x="6" y="501"/>
                  </a:cubicBezTo>
                  <a:cubicBezTo>
                    <a:pt x="6" y="502"/>
                    <a:pt x="5" y="502"/>
                    <a:pt x="5" y="503"/>
                  </a:cubicBezTo>
                  <a:cubicBezTo>
                    <a:pt x="0" y="490"/>
                    <a:pt x="0" y="486"/>
                    <a:pt x="1" y="480"/>
                  </a:cubicBezTo>
                  <a:cubicBezTo>
                    <a:pt x="6" y="477"/>
                    <a:pt x="10" y="475"/>
                    <a:pt x="15" y="473"/>
                  </a:cubicBezTo>
                  <a:cubicBezTo>
                    <a:pt x="15" y="469"/>
                    <a:pt x="15" y="464"/>
                    <a:pt x="16" y="460"/>
                  </a:cubicBezTo>
                  <a:cubicBezTo>
                    <a:pt x="1" y="439"/>
                    <a:pt x="0" y="452"/>
                    <a:pt x="23" y="437"/>
                  </a:cubicBezTo>
                  <a:cubicBezTo>
                    <a:pt x="27" y="430"/>
                    <a:pt x="31" y="423"/>
                    <a:pt x="36" y="416"/>
                  </a:cubicBezTo>
                  <a:cubicBezTo>
                    <a:pt x="44" y="413"/>
                    <a:pt x="51" y="410"/>
                    <a:pt x="60" y="407"/>
                  </a:cubicBezTo>
                  <a:cubicBezTo>
                    <a:pt x="85" y="406"/>
                    <a:pt x="97" y="406"/>
                    <a:pt x="120" y="395"/>
                  </a:cubicBezTo>
                  <a:cubicBezTo>
                    <a:pt x="123" y="394"/>
                    <a:pt x="127" y="394"/>
                    <a:pt x="130" y="394"/>
                  </a:cubicBezTo>
                  <a:cubicBezTo>
                    <a:pt x="130" y="402"/>
                    <a:pt x="133" y="419"/>
                    <a:pt x="148" y="424"/>
                  </a:cubicBezTo>
                  <a:cubicBezTo>
                    <a:pt x="155" y="424"/>
                    <a:pt x="165" y="424"/>
                    <a:pt x="173" y="418"/>
                  </a:cubicBezTo>
                  <a:cubicBezTo>
                    <a:pt x="179" y="410"/>
                    <a:pt x="184" y="403"/>
                    <a:pt x="190" y="396"/>
                  </a:cubicBezTo>
                  <a:cubicBezTo>
                    <a:pt x="199" y="396"/>
                    <a:pt x="207" y="399"/>
                    <a:pt x="219" y="396"/>
                  </a:cubicBezTo>
                  <a:cubicBezTo>
                    <a:pt x="224" y="390"/>
                    <a:pt x="228" y="387"/>
                    <a:pt x="235" y="383"/>
                  </a:cubicBezTo>
                  <a:cubicBezTo>
                    <a:pt x="238" y="383"/>
                    <a:pt x="241" y="383"/>
                    <a:pt x="245" y="383"/>
                  </a:cubicBezTo>
                  <a:cubicBezTo>
                    <a:pt x="252" y="385"/>
                    <a:pt x="261" y="390"/>
                    <a:pt x="275" y="390"/>
                  </a:cubicBezTo>
                  <a:cubicBezTo>
                    <a:pt x="288" y="383"/>
                    <a:pt x="313" y="386"/>
                    <a:pt x="331" y="378"/>
                  </a:cubicBezTo>
                  <a:cubicBezTo>
                    <a:pt x="338" y="374"/>
                    <a:pt x="346" y="369"/>
                    <a:pt x="353" y="365"/>
                  </a:cubicBezTo>
                  <a:cubicBezTo>
                    <a:pt x="355" y="359"/>
                    <a:pt x="357" y="353"/>
                    <a:pt x="358" y="348"/>
                  </a:cubicBezTo>
                  <a:cubicBezTo>
                    <a:pt x="374" y="342"/>
                    <a:pt x="378" y="320"/>
                    <a:pt x="383" y="309"/>
                  </a:cubicBezTo>
                  <a:cubicBezTo>
                    <a:pt x="389" y="306"/>
                    <a:pt x="397" y="302"/>
                    <a:pt x="403" y="297"/>
                  </a:cubicBezTo>
                  <a:cubicBezTo>
                    <a:pt x="405" y="290"/>
                    <a:pt x="407" y="284"/>
                    <a:pt x="410" y="278"/>
                  </a:cubicBezTo>
                  <a:cubicBezTo>
                    <a:pt x="410" y="267"/>
                    <a:pt x="411" y="256"/>
                    <a:pt x="412" y="246"/>
                  </a:cubicBezTo>
                  <a:cubicBezTo>
                    <a:pt x="410" y="241"/>
                    <a:pt x="409" y="236"/>
                    <a:pt x="407" y="232"/>
                  </a:cubicBezTo>
                  <a:cubicBezTo>
                    <a:pt x="407" y="215"/>
                    <a:pt x="417" y="197"/>
                    <a:pt x="407" y="187"/>
                  </a:cubicBezTo>
                  <a:cubicBezTo>
                    <a:pt x="407" y="186"/>
                    <a:pt x="406" y="184"/>
                    <a:pt x="406" y="182"/>
                  </a:cubicBezTo>
                  <a:cubicBezTo>
                    <a:pt x="425" y="182"/>
                    <a:pt x="443" y="182"/>
                    <a:pt x="463" y="186"/>
                  </a:cubicBezTo>
                  <a:cubicBezTo>
                    <a:pt x="477" y="193"/>
                    <a:pt x="489" y="187"/>
                    <a:pt x="508" y="200"/>
                  </a:cubicBezTo>
                  <a:cubicBezTo>
                    <a:pt x="510" y="200"/>
                    <a:pt x="513" y="200"/>
                    <a:pt x="516" y="200"/>
                  </a:cubicBezTo>
                  <a:cubicBezTo>
                    <a:pt x="518" y="197"/>
                    <a:pt x="521" y="195"/>
                    <a:pt x="523" y="192"/>
                  </a:cubicBezTo>
                  <a:cubicBezTo>
                    <a:pt x="523" y="189"/>
                    <a:pt x="523" y="186"/>
                    <a:pt x="523" y="184"/>
                  </a:cubicBezTo>
                  <a:cubicBezTo>
                    <a:pt x="518" y="173"/>
                    <a:pt x="521" y="164"/>
                    <a:pt x="525" y="157"/>
                  </a:cubicBezTo>
                  <a:cubicBezTo>
                    <a:pt x="532" y="148"/>
                    <a:pt x="539" y="140"/>
                    <a:pt x="546" y="132"/>
                  </a:cubicBezTo>
                  <a:cubicBezTo>
                    <a:pt x="549" y="113"/>
                    <a:pt x="555" y="109"/>
                    <a:pt x="566" y="96"/>
                  </a:cubicBezTo>
                  <a:cubicBezTo>
                    <a:pt x="571" y="86"/>
                    <a:pt x="568" y="84"/>
                    <a:pt x="581" y="84"/>
                  </a:cubicBezTo>
                  <a:cubicBezTo>
                    <a:pt x="591" y="90"/>
                    <a:pt x="602" y="97"/>
                    <a:pt x="614" y="104"/>
                  </a:cubicBezTo>
                  <a:cubicBezTo>
                    <a:pt x="620" y="106"/>
                    <a:pt x="635" y="104"/>
                    <a:pt x="645" y="114"/>
                  </a:cubicBezTo>
                  <a:cubicBezTo>
                    <a:pt x="659" y="114"/>
                    <a:pt x="686" y="117"/>
                    <a:pt x="691" y="98"/>
                  </a:cubicBezTo>
                  <a:cubicBezTo>
                    <a:pt x="690" y="85"/>
                    <a:pt x="689" y="72"/>
                    <a:pt x="688" y="59"/>
                  </a:cubicBezTo>
                  <a:cubicBezTo>
                    <a:pt x="703" y="31"/>
                    <a:pt x="719" y="32"/>
                    <a:pt x="750" y="29"/>
                  </a:cubicBezTo>
                  <a:cubicBezTo>
                    <a:pt x="757" y="27"/>
                    <a:pt x="761" y="14"/>
                    <a:pt x="764" y="8"/>
                  </a:cubicBezTo>
                  <a:cubicBezTo>
                    <a:pt x="766" y="5"/>
                    <a:pt x="769" y="2"/>
                    <a:pt x="772" y="0"/>
                  </a:cubicBezTo>
                  <a:cubicBezTo>
                    <a:pt x="780" y="0"/>
                    <a:pt x="788" y="0"/>
                    <a:pt x="796" y="0"/>
                  </a:cubicBezTo>
                  <a:cubicBezTo>
                    <a:pt x="800" y="2"/>
                    <a:pt x="802" y="21"/>
                    <a:pt x="806" y="33"/>
                  </a:cubicBezTo>
                  <a:cubicBezTo>
                    <a:pt x="814" y="44"/>
                    <a:pt x="822" y="57"/>
                    <a:pt x="830" y="69"/>
                  </a:cubicBezTo>
                  <a:cubicBezTo>
                    <a:pt x="838" y="73"/>
                    <a:pt x="849" y="77"/>
                    <a:pt x="863" y="80"/>
                  </a:cubicBezTo>
                  <a:cubicBezTo>
                    <a:pt x="869" y="84"/>
                    <a:pt x="874" y="88"/>
                    <a:pt x="880" y="92"/>
                  </a:cubicBezTo>
                  <a:cubicBezTo>
                    <a:pt x="883" y="97"/>
                    <a:pt x="886" y="101"/>
                    <a:pt x="889" y="107"/>
                  </a:cubicBezTo>
                  <a:cubicBezTo>
                    <a:pt x="890" y="116"/>
                    <a:pt x="891" y="126"/>
                    <a:pt x="892" y="136"/>
                  </a:cubicBezTo>
                  <a:cubicBezTo>
                    <a:pt x="896" y="143"/>
                    <a:pt x="899" y="150"/>
                    <a:pt x="904" y="157"/>
                  </a:cubicBezTo>
                  <a:cubicBezTo>
                    <a:pt x="905" y="168"/>
                    <a:pt x="909" y="189"/>
                    <a:pt x="899" y="205"/>
                  </a:cubicBezTo>
                  <a:cubicBezTo>
                    <a:pt x="878" y="218"/>
                    <a:pt x="881" y="211"/>
                    <a:pt x="879" y="236"/>
                  </a:cubicBezTo>
                  <a:cubicBezTo>
                    <a:pt x="880" y="242"/>
                    <a:pt x="881" y="251"/>
                    <a:pt x="888" y="261"/>
                  </a:cubicBezTo>
                  <a:cubicBezTo>
                    <a:pt x="894" y="265"/>
                    <a:pt x="899" y="269"/>
                    <a:pt x="906" y="274"/>
                  </a:cubicBezTo>
                  <a:cubicBezTo>
                    <a:pt x="915" y="276"/>
                    <a:pt x="924" y="278"/>
                    <a:pt x="933" y="280"/>
                  </a:cubicBezTo>
                  <a:cubicBezTo>
                    <a:pt x="951" y="293"/>
                    <a:pt x="972" y="293"/>
                    <a:pt x="998" y="295"/>
                  </a:cubicBezTo>
                  <a:cubicBezTo>
                    <a:pt x="1006" y="299"/>
                    <a:pt x="1020" y="312"/>
                    <a:pt x="1030" y="323"/>
                  </a:cubicBezTo>
                  <a:cubicBezTo>
                    <a:pt x="1039" y="330"/>
                    <a:pt x="1047" y="337"/>
                    <a:pt x="1056" y="344"/>
                  </a:cubicBezTo>
                  <a:cubicBezTo>
                    <a:pt x="1064" y="346"/>
                    <a:pt x="1074" y="347"/>
                    <a:pt x="1083" y="359"/>
                  </a:cubicBezTo>
                  <a:cubicBezTo>
                    <a:pt x="1086" y="367"/>
                    <a:pt x="1089" y="385"/>
                    <a:pt x="1096" y="398"/>
                  </a:cubicBezTo>
                  <a:cubicBezTo>
                    <a:pt x="1099" y="401"/>
                    <a:pt x="1105" y="402"/>
                    <a:pt x="1108" y="413"/>
                  </a:cubicBezTo>
                  <a:cubicBezTo>
                    <a:pt x="1107" y="418"/>
                    <a:pt x="1107" y="423"/>
                    <a:pt x="1107" y="429"/>
                  </a:cubicBezTo>
                  <a:cubicBezTo>
                    <a:pt x="1108" y="433"/>
                    <a:pt x="1110" y="437"/>
                    <a:pt x="1112" y="441"/>
                  </a:cubicBezTo>
                  <a:cubicBezTo>
                    <a:pt x="1099" y="448"/>
                    <a:pt x="1100" y="451"/>
                    <a:pt x="1096" y="466"/>
                  </a:cubicBezTo>
                  <a:cubicBezTo>
                    <a:pt x="1095" y="472"/>
                    <a:pt x="1095" y="479"/>
                    <a:pt x="1095" y="485"/>
                  </a:cubicBezTo>
                  <a:cubicBezTo>
                    <a:pt x="1096" y="492"/>
                    <a:pt x="1097" y="499"/>
                    <a:pt x="1099" y="506"/>
                  </a:cubicBezTo>
                  <a:cubicBezTo>
                    <a:pt x="1097" y="507"/>
                    <a:pt x="1096" y="507"/>
                    <a:pt x="1095" y="508"/>
                  </a:cubicBezTo>
                  <a:cubicBezTo>
                    <a:pt x="1081" y="509"/>
                    <a:pt x="1067" y="509"/>
                    <a:pt x="1054" y="510"/>
                  </a:cubicBezTo>
                  <a:cubicBezTo>
                    <a:pt x="1024" y="513"/>
                    <a:pt x="1011" y="516"/>
                    <a:pt x="1002" y="543"/>
                  </a:cubicBezTo>
                  <a:cubicBezTo>
                    <a:pt x="993" y="552"/>
                    <a:pt x="988" y="557"/>
                    <a:pt x="984" y="571"/>
                  </a:cubicBezTo>
                  <a:cubicBezTo>
                    <a:pt x="970" y="581"/>
                    <a:pt x="950" y="580"/>
                    <a:pt x="938" y="580"/>
                  </a:cubicBezTo>
                  <a:cubicBezTo>
                    <a:pt x="938" y="586"/>
                    <a:pt x="932" y="598"/>
                    <a:pt x="925" y="603"/>
                  </a:cubicBezTo>
                  <a:cubicBezTo>
                    <a:pt x="919" y="614"/>
                    <a:pt x="925" y="626"/>
                    <a:pt x="931" y="642"/>
                  </a:cubicBezTo>
                  <a:cubicBezTo>
                    <a:pt x="931" y="647"/>
                    <a:pt x="931" y="652"/>
                    <a:pt x="932" y="657"/>
                  </a:cubicBezTo>
                  <a:cubicBezTo>
                    <a:pt x="921" y="658"/>
                    <a:pt x="911" y="661"/>
                    <a:pt x="901" y="663"/>
                  </a:cubicBezTo>
                  <a:cubicBezTo>
                    <a:pt x="891" y="666"/>
                    <a:pt x="882" y="672"/>
                    <a:pt x="876" y="676"/>
                  </a:cubicBezTo>
                  <a:cubicBezTo>
                    <a:pt x="849" y="685"/>
                    <a:pt x="823" y="687"/>
                    <a:pt x="800" y="687"/>
                  </a:cubicBezTo>
                  <a:cubicBezTo>
                    <a:pt x="790" y="688"/>
                    <a:pt x="789" y="689"/>
                    <a:pt x="784" y="693"/>
                  </a:cubicBezTo>
                  <a:cubicBezTo>
                    <a:pt x="784" y="700"/>
                    <a:pt x="784" y="701"/>
                    <a:pt x="792" y="713"/>
                  </a:cubicBezTo>
                  <a:cubicBezTo>
                    <a:pt x="783" y="726"/>
                    <a:pt x="791" y="735"/>
                    <a:pt x="807" y="744"/>
                  </a:cubicBezTo>
                  <a:cubicBezTo>
                    <a:pt x="811" y="750"/>
                    <a:pt x="815" y="756"/>
                    <a:pt x="819" y="763"/>
                  </a:cubicBezTo>
                  <a:cubicBezTo>
                    <a:pt x="826" y="766"/>
                    <a:pt x="831" y="768"/>
                    <a:pt x="828" y="783"/>
                  </a:cubicBezTo>
                  <a:cubicBezTo>
                    <a:pt x="826" y="785"/>
                    <a:pt x="823" y="787"/>
                    <a:pt x="822" y="790"/>
                  </a:cubicBezTo>
                  <a:cubicBezTo>
                    <a:pt x="803" y="800"/>
                    <a:pt x="802" y="797"/>
                    <a:pt x="802" y="819"/>
                  </a:cubicBezTo>
                  <a:cubicBezTo>
                    <a:pt x="806" y="823"/>
                    <a:pt x="814" y="830"/>
                    <a:pt x="814" y="844"/>
                  </a:cubicBezTo>
                  <a:cubicBezTo>
                    <a:pt x="807" y="849"/>
                    <a:pt x="799" y="850"/>
                    <a:pt x="795" y="850"/>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2000" kern="0" noProof="1">
                <a:solidFill>
                  <a:sysClr val="windowText" lastClr="000000"/>
                </a:solidFill>
                <a:latin typeface="+mn-lt"/>
                <a:ea typeface="微软雅黑"/>
              </a:endParaRPr>
            </a:p>
          </p:txBody>
        </p:sp>
        <p:sp>
          <p:nvSpPr>
            <p:cNvPr id="20" name="Freeform 44"/>
            <p:cNvSpPr>
              <a:spLocks/>
            </p:cNvSpPr>
            <p:nvPr/>
          </p:nvSpPr>
          <p:spPr bwMode="auto">
            <a:xfrm rot="252837">
              <a:off x="3819525" y="5607050"/>
              <a:ext cx="309563" cy="257175"/>
            </a:xfrm>
            <a:custGeom>
              <a:avLst/>
              <a:gdLst/>
              <a:ahLst/>
              <a:cxnLst>
                <a:cxn ang="0">
                  <a:pos x="50" y="125"/>
                </a:cxn>
                <a:cxn ang="0">
                  <a:pos x="4" y="103"/>
                </a:cxn>
                <a:cxn ang="0">
                  <a:pos x="6" y="49"/>
                </a:cxn>
                <a:cxn ang="0">
                  <a:pos x="26" y="41"/>
                </a:cxn>
                <a:cxn ang="0">
                  <a:pos x="27" y="20"/>
                </a:cxn>
                <a:cxn ang="0">
                  <a:pos x="52" y="19"/>
                </a:cxn>
                <a:cxn ang="0">
                  <a:pos x="80" y="3"/>
                </a:cxn>
                <a:cxn ang="0">
                  <a:pos x="133" y="0"/>
                </a:cxn>
                <a:cxn ang="0">
                  <a:pos x="151" y="18"/>
                </a:cxn>
                <a:cxn ang="0">
                  <a:pos x="151" y="29"/>
                </a:cxn>
                <a:cxn ang="0">
                  <a:pos x="146" y="38"/>
                </a:cxn>
                <a:cxn ang="0">
                  <a:pos x="123" y="75"/>
                </a:cxn>
                <a:cxn ang="0">
                  <a:pos x="114" y="93"/>
                </a:cxn>
                <a:cxn ang="0">
                  <a:pos x="66" y="122"/>
                </a:cxn>
                <a:cxn ang="0">
                  <a:pos x="50" y="125"/>
                </a:cxn>
              </a:cxnLst>
              <a:rect l="0" t="0" r="r" b="b"/>
              <a:pathLst>
                <a:path w="151" h="125">
                  <a:moveTo>
                    <a:pt x="50" y="125"/>
                  </a:moveTo>
                  <a:cubicBezTo>
                    <a:pt x="30" y="116"/>
                    <a:pt x="13" y="115"/>
                    <a:pt x="4" y="103"/>
                  </a:cubicBezTo>
                  <a:cubicBezTo>
                    <a:pt x="0" y="87"/>
                    <a:pt x="0" y="61"/>
                    <a:pt x="6" y="49"/>
                  </a:cubicBezTo>
                  <a:cubicBezTo>
                    <a:pt x="10" y="47"/>
                    <a:pt x="20" y="45"/>
                    <a:pt x="26" y="41"/>
                  </a:cubicBezTo>
                  <a:cubicBezTo>
                    <a:pt x="26" y="34"/>
                    <a:pt x="27" y="27"/>
                    <a:pt x="27" y="20"/>
                  </a:cubicBezTo>
                  <a:cubicBezTo>
                    <a:pt x="34" y="13"/>
                    <a:pt x="40" y="21"/>
                    <a:pt x="52" y="19"/>
                  </a:cubicBezTo>
                  <a:cubicBezTo>
                    <a:pt x="62" y="13"/>
                    <a:pt x="71" y="8"/>
                    <a:pt x="80" y="3"/>
                  </a:cubicBezTo>
                  <a:cubicBezTo>
                    <a:pt x="98" y="2"/>
                    <a:pt x="115" y="1"/>
                    <a:pt x="133" y="0"/>
                  </a:cubicBezTo>
                  <a:cubicBezTo>
                    <a:pt x="136" y="2"/>
                    <a:pt x="146" y="8"/>
                    <a:pt x="151" y="18"/>
                  </a:cubicBezTo>
                  <a:cubicBezTo>
                    <a:pt x="151" y="21"/>
                    <a:pt x="151" y="25"/>
                    <a:pt x="151" y="29"/>
                  </a:cubicBezTo>
                  <a:cubicBezTo>
                    <a:pt x="149" y="32"/>
                    <a:pt x="147" y="35"/>
                    <a:pt x="146" y="38"/>
                  </a:cubicBezTo>
                  <a:cubicBezTo>
                    <a:pt x="138" y="50"/>
                    <a:pt x="129" y="61"/>
                    <a:pt x="123" y="75"/>
                  </a:cubicBezTo>
                  <a:cubicBezTo>
                    <a:pt x="122" y="80"/>
                    <a:pt x="120" y="87"/>
                    <a:pt x="114" y="93"/>
                  </a:cubicBezTo>
                  <a:cubicBezTo>
                    <a:pt x="97" y="101"/>
                    <a:pt x="80" y="114"/>
                    <a:pt x="66" y="122"/>
                  </a:cubicBezTo>
                  <a:cubicBezTo>
                    <a:pt x="61" y="123"/>
                    <a:pt x="56" y="124"/>
                    <a:pt x="50" y="125"/>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2000" kern="0" noProof="1">
                <a:solidFill>
                  <a:sysClr val="windowText" lastClr="000000"/>
                </a:solidFill>
                <a:latin typeface="+mn-lt"/>
                <a:ea typeface="微软雅黑"/>
              </a:endParaRPr>
            </a:p>
          </p:txBody>
        </p:sp>
        <p:sp>
          <p:nvSpPr>
            <p:cNvPr id="21" name="Freeform 45"/>
            <p:cNvSpPr>
              <a:spLocks/>
            </p:cNvSpPr>
            <p:nvPr/>
          </p:nvSpPr>
          <p:spPr bwMode="auto">
            <a:xfrm rot="252837">
              <a:off x="3824288" y="5619750"/>
              <a:ext cx="292100" cy="231775"/>
            </a:xfrm>
            <a:custGeom>
              <a:avLst/>
              <a:gdLst/>
              <a:ahLst/>
              <a:cxnLst>
                <a:cxn ang="0">
                  <a:pos x="51" y="113"/>
                </a:cxn>
                <a:cxn ang="0">
                  <a:pos x="18" y="102"/>
                </a:cxn>
                <a:cxn ang="0">
                  <a:pos x="6" y="63"/>
                </a:cxn>
                <a:cxn ang="0">
                  <a:pos x="23" y="43"/>
                </a:cxn>
                <a:cxn ang="0">
                  <a:pos x="30" y="38"/>
                </a:cxn>
                <a:cxn ang="0">
                  <a:pos x="31" y="17"/>
                </a:cxn>
                <a:cxn ang="0">
                  <a:pos x="33" y="17"/>
                </a:cxn>
                <a:cxn ang="0">
                  <a:pos x="53" y="19"/>
                </a:cxn>
                <a:cxn ang="0">
                  <a:pos x="81" y="3"/>
                </a:cxn>
                <a:cxn ang="0">
                  <a:pos x="128" y="0"/>
                </a:cxn>
                <a:cxn ang="0">
                  <a:pos x="143" y="20"/>
                </a:cxn>
                <a:cxn ang="0">
                  <a:pos x="127" y="42"/>
                </a:cxn>
                <a:cxn ang="0">
                  <a:pos x="111" y="79"/>
                </a:cxn>
                <a:cxn ang="0">
                  <a:pos x="61" y="111"/>
                </a:cxn>
                <a:cxn ang="0">
                  <a:pos x="51" y="113"/>
                </a:cxn>
              </a:cxnLst>
              <a:rect l="0" t="0" r="r" b="b"/>
              <a:pathLst>
                <a:path w="143" h="113">
                  <a:moveTo>
                    <a:pt x="51" y="113"/>
                  </a:moveTo>
                  <a:cubicBezTo>
                    <a:pt x="40" y="109"/>
                    <a:pt x="29" y="105"/>
                    <a:pt x="18" y="102"/>
                  </a:cubicBezTo>
                  <a:cubicBezTo>
                    <a:pt x="0" y="88"/>
                    <a:pt x="6" y="79"/>
                    <a:pt x="6" y="63"/>
                  </a:cubicBezTo>
                  <a:cubicBezTo>
                    <a:pt x="9" y="44"/>
                    <a:pt x="5" y="48"/>
                    <a:pt x="23" y="43"/>
                  </a:cubicBezTo>
                  <a:cubicBezTo>
                    <a:pt x="25" y="42"/>
                    <a:pt x="27" y="40"/>
                    <a:pt x="30" y="38"/>
                  </a:cubicBezTo>
                  <a:cubicBezTo>
                    <a:pt x="30" y="31"/>
                    <a:pt x="30" y="24"/>
                    <a:pt x="31" y="17"/>
                  </a:cubicBezTo>
                  <a:cubicBezTo>
                    <a:pt x="31" y="17"/>
                    <a:pt x="32" y="17"/>
                    <a:pt x="33" y="17"/>
                  </a:cubicBezTo>
                  <a:cubicBezTo>
                    <a:pt x="37" y="19"/>
                    <a:pt x="45" y="20"/>
                    <a:pt x="53" y="19"/>
                  </a:cubicBezTo>
                  <a:cubicBezTo>
                    <a:pt x="63" y="13"/>
                    <a:pt x="72" y="8"/>
                    <a:pt x="81" y="3"/>
                  </a:cubicBezTo>
                  <a:cubicBezTo>
                    <a:pt x="97" y="2"/>
                    <a:pt x="112" y="0"/>
                    <a:pt x="128" y="0"/>
                  </a:cubicBezTo>
                  <a:cubicBezTo>
                    <a:pt x="132" y="3"/>
                    <a:pt x="143" y="7"/>
                    <a:pt x="143" y="20"/>
                  </a:cubicBezTo>
                  <a:cubicBezTo>
                    <a:pt x="138" y="28"/>
                    <a:pt x="133" y="36"/>
                    <a:pt x="127" y="42"/>
                  </a:cubicBezTo>
                  <a:cubicBezTo>
                    <a:pt x="123" y="53"/>
                    <a:pt x="115" y="63"/>
                    <a:pt x="111" y="79"/>
                  </a:cubicBezTo>
                  <a:cubicBezTo>
                    <a:pt x="94" y="89"/>
                    <a:pt x="78" y="100"/>
                    <a:pt x="61" y="111"/>
                  </a:cubicBezTo>
                  <a:cubicBezTo>
                    <a:pt x="58" y="111"/>
                    <a:pt x="54" y="112"/>
                    <a:pt x="51" y="113"/>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2000" kern="0" noProof="1">
                <a:solidFill>
                  <a:sysClr val="windowText" lastClr="000000"/>
                </a:solidFill>
                <a:latin typeface="+mn-lt"/>
                <a:ea typeface="微软雅黑"/>
              </a:endParaRPr>
            </a:p>
          </p:txBody>
        </p:sp>
        <p:sp>
          <p:nvSpPr>
            <p:cNvPr id="22" name="Freeform 47"/>
            <p:cNvSpPr>
              <a:spLocks/>
            </p:cNvSpPr>
            <p:nvPr/>
          </p:nvSpPr>
          <p:spPr bwMode="auto">
            <a:xfrm rot="252837">
              <a:off x="3981450" y="4919663"/>
              <a:ext cx="901700" cy="690562"/>
            </a:xfrm>
            <a:custGeom>
              <a:avLst/>
              <a:gdLst/>
              <a:ahLst/>
              <a:cxnLst>
                <a:cxn ang="0">
                  <a:pos x="30" y="337"/>
                </a:cxn>
                <a:cxn ang="0">
                  <a:pos x="15" y="313"/>
                </a:cxn>
                <a:cxn ang="0">
                  <a:pos x="0" y="291"/>
                </a:cxn>
                <a:cxn ang="0">
                  <a:pos x="10" y="268"/>
                </a:cxn>
                <a:cxn ang="0">
                  <a:pos x="37" y="222"/>
                </a:cxn>
                <a:cxn ang="0">
                  <a:pos x="70" y="191"/>
                </a:cxn>
                <a:cxn ang="0">
                  <a:pos x="103" y="154"/>
                </a:cxn>
                <a:cxn ang="0">
                  <a:pos x="119" y="129"/>
                </a:cxn>
                <a:cxn ang="0">
                  <a:pos x="139" y="92"/>
                </a:cxn>
                <a:cxn ang="0">
                  <a:pos x="137" y="60"/>
                </a:cxn>
                <a:cxn ang="0">
                  <a:pos x="147" y="34"/>
                </a:cxn>
                <a:cxn ang="0">
                  <a:pos x="156" y="20"/>
                </a:cxn>
                <a:cxn ang="0">
                  <a:pos x="167" y="20"/>
                </a:cxn>
                <a:cxn ang="0">
                  <a:pos x="186" y="38"/>
                </a:cxn>
                <a:cxn ang="0">
                  <a:pos x="197" y="38"/>
                </a:cxn>
                <a:cxn ang="0">
                  <a:pos x="201" y="18"/>
                </a:cxn>
                <a:cxn ang="0">
                  <a:pos x="190" y="6"/>
                </a:cxn>
                <a:cxn ang="0">
                  <a:pos x="193" y="4"/>
                </a:cxn>
                <a:cxn ang="0">
                  <a:pos x="248" y="4"/>
                </a:cxn>
                <a:cxn ang="0">
                  <a:pos x="284" y="0"/>
                </a:cxn>
                <a:cxn ang="0">
                  <a:pos x="290" y="0"/>
                </a:cxn>
                <a:cxn ang="0">
                  <a:pos x="290" y="11"/>
                </a:cxn>
                <a:cxn ang="0">
                  <a:pos x="267" y="38"/>
                </a:cxn>
                <a:cxn ang="0">
                  <a:pos x="294" y="55"/>
                </a:cxn>
                <a:cxn ang="0">
                  <a:pos x="325" y="40"/>
                </a:cxn>
                <a:cxn ang="0">
                  <a:pos x="336" y="40"/>
                </a:cxn>
                <a:cxn ang="0">
                  <a:pos x="343" y="47"/>
                </a:cxn>
                <a:cxn ang="0">
                  <a:pos x="398" y="31"/>
                </a:cxn>
                <a:cxn ang="0">
                  <a:pos x="414" y="51"/>
                </a:cxn>
                <a:cxn ang="0">
                  <a:pos x="439" y="85"/>
                </a:cxn>
                <a:cxn ang="0">
                  <a:pos x="439" y="94"/>
                </a:cxn>
                <a:cxn ang="0">
                  <a:pos x="421" y="98"/>
                </a:cxn>
                <a:cxn ang="0">
                  <a:pos x="408" y="126"/>
                </a:cxn>
                <a:cxn ang="0">
                  <a:pos x="408" y="129"/>
                </a:cxn>
                <a:cxn ang="0">
                  <a:pos x="355" y="158"/>
                </a:cxn>
                <a:cxn ang="0">
                  <a:pos x="347" y="167"/>
                </a:cxn>
                <a:cxn ang="0">
                  <a:pos x="337" y="162"/>
                </a:cxn>
                <a:cxn ang="0">
                  <a:pos x="326" y="162"/>
                </a:cxn>
                <a:cxn ang="0">
                  <a:pos x="320" y="171"/>
                </a:cxn>
                <a:cxn ang="0">
                  <a:pos x="312" y="171"/>
                </a:cxn>
                <a:cxn ang="0">
                  <a:pos x="295" y="165"/>
                </a:cxn>
                <a:cxn ang="0">
                  <a:pos x="295" y="178"/>
                </a:cxn>
                <a:cxn ang="0">
                  <a:pos x="277" y="194"/>
                </a:cxn>
                <a:cxn ang="0">
                  <a:pos x="262" y="183"/>
                </a:cxn>
                <a:cxn ang="0">
                  <a:pos x="259" y="182"/>
                </a:cxn>
                <a:cxn ang="0">
                  <a:pos x="244" y="169"/>
                </a:cxn>
                <a:cxn ang="0">
                  <a:pos x="235" y="169"/>
                </a:cxn>
                <a:cxn ang="0">
                  <a:pos x="229" y="185"/>
                </a:cxn>
                <a:cxn ang="0">
                  <a:pos x="217" y="202"/>
                </a:cxn>
                <a:cxn ang="0">
                  <a:pos x="196" y="221"/>
                </a:cxn>
                <a:cxn ang="0">
                  <a:pos x="183" y="224"/>
                </a:cxn>
                <a:cxn ang="0">
                  <a:pos x="171" y="234"/>
                </a:cxn>
                <a:cxn ang="0">
                  <a:pos x="146" y="239"/>
                </a:cxn>
                <a:cxn ang="0">
                  <a:pos x="143" y="246"/>
                </a:cxn>
                <a:cxn ang="0">
                  <a:pos x="136" y="246"/>
                </a:cxn>
                <a:cxn ang="0">
                  <a:pos x="111" y="247"/>
                </a:cxn>
                <a:cxn ang="0">
                  <a:pos x="78" y="259"/>
                </a:cxn>
                <a:cxn ang="0">
                  <a:pos x="44" y="272"/>
                </a:cxn>
                <a:cxn ang="0">
                  <a:pos x="43" y="286"/>
                </a:cxn>
                <a:cxn ang="0">
                  <a:pos x="29" y="304"/>
                </a:cxn>
                <a:cxn ang="0">
                  <a:pos x="48" y="330"/>
                </a:cxn>
                <a:cxn ang="0">
                  <a:pos x="30" y="337"/>
                </a:cxn>
              </a:cxnLst>
              <a:rect l="0" t="0" r="r" b="b"/>
              <a:pathLst>
                <a:path w="439" h="337">
                  <a:moveTo>
                    <a:pt x="30" y="337"/>
                  </a:moveTo>
                  <a:cubicBezTo>
                    <a:pt x="17" y="329"/>
                    <a:pt x="18" y="321"/>
                    <a:pt x="15" y="313"/>
                  </a:cubicBezTo>
                  <a:cubicBezTo>
                    <a:pt x="10" y="306"/>
                    <a:pt x="5" y="298"/>
                    <a:pt x="0" y="291"/>
                  </a:cubicBezTo>
                  <a:cubicBezTo>
                    <a:pt x="0" y="273"/>
                    <a:pt x="0" y="276"/>
                    <a:pt x="10" y="268"/>
                  </a:cubicBezTo>
                  <a:cubicBezTo>
                    <a:pt x="13" y="241"/>
                    <a:pt x="15" y="238"/>
                    <a:pt x="37" y="222"/>
                  </a:cubicBezTo>
                  <a:cubicBezTo>
                    <a:pt x="47" y="209"/>
                    <a:pt x="56" y="201"/>
                    <a:pt x="70" y="191"/>
                  </a:cubicBezTo>
                  <a:cubicBezTo>
                    <a:pt x="81" y="177"/>
                    <a:pt x="90" y="166"/>
                    <a:pt x="103" y="154"/>
                  </a:cubicBezTo>
                  <a:cubicBezTo>
                    <a:pt x="114" y="148"/>
                    <a:pt x="116" y="139"/>
                    <a:pt x="119" y="129"/>
                  </a:cubicBezTo>
                  <a:cubicBezTo>
                    <a:pt x="119" y="102"/>
                    <a:pt x="126" y="108"/>
                    <a:pt x="139" y="92"/>
                  </a:cubicBezTo>
                  <a:cubicBezTo>
                    <a:pt x="138" y="81"/>
                    <a:pt x="137" y="70"/>
                    <a:pt x="137" y="60"/>
                  </a:cubicBezTo>
                  <a:cubicBezTo>
                    <a:pt x="146" y="51"/>
                    <a:pt x="146" y="43"/>
                    <a:pt x="147" y="34"/>
                  </a:cubicBezTo>
                  <a:cubicBezTo>
                    <a:pt x="150" y="29"/>
                    <a:pt x="153" y="24"/>
                    <a:pt x="156" y="20"/>
                  </a:cubicBezTo>
                  <a:cubicBezTo>
                    <a:pt x="159" y="20"/>
                    <a:pt x="163" y="20"/>
                    <a:pt x="167" y="20"/>
                  </a:cubicBezTo>
                  <a:cubicBezTo>
                    <a:pt x="173" y="26"/>
                    <a:pt x="179" y="32"/>
                    <a:pt x="186" y="38"/>
                  </a:cubicBezTo>
                  <a:cubicBezTo>
                    <a:pt x="189" y="38"/>
                    <a:pt x="193" y="38"/>
                    <a:pt x="197" y="38"/>
                  </a:cubicBezTo>
                  <a:cubicBezTo>
                    <a:pt x="202" y="33"/>
                    <a:pt x="201" y="20"/>
                    <a:pt x="201" y="18"/>
                  </a:cubicBezTo>
                  <a:cubicBezTo>
                    <a:pt x="198" y="14"/>
                    <a:pt x="194" y="10"/>
                    <a:pt x="190" y="6"/>
                  </a:cubicBezTo>
                  <a:cubicBezTo>
                    <a:pt x="191" y="5"/>
                    <a:pt x="192" y="4"/>
                    <a:pt x="193" y="4"/>
                  </a:cubicBezTo>
                  <a:cubicBezTo>
                    <a:pt x="211" y="4"/>
                    <a:pt x="229" y="4"/>
                    <a:pt x="248" y="4"/>
                  </a:cubicBezTo>
                  <a:cubicBezTo>
                    <a:pt x="254" y="7"/>
                    <a:pt x="274" y="7"/>
                    <a:pt x="284" y="0"/>
                  </a:cubicBezTo>
                  <a:cubicBezTo>
                    <a:pt x="285" y="0"/>
                    <a:pt x="288" y="0"/>
                    <a:pt x="290" y="0"/>
                  </a:cubicBezTo>
                  <a:cubicBezTo>
                    <a:pt x="290" y="3"/>
                    <a:pt x="290" y="7"/>
                    <a:pt x="290" y="11"/>
                  </a:cubicBezTo>
                  <a:cubicBezTo>
                    <a:pt x="282" y="20"/>
                    <a:pt x="275" y="29"/>
                    <a:pt x="267" y="38"/>
                  </a:cubicBezTo>
                  <a:cubicBezTo>
                    <a:pt x="268" y="52"/>
                    <a:pt x="271" y="55"/>
                    <a:pt x="294" y="55"/>
                  </a:cubicBezTo>
                  <a:cubicBezTo>
                    <a:pt x="304" y="50"/>
                    <a:pt x="315" y="45"/>
                    <a:pt x="325" y="40"/>
                  </a:cubicBezTo>
                  <a:cubicBezTo>
                    <a:pt x="329" y="40"/>
                    <a:pt x="333" y="40"/>
                    <a:pt x="336" y="40"/>
                  </a:cubicBezTo>
                  <a:cubicBezTo>
                    <a:pt x="338" y="42"/>
                    <a:pt x="340" y="45"/>
                    <a:pt x="343" y="47"/>
                  </a:cubicBezTo>
                  <a:cubicBezTo>
                    <a:pt x="362" y="47"/>
                    <a:pt x="371" y="22"/>
                    <a:pt x="398" y="31"/>
                  </a:cubicBezTo>
                  <a:cubicBezTo>
                    <a:pt x="403" y="37"/>
                    <a:pt x="409" y="44"/>
                    <a:pt x="414" y="51"/>
                  </a:cubicBezTo>
                  <a:cubicBezTo>
                    <a:pt x="423" y="62"/>
                    <a:pt x="431" y="73"/>
                    <a:pt x="439" y="85"/>
                  </a:cubicBezTo>
                  <a:cubicBezTo>
                    <a:pt x="439" y="88"/>
                    <a:pt x="439" y="90"/>
                    <a:pt x="439" y="94"/>
                  </a:cubicBezTo>
                  <a:cubicBezTo>
                    <a:pt x="429" y="94"/>
                    <a:pt x="428" y="95"/>
                    <a:pt x="421" y="98"/>
                  </a:cubicBezTo>
                  <a:cubicBezTo>
                    <a:pt x="415" y="107"/>
                    <a:pt x="397" y="110"/>
                    <a:pt x="408" y="126"/>
                  </a:cubicBezTo>
                  <a:cubicBezTo>
                    <a:pt x="408" y="126"/>
                    <a:pt x="408" y="128"/>
                    <a:pt x="408" y="129"/>
                  </a:cubicBezTo>
                  <a:cubicBezTo>
                    <a:pt x="390" y="136"/>
                    <a:pt x="371" y="151"/>
                    <a:pt x="355" y="158"/>
                  </a:cubicBezTo>
                  <a:cubicBezTo>
                    <a:pt x="353" y="161"/>
                    <a:pt x="350" y="164"/>
                    <a:pt x="347" y="167"/>
                  </a:cubicBezTo>
                  <a:cubicBezTo>
                    <a:pt x="341" y="167"/>
                    <a:pt x="338" y="165"/>
                    <a:pt x="337" y="162"/>
                  </a:cubicBezTo>
                  <a:cubicBezTo>
                    <a:pt x="333" y="162"/>
                    <a:pt x="330" y="162"/>
                    <a:pt x="326" y="162"/>
                  </a:cubicBezTo>
                  <a:cubicBezTo>
                    <a:pt x="324" y="165"/>
                    <a:pt x="321" y="168"/>
                    <a:pt x="320" y="171"/>
                  </a:cubicBezTo>
                  <a:cubicBezTo>
                    <a:pt x="317" y="171"/>
                    <a:pt x="314" y="171"/>
                    <a:pt x="312" y="171"/>
                  </a:cubicBezTo>
                  <a:cubicBezTo>
                    <a:pt x="305" y="160"/>
                    <a:pt x="300" y="164"/>
                    <a:pt x="295" y="165"/>
                  </a:cubicBezTo>
                  <a:cubicBezTo>
                    <a:pt x="295" y="169"/>
                    <a:pt x="295" y="174"/>
                    <a:pt x="295" y="178"/>
                  </a:cubicBezTo>
                  <a:cubicBezTo>
                    <a:pt x="286" y="187"/>
                    <a:pt x="281" y="178"/>
                    <a:pt x="277" y="194"/>
                  </a:cubicBezTo>
                  <a:cubicBezTo>
                    <a:pt x="264" y="194"/>
                    <a:pt x="266" y="189"/>
                    <a:pt x="262" y="183"/>
                  </a:cubicBezTo>
                  <a:cubicBezTo>
                    <a:pt x="261" y="182"/>
                    <a:pt x="259" y="182"/>
                    <a:pt x="259" y="182"/>
                  </a:cubicBezTo>
                  <a:cubicBezTo>
                    <a:pt x="254" y="178"/>
                    <a:pt x="249" y="173"/>
                    <a:pt x="244" y="169"/>
                  </a:cubicBezTo>
                  <a:cubicBezTo>
                    <a:pt x="241" y="169"/>
                    <a:pt x="238" y="169"/>
                    <a:pt x="235" y="169"/>
                  </a:cubicBezTo>
                  <a:cubicBezTo>
                    <a:pt x="231" y="175"/>
                    <a:pt x="231" y="177"/>
                    <a:pt x="229" y="185"/>
                  </a:cubicBezTo>
                  <a:cubicBezTo>
                    <a:pt x="225" y="191"/>
                    <a:pt x="221" y="197"/>
                    <a:pt x="217" y="202"/>
                  </a:cubicBezTo>
                  <a:cubicBezTo>
                    <a:pt x="204" y="209"/>
                    <a:pt x="203" y="209"/>
                    <a:pt x="196" y="221"/>
                  </a:cubicBezTo>
                  <a:cubicBezTo>
                    <a:pt x="192" y="221"/>
                    <a:pt x="188" y="222"/>
                    <a:pt x="183" y="224"/>
                  </a:cubicBezTo>
                  <a:cubicBezTo>
                    <a:pt x="179" y="227"/>
                    <a:pt x="175" y="231"/>
                    <a:pt x="171" y="234"/>
                  </a:cubicBezTo>
                  <a:cubicBezTo>
                    <a:pt x="156" y="234"/>
                    <a:pt x="153" y="235"/>
                    <a:pt x="146" y="239"/>
                  </a:cubicBezTo>
                  <a:cubicBezTo>
                    <a:pt x="145" y="241"/>
                    <a:pt x="144" y="244"/>
                    <a:pt x="143" y="246"/>
                  </a:cubicBezTo>
                  <a:cubicBezTo>
                    <a:pt x="140" y="246"/>
                    <a:pt x="138" y="246"/>
                    <a:pt x="136" y="246"/>
                  </a:cubicBezTo>
                  <a:cubicBezTo>
                    <a:pt x="122" y="239"/>
                    <a:pt x="121" y="242"/>
                    <a:pt x="111" y="247"/>
                  </a:cubicBezTo>
                  <a:cubicBezTo>
                    <a:pt x="100" y="251"/>
                    <a:pt x="89" y="255"/>
                    <a:pt x="78" y="259"/>
                  </a:cubicBezTo>
                  <a:cubicBezTo>
                    <a:pt x="61" y="260"/>
                    <a:pt x="54" y="261"/>
                    <a:pt x="44" y="272"/>
                  </a:cubicBezTo>
                  <a:cubicBezTo>
                    <a:pt x="43" y="276"/>
                    <a:pt x="43" y="281"/>
                    <a:pt x="43" y="286"/>
                  </a:cubicBezTo>
                  <a:cubicBezTo>
                    <a:pt x="30" y="290"/>
                    <a:pt x="29" y="290"/>
                    <a:pt x="29" y="304"/>
                  </a:cubicBezTo>
                  <a:cubicBezTo>
                    <a:pt x="33" y="307"/>
                    <a:pt x="48" y="317"/>
                    <a:pt x="48" y="330"/>
                  </a:cubicBezTo>
                  <a:cubicBezTo>
                    <a:pt x="42" y="336"/>
                    <a:pt x="34" y="337"/>
                    <a:pt x="30" y="337"/>
                  </a:cubicBezTo>
                  <a:close/>
                </a:path>
              </a:pathLst>
            </a:custGeom>
            <a:solidFill>
              <a:srgbClr val="1AAEAB"/>
            </a:solidFill>
            <a:ln w="9525">
              <a:solidFill>
                <a:schemeClr val="bg1"/>
              </a:solidFill>
              <a:miter lim="800000"/>
              <a:headEnd/>
              <a:tailEnd/>
            </a:ln>
          </p:spPr>
          <p:txBody>
            <a:bodyPr/>
            <a:lstStyle/>
            <a:p>
              <a:pPr fontAlgn="auto">
                <a:spcBef>
                  <a:spcPts val="0"/>
                </a:spcBef>
                <a:spcAft>
                  <a:spcPts val="0"/>
                </a:spcAft>
                <a:defRPr/>
              </a:pPr>
              <a:endParaRPr lang="zh-CN" altLang="en-US" sz="2000" kern="0" noProof="1">
                <a:solidFill>
                  <a:sysClr val="windowText" lastClr="000000"/>
                </a:solidFill>
                <a:latin typeface="+mn-lt"/>
                <a:ea typeface="微软雅黑"/>
              </a:endParaRPr>
            </a:p>
          </p:txBody>
        </p:sp>
        <p:sp>
          <p:nvSpPr>
            <p:cNvPr id="23" name="Freeform 48"/>
            <p:cNvSpPr>
              <a:spLocks/>
            </p:cNvSpPr>
            <p:nvPr/>
          </p:nvSpPr>
          <p:spPr bwMode="auto">
            <a:xfrm rot="252837">
              <a:off x="2568575" y="4329113"/>
              <a:ext cx="1011238" cy="1084262"/>
            </a:xfrm>
            <a:custGeom>
              <a:avLst/>
              <a:gdLst/>
              <a:ahLst/>
              <a:cxnLst>
                <a:cxn ang="0">
                  <a:pos x="199" y="509"/>
                </a:cxn>
                <a:cxn ang="0">
                  <a:pos x="191" y="474"/>
                </a:cxn>
                <a:cxn ang="0">
                  <a:pos x="145" y="488"/>
                </a:cxn>
                <a:cxn ang="0">
                  <a:pos x="96" y="453"/>
                </a:cxn>
                <a:cxn ang="0">
                  <a:pos x="90" y="389"/>
                </a:cxn>
                <a:cxn ang="0">
                  <a:pos x="63" y="351"/>
                </a:cxn>
                <a:cxn ang="0">
                  <a:pos x="32" y="318"/>
                </a:cxn>
                <a:cxn ang="0">
                  <a:pos x="0" y="329"/>
                </a:cxn>
                <a:cxn ang="0">
                  <a:pos x="8" y="261"/>
                </a:cxn>
                <a:cxn ang="0">
                  <a:pos x="60" y="214"/>
                </a:cxn>
                <a:cxn ang="0">
                  <a:pos x="67" y="179"/>
                </a:cxn>
                <a:cxn ang="0">
                  <a:pos x="70" y="106"/>
                </a:cxn>
                <a:cxn ang="0">
                  <a:pos x="47" y="67"/>
                </a:cxn>
                <a:cxn ang="0">
                  <a:pos x="66" y="13"/>
                </a:cxn>
                <a:cxn ang="0">
                  <a:pos x="102" y="56"/>
                </a:cxn>
                <a:cxn ang="0">
                  <a:pos x="122" y="30"/>
                </a:cxn>
                <a:cxn ang="0">
                  <a:pos x="141" y="54"/>
                </a:cxn>
                <a:cxn ang="0">
                  <a:pos x="185" y="89"/>
                </a:cxn>
                <a:cxn ang="0">
                  <a:pos x="226" y="153"/>
                </a:cxn>
                <a:cxn ang="0">
                  <a:pos x="218" y="187"/>
                </a:cxn>
                <a:cxn ang="0">
                  <a:pos x="264" y="219"/>
                </a:cxn>
                <a:cxn ang="0">
                  <a:pos x="321" y="199"/>
                </a:cxn>
                <a:cxn ang="0">
                  <a:pos x="312" y="152"/>
                </a:cxn>
                <a:cxn ang="0">
                  <a:pos x="347" y="105"/>
                </a:cxn>
                <a:cxn ang="0">
                  <a:pos x="336" y="70"/>
                </a:cxn>
                <a:cxn ang="0">
                  <a:pos x="344" y="64"/>
                </a:cxn>
                <a:cxn ang="0">
                  <a:pos x="389" y="75"/>
                </a:cxn>
                <a:cxn ang="0">
                  <a:pos x="424" y="90"/>
                </a:cxn>
                <a:cxn ang="0">
                  <a:pos x="446" y="83"/>
                </a:cxn>
                <a:cxn ang="0">
                  <a:pos x="422" y="123"/>
                </a:cxn>
                <a:cxn ang="0">
                  <a:pos x="359" y="128"/>
                </a:cxn>
                <a:cxn ang="0">
                  <a:pos x="356" y="162"/>
                </a:cxn>
                <a:cxn ang="0">
                  <a:pos x="402" y="191"/>
                </a:cxn>
                <a:cxn ang="0">
                  <a:pos x="411" y="255"/>
                </a:cxn>
                <a:cxn ang="0">
                  <a:pos x="409" y="307"/>
                </a:cxn>
                <a:cxn ang="0">
                  <a:pos x="463" y="336"/>
                </a:cxn>
                <a:cxn ang="0">
                  <a:pos x="491" y="346"/>
                </a:cxn>
                <a:cxn ang="0">
                  <a:pos x="488" y="367"/>
                </a:cxn>
                <a:cxn ang="0">
                  <a:pos x="417" y="398"/>
                </a:cxn>
                <a:cxn ang="0">
                  <a:pos x="382" y="417"/>
                </a:cxn>
                <a:cxn ang="0">
                  <a:pos x="321" y="431"/>
                </a:cxn>
                <a:cxn ang="0">
                  <a:pos x="265" y="435"/>
                </a:cxn>
                <a:cxn ang="0">
                  <a:pos x="232" y="430"/>
                </a:cxn>
                <a:cxn ang="0">
                  <a:pos x="229" y="488"/>
                </a:cxn>
                <a:cxn ang="0">
                  <a:pos x="227" y="528"/>
                </a:cxn>
              </a:cxnLst>
              <a:rect l="0" t="0" r="r" b="b"/>
              <a:pathLst>
                <a:path w="494" h="528">
                  <a:moveTo>
                    <a:pt x="227" y="528"/>
                  </a:moveTo>
                  <a:cubicBezTo>
                    <a:pt x="217" y="519"/>
                    <a:pt x="208" y="513"/>
                    <a:pt x="199" y="509"/>
                  </a:cubicBezTo>
                  <a:cubicBezTo>
                    <a:pt x="201" y="495"/>
                    <a:pt x="202" y="488"/>
                    <a:pt x="197" y="479"/>
                  </a:cubicBezTo>
                  <a:cubicBezTo>
                    <a:pt x="195" y="477"/>
                    <a:pt x="193" y="475"/>
                    <a:pt x="191" y="474"/>
                  </a:cubicBezTo>
                  <a:cubicBezTo>
                    <a:pt x="177" y="474"/>
                    <a:pt x="168" y="481"/>
                    <a:pt x="161" y="492"/>
                  </a:cubicBezTo>
                  <a:cubicBezTo>
                    <a:pt x="156" y="491"/>
                    <a:pt x="151" y="489"/>
                    <a:pt x="145" y="488"/>
                  </a:cubicBezTo>
                  <a:cubicBezTo>
                    <a:pt x="139" y="478"/>
                    <a:pt x="136" y="473"/>
                    <a:pt x="131" y="470"/>
                  </a:cubicBezTo>
                  <a:cubicBezTo>
                    <a:pt x="115" y="449"/>
                    <a:pt x="118" y="454"/>
                    <a:pt x="96" y="453"/>
                  </a:cubicBezTo>
                  <a:cubicBezTo>
                    <a:pt x="86" y="443"/>
                    <a:pt x="89" y="428"/>
                    <a:pt x="89" y="420"/>
                  </a:cubicBezTo>
                  <a:cubicBezTo>
                    <a:pt x="93" y="408"/>
                    <a:pt x="96" y="396"/>
                    <a:pt x="90" y="389"/>
                  </a:cubicBezTo>
                  <a:cubicBezTo>
                    <a:pt x="66" y="381"/>
                    <a:pt x="69" y="384"/>
                    <a:pt x="69" y="370"/>
                  </a:cubicBezTo>
                  <a:cubicBezTo>
                    <a:pt x="66" y="363"/>
                    <a:pt x="65" y="357"/>
                    <a:pt x="63" y="351"/>
                  </a:cubicBezTo>
                  <a:cubicBezTo>
                    <a:pt x="60" y="347"/>
                    <a:pt x="59" y="344"/>
                    <a:pt x="57" y="341"/>
                  </a:cubicBezTo>
                  <a:cubicBezTo>
                    <a:pt x="52" y="320"/>
                    <a:pt x="48" y="318"/>
                    <a:pt x="32" y="318"/>
                  </a:cubicBezTo>
                  <a:cubicBezTo>
                    <a:pt x="22" y="323"/>
                    <a:pt x="10" y="331"/>
                    <a:pt x="2" y="331"/>
                  </a:cubicBezTo>
                  <a:cubicBezTo>
                    <a:pt x="2" y="330"/>
                    <a:pt x="1" y="330"/>
                    <a:pt x="0" y="329"/>
                  </a:cubicBezTo>
                  <a:cubicBezTo>
                    <a:pt x="0" y="313"/>
                    <a:pt x="0" y="296"/>
                    <a:pt x="0" y="280"/>
                  </a:cubicBezTo>
                  <a:cubicBezTo>
                    <a:pt x="2" y="274"/>
                    <a:pt x="5" y="267"/>
                    <a:pt x="8" y="261"/>
                  </a:cubicBezTo>
                  <a:cubicBezTo>
                    <a:pt x="21" y="244"/>
                    <a:pt x="28" y="239"/>
                    <a:pt x="47" y="226"/>
                  </a:cubicBezTo>
                  <a:cubicBezTo>
                    <a:pt x="51" y="222"/>
                    <a:pt x="55" y="218"/>
                    <a:pt x="60" y="214"/>
                  </a:cubicBezTo>
                  <a:cubicBezTo>
                    <a:pt x="60" y="205"/>
                    <a:pt x="61" y="197"/>
                    <a:pt x="62" y="189"/>
                  </a:cubicBezTo>
                  <a:cubicBezTo>
                    <a:pt x="63" y="186"/>
                    <a:pt x="65" y="182"/>
                    <a:pt x="67" y="179"/>
                  </a:cubicBezTo>
                  <a:cubicBezTo>
                    <a:pt x="67" y="164"/>
                    <a:pt x="66" y="145"/>
                    <a:pt x="73" y="138"/>
                  </a:cubicBezTo>
                  <a:cubicBezTo>
                    <a:pt x="75" y="125"/>
                    <a:pt x="75" y="113"/>
                    <a:pt x="70" y="106"/>
                  </a:cubicBezTo>
                  <a:cubicBezTo>
                    <a:pt x="62" y="99"/>
                    <a:pt x="55" y="92"/>
                    <a:pt x="47" y="85"/>
                  </a:cubicBezTo>
                  <a:cubicBezTo>
                    <a:pt x="47" y="79"/>
                    <a:pt x="47" y="73"/>
                    <a:pt x="47" y="67"/>
                  </a:cubicBezTo>
                  <a:cubicBezTo>
                    <a:pt x="54" y="67"/>
                    <a:pt x="61" y="66"/>
                    <a:pt x="70" y="62"/>
                  </a:cubicBezTo>
                  <a:cubicBezTo>
                    <a:pt x="76" y="43"/>
                    <a:pt x="66" y="26"/>
                    <a:pt x="66" y="13"/>
                  </a:cubicBezTo>
                  <a:cubicBezTo>
                    <a:pt x="72" y="8"/>
                    <a:pt x="76" y="0"/>
                    <a:pt x="86" y="10"/>
                  </a:cubicBezTo>
                  <a:cubicBezTo>
                    <a:pt x="92" y="23"/>
                    <a:pt x="99" y="36"/>
                    <a:pt x="102" y="56"/>
                  </a:cubicBezTo>
                  <a:cubicBezTo>
                    <a:pt x="108" y="62"/>
                    <a:pt x="106" y="60"/>
                    <a:pt x="116" y="62"/>
                  </a:cubicBezTo>
                  <a:cubicBezTo>
                    <a:pt x="123" y="52"/>
                    <a:pt x="122" y="37"/>
                    <a:pt x="122" y="30"/>
                  </a:cubicBezTo>
                  <a:cubicBezTo>
                    <a:pt x="124" y="28"/>
                    <a:pt x="126" y="26"/>
                    <a:pt x="129" y="24"/>
                  </a:cubicBezTo>
                  <a:cubicBezTo>
                    <a:pt x="134" y="31"/>
                    <a:pt x="137" y="41"/>
                    <a:pt x="141" y="54"/>
                  </a:cubicBezTo>
                  <a:cubicBezTo>
                    <a:pt x="146" y="62"/>
                    <a:pt x="152" y="73"/>
                    <a:pt x="164" y="85"/>
                  </a:cubicBezTo>
                  <a:cubicBezTo>
                    <a:pt x="171" y="86"/>
                    <a:pt x="178" y="87"/>
                    <a:pt x="185" y="89"/>
                  </a:cubicBezTo>
                  <a:cubicBezTo>
                    <a:pt x="192" y="101"/>
                    <a:pt x="198" y="114"/>
                    <a:pt x="205" y="127"/>
                  </a:cubicBezTo>
                  <a:cubicBezTo>
                    <a:pt x="212" y="136"/>
                    <a:pt x="219" y="145"/>
                    <a:pt x="226" y="153"/>
                  </a:cubicBezTo>
                  <a:cubicBezTo>
                    <a:pt x="226" y="156"/>
                    <a:pt x="226" y="159"/>
                    <a:pt x="227" y="163"/>
                  </a:cubicBezTo>
                  <a:cubicBezTo>
                    <a:pt x="219" y="173"/>
                    <a:pt x="218" y="170"/>
                    <a:pt x="218" y="187"/>
                  </a:cubicBezTo>
                  <a:cubicBezTo>
                    <a:pt x="226" y="196"/>
                    <a:pt x="229" y="204"/>
                    <a:pt x="247" y="209"/>
                  </a:cubicBezTo>
                  <a:cubicBezTo>
                    <a:pt x="250" y="211"/>
                    <a:pt x="253" y="215"/>
                    <a:pt x="264" y="219"/>
                  </a:cubicBezTo>
                  <a:cubicBezTo>
                    <a:pt x="269" y="218"/>
                    <a:pt x="274" y="218"/>
                    <a:pt x="280" y="217"/>
                  </a:cubicBezTo>
                  <a:cubicBezTo>
                    <a:pt x="293" y="211"/>
                    <a:pt x="307" y="205"/>
                    <a:pt x="321" y="199"/>
                  </a:cubicBezTo>
                  <a:cubicBezTo>
                    <a:pt x="329" y="187"/>
                    <a:pt x="328" y="179"/>
                    <a:pt x="328" y="169"/>
                  </a:cubicBezTo>
                  <a:cubicBezTo>
                    <a:pt x="323" y="158"/>
                    <a:pt x="317" y="156"/>
                    <a:pt x="312" y="152"/>
                  </a:cubicBezTo>
                  <a:cubicBezTo>
                    <a:pt x="312" y="139"/>
                    <a:pt x="310" y="138"/>
                    <a:pt x="316" y="130"/>
                  </a:cubicBezTo>
                  <a:cubicBezTo>
                    <a:pt x="327" y="125"/>
                    <a:pt x="339" y="118"/>
                    <a:pt x="347" y="105"/>
                  </a:cubicBezTo>
                  <a:cubicBezTo>
                    <a:pt x="347" y="100"/>
                    <a:pt x="347" y="95"/>
                    <a:pt x="347" y="90"/>
                  </a:cubicBezTo>
                  <a:cubicBezTo>
                    <a:pt x="343" y="78"/>
                    <a:pt x="340" y="75"/>
                    <a:pt x="336" y="70"/>
                  </a:cubicBezTo>
                  <a:cubicBezTo>
                    <a:pt x="335" y="69"/>
                    <a:pt x="335" y="67"/>
                    <a:pt x="335" y="66"/>
                  </a:cubicBezTo>
                  <a:cubicBezTo>
                    <a:pt x="338" y="66"/>
                    <a:pt x="341" y="65"/>
                    <a:pt x="344" y="64"/>
                  </a:cubicBezTo>
                  <a:cubicBezTo>
                    <a:pt x="361" y="47"/>
                    <a:pt x="343" y="39"/>
                    <a:pt x="377" y="42"/>
                  </a:cubicBezTo>
                  <a:cubicBezTo>
                    <a:pt x="380" y="53"/>
                    <a:pt x="385" y="64"/>
                    <a:pt x="389" y="75"/>
                  </a:cubicBezTo>
                  <a:cubicBezTo>
                    <a:pt x="393" y="80"/>
                    <a:pt x="395" y="84"/>
                    <a:pt x="404" y="90"/>
                  </a:cubicBezTo>
                  <a:cubicBezTo>
                    <a:pt x="410" y="90"/>
                    <a:pt x="417" y="90"/>
                    <a:pt x="424" y="90"/>
                  </a:cubicBezTo>
                  <a:cubicBezTo>
                    <a:pt x="430" y="86"/>
                    <a:pt x="436" y="82"/>
                    <a:pt x="443" y="77"/>
                  </a:cubicBezTo>
                  <a:cubicBezTo>
                    <a:pt x="443" y="79"/>
                    <a:pt x="445" y="81"/>
                    <a:pt x="446" y="83"/>
                  </a:cubicBezTo>
                  <a:cubicBezTo>
                    <a:pt x="446" y="91"/>
                    <a:pt x="446" y="110"/>
                    <a:pt x="437" y="120"/>
                  </a:cubicBezTo>
                  <a:cubicBezTo>
                    <a:pt x="430" y="122"/>
                    <a:pt x="428" y="123"/>
                    <a:pt x="422" y="123"/>
                  </a:cubicBezTo>
                  <a:cubicBezTo>
                    <a:pt x="415" y="119"/>
                    <a:pt x="409" y="116"/>
                    <a:pt x="403" y="113"/>
                  </a:cubicBezTo>
                  <a:cubicBezTo>
                    <a:pt x="381" y="113"/>
                    <a:pt x="375" y="115"/>
                    <a:pt x="359" y="128"/>
                  </a:cubicBezTo>
                  <a:cubicBezTo>
                    <a:pt x="357" y="131"/>
                    <a:pt x="355" y="135"/>
                    <a:pt x="353" y="138"/>
                  </a:cubicBezTo>
                  <a:cubicBezTo>
                    <a:pt x="353" y="145"/>
                    <a:pt x="350" y="151"/>
                    <a:pt x="356" y="162"/>
                  </a:cubicBezTo>
                  <a:cubicBezTo>
                    <a:pt x="356" y="169"/>
                    <a:pt x="364" y="186"/>
                    <a:pt x="378" y="176"/>
                  </a:cubicBezTo>
                  <a:cubicBezTo>
                    <a:pt x="392" y="174"/>
                    <a:pt x="402" y="168"/>
                    <a:pt x="402" y="191"/>
                  </a:cubicBezTo>
                  <a:cubicBezTo>
                    <a:pt x="399" y="200"/>
                    <a:pt x="396" y="209"/>
                    <a:pt x="394" y="218"/>
                  </a:cubicBezTo>
                  <a:cubicBezTo>
                    <a:pt x="379" y="237"/>
                    <a:pt x="386" y="246"/>
                    <a:pt x="411" y="255"/>
                  </a:cubicBezTo>
                  <a:cubicBezTo>
                    <a:pt x="410" y="260"/>
                    <a:pt x="410" y="265"/>
                    <a:pt x="410" y="271"/>
                  </a:cubicBezTo>
                  <a:cubicBezTo>
                    <a:pt x="409" y="278"/>
                    <a:pt x="401" y="295"/>
                    <a:pt x="409" y="307"/>
                  </a:cubicBezTo>
                  <a:cubicBezTo>
                    <a:pt x="414" y="313"/>
                    <a:pt x="420" y="320"/>
                    <a:pt x="426" y="326"/>
                  </a:cubicBezTo>
                  <a:cubicBezTo>
                    <a:pt x="438" y="329"/>
                    <a:pt x="451" y="333"/>
                    <a:pt x="463" y="336"/>
                  </a:cubicBezTo>
                  <a:cubicBezTo>
                    <a:pt x="468" y="338"/>
                    <a:pt x="469" y="341"/>
                    <a:pt x="476" y="344"/>
                  </a:cubicBezTo>
                  <a:cubicBezTo>
                    <a:pt x="481" y="344"/>
                    <a:pt x="486" y="345"/>
                    <a:pt x="491" y="346"/>
                  </a:cubicBezTo>
                  <a:cubicBezTo>
                    <a:pt x="492" y="349"/>
                    <a:pt x="493" y="353"/>
                    <a:pt x="494" y="357"/>
                  </a:cubicBezTo>
                  <a:cubicBezTo>
                    <a:pt x="492" y="360"/>
                    <a:pt x="490" y="364"/>
                    <a:pt x="488" y="367"/>
                  </a:cubicBezTo>
                  <a:cubicBezTo>
                    <a:pt x="480" y="373"/>
                    <a:pt x="472" y="377"/>
                    <a:pt x="466" y="379"/>
                  </a:cubicBezTo>
                  <a:cubicBezTo>
                    <a:pt x="445" y="379"/>
                    <a:pt x="432" y="387"/>
                    <a:pt x="417" y="398"/>
                  </a:cubicBezTo>
                  <a:cubicBezTo>
                    <a:pt x="414" y="403"/>
                    <a:pt x="410" y="412"/>
                    <a:pt x="403" y="417"/>
                  </a:cubicBezTo>
                  <a:cubicBezTo>
                    <a:pt x="396" y="417"/>
                    <a:pt x="389" y="417"/>
                    <a:pt x="382" y="417"/>
                  </a:cubicBezTo>
                  <a:cubicBezTo>
                    <a:pt x="376" y="423"/>
                    <a:pt x="367" y="437"/>
                    <a:pt x="356" y="435"/>
                  </a:cubicBezTo>
                  <a:cubicBezTo>
                    <a:pt x="344" y="413"/>
                    <a:pt x="332" y="423"/>
                    <a:pt x="321" y="431"/>
                  </a:cubicBezTo>
                  <a:cubicBezTo>
                    <a:pt x="305" y="436"/>
                    <a:pt x="301" y="425"/>
                    <a:pt x="294" y="421"/>
                  </a:cubicBezTo>
                  <a:cubicBezTo>
                    <a:pt x="276" y="415"/>
                    <a:pt x="272" y="423"/>
                    <a:pt x="265" y="435"/>
                  </a:cubicBezTo>
                  <a:cubicBezTo>
                    <a:pt x="257" y="443"/>
                    <a:pt x="244" y="433"/>
                    <a:pt x="240" y="430"/>
                  </a:cubicBezTo>
                  <a:cubicBezTo>
                    <a:pt x="237" y="430"/>
                    <a:pt x="234" y="430"/>
                    <a:pt x="232" y="430"/>
                  </a:cubicBezTo>
                  <a:cubicBezTo>
                    <a:pt x="221" y="440"/>
                    <a:pt x="222" y="437"/>
                    <a:pt x="221" y="455"/>
                  </a:cubicBezTo>
                  <a:cubicBezTo>
                    <a:pt x="227" y="465"/>
                    <a:pt x="234" y="471"/>
                    <a:pt x="229" y="488"/>
                  </a:cubicBezTo>
                  <a:cubicBezTo>
                    <a:pt x="229" y="497"/>
                    <a:pt x="233" y="507"/>
                    <a:pt x="235" y="522"/>
                  </a:cubicBezTo>
                  <a:cubicBezTo>
                    <a:pt x="231" y="526"/>
                    <a:pt x="230" y="528"/>
                    <a:pt x="227" y="528"/>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2000" kern="0" noProof="1">
                <a:solidFill>
                  <a:sysClr val="windowText" lastClr="000000"/>
                </a:solidFill>
                <a:latin typeface="+mn-lt"/>
                <a:ea typeface="微软雅黑"/>
              </a:endParaRPr>
            </a:p>
          </p:txBody>
        </p:sp>
        <p:sp>
          <p:nvSpPr>
            <p:cNvPr id="24" name="Freeform 49"/>
            <p:cNvSpPr>
              <a:spLocks/>
            </p:cNvSpPr>
            <p:nvPr/>
          </p:nvSpPr>
          <p:spPr bwMode="auto">
            <a:xfrm rot="252837">
              <a:off x="3405188" y="4783138"/>
              <a:ext cx="860425" cy="642937"/>
            </a:xfrm>
            <a:custGeom>
              <a:avLst/>
              <a:gdLst/>
              <a:ahLst/>
              <a:cxnLst>
                <a:cxn ang="0">
                  <a:pos x="252" y="303"/>
                </a:cxn>
                <a:cxn ang="0">
                  <a:pos x="240" y="297"/>
                </a:cxn>
                <a:cxn ang="0">
                  <a:pos x="218" y="300"/>
                </a:cxn>
                <a:cxn ang="0">
                  <a:pos x="157" y="298"/>
                </a:cxn>
                <a:cxn ang="0">
                  <a:pos x="122" y="279"/>
                </a:cxn>
                <a:cxn ang="0">
                  <a:pos x="114" y="269"/>
                </a:cxn>
                <a:cxn ang="0">
                  <a:pos x="119" y="227"/>
                </a:cxn>
                <a:cxn ang="0">
                  <a:pos x="105" y="216"/>
                </a:cxn>
                <a:cxn ang="0">
                  <a:pos x="46" y="207"/>
                </a:cxn>
                <a:cxn ang="0">
                  <a:pos x="58" y="191"/>
                </a:cxn>
                <a:cxn ang="0">
                  <a:pos x="79" y="147"/>
                </a:cxn>
                <a:cxn ang="0">
                  <a:pos x="10" y="125"/>
                </a:cxn>
                <a:cxn ang="0">
                  <a:pos x="34" y="86"/>
                </a:cxn>
                <a:cxn ang="0">
                  <a:pos x="66" y="106"/>
                </a:cxn>
                <a:cxn ang="0">
                  <a:pos x="134" y="67"/>
                </a:cxn>
                <a:cxn ang="0">
                  <a:pos x="148" y="54"/>
                </a:cxn>
                <a:cxn ang="0">
                  <a:pos x="181" y="75"/>
                </a:cxn>
                <a:cxn ang="0">
                  <a:pos x="215" y="68"/>
                </a:cxn>
                <a:cxn ang="0">
                  <a:pos x="252" y="41"/>
                </a:cxn>
                <a:cxn ang="0">
                  <a:pos x="309" y="21"/>
                </a:cxn>
                <a:cxn ang="0">
                  <a:pos x="366" y="21"/>
                </a:cxn>
                <a:cxn ang="0">
                  <a:pos x="358" y="62"/>
                </a:cxn>
                <a:cxn ang="0">
                  <a:pos x="376" y="80"/>
                </a:cxn>
                <a:cxn ang="0">
                  <a:pos x="387" y="104"/>
                </a:cxn>
                <a:cxn ang="0">
                  <a:pos x="419" y="134"/>
                </a:cxn>
                <a:cxn ang="0">
                  <a:pos x="402" y="149"/>
                </a:cxn>
                <a:cxn ang="0">
                  <a:pos x="392" y="190"/>
                </a:cxn>
                <a:cxn ang="0">
                  <a:pos x="346" y="236"/>
                </a:cxn>
                <a:cxn ang="0">
                  <a:pos x="320" y="260"/>
                </a:cxn>
                <a:cxn ang="0">
                  <a:pos x="317" y="263"/>
                </a:cxn>
                <a:cxn ang="0">
                  <a:pos x="299" y="280"/>
                </a:cxn>
                <a:cxn ang="0">
                  <a:pos x="261" y="313"/>
                </a:cxn>
              </a:cxnLst>
              <a:rect l="0" t="0" r="r" b="b"/>
              <a:pathLst>
                <a:path w="419" h="313">
                  <a:moveTo>
                    <a:pt x="252" y="313"/>
                  </a:moveTo>
                  <a:cubicBezTo>
                    <a:pt x="252" y="310"/>
                    <a:pt x="252" y="306"/>
                    <a:pt x="252" y="303"/>
                  </a:cubicBezTo>
                  <a:cubicBezTo>
                    <a:pt x="249" y="303"/>
                    <a:pt x="248" y="300"/>
                    <a:pt x="247" y="298"/>
                  </a:cubicBezTo>
                  <a:cubicBezTo>
                    <a:pt x="244" y="298"/>
                    <a:pt x="242" y="297"/>
                    <a:pt x="240" y="297"/>
                  </a:cubicBezTo>
                  <a:cubicBezTo>
                    <a:pt x="236" y="283"/>
                    <a:pt x="229" y="283"/>
                    <a:pt x="222" y="286"/>
                  </a:cubicBezTo>
                  <a:cubicBezTo>
                    <a:pt x="221" y="291"/>
                    <a:pt x="220" y="296"/>
                    <a:pt x="218" y="300"/>
                  </a:cubicBezTo>
                  <a:cubicBezTo>
                    <a:pt x="205" y="301"/>
                    <a:pt x="192" y="302"/>
                    <a:pt x="180" y="303"/>
                  </a:cubicBezTo>
                  <a:cubicBezTo>
                    <a:pt x="172" y="302"/>
                    <a:pt x="164" y="300"/>
                    <a:pt x="157" y="298"/>
                  </a:cubicBezTo>
                  <a:cubicBezTo>
                    <a:pt x="150" y="297"/>
                    <a:pt x="144" y="296"/>
                    <a:pt x="137" y="296"/>
                  </a:cubicBezTo>
                  <a:cubicBezTo>
                    <a:pt x="132" y="290"/>
                    <a:pt x="127" y="285"/>
                    <a:pt x="122" y="279"/>
                  </a:cubicBezTo>
                  <a:cubicBezTo>
                    <a:pt x="120" y="276"/>
                    <a:pt x="118" y="272"/>
                    <a:pt x="116" y="269"/>
                  </a:cubicBezTo>
                  <a:cubicBezTo>
                    <a:pt x="115" y="269"/>
                    <a:pt x="115" y="269"/>
                    <a:pt x="114" y="269"/>
                  </a:cubicBezTo>
                  <a:cubicBezTo>
                    <a:pt x="109" y="254"/>
                    <a:pt x="113" y="250"/>
                    <a:pt x="119" y="242"/>
                  </a:cubicBezTo>
                  <a:cubicBezTo>
                    <a:pt x="119" y="237"/>
                    <a:pt x="119" y="232"/>
                    <a:pt x="119" y="227"/>
                  </a:cubicBezTo>
                  <a:cubicBezTo>
                    <a:pt x="114" y="224"/>
                    <a:pt x="109" y="222"/>
                    <a:pt x="105" y="219"/>
                  </a:cubicBezTo>
                  <a:cubicBezTo>
                    <a:pt x="105" y="217"/>
                    <a:pt x="105" y="216"/>
                    <a:pt x="105" y="216"/>
                  </a:cubicBezTo>
                  <a:cubicBezTo>
                    <a:pt x="86" y="216"/>
                    <a:pt x="70" y="214"/>
                    <a:pt x="58" y="212"/>
                  </a:cubicBezTo>
                  <a:cubicBezTo>
                    <a:pt x="54" y="210"/>
                    <a:pt x="50" y="209"/>
                    <a:pt x="46" y="207"/>
                  </a:cubicBezTo>
                  <a:cubicBezTo>
                    <a:pt x="44" y="202"/>
                    <a:pt x="42" y="197"/>
                    <a:pt x="40" y="193"/>
                  </a:cubicBezTo>
                  <a:cubicBezTo>
                    <a:pt x="46" y="192"/>
                    <a:pt x="52" y="191"/>
                    <a:pt x="58" y="191"/>
                  </a:cubicBezTo>
                  <a:cubicBezTo>
                    <a:pt x="63" y="190"/>
                    <a:pt x="72" y="183"/>
                    <a:pt x="78" y="177"/>
                  </a:cubicBezTo>
                  <a:cubicBezTo>
                    <a:pt x="86" y="164"/>
                    <a:pt x="85" y="156"/>
                    <a:pt x="79" y="147"/>
                  </a:cubicBezTo>
                  <a:cubicBezTo>
                    <a:pt x="73" y="147"/>
                    <a:pt x="68" y="146"/>
                    <a:pt x="63" y="146"/>
                  </a:cubicBezTo>
                  <a:cubicBezTo>
                    <a:pt x="45" y="133"/>
                    <a:pt x="24" y="131"/>
                    <a:pt x="10" y="125"/>
                  </a:cubicBezTo>
                  <a:cubicBezTo>
                    <a:pt x="3" y="117"/>
                    <a:pt x="0" y="111"/>
                    <a:pt x="0" y="107"/>
                  </a:cubicBezTo>
                  <a:cubicBezTo>
                    <a:pt x="12" y="91"/>
                    <a:pt x="10" y="86"/>
                    <a:pt x="34" y="86"/>
                  </a:cubicBezTo>
                  <a:cubicBezTo>
                    <a:pt x="39" y="88"/>
                    <a:pt x="45" y="90"/>
                    <a:pt x="50" y="92"/>
                  </a:cubicBezTo>
                  <a:cubicBezTo>
                    <a:pt x="56" y="97"/>
                    <a:pt x="61" y="101"/>
                    <a:pt x="66" y="106"/>
                  </a:cubicBezTo>
                  <a:cubicBezTo>
                    <a:pt x="75" y="108"/>
                    <a:pt x="83" y="109"/>
                    <a:pt x="96" y="106"/>
                  </a:cubicBezTo>
                  <a:cubicBezTo>
                    <a:pt x="109" y="97"/>
                    <a:pt x="121" y="78"/>
                    <a:pt x="134" y="67"/>
                  </a:cubicBezTo>
                  <a:cubicBezTo>
                    <a:pt x="134" y="63"/>
                    <a:pt x="134" y="59"/>
                    <a:pt x="134" y="55"/>
                  </a:cubicBezTo>
                  <a:cubicBezTo>
                    <a:pt x="138" y="54"/>
                    <a:pt x="143" y="54"/>
                    <a:pt x="148" y="54"/>
                  </a:cubicBezTo>
                  <a:cubicBezTo>
                    <a:pt x="149" y="56"/>
                    <a:pt x="151" y="58"/>
                    <a:pt x="153" y="61"/>
                  </a:cubicBezTo>
                  <a:cubicBezTo>
                    <a:pt x="160" y="64"/>
                    <a:pt x="168" y="71"/>
                    <a:pt x="181" y="75"/>
                  </a:cubicBezTo>
                  <a:cubicBezTo>
                    <a:pt x="185" y="75"/>
                    <a:pt x="188" y="75"/>
                    <a:pt x="192" y="75"/>
                  </a:cubicBezTo>
                  <a:cubicBezTo>
                    <a:pt x="200" y="72"/>
                    <a:pt x="207" y="70"/>
                    <a:pt x="215" y="68"/>
                  </a:cubicBezTo>
                  <a:cubicBezTo>
                    <a:pt x="225" y="58"/>
                    <a:pt x="233" y="52"/>
                    <a:pt x="245" y="47"/>
                  </a:cubicBezTo>
                  <a:cubicBezTo>
                    <a:pt x="247" y="45"/>
                    <a:pt x="248" y="42"/>
                    <a:pt x="252" y="41"/>
                  </a:cubicBezTo>
                  <a:cubicBezTo>
                    <a:pt x="261" y="26"/>
                    <a:pt x="271" y="23"/>
                    <a:pt x="288" y="21"/>
                  </a:cubicBezTo>
                  <a:cubicBezTo>
                    <a:pt x="294" y="21"/>
                    <a:pt x="301" y="21"/>
                    <a:pt x="309" y="21"/>
                  </a:cubicBezTo>
                  <a:cubicBezTo>
                    <a:pt x="326" y="9"/>
                    <a:pt x="330" y="0"/>
                    <a:pt x="355" y="0"/>
                  </a:cubicBezTo>
                  <a:cubicBezTo>
                    <a:pt x="358" y="6"/>
                    <a:pt x="362" y="13"/>
                    <a:pt x="366" y="21"/>
                  </a:cubicBezTo>
                  <a:cubicBezTo>
                    <a:pt x="370" y="24"/>
                    <a:pt x="373" y="26"/>
                    <a:pt x="377" y="30"/>
                  </a:cubicBezTo>
                  <a:cubicBezTo>
                    <a:pt x="371" y="41"/>
                    <a:pt x="363" y="50"/>
                    <a:pt x="358" y="62"/>
                  </a:cubicBezTo>
                  <a:cubicBezTo>
                    <a:pt x="357" y="68"/>
                    <a:pt x="357" y="73"/>
                    <a:pt x="357" y="78"/>
                  </a:cubicBezTo>
                  <a:cubicBezTo>
                    <a:pt x="359" y="80"/>
                    <a:pt x="369" y="80"/>
                    <a:pt x="376" y="80"/>
                  </a:cubicBezTo>
                  <a:cubicBezTo>
                    <a:pt x="378" y="85"/>
                    <a:pt x="380" y="91"/>
                    <a:pt x="382" y="97"/>
                  </a:cubicBezTo>
                  <a:cubicBezTo>
                    <a:pt x="383" y="99"/>
                    <a:pt x="385" y="101"/>
                    <a:pt x="387" y="104"/>
                  </a:cubicBezTo>
                  <a:cubicBezTo>
                    <a:pt x="395" y="102"/>
                    <a:pt x="403" y="101"/>
                    <a:pt x="411" y="101"/>
                  </a:cubicBezTo>
                  <a:cubicBezTo>
                    <a:pt x="416" y="108"/>
                    <a:pt x="419" y="119"/>
                    <a:pt x="419" y="134"/>
                  </a:cubicBezTo>
                  <a:cubicBezTo>
                    <a:pt x="416" y="137"/>
                    <a:pt x="413" y="141"/>
                    <a:pt x="406" y="145"/>
                  </a:cubicBezTo>
                  <a:cubicBezTo>
                    <a:pt x="406" y="147"/>
                    <a:pt x="403" y="148"/>
                    <a:pt x="402" y="149"/>
                  </a:cubicBezTo>
                  <a:cubicBezTo>
                    <a:pt x="401" y="157"/>
                    <a:pt x="400" y="166"/>
                    <a:pt x="399" y="175"/>
                  </a:cubicBezTo>
                  <a:cubicBezTo>
                    <a:pt x="396" y="180"/>
                    <a:pt x="394" y="184"/>
                    <a:pt x="392" y="190"/>
                  </a:cubicBezTo>
                  <a:cubicBezTo>
                    <a:pt x="388" y="193"/>
                    <a:pt x="382" y="195"/>
                    <a:pt x="382" y="200"/>
                  </a:cubicBezTo>
                  <a:cubicBezTo>
                    <a:pt x="367" y="203"/>
                    <a:pt x="359" y="229"/>
                    <a:pt x="346" y="236"/>
                  </a:cubicBezTo>
                  <a:cubicBezTo>
                    <a:pt x="346" y="238"/>
                    <a:pt x="337" y="243"/>
                    <a:pt x="336" y="243"/>
                  </a:cubicBezTo>
                  <a:cubicBezTo>
                    <a:pt x="330" y="249"/>
                    <a:pt x="325" y="254"/>
                    <a:pt x="320" y="260"/>
                  </a:cubicBezTo>
                  <a:cubicBezTo>
                    <a:pt x="320" y="260"/>
                    <a:pt x="320" y="262"/>
                    <a:pt x="320" y="263"/>
                  </a:cubicBezTo>
                  <a:cubicBezTo>
                    <a:pt x="319" y="263"/>
                    <a:pt x="317" y="263"/>
                    <a:pt x="317" y="263"/>
                  </a:cubicBezTo>
                  <a:cubicBezTo>
                    <a:pt x="317" y="263"/>
                    <a:pt x="317" y="265"/>
                    <a:pt x="317" y="266"/>
                  </a:cubicBezTo>
                  <a:cubicBezTo>
                    <a:pt x="309" y="266"/>
                    <a:pt x="302" y="276"/>
                    <a:pt x="299" y="280"/>
                  </a:cubicBezTo>
                  <a:cubicBezTo>
                    <a:pt x="296" y="287"/>
                    <a:pt x="293" y="293"/>
                    <a:pt x="290" y="300"/>
                  </a:cubicBezTo>
                  <a:cubicBezTo>
                    <a:pt x="276" y="303"/>
                    <a:pt x="271" y="306"/>
                    <a:pt x="261" y="313"/>
                  </a:cubicBezTo>
                  <a:cubicBezTo>
                    <a:pt x="258" y="313"/>
                    <a:pt x="255" y="313"/>
                    <a:pt x="252" y="313"/>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2000" kern="0" noProof="1">
                <a:solidFill>
                  <a:sysClr val="windowText" lastClr="000000"/>
                </a:solidFill>
                <a:latin typeface="+mn-lt"/>
                <a:ea typeface="微软雅黑"/>
              </a:endParaRPr>
            </a:p>
          </p:txBody>
        </p:sp>
        <p:sp>
          <p:nvSpPr>
            <p:cNvPr id="25" name="Freeform 50"/>
            <p:cNvSpPr>
              <a:spLocks/>
            </p:cNvSpPr>
            <p:nvPr/>
          </p:nvSpPr>
          <p:spPr bwMode="auto">
            <a:xfrm rot="252837">
              <a:off x="5241925" y="4895850"/>
              <a:ext cx="206375" cy="474663"/>
            </a:xfrm>
            <a:custGeom>
              <a:avLst/>
              <a:gdLst/>
              <a:ahLst/>
              <a:cxnLst>
                <a:cxn ang="0">
                  <a:pos x="46" y="231"/>
                </a:cxn>
                <a:cxn ang="0">
                  <a:pos x="27" y="204"/>
                </a:cxn>
                <a:cxn ang="0">
                  <a:pos x="9" y="182"/>
                </a:cxn>
                <a:cxn ang="0">
                  <a:pos x="0" y="170"/>
                </a:cxn>
                <a:cxn ang="0">
                  <a:pos x="3" y="123"/>
                </a:cxn>
                <a:cxn ang="0">
                  <a:pos x="17" y="84"/>
                </a:cxn>
                <a:cxn ang="0">
                  <a:pos x="21" y="63"/>
                </a:cxn>
                <a:cxn ang="0">
                  <a:pos x="33" y="35"/>
                </a:cxn>
                <a:cxn ang="0">
                  <a:pos x="69" y="0"/>
                </a:cxn>
                <a:cxn ang="0">
                  <a:pos x="92" y="1"/>
                </a:cxn>
                <a:cxn ang="0">
                  <a:pos x="95" y="4"/>
                </a:cxn>
                <a:cxn ang="0">
                  <a:pos x="100" y="33"/>
                </a:cxn>
                <a:cxn ang="0">
                  <a:pos x="95" y="106"/>
                </a:cxn>
                <a:cxn ang="0">
                  <a:pos x="89" y="123"/>
                </a:cxn>
                <a:cxn ang="0">
                  <a:pos x="66" y="171"/>
                </a:cxn>
                <a:cxn ang="0">
                  <a:pos x="60" y="223"/>
                </a:cxn>
                <a:cxn ang="0">
                  <a:pos x="54" y="229"/>
                </a:cxn>
                <a:cxn ang="0">
                  <a:pos x="46" y="231"/>
                </a:cxn>
              </a:cxnLst>
              <a:rect l="0" t="0" r="r" b="b"/>
              <a:pathLst>
                <a:path w="101" h="231">
                  <a:moveTo>
                    <a:pt x="46" y="231"/>
                  </a:moveTo>
                  <a:cubicBezTo>
                    <a:pt x="40" y="222"/>
                    <a:pt x="33" y="213"/>
                    <a:pt x="27" y="204"/>
                  </a:cubicBezTo>
                  <a:cubicBezTo>
                    <a:pt x="11" y="199"/>
                    <a:pt x="13" y="190"/>
                    <a:pt x="9" y="182"/>
                  </a:cubicBezTo>
                  <a:cubicBezTo>
                    <a:pt x="6" y="178"/>
                    <a:pt x="3" y="174"/>
                    <a:pt x="0" y="170"/>
                  </a:cubicBezTo>
                  <a:cubicBezTo>
                    <a:pt x="0" y="153"/>
                    <a:pt x="6" y="135"/>
                    <a:pt x="3" y="123"/>
                  </a:cubicBezTo>
                  <a:cubicBezTo>
                    <a:pt x="3" y="100"/>
                    <a:pt x="4" y="99"/>
                    <a:pt x="17" y="84"/>
                  </a:cubicBezTo>
                  <a:cubicBezTo>
                    <a:pt x="18" y="77"/>
                    <a:pt x="20" y="70"/>
                    <a:pt x="21" y="63"/>
                  </a:cubicBezTo>
                  <a:cubicBezTo>
                    <a:pt x="25" y="54"/>
                    <a:pt x="29" y="44"/>
                    <a:pt x="33" y="35"/>
                  </a:cubicBezTo>
                  <a:cubicBezTo>
                    <a:pt x="46" y="18"/>
                    <a:pt x="53" y="12"/>
                    <a:pt x="69" y="0"/>
                  </a:cubicBezTo>
                  <a:cubicBezTo>
                    <a:pt x="76" y="0"/>
                    <a:pt x="84" y="0"/>
                    <a:pt x="92" y="1"/>
                  </a:cubicBezTo>
                  <a:cubicBezTo>
                    <a:pt x="93" y="1"/>
                    <a:pt x="94" y="2"/>
                    <a:pt x="95" y="4"/>
                  </a:cubicBezTo>
                  <a:cubicBezTo>
                    <a:pt x="98" y="13"/>
                    <a:pt x="101" y="20"/>
                    <a:pt x="100" y="33"/>
                  </a:cubicBezTo>
                  <a:cubicBezTo>
                    <a:pt x="87" y="50"/>
                    <a:pt x="96" y="80"/>
                    <a:pt x="95" y="106"/>
                  </a:cubicBezTo>
                  <a:cubicBezTo>
                    <a:pt x="92" y="111"/>
                    <a:pt x="90" y="117"/>
                    <a:pt x="89" y="123"/>
                  </a:cubicBezTo>
                  <a:cubicBezTo>
                    <a:pt x="81" y="139"/>
                    <a:pt x="73" y="155"/>
                    <a:pt x="66" y="171"/>
                  </a:cubicBezTo>
                  <a:cubicBezTo>
                    <a:pt x="63" y="188"/>
                    <a:pt x="62" y="205"/>
                    <a:pt x="60" y="223"/>
                  </a:cubicBezTo>
                  <a:cubicBezTo>
                    <a:pt x="58" y="225"/>
                    <a:pt x="56" y="226"/>
                    <a:pt x="54" y="229"/>
                  </a:cubicBezTo>
                  <a:cubicBezTo>
                    <a:pt x="52" y="229"/>
                    <a:pt x="49" y="230"/>
                    <a:pt x="46" y="231"/>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2000" kern="0" noProof="1">
                <a:solidFill>
                  <a:sysClr val="windowText" lastClr="000000"/>
                </a:solidFill>
                <a:latin typeface="+mn-lt"/>
                <a:ea typeface="微软雅黑"/>
              </a:endParaRPr>
            </a:p>
          </p:txBody>
        </p:sp>
        <p:sp>
          <p:nvSpPr>
            <p:cNvPr id="26" name="Freeform 51"/>
            <p:cNvSpPr>
              <a:spLocks/>
            </p:cNvSpPr>
            <p:nvPr/>
          </p:nvSpPr>
          <p:spPr bwMode="auto">
            <a:xfrm rot="252837">
              <a:off x="5249863" y="4908550"/>
              <a:ext cx="188912" cy="446088"/>
            </a:xfrm>
            <a:custGeom>
              <a:avLst/>
              <a:gdLst/>
              <a:ahLst/>
              <a:cxnLst>
                <a:cxn ang="0">
                  <a:pos x="45" y="218"/>
                </a:cxn>
                <a:cxn ang="0">
                  <a:pos x="28" y="193"/>
                </a:cxn>
                <a:cxn ang="0">
                  <a:pos x="17" y="190"/>
                </a:cxn>
                <a:cxn ang="0">
                  <a:pos x="3" y="164"/>
                </a:cxn>
                <a:cxn ang="0">
                  <a:pos x="2" y="152"/>
                </a:cxn>
                <a:cxn ang="0">
                  <a:pos x="7" y="121"/>
                </a:cxn>
                <a:cxn ang="0">
                  <a:pos x="20" y="80"/>
                </a:cxn>
                <a:cxn ang="0">
                  <a:pos x="23" y="60"/>
                </a:cxn>
                <a:cxn ang="0">
                  <a:pos x="49" y="15"/>
                </a:cxn>
                <a:cxn ang="0">
                  <a:pos x="67" y="1"/>
                </a:cxn>
                <a:cxn ang="0">
                  <a:pos x="86" y="0"/>
                </a:cxn>
                <a:cxn ang="0">
                  <a:pos x="90" y="24"/>
                </a:cxn>
                <a:cxn ang="0">
                  <a:pos x="84" y="97"/>
                </a:cxn>
                <a:cxn ang="0">
                  <a:pos x="60" y="151"/>
                </a:cxn>
                <a:cxn ang="0">
                  <a:pos x="56" y="162"/>
                </a:cxn>
                <a:cxn ang="0">
                  <a:pos x="50" y="214"/>
                </a:cxn>
                <a:cxn ang="0">
                  <a:pos x="45" y="218"/>
                </a:cxn>
              </a:cxnLst>
              <a:rect l="0" t="0" r="r" b="b"/>
              <a:pathLst>
                <a:path w="92" h="218">
                  <a:moveTo>
                    <a:pt x="45" y="218"/>
                  </a:moveTo>
                  <a:cubicBezTo>
                    <a:pt x="39" y="209"/>
                    <a:pt x="33" y="201"/>
                    <a:pt x="28" y="193"/>
                  </a:cubicBezTo>
                  <a:cubicBezTo>
                    <a:pt x="25" y="192"/>
                    <a:pt x="21" y="190"/>
                    <a:pt x="17" y="190"/>
                  </a:cubicBezTo>
                  <a:cubicBezTo>
                    <a:pt x="15" y="179"/>
                    <a:pt x="7" y="166"/>
                    <a:pt x="3" y="164"/>
                  </a:cubicBezTo>
                  <a:cubicBezTo>
                    <a:pt x="2" y="160"/>
                    <a:pt x="2" y="156"/>
                    <a:pt x="2" y="152"/>
                  </a:cubicBezTo>
                  <a:cubicBezTo>
                    <a:pt x="4" y="140"/>
                    <a:pt x="7" y="131"/>
                    <a:pt x="7" y="121"/>
                  </a:cubicBezTo>
                  <a:cubicBezTo>
                    <a:pt x="0" y="98"/>
                    <a:pt x="10" y="94"/>
                    <a:pt x="20" y="80"/>
                  </a:cubicBezTo>
                  <a:cubicBezTo>
                    <a:pt x="21" y="73"/>
                    <a:pt x="22" y="67"/>
                    <a:pt x="23" y="60"/>
                  </a:cubicBezTo>
                  <a:cubicBezTo>
                    <a:pt x="32" y="41"/>
                    <a:pt x="36" y="29"/>
                    <a:pt x="49" y="15"/>
                  </a:cubicBezTo>
                  <a:cubicBezTo>
                    <a:pt x="55" y="10"/>
                    <a:pt x="61" y="5"/>
                    <a:pt x="67" y="1"/>
                  </a:cubicBezTo>
                  <a:cubicBezTo>
                    <a:pt x="73" y="0"/>
                    <a:pt x="80" y="0"/>
                    <a:pt x="86" y="0"/>
                  </a:cubicBezTo>
                  <a:cubicBezTo>
                    <a:pt x="86" y="2"/>
                    <a:pt x="92" y="17"/>
                    <a:pt x="90" y="24"/>
                  </a:cubicBezTo>
                  <a:cubicBezTo>
                    <a:pt x="78" y="41"/>
                    <a:pt x="85" y="70"/>
                    <a:pt x="84" y="97"/>
                  </a:cubicBezTo>
                  <a:cubicBezTo>
                    <a:pt x="79" y="113"/>
                    <a:pt x="69" y="134"/>
                    <a:pt x="60" y="151"/>
                  </a:cubicBezTo>
                  <a:cubicBezTo>
                    <a:pt x="58" y="155"/>
                    <a:pt x="57" y="159"/>
                    <a:pt x="56" y="162"/>
                  </a:cubicBezTo>
                  <a:cubicBezTo>
                    <a:pt x="53" y="179"/>
                    <a:pt x="52" y="196"/>
                    <a:pt x="50" y="214"/>
                  </a:cubicBezTo>
                  <a:cubicBezTo>
                    <a:pt x="48" y="215"/>
                    <a:pt x="46" y="216"/>
                    <a:pt x="45" y="218"/>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2000" kern="0" noProof="1">
                <a:solidFill>
                  <a:sysClr val="windowText" lastClr="000000"/>
                </a:solidFill>
                <a:latin typeface="+mn-lt"/>
                <a:ea typeface="微软雅黑"/>
              </a:endParaRPr>
            </a:p>
          </p:txBody>
        </p:sp>
        <p:sp>
          <p:nvSpPr>
            <p:cNvPr id="27" name="Freeform 52"/>
            <p:cNvSpPr>
              <a:spLocks/>
            </p:cNvSpPr>
            <p:nvPr/>
          </p:nvSpPr>
          <p:spPr bwMode="auto">
            <a:xfrm rot="252837">
              <a:off x="4772025" y="4521200"/>
              <a:ext cx="477838" cy="625475"/>
            </a:xfrm>
            <a:custGeom>
              <a:avLst/>
              <a:gdLst/>
              <a:ahLst/>
              <a:cxnLst>
                <a:cxn ang="0">
                  <a:pos x="78" y="304"/>
                </a:cxn>
                <a:cxn ang="0">
                  <a:pos x="67" y="284"/>
                </a:cxn>
                <a:cxn ang="0">
                  <a:pos x="66" y="281"/>
                </a:cxn>
                <a:cxn ang="0">
                  <a:pos x="35" y="240"/>
                </a:cxn>
                <a:cxn ang="0">
                  <a:pos x="3" y="237"/>
                </a:cxn>
                <a:cxn ang="0">
                  <a:pos x="5" y="204"/>
                </a:cxn>
                <a:cxn ang="0">
                  <a:pos x="6" y="174"/>
                </a:cxn>
                <a:cxn ang="0">
                  <a:pos x="24" y="153"/>
                </a:cxn>
                <a:cxn ang="0">
                  <a:pos x="27" y="139"/>
                </a:cxn>
                <a:cxn ang="0">
                  <a:pos x="28" y="109"/>
                </a:cxn>
                <a:cxn ang="0">
                  <a:pos x="43" y="99"/>
                </a:cxn>
                <a:cxn ang="0">
                  <a:pos x="55" y="87"/>
                </a:cxn>
                <a:cxn ang="0">
                  <a:pos x="59" y="76"/>
                </a:cxn>
                <a:cxn ang="0">
                  <a:pos x="59" y="66"/>
                </a:cxn>
                <a:cxn ang="0">
                  <a:pos x="69" y="36"/>
                </a:cxn>
                <a:cxn ang="0">
                  <a:pos x="98" y="29"/>
                </a:cxn>
                <a:cxn ang="0">
                  <a:pos x="117" y="3"/>
                </a:cxn>
                <a:cxn ang="0">
                  <a:pos x="132" y="6"/>
                </a:cxn>
                <a:cxn ang="0">
                  <a:pos x="159" y="55"/>
                </a:cxn>
                <a:cxn ang="0">
                  <a:pos x="190" y="58"/>
                </a:cxn>
                <a:cxn ang="0">
                  <a:pos x="228" y="49"/>
                </a:cxn>
                <a:cxn ang="0">
                  <a:pos x="234" y="52"/>
                </a:cxn>
                <a:cxn ang="0">
                  <a:pos x="217" y="71"/>
                </a:cxn>
                <a:cxn ang="0">
                  <a:pos x="217" y="89"/>
                </a:cxn>
                <a:cxn ang="0">
                  <a:pos x="185" y="102"/>
                </a:cxn>
                <a:cxn ang="0">
                  <a:pos x="197" y="113"/>
                </a:cxn>
                <a:cxn ang="0">
                  <a:pos x="206" y="119"/>
                </a:cxn>
                <a:cxn ang="0">
                  <a:pos x="198" y="126"/>
                </a:cxn>
                <a:cxn ang="0">
                  <a:pos x="196" y="168"/>
                </a:cxn>
                <a:cxn ang="0">
                  <a:pos x="202" y="172"/>
                </a:cxn>
                <a:cxn ang="0">
                  <a:pos x="202" y="174"/>
                </a:cxn>
                <a:cxn ang="0">
                  <a:pos x="198" y="173"/>
                </a:cxn>
                <a:cxn ang="0">
                  <a:pos x="183" y="174"/>
                </a:cxn>
                <a:cxn ang="0">
                  <a:pos x="181" y="190"/>
                </a:cxn>
                <a:cxn ang="0">
                  <a:pos x="164" y="217"/>
                </a:cxn>
                <a:cxn ang="0">
                  <a:pos x="152" y="230"/>
                </a:cxn>
                <a:cxn ang="0">
                  <a:pos x="132" y="231"/>
                </a:cxn>
                <a:cxn ang="0">
                  <a:pos x="137" y="248"/>
                </a:cxn>
                <a:cxn ang="0">
                  <a:pos x="96" y="282"/>
                </a:cxn>
                <a:cxn ang="0">
                  <a:pos x="95" y="290"/>
                </a:cxn>
                <a:cxn ang="0">
                  <a:pos x="78" y="304"/>
                </a:cxn>
              </a:cxnLst>
              <a:rect l="0" t="0" r="r" b="b"/>
              <a:pathLst>
                <a:path w="234" h="304">
                  <a:moveTo>
                    <a:pt x="78" y="304"/>
                  </a:moveTo>
                  <a:cubicBezTo>
                    <a:pt x="78" y="293"/>
                    <a:pt x="71" y="286"/>
                    <a:pt x="67" y="284"/>
                  </a:cubicBezTo>
                  <a:cubicBezTo>
                    <a:pt x="66" y="283"/>
                    <a:pt x="66" y="282"/>
                    <a:pt x="66" y="281"/>
                  </a:cubicBezTo>
                  <a:cubicBezTo>
                    <a:pt x="56" y="267"/>
                    <a:pt x="45" y="254"/>
                    <a:pt x="35" y="240"/>
                  </a:cubicBezTo>
                  <a:cubicBezTo>
                    <a:pt x="20" y="236"/>
                    <a:pt x="11" y="239"/>
                    <a:pt x="3" y="237"/>
                  </a:cubicBezTo>
                  <a:cubicBezTo>
                    <a:pt x="0" y="221"/>
                    <a:pt x="3" y="215"/>
                    <a:pt x="5" y="204"/>
                  </a:cubicBezTo>
                  <a:cubicBezTo>
                    <a:pt x="11" y="192"/>
                    <a:pt x="6" y="183"/>
                    <a:pt x="6" y="174"/>
                  </a:cubicBezTo>
                  <a:cubicBezTo>
                    <a:pt x="12" y="167"/>
                    <a:pt x="18" y="160"/>
                    <a:pt x="24" y="153"/>
                  </a:cubicBezTo>
                  <a:cubicBezTo>
                    <a:pt x="25" y="148"/>
                    <a:pt x="26" y="144"/>
                    <a:pt x="27" y="139"/>
                  </a:cubicBezTo>
                  <a:cubicBezTo>
                    <a:pt x="27" y="129"/>
                    <a:pt x="23" y="114"/>
                    <a:pt x="28" y="109"/>
                  </a:cubicBezTo>
                  <a:cubicBezTo>
                    <a:pt x="33" y="105"/>
                    <a:pt x="38" y="102"/>
                    <a:pt x="43" y="99"/>
                  </a:cubicBezTo>
                  <a:cubicBezTo>
                    <a:pt x="47" y="95"/>
                    <a:pt x="51" y="91"/>
                    <a:pt x="55" y="87"/>
                  </a:cubicBezTo>
                  <a:cubicBezTo>
                    <a:pt x="56" y="83"/>
                    <a:pt x="58" y="80"/>
                    <a:pt x="59" y="76"/>
                  </a:cubicBezTo>
                  <a:cubicBezTo>
                    <a:pt x="59" y="73"/>
                    <a:pt x="59" y="69"/>
                    <a:pt x="59" y="66"/>
                  </a:cubicBezTo>
                  <a:cubicBezTo>
                    <a:pt x="49" y="48"/>
                    <a:pt x="54" y="45"/>
                    <a:pt x="69" y="36"/>
                  </a:cubicBezTo>
                  <a:cubicBezTo>
                    <a:pt x="79" y="33"/>
                    <a:pt x="87" y="34"/>
                    <a:pt x="98" y="29"/>
                  </a:cubicBezTo>
                  <a:cubicBezTo>
                    <a:pt x="106" y="24"/>
                    <a:pt x="113" y="11"/>
                    <a:pt x="117" y="3"/>
                  </a:cubicBezTo>
                  <a:cubicBezTo>
                    <a:pt x="122" y="1"/>
                    <a:pt x="125" y="0"/>
                    <a:pt x="132" y="6"/>
                  </a:cubicBezTo>
                  <a:cubicBezTo>
                    <a:pt x="138" y="19"/>
                    <a:pt x="137" y="43"/>
                    <a:pt x="159" y="55"/>
                  </a:cubicBezTo>
                  <a:cubicBezTo>
                    <a:pt x="169" y="56"/>
                    <a:pt x="180" y="56"/>
                    <a:pt x="190" y="58"/>
                  </a:cubicBezTo>
                  <a:cubicBezTo>
                    <a:pt x="198" y="49"/>
                    <a:pt x="215" y="50"/>
                    <a:pt x="228" y="49"/>
                  </a:cubicBezTo>
                  <a:cubicBezTo>
                    <a:pt x="230" y="50"/>
                    <a:pt x="232" y="51"/>
                    <a:pt x="234" y="52"/>
                  </a:cubicBezTo>
                  <a:cubicBezTo>
                    <a:pt x="228" y="59"/>
                    <a:pt x="223" y="62"/>
                    <a:pt x="217" y="71"/>
                  </a:cubicBezTo>
                  <a:cubicBezTo>
                    <a:pt x="217" y="77"/>
                    <a:pt x="217" y="83"/>
                    <a:pt x="217" y="89"/>
                  </a:cubicBezTo>
                  <a:cubicBezTo>
                    <a:pt x="202" y="89"/>
                    <a:pt x="182" y="84"/>
                    <a:pt x="185" y="102"/>
                  </a:cubicBezTo>
                  <a:cubicBezTo>
                    <a:pt x="190" y="105"/>
                    <a:pt x="193" y="107"/>
                    <a:pt x="197" y="113"/>
                  </a:cubicBezTo>
                  <a:cubicBezTo>
                    <a:pt x="200" y="115"/>
                    <a:pt x="203" y="116"/>
                    <a:pt x="206" y="119"/>
                  </a:cubicBezTo>
                  <a:cubicBezTo>
                    <a:pt x="203" y="121"/>
                    <a:pt x="201" y="124"/>
                    <a:pt x="198" y="126"/>
                  </a:cubicBezTo>
                  <a:cubicBezTo>
                    <a:pt x="198" y="139"/>
                    <a:pt x="188" y="155"/>
                    <a:pt x="196" y="168"/>
                  </a:cubicBezTo>
                  <a:cubicBezTo>
                    <a:pt x="198" y="169"/>
                    <a:pt x="200" y="171"/>
                    <a:pt x="202" y="172"/>
                  </a:cubicBezTo>
                  <a:cubicBezTo>
                    <a:pt x="202" y="173"/>
                    <a:pt x="202" y="174"/>
                    <a:pt x="202" y="174"/>
                  </a:cubicBezTo>
                  <a:cubicBezTo>
                    <a:pt x="201" y="174"/>
                    <a:pt x="200" y="173"/>
                    <a:pt x="198" y="173"/>
                  </a:cubicBezTo>
                  <a:cubicBezTo>
                    <a:pt x="193" y="173"/>
                    <a:pt x="188" y="173"/>
                    <a:pt x="183" y="174"/>
                  </a:cubicBezTo>
                  <a:cubicBezTo>
                    <a:pt x="178" y="178"/>
                    <a:pt x="183" y="180"/>
                    <a:pt x="181" y="190"/>
                  </a:cubicBezTo>
                  <a:cubicBezTo>
                    <a:pt x="165" y="201"/>
                    <a:pt x="168" y="197"/>
                    <a:pt x="164" y="217"/>
                  </a:cubicBezTo>
                  <a:cubicBezTo>
                    <a:pt x="160" y="221"/>
                    <a:pt x="155" y="226"/>
                    <a:pt x="152" y="230"/>
                  </a:cubicBezTo>
                  <a:cubicBezTo>
                    <a:pt x="145" y="230"/>
                    <a:pt x="139" y="231"/>
                    <a:pt x="132" y="231"/>
                  </a:cubicBezTo>
                  <a:cubicBezTo>
                    <a:pt x="128" y="236"/>
                    <a:pt x="127" y="241"/>
                    <a:pt x="137" y="248"/>
                  </a:cubicBezTo>
                  <a:cubicBezTo>
                    <a:pt x="117" y="253"/>
                    <a:pt x="108" y="268"/>
                    <a:pt x="96" y="282"/>
                  </a:cubicBezTo>
                  <a:cubicBezTo>
                    <a:pt x="96" y="284"/>
                    <a:pt x="95" y="287"/>
                    <a:pt x="95" y="290"/>
                  </a:cubicBezTo>
                  <a:cubicBezTo>
                    <a:pt x="89" y="297"/>
                    <a:pt x="84" y="300"/>
                    <a:pt x="78" y="304"/>
                  </a:cubicBezTo>
                  <a:close/>
                </a:path>
              </a:pathLst>
            </a:custGeom>
            <a:solidFill>
              <a:schemeClr val="accent1">
                <a:lumMod val="40000"/>
                <a:lumOff val="60000"/>
              </a:schemeClr>
            </a:solidFill>
            <a:ln w="9525">
              <a:solidFill>
                <a:srgbClr val="FFFFFF"/>
              </a:solidFill>
              <a:miter lim="800000"/>
              <a:headEnd/>
              <a:tailEnd/>
            </a:ln>
          </p:spPr>
          <p:txBody>
            <a:bodyPr/>
            <a:lstStyle/>
            <a:p>
              <a:pPr fontAlgn="auto">
                <a:spcBef>
                  <a:spcPts val="0"/>
                </a:spcBef>
                <a:spcAft>
                  <a:spcPts val="0"/>
                </a:spcAft>
                <a:defRPr/>
              </a:pPr>
              <a:endParaRPr lang="zh-CN" altLang="en-US" sz="2000" kern="0" noProof="1">
                <a:solidFill>
                  <a:sysClr val="windowText" lastClr="000000"/>
                </a:solidFill>
                <a:latin typeface="+mn-lt"/>
                <a:ea typeface="微软雅黑"/>
              </a:endParaRPr>
            </a:p>
          </p:txBody>
        </p:sp>
        <p:sp>
          <p:nvSpPr>
            <p:cNvPr id="28" name="Freeform 53"/>
            <p:cNvSpPr>
              <a:spLocks/>
            </p:cNvSpPr>
            <p:nvPr/>
          </p:nvSpPr>
          <p:spPr bwMode="auto">
            <a:xfrm rot="252837">
              <a:off x="3321050" y="4367213"/>
              <a:ext cx="693738" cy="611187"/>
            </a:xfrm>
            <a:custGeom>
              <a:avLst/>
              <a:gdLst/>
              <a:ahLst/>
              <a:cxnLst>
                <a:cxn ang="0">
                  <a:pos x="134" y="298"/>
                </a:cxn>
                <a:cxn ang="0">
                  <a:pos x="108" y="281"/>
                </a:cxn>
                <a:cxn ang="0">
                  <a:pos x="96" y="277"/>
                </a:cxn>
                <a:cxn ang="0">
                  <a:pos x="62" y="285"/>
                </a:cxn>
                <a:cxn ang="0">
                  <a:pos x="53" y="297"/>
                </a:cxn>
                <a:cxn ang="0">
                  <a:pos x="57" y="277"/>
                </a:cxn>
                <a:cxn ang="0">
                  <a:pos x="59" y="254"/>
                </a:cxn>
                <a:cxn ang="0">
                  <a:pos x="34" y="242"/>
                </a:cxn>
                <a:cxn ang="0">
                  <a:pos x="38" y="230"/>
                </a:cxn>
                <a:cxn ang="0">
                  <a:pos x="47" y="199"/>
                </a:cxn>
                <a:cxn ang="0">
                  <a:pos x="47" y="179"/>
                </a:cxn>
                <a:cxn ang="0">
                  <a:pos x="39" y="171"/>
                </a:cxn>
                <a:cxn ang="0">
                  <a:pos x="11" y="176"/>
                </a:cxn>
                <a:cxn ang="0">
                  <a:pos x="3" y="162"/>
                </a:cxn>
                <a:cxn ang="0">
                  <a:pos x="0" y="156"/>
                </a:cxn>
                <a:cxn ang="0">
                  <a:pos x="33" y="122"/>
                </a:cxn>
                <a:cxn ang="0">
                  <a:pos x="41" y="122"/>
                </a:cxn>
                <a:cxn ang="0">
                  <a:pos x="80" y="129"/>
                </a:cxn>
                <a:cxn ang="0">
                  <a:pos x="88" y="120"/>
                </a:cxn>
                <a:cxn ang="0">
                  <a:pos x="91" y="109"/>
                </a:cxn>
                <a:cxn ang="0">
                  <a:pos x="97" y="109"/>
                </a:cxn>
                <a:cxn ang="0">
                  <a:pos x="140" y="114"/>
                </a:cxn>
                <a:cxn ang="0">
                  <a:pos x="149" y="81"/>
                </a:cxn>
                <a:cxn ang="0">
                  <a:pos x="110" y="60"/>
                </a:cxn>
                <a:cxn ang="0">
                  <a:pos x="120" y="44"/>
                </a:cxn>
                <a:cxn ang="0">
                  <a:pos x="133" y="52"/>
                </a:cxn>
                <a:cxn ang="0">
                  <a:pos x="156" y="57"/>
                </a:cxn>
                <a:cxn ang="0">
                  <a:pos x="216" y="17"/>
                </a:cxn>
                <a:cxn ang="0">
                  <a:pos x="241" y="0"/>
                </a:cxn>
                <a:cxn ang="0">
                  <a:pos x="262" y="37"/>
                </a:cxn>
                <a:cxn ang="0">
                  <a:pos x="295" y="73"/>
                </a:cxn>
                <a:cxn ang="0">
                  <a:pos x="313" y="79"/>
                </a:cxn>
                <a:cxn ang="0">
                  <a:pos x="313" y="114"/>
                </a:cxn>
                <a:cxn ang="0">
                  <a:pos x="283" y="147"/>
                </a:cxn>
                <a:cxn ang="0">
                  <a:pos x="298" y="144"/>
                </a:cxn>
                <a:cxn ang="0">
                  <a:pos x="321" y="143"/>
                </a:cxn>
                <a:cxn ang="0">
                  <a:pos x="318" y="183"/>
                </a:cxn>
                <a:cxn ang="0">
                  <a:pos x="332" y="199"/>
                </a:cxn>
                <a:cxn ang="0">
                  <a:pos x="339" y="211"/>
                </a:cxn>
                <a:cxn ang="0">
                  <a:pos x="310" y="223"/>
                </a:cxn>
                <a:cxn ang="0">
                  <a:pos x="269" y="257"/>
                </a:cxn>
                <a:cxn ang="0">
                  <a:pos x="235" y="264"/>
                </a:cxn>
                <a:cxn ang="0">
                  <a:pos x="219" y="255"/>
                </a:cxn>
                <a:cxn ang="0">
                  <a:pos x="192" y="244"/>
                </a:cxn>
                <a:cxn ang="0">
                  <a:pos x="185" y="248"/>
                </a:cxn>
                <a:cxn ang="0">
                  <a:pos x="184" y="260"/>
                </a:cxn>
                <a:cxn ang="0">
                  <a:pos x="156" y="293"/>
                </a:cxn>
                <a:cxn ang="0">
                  <a:pos x="134" y="298"/>
                </a:cxn>
              </a:cxnLst>
              <a:rect l="0" t="0" r="r" b="b"/>
              <a:pathLst>
                <a:path w="339" h="298">
                  <a:moveTo>
                    <a:pt x="134" y="298"/>
                  </a:moveTo>
                  <a:cubicBezTo>
                    <a:pt x="118" y="293"/>
                    <a:pt x="115" y="285"/>
                    <a:pt x="108" y="281"/>
                  </a:cubicBezTo>
                  <a:cubicBezTo>
                    <a:pt x="104" y="279"/>
                    <a:pt x="100" y="278"/>
                    <a:pt x="96" y="277"/>
                  </a:cubicBezTo>
                  <a:cubicBezTo>
                    <a:pt x="78" y="277"/>
                    <a:pt x="74" y="275"/>
                    <a:pt x="62" y="285"/>
                  </a:cubicBezTo>
                  <a:cubicBezTo>
                    <a:pt x="59" y="288"/>
                    <a:pt x="56" y="293"/>
                    <a:pt x="53" y="297"/>
                  </a:cubicBezTo>
                  <a:cubicBezTo>
                    <a:pt x="53" y="288"/>
                    <a:pt x="56" y="281"/>
                    <a:pt x="57" y="277"/>
                  </a:cubicBezTo>
                  <a:cubicBezTo>
                    <a:pt x="57" y="269"/>
                    <a:pt x="58" y="261"/>
                    <a:pt x="59" y="254"/>
                  </a:cubicBezTo>
                  <a:cubicBezTo>
                    <a:pt x="50" y="250"/>
                    <a:pt x="42" y="246"/>
                    <a:pt x="34" y="242"/>
                  </a:cubicBezTo>
                  <a:cubicBezTo>
                    <a:pt x="34" y="238"/>
                    <a:pt x="36" y="233"/>
                    <a:pt x="38" y="230"/>
                  </a:cubicBezTo>
                  <a:cubicBezTo>
                    <a:pt x="41" y="220"/>
                    <a:pt x="44" y="209"/>
                    <a:pt x="47" y="199"/>
                  </a:cubicBezTo>
                  <a:cubicBezTo>
                    <a:pt x="52" y="194"/>
                    <a:pt x="47" y="181"/>
                    <a:pt x="47" y="179"/>
                  </a:cubicBezTo>
                  <a:cubicBezTo>
                    <a:pt x="44" y="176"/>
                    <a:pt x="41" y="173"/>
                    <a:pt x="39" y="171"/>
                  </a:cubicBezTo>
                  <a:cubicBezTo>
                    <a:pt x="30" y="171"/>
                    <a:pt x="20" y="174"/>
                    <a:pt x="11" y="176"/>
                  </a:cubicBezTo>
                  <a:cubicBezTo>
                    <a:pt x="1" y="176"/>
                    <a:pt x="3" y="164"/>
                    <a:pt x="3" y="162"/>
                  </a:cubicBezTo>
                  <a:cubicBezTo>
                    <a:pt x="1" y="160"/>
                    <a:pt x="0" y="158"/>
                    <a:pt x="0" y="156"/>
                  </a:cubicBezTo>
                  <a:cubicBezTo>
                    <a:pt x="0" y="128"/>
                    <a:pt x="12" y="127"/>
                    <a:pt x="33" y="122"/>
                  </a:cubicBezTo>
                  <a:cubicBezTo>
                    <a:pt x="36" y="122"/>
                    <a:pt x="38" y="122"/>
                    <a:pt x="41" y="122"/>
                  </a:cubicBezTo>
                  <a:cubicBezTo>
                    <a:pt x="51" y="128"/>
                    <a:pt x="64" y="136"/>
                    <a:pt x="80" y="129"/>
                  </a:cubicBezTo>
                  <a:cubicBezTo>
                    <a:pt x="83" y="126"/>
                    <a:pt x="85" y="123"/>
                    <a:pt x="88" y="120"/>
                  </a:cubicBezTo>
                  <a:cubicBezTo>
                    <a:pt x="89" y="116"/>
                    <a:pt x="90" y="113"/>
                    <a:pt x="91" y="109"/>
                  </a:cubicBezTo>
                  <a:cubicBezTo>
                    <a:pt x="93" y="109"/>
                    <a:pt x="94" y="109"/>
                    <a:pt x="97" y="109"/>
                  </a:cubicBezTo>
                  <a:cubicBezTo>
                    <a:pt x="102" y="114"/>
                    <a:pt x="126" y="114"/>
                    <a:pt x="140" y="114"/>
                  </a:cubicBezTo>
                  <a:cubicBezTo>
                    <a:pt x="151" y="103"/>
                    <a:pt x="149" y="92"/>
                    <a:pt x="149" y="81"/>
                  </a:cubicBezTo>
                  <a:cubicBezTo>
                    <a:pt x="134" y="66"/>
                    <a:pt x="123" y="66"/>
                    <a:pt x="110" y="60"/>
                  </a:cubicBezTo>
                  <a:cubicBezTo>
                    <a:pt x="104" y="47"/>
                    <a:pt x="109" y="44"/>
                    <a:pt x="120" y="44"/>
                  </a:cubicBezTo>
                  <a:cubicBezTo>
                    <a:pt x="125" y="46"/>
                    <a:pt x="129" y="49"/>
                    <a:pt x="133" y="52"/>
                  </a:cubicBezTo>
                  <a:cubicBezTo>
                    <a:pt x="140" y="53"/>
                    <a:pt x="148" y="55"/>
                    <a:pt x="156" y="57"/>
                  </a:cubicBezTo>
                  <a:cubicBezTo>
                    <a:pt x="178" y="57"/>
                    <a:pt x="206" y="37"/>
                    <a:pt x="216" y="17"/>
                  </a:cubicBezTo>
                  <a:cubicBezTo>
                    <a:pt x="216" y="1"/>
                    <a:pt x="228" y="0"/>
                    <a:pt x="241" y="0"/>
                  </a:cubicBezTo>
                  <a:cubicBezTo>
                    <a:pt x="252" y="5"/>
                    <a:pt x="260" y="19"/>
                    <a:pt x="262" y="37"/>
                  </a:cubicBezTo>
                  <a:cubicBezTo>
                    <a:pt x="271" y="48"/>
                    <a:pt x="280" y="60"/>
                    <a:pt x="295" y="73"/>
                  </a:cubicBezTo>
                  <a:cubicBezTo>
                    <a:pt x="301" y="75"/>
                    <a:pt x="307" y="77"/>
                    <a:pt x="313" y="79"/>
                  </a:cubicBezTo>
                  <a:cubicBezTo>
                    <a:pt x="314" y="88"/>
                    <a:pt x="322" y="102"/>
                    <a:pt x="313" y="114"/>
                  </a:cubicBezTo>
                  <a:cubicBezTo>
                    <a:pt x="293" y="127"/>
                    <a:pt x="280" y="118"/>
                    <a:pt x="283" y="147"/>
                  </a:cubicBezTo>
                  <a:cubicBezTo>
                    <a:pt x="287" y="147"/>
                    <a:pt x="293" y="146"/>
                    <a:pt x="298" y="144"/>
                  </a:cubicBezTo>
                  <a:cubicBezTo>
                    <a:pt x="305" y="143"/>
                    <a:pt x="313" y="143"/>
                    <a:pt x="321" y="143"/>
                  </a:cubicBezTo>
                  <a:cubicBezTo>
                    <a:pt x="320" y="156"/>
                    <a:pt x="319" y="169"/>
                    <a:pt x="318" y="183"/>
                  </a:cubicBezTo>
                  <a:cubicBezTo>
                    <a:pt x="321" y="188"/>
                    <a:pt x="324" y="191"/>
                    <a:pt x="332" y="199"/>
                  </a:cubicBezTo>
                  <a:cubicBezTo>
                    <a:pt x="334" y="203"/>
                    <a:pt x="337" y="207"/>
                    <a:pt x="339" y="211"/>
                  </a:cubicBezTo>
                  <a:cubicBezTo>
                    <a:pt x="325" y="211"/>
                    <a:pt x="319" y="218"/>
                    <a:pt x="310" y="223"/>
                  </a:cubicBezTo>
                  <a:cubicBezTo>
                    <a:pt x="300" y="238"/>
                    <a:pt x="282" y="244"/>
                    <a:pt x="269" y="257"/>
                  </a:cubicBezTo>
                  <a:cubicBezTo>
                    <a:pt x="259" y="261"/>
                    <a:pt x="245" y="265"/>
                    <a:pt x="235" y="264"/>
                  </a:cubicBezTo>
                  <a:cubicBezTo>
                    <a:pt x="229" y="261"/>
                    <a:pt x="224" y="258"/>
                    <a:pt x="219" y="255"/>
                  </a:cubicBezTo>
                  <a:cubicBezTo>
                    <a:pt x="204" y="239"/>
                    <a:pt x="206" y="245"/>
                    <a:pt x="192" y="244"/>
                  </a:cubicBezTo>
                  <a:cubicBezTo>
                    <a:pt x="189" y="245"/>
                    <a:pt x="187" y="246"/>
                    <a:pt x="185" y="248"/>
                  </a:cubicBezTo>
                  <a:cubicBezTo>
                    <a:pt x="185" y="252"/>
                    <a:pt x="184" y="256"/>
                    <a:pt x="184" y="260"/>
                  </a:cubicBezTo>
                  <a:cubicBezTo>
                    <a:pt x="174" y="270"/>
                    <a:pt x="163" y="281"/>
                    <a:pt x="156" y="293"/>
                  </a:cubicBezTo>
                  <a:cubicBezTo>
                    <a:pt x="146" y="297"/>
                    <a:pt x="139" y="298"/>
                    <a:pt x="134" y="298"/>
                  </a:cubicBezTo>
                  <a:close/>
                </a:path>
              </a:pathLst>
            </a:custGeom>
            <a:grpFill/>
            <a:ln w="0">
              <a:solidFill>
                <a:schemeClr val="bg1"/>
              </a:solidFill>
              <a:round/>
              <a:headEnd/>
              <a:tailEnd/>
            </a:ln>
          </p:spPr>
          <p:txBody>
            <a:bodyPr/>
            <a:lstStyle/>
            <a:p>
              <a:pPr fontAlgn="auto">
                <a:spcBef>
                  <a:spcPts val="0"/>
                </a:spcBef>
                <a:spcAft>
                  <a:spcPts val="0"/>
                </a:spcAft>
                <a:defRPr/>
              </a:pPr>
              <a:endParaRPr lang="zh-CN" altLang="en-US" sz="2000" kern="0" noProof="1">
                <a:solidFill>
                  <a:sysClr val="windowText" lastClr="000000"/>
                </a:solidFill>
                <a:latin typeface="+mn-lt"/>
                <a:ea typeface="微软雅黑"/>
              </a:endParaRPr>
            </a:p>
          </p:txBody>
        </p:sp>
        <p:sp>
          <p:nvSpPr>
            <p:cNvPr id="29" name="Freeform 54"/>
            <p:cNvSpPr>
              <a:spLocks/>
            </p:cNvSpPr>
            <p:nvPr/>
          </p:nvSpPr>
          <p:spPr bwMode="auto">
            <a:xfrm rot="252837">
              <a:off x="3914775" y="4273550"/>
              <a:ext cx="620713" cy="741363"/>
            </a:xfrm>
            <a:custGeom>
              <a:avLst/>
              <a:gdLst/>
              <a:ahLst/>
              <a:cxnLst>
                <a:cxn ang="0">
                  <a:pos x="187" y="362"/>
                </a:cxn>
                <a:cxn ang="0">
                  <a:pos x="159" y="360"/>
                </a:cxn>
                <a:cxn ang="0">
                  <a:pos x="154" y="352"/>
                </a:cxn>
                <a:cxn ang="0">
                  <a:pos x="132" y="337"/>
                </a:cxn>
                <a:cxn ang="0">
                  <a:pos x="132" y="329"/>
                </a:cxn>
                <a:cxn ang="0">
                  <a:pos x="151" y="288"/>
                </a:cxn>
                <a:cxn ang="0">
                  <a:pos x="133" y="263"/>
                </a:cxn>
                <a:cxn ang="0">
                  <a:pos x="115" y="255"/>
                </a:cxn>
                <a:cxn ang="0">
                  <a:pos x="98" y="260"/>
                </a:cxn>
                <a:cxn ang="0">
                  <a:pos x="75" y="276"/>
                </a:cxn>
                <a:cxn ang="0">
                  <a:pos x="56" y="277"/>
                </a:cxn>
                <a:cxn ang="0">
                  <a:pos x="39" y="252"/>
                </a:cxn>
                <a:cxn ang="0">
                  <a:pos x="36" y="247"/>
                </a:cxn>
                <a:cxn ang="0">
                  <a:pos x="37" y="202"/>
                </a:cxn>
                <a:cxn ang="0">
                  <a:pos x="0" y="207"/>
                </a:cxn>
                <a:cxn ang="0">
                  <a:pos x="19" y="192"/>
                </a:cxn>
                <a:cxn ang="0">
                  <a:pos x="36" y="163"/>
                </a:cxn>
                <a:cxn ang="0">
                  <a:pos x="27" y="130"/>
                </a:cxn>
                <a:cxn ang="0">
                  <a:pos x="26" y="90"/>
                </a:cxn>
                <a:cxn ang="0">
                  <a:pos x="23" y="77"/>
                </a:cxn>
                <a:cxn ang="0">
                  <a:pos x="46" y="47"/>
                </a:cxn>
                <a:cxn ang="0">
                  <a:pos x="80" y="36"/>
                </a:cxn>
                <a:cxn ang="0">
                  <a:pos x="95" y="28"/>
                </a:cxn>
                <a:cxn ang="0">
                  <a:pos x="86" y="9"/>
                </a:cxn>
                <a:cxn ang="0">
                  <a:pos x="118" y="11"/>
                </a:cxn>
                <a:cxn ang="0">
                  <a:pos x="135" y="13"/>
                </a:cxn>
                <a:cxn ang="0">
                  <a:pos x="175" y="36"/>
                </a:cxn>
                <a:cxn ang="0">
                  <a:pos x="192" y="42"/>
                </a:cxn>
                <a:cxn ang="0">
                  <a:pos x="209" y="42"/>
                </a:cxn>
                <a:cxn ang="0">
                  <a:pos x="221" y="29"/>
                </a:cxn>
                <a:cxn ang="0">
                  <a:pos x="243" y="44"/>
                </a:cxn>
                <a:cxn ang="0">
                  <a:pos x="254" y="50"/>
                </a:cxn>
                <a:cxn ang="0">
                  <a:pos x="290" y="79"/>
                </a:cxn>
                <a:cxn ang="0">
                  <a:pos x="290" y="123"/>
                </a:cxn>
                <a:cxn ang="0">
                  <a:pos x="278" y="183"/>
                </a:cxn>
                <a:cxn ang="0">
                  <a:pos x="281" y="194"/>
                </a:cxn>
                <a:cxn ang="0">
                  <a:pos x="293" y="237"/>
                </a:cxn>
                <a:cxn ang="0">
                  <a:pos x="297" y="269"/>
                </a:cxn>
                <a:cxn ang="0">
                  <a:pos x="302" y="304"/>
                </a:cxn>
                <a:cxn ang="0">
                  <a:pos x="240" y="307"/>
                </a:cxn>
                <a:cxn ang="0">
                  <a:pos x="251" y="330"/>
                </a:cxn>
                <a:cxn ang="0">
                  <a:pos x="248" y="340"/>
                </a:cxn>
                <a:cxn ang="0">
                  <a:pos x="227" y="322"/>
                </a:cxn>
                <a:cxn ang="0">
                  <a:pos x="208" y="321"/>
                </a:cxn>
                <a:cxn ang="0">
                  <a:pos x="197" y="337"/>
                </a:cxn>
                <a:cxn ang="0">
                  <a:pos x="187" y="362"/>
                </a:cxn>
              </a:cxnLst>
              <a:rect l="0" t="0" r="r" b="b"/>
              <a:pathLst>
                <a:path w="302" h="362">
                  <a:moveTo>
                    <a:pt x="187" y="362"/>
                  </a:moveTo>
                  <a:cubicBezTo>
                    <a:pt x="177" y="352"/>
                    <a:pt x="167" y="359"/>
                    <a:pt x="159" y="360"/>
                  </a:cubicBezTo>
                  <a:cubicBezTo>
                    <a:pt x="158" y="357"/>
                    <a:pt x="156" y="354"/>
                    <a:pt x="154" y="352"/>
                  </a:cubicBezTo>
                  <a:cubicBezTo>
                    <a:pt x="154" y="331"/>
                    <a:pt x="140" y="337"/>
                    <a:pt x="132" y="337"/>
                  </a:cubicBezTo>
                  <a:cubicBezTo>
                    <a:pt x="132" y="334"/>
                    <a:pt x="132" y="331"/>
                    <a:pt x="132" y="329"/>
                  </a:cubicBezTo>
                  <a:cubicBezTo>
                    <a:pt x="139" y="316"/>
                    <a:pt x="149" y="300"/>
                    <a:pt x="151" y="288"/>
                  </a:cubicBezTo>
                  <a:cubicBezTo>
                    <a:pt x="142" y="279"/>
                    <a:pt x="134" y="271"/>
                    <a:pt x="133" y="263"/>
                  </a:cubicBezTo>
                  <a:cubicBezTo>
                    <a:pt x="125" y="253"/>
                    <a:pt x="121" y="255"/>
                    <a:pt x="115" y="255"/>
                  </a:cubicBezTo>
                  <a:cubicBezTo>
                    <a:pt x="109" y="257"/>
                    <a:pt x="103" y="258"/>
                    <a:pt x="98" y="260"/>
                  </a:cubicBezTo>
                  <a:cubicBezTo>
                    <a:pt x="90" y="267"/>
                    <a:pt x="82" y="272"/>
                    <a:pt x="75" y="276"/>
                  </a:cubicBezTo>
                  <a:cubicBezTo>
                    <a:pt x="68" y="276"/>
                    <a:pt x="62" y="277"/>
                    <a:pt x="56" y="277"/>
                  </a:cubicBezTo>
                  <a:cubicBezTo>
                    <a:pt x="54" y="262"/>
                    <a:pt x="44" y="257"/>
                    <a:pt x="39" y="252"/>
                  </a:cubicBezTo>
                  <a:cubicBezTo>
                    <a:pt x="38" y="250"/>
                    <a:pt x="37" y="248"/>
                    <a:pt x="36" y="247"/>
                  </a:cubicBezTo>
                  <a:cubicBezTo>
                    <a:pt x="36" y="232"/>
                    <a:pt x="36" y="217"/>
                    <a:pt x="37" y="202"/>
                  </a:cubicBezTo>
                  <a:cubicBezTo>
                    <a:pt x="22" y="202"/>
                    <a:pt x="11" y="203"/>
                    <a:pt x="0" y="207"/>
                  </a:cubicBezTo>
                  <a:cubicBezTo>
                    <a:pt x="0" y="192"/>
                    <a:pt x="6" y="195"/>
                    <a:pt x="19" y="192"/>
                  </a:cubicBezTo>
                  <a:cubicBezTo>
                    <a:pt x="30" y="187"/>
                    <a:pt x="36" y="174"/>
                    <a:pt x="36" y="163"/>
                  </a:cubicBezTo>
                  <a:cubicBezTo>
                    <a:pt x="33" y="152"/>
                    <a:pt x="30" y="141"/>
                    <a:pt x="27" y="130"/>
                  </a:cubicBezTo>
                  <a:cubicBezTo>
                    <a:pt x="27" y="116"/>
                    <a:pt x="26" y="103"/>
                    <a:pt x="26" y="90"/>
                  </a:cubicBezTo>
                  <a:cubicBezTo>
                    <a:pt x="25" y="86"/>
                    <a:pt x="24" y="81"/>
                    <a:pt x="23" y="77"/>
                  </a:cubicBezTo>
                  <a:cubicBezTo>
                    <a:pt x="35" y="71"/>
                    <a:pt x="40" y="59"/>
                    <a:pt x="46" y="47"/>
                  </a:cubicBezTo>
                  <a:cubicBezTo>
                    <a:pt x="56" y="41"/>
                    <a:pt x="64" y="31"/>
                    <a:pt x="80" y="36"/>
                  </a:cubicBezTo>
                  <a:cubicBezTo>
                    <a:pt x="86" y="36"/>
                    <a:pt x="93" y="35"/>
                    <a:pt x="95" y="28"/>
                  </a:cubicBezTo>
                  <a:cubicBezTo>
                    <a:pt x="95" y="16"/>
                    <a:pt x="91" y="14"/>
                    <a:pt x="86" y="9"/>
                  </a:cubicBezTo>
                  <a:cubicBezTo>
                    <a:pt x="88" y="0"/>
                    <a:pt x="107" y="7"/>
                    <a:pt x="118" y="11"/>
                  </a:cubicBezTo>
                  <a:cubicBezTo>
                    <a:pt x="124" y="11"/>
                    <a:pt x="129" y="12"/>
                    <a:pt x="135" y="13"/>
                  </a:cubicBezTo>
                  <a:cubicBezTo>
                    <a:pt x="145" y="19"/>
                    <a:pt x="162" y="26"/>
                    <a:pt x="175" y="36"/>
                  </a:cubicBezTo>
                  <a:cubicBezTo>
                    <a:pt x="181" y="37"/>
                    <a:pt x="187" y="39"/>
                    <a:pt x="192" y="42"/>
                  </a:cubicBezTo>
                  <a:cubicBezTo>
                    <a:pt x="198" y="42"/>
                    <a:pt x="203" y="42"/>
                    <a:pt x="209" y="42"/>
                  </a:cubicBezTo>
                  <a:cubicBezTo>
                    <a:pt x="212" y="37"/>
                    <a:pt x="217" y="33"/>
                    <a:pt x="221" y="29"/>
                  </a:cubicBezTo>
                  <a:cubicBezTo>
                    <a:pt x="226" y="29"/>
                    <a:pt x="234" y="34"/>
                    <a:pt x="243" y="44"/>
                  </a:cubicBezTo>
                  <a:cubicBezTo>
                    <a:pt x="246" y="46"/>
                    <a:pt x="250" y="48"/>
                    <a:pt x="254" y="50"/>
                  </a:cubicBezTo>
                  <a:cubicBezTo>
                    <a:pt x="263" y="53"/>
                    <a:pt x="279" y="65"/>
                    <a:pt x="290" y="79"/>
                  </a:cubicBezTo>
                  <a:cubicBezTo>
                    <a:pt x="293" y="92"/>
                    <a:pt x="297" y="106"/>
                    <a:pt x="290" y="123"/>
                  </a:cubicBezTo>
                  <a:cubicBezTo>
                    <a:pt x="272" y="143"/>
                    <a:pt x="261" y="154"/>
                    <a:pt x="278" y="183"/>
                  </a:cubicBezTo>
                  <a:cubicBezTo>
                    <a:pt x="278" y="187"/>
                    <a:pt x="280" y="190"/>
                    <a:pt x="281" y="194"/>
                  </a:cubicBezTo>
                  <a:cubicBezTo>
                    <a:pt x="285" y="198"/>
                    <a:pt x="291" y="225"/>
                    <a:pt x="293" y="237"/>
                  </a:cubicBezTo>
                  <a:cubicBezTo>
                    <a:pt x="301" y="247"/>
                    <a:pt x="301" y="254"/>
                    <a:pt x="297" y="269"/>
                  </a:cubicBezTo>
                  <a:cubicBezTo>
                    <a:pt x="297" y="278"/>
                    <a:pt x="296" y="290"/>
                    <a:pt x="302" y="304"/>
                  </a:cubicBezTo>
                  <a:cubicBezTo>
                    <a:pt x="281" y="305"/>
                    <a:pt x="261" y="306"/>
                    <a:pt x="240" y="307"/>
                  </a:cubicBezTo>
                  <a:cubicBezTo>
                    <a:pt x="235" y="311"/>
                    <a:pt x="244" y="321"/>
                    <a:pt x="251" y="330"/>
                  </a:cubicBezTo>
                  <a:cubicBezTo>
                    <a:pt x="250" y="333"/>
                    <a:pt x="249" y="336"/>
                    <a:pt x="248" y="340"/>
                  </a:cubicBezTo>
                  <a:cubicBezTo>
                    <a:pt x="240" y="340"/>
                    <a:pt x="228" y="323"/>
                    <a:pt x="227" y="322"/>
                  </a:cubicBezTo>
                  <a:cubicBezTo>
                    <a:pt x="220" y="321"/>
                    <a:pt x="214" y="321"/>
                    <a:pt x="208" y="321"/>
                  </a:cubicBezTo>
                  <a:cubicBezTo>
                    <a:pt x="204" y="327"/>
                    <a:pt x="201" y="332"/>
                    <a:pt x="197" y="337"/>
                  </a:cubicBezTo>
                  <a:cubicBezTo>
                    <a:pt x="197" y="343"/>
                    <a:pt x="196" y="357"/>
                    <a:pt x="187" y="362"/>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1600" kern="0" noProof="1">
                <a:solidFill>
                  <a:sysClr val="windowText" lastClr="000000"/>
                </a:solidFill>
                <a:latin typeface="+mn-lt"/>
                <a:ea typeface="微软雅黑"/>
              </a:endParaRPr>
            </a:p>
          </p:txBody>
        </p:sp>
        <p:sp>
          <p:nvSpPr>
            <p:cNvPr id="30" name="Freeform 55"/>
            <p:cNvSpPr>
              <a:spLocks/>
            </p:cNvSpPr>
            <p:nvPr/>
          </p:nvSpPr>
          <p:spPr bwMode="auto">
            <a:xfrm rot="252837">
              <a:off x="4471988" y="4275138"/>
              <a:ext cx="544512" cy="768350"/>
            </a:xfrm>
            <a:custGeom>
              <a:avLst/>
              <a:gdLst/>
              <a:ahLst/>
              <a:cxnLst>
                <a:cxn ang="0">
                  <a:pos x="70" y="374"/>
                </a:cxn>
                <a:cxn ang="0">
                  <a:pos x="57" y="369"/>
                </a:cxn>
                <a:cxn ang="0">
                  <a:pos x="56" y="365"/>
                </a:cxn>
                <a:cxn ang="0">
                  <a:pos x="79" y="337"/>
                </a:cxn>
                <a:cxn ang="0">
                  <a:pos x="75" y="318"/>
                </a:cxn>
                <a:cxn ang="0">
                  <a:pos x="53" y="324"/>
                </a:cxn>
                <a:cxn ang="0">
                  <a:pos x="37" y="324"/>
                </a:cxn>
                <a:cxn ang="0">
                  <a:pos x="31" y="302"/>
                </a:cxn>
                <a:cxn ang="0">
                  <a:pos x="32" y="257"/>
                </a:cxn>
                <a:cxn ang="0">
                  <a:pos x="27" y="251"/>
                </a:cxn>
                <a:cxn ang="0">
                  <a:pos x="13" y="201"/>
                </a:cxn>
                <a:cxn ang="0">
                  <a:pos x="10" y="159"/>
                </a:cxn>
                <a:cxn ang="0">
                  <a:pos x="28" y="136"/>
                </a:cxn>
                <a:cxn ang="0">
                  <a:pos x="28" y="106"/>
                </a:cxn>
                <a:cxn ang="0">
                  <a:pos x="21" y="88"/>
                </a:cxn>
                <a:cxn ang="0">
                  <a:pos x="16" y="83"/>
                </a:cxn>
                <a:cxn ang="0">
                  <a:pos x="29" y="71"/>
                </a:cxn>
                <a:cxn ang="0">
                  <a:pos x="49" y="65"/>
                </a:cxn>
                <a:cxn ang="0">
                  <a:pos x="53" y="64"/>
                </a:cxn>
                <a:cxn ang="0">
                  <a:pos x="94" y="34"/>
                </a:cxn>
                <a:cxn ang="0">
                  <a:pos x="144" y="13"/>
                </a:cxn>
                <a:cxn ang="0">
                  <a:pos x="163" y="0"/>
                </a:cxn>
                <a:cxn ang="0">
                  <a:pos x="164" y="27"/>
                </a:cxn>
                <a:cxn ang="0">
                  <a:pos x="180" y="32"/>
                </a:cxn>
                <a:cxn ang="0">
                  <a:pos x="191" y="9"/>
                </a:cxn>
                <a:cxn ang="0">
                  <a:pos x="212" y="31"/>
                </a:cxn>
                <a:cxn ang="0">
                  <a:pos x="242" y="24"/>
                </a:cxn>
                <a:cxn ang="0">
                  <a:pos x="252" y="24"/>
                </a:cxn>
                <a:cxn ang="0">
                  <a:pos x="236" y="55"/>
                </a:cxn>
                <a:cxn ang="0">
                  <a:pos x="265" y="94"/>
                </a:cxn>
                <a:cxn ang="0">
                  <a:pos x="264" y="108"/>
                </a:cxn>
                <a:cxn ang="0">
                  <a:pos x="256" y="123"/>
                </a:cxn>
                <a:cxn ang="0">
                  <a:pos x="215" y="141"/>
                </a:cxn>
                <a:cxn ang="0">
                  <a:pos x="199" y="171"/>
                </a:cxn>
                <a:cxn ang="0">
                  <a:pos x="200" y="194"/>
                </a:cxn>
                <a:cxn ang="0">
                  <a:pos x="188" y="206"/>
                </a:cxn>
                <a:cxn ang="0">
                  <a:pos x="172" y="247"/>
                </a:cxn>
                <a:cxn ang="0">
                  <a:pos x="168" y="263"/>
                </a:cxn>
                <a:cxn ang="0">
                  <a:pos x="151" y="294"/>
                </a:cxn>
                <a:cxn ang="0">
                  <a:pos x="153" y="307"/>
                </a:cxn>
                <a:cxn ang="0">
                  <a:pos x="146" y="346"/>
                </a:cxn>
                <a:cxn ang="0">
                  <a:pos x="150" y="354"/>
                </a:cxn>
                <a:cxn ang="0">
                  <a:pos x="130" y="365"/>
                </a:cxn>
                <a:cxn ang="0">
                  <a:pos x="87" y="368"/>
                </a:cxn>
                <a:cxn ang="0">
                  <a:pos x="70" y="374"/>
                </a:cxn>
              </a:cxnLst>
              <a:rect l="0" t="0" r="r" b="b"/>
              <a:pathLst>
                <a:path w="265" h="374">
                  <a:moveTo>
                    <a:pt x="70" y="374"/>
                  </a:moveTo>
                  <a:cubicBezTo>
                    <a:pt x="66" y="370"/>
                    <a:pt x="61" y="370"/>
                    <a:pt x="57" y="369"/>
                  </a:cubicBezTo>
                  <a:cubicBezTo>
                    <a:pt x="56" y="367"/>
                    <a:pt x="56" y="366"/>
                    <a:pt x="56" y="365"/>
                  </a:cubicBezTo>
                  <a:cubicBezTo>
                    <a:pt x="64" y="356"/>
                    <a:pt x="71" y="346"/>
                    <a:pt x="79" y="337"/>
                  </a:cubicBezTo>
                  <a:cubicBezTo>
                    <a:pt x="79" y="325"/>
                    <a:pt x="78" y="323"/>
                    <a:pt x="75" y="318"/>
                  </a:cubicBezTo>
                  <a:cubicBezTo>
                    <a:pt x="64" y="318"/>
                    <a:pt x="60" y="320"/>
                    <a:pt x="53" y="324"/>
                  </a:cubicBezTo>
                  <a:cubicBezTo>
                    <a:pt x="48" y="324"/>
                    <a:pt x="42" y="324"/>
                    <a:pt x="37" y="324"/>
                  </a:cubicBezTo>
                  <a:cubicBezTo>
                    <a:pt x="35" y="317"/>
                    <a:pt x="32" y="309"/>
                    <a:pt x="31" y="302"/>
                  </a:cubicBezTo>
                  <a:cubicBezTo>
                    <a:pt x="31" y="284"/>
                    <a:pt x="36" y="270"/>
                    <a:pt x="32" y="257"/>
                  </a:cubicBezTo>
                  <a:cubicBezTo>
                    <a:pt x="31" y="255"/>
                    <a:pt x="29" y="253"/>
                    <a:pt x="27" y="251"/>
                  </a:cubicBezTo>
                  <a:cubicBezTo>
                    <a:pt x="27" y="232"/>
                    <a:pt x="15" y="214"/>
                    <a:pt x="13" y="201"/>
                  </a:cubicBezTo>
                  <a:cubicBezTo>
                    <a:pt x="4" y="182"/>
                    <a:pt x="0" y="173"/>
                    <a:pt x="10" y="159"/>
                  </a:cubicBezTo>
                  <a:cubicBezTo>
                    <a:pt x="16" y="158"/>
                    <a:pt x="25" y="141"/>
                    <a:pt x="28" y="136"/>
                  </a:cubicBezTo>
                  <a:cubicBezTo>
                    <a:pt x="28" y="126"/>
                    <a:pt x="28" y="116"/>
                    <a:pt x="28" y="106"/>
                  </a:cubicBezTo>
                  <a:cubicBezTo>
                    <a:pt x="25" y="100"/>
                    <a:pt x="23" y="94"/>
                    <a:pt x="21" y="88"/>
                  </a:cubicBezTo>
                  <a:cubicBezTo>
                    <a:pt x="19" y="86"/>
                    <a:pt x="17" y="84"/>
                    <a:pt x="16" y="83"/>
                  </a:cubicBezTo>
                  <a:cubicBezTo>
                    <a:pt x="20" y="79"/>
                    <a:pt x="25" y="74"/>
                    <a:pt x="29" y="71"/>
                  </a:cubicBezTo>
                  <a:cubicBezTo>
                    <a:pt x="30" y="71"/>
                    <a:pt x="47" y="69"/>
                    <a:pt x="49" y="65"/>
                  </a:cubicBezTo>
                  <a:cubicBezTo>
                    <a:pt x="50" y="64"/>
                    <a:pt x="51" y="64"/>
                    <a:pt x="53" y="64"/>
                  </a:cubicBezTo>
                  <a:cubicBezTo>
                    <a:pt x="62" y="51"/>
                    <a:pt x="81" y="44"/>
                    <a:pt x="94" y="34"/>
                  </a:cubicBezTo>
                  <a:cubicBezTo>
                    <a:pt x="101" y="19"/>
                    <a:pt x="128" y="24"/>
                    <a:pt x="144" y="13"/>
                  </a:cubicBezTo>
                  <a:cubicBezTo>
                    <a:pt x="149" y="0"/>
                    <a:pt x="149" y="0"/>
                    <a:pt x="163" y="0"/>
                  </a:cubicBezTo>
                  <a:cubicBezTo>
                    <a:pt x="163" y="9"/>
                    <a:pt x="164" y="18"/>
                    <a:pt x="164" y="27"/>
                  </a:cubicBezTo>
                  <a:cubicBezTo>
                    <a:pt x="167" y="32"/>
                    <a:pt x="173" y="31"/>
                    <a:pt x="180" y="32"/>
                  </a:cubicBezTo>
                  <a:cubicBezTo>
                    <a:pt x="189" y="24"/>
                    <a:pt x="186" y="14"/>
                    <a:pt x="191" y="9"/>
                  </a:cubicBezTo>
                  <a:cubicBezTo>
                    <a:pt x="193" y="13"/>
                    <a:pt x="198" y="28"/>
                    <a:pt x="212" y="31"/>
                  </a:cubicBezTo>
                  <a:cubicBezTo>
                    <a:pt x="222" y="31"/>
                    <a:pt x="230" y="30"/>
                    <a:pt x="242" y="24"/>
                  </a:cubicBezTo>
                  <a:cubicBezTo>
                    <a:pt x="245" y="24"/>
                    <a:pt x="248" y="24"/>
                    <a:pt x="252" y="24"/>
                  </a:cubicBezTo>
                  <a:cubicBezTo>
                    <a:pt x="246" y="35"/>
                    <a:pt x="233" y="41"/>
                    <a:pt x="236" y="55"/>
                  </a:cubicBezTo>
                  <a:cubicBezTo>
                    <a:pt x="246" y="66"/>
                    <a:pt x="255" y="77"/>
                    <a:pt x="265" y="94"/>
                  </a:cubicBezTo>
                  <a:cubicBezTo>
                    <a:pt x="264" y="99"/>
                    <a:pt x="264" y="103"/>
                    <a:pt x="264" y="108"/>
                  </a:cubicBezTo>
                  <a:cubicBezTo>
                    <a:pt x="260" y="112"/>
                    <a:pt x="259" y="116"/>
                    <a:pt x="256" y="123"/>
                  </a:cubicBezTo>
                  <a:cubicBezTo>
                    <a:pt x="242" y="141"/>
                    <a:pt x="229" y="134"/>
                    <a:pt x="215" y="141"/>
                  </a:cubicBezTo>
                  <a:cubicBezTo>
                    <a:pt x="200" y="153"/>
                    <a:pt x="197" y="150"/>
                    <a:pt x="199" y="171"/>
                  </a:cubicBezTo>
                  <a:cubicBezTo>
                    <a:pt x="205" y="177"/>
                    <a:pt x="204" y="185"/>
                    <a:pt x="200" y="194"/>
                  </a:cubicBezTo>
                  <a:cubicBezTo>
                    <a:pt x="196" y="198"/>
                    <a:pt x="192" y="202"/>
                    <a:pt x="188" y="206"/>
                  </a:cubicBezTo>
                  <a:cubicBezTo>
                    <a:pt x="167" y="221"/>
                    <a:pt x="169" y="217"/>
                    <a:pt x="172" y="247"/>
                  </a:cubicBezTo>
                  <a:cubicBezTo>
                    <a:pt x="170" y="252"/>
                    <a:pt x="169" y="258"/>
                    <a:pt x="168" y="263"/>
                  </a:cubicBezTo>
                  <a:cubicBezTo>
                    <a:pt x="155" y="274"/>
                    <a:pt x="151" y="275"/>
                    <a:pt x="151" y="294"/>
                  </a:cubicBezTo>
                  <a:cubicBezTo>
                    <a:pt x="152" y="298"/>
                    <a:pt x="153" y="302"/>
                    <a:pt x="153" y="307"/>
                  </a:cubicBezTo>
                  <a:cubicBezTo>
                    <a:pt x="149" y="315"/>
                    <a:pt x="144" y="332"/>
                    <a:pt x="146" y="346"/>
                  </a:cubicBezTo>
                  <a:cubicBezTo>
                    <a:pt x="147" y="348"/>
                    <a:pt x="149" y="351"/>
                    <a:pt x="150" y="354"/>
                  </a:cubicBezTo>
                  <a:cubicBezTo>
                    <a:pt x="143" y="357"/>
                    <a:pt x="136" y="361"/>
                    <a:pt x="130" y="365"/>
                  </a:cubicBezTo>
                  <a:cubicBezTo>
                    <a:pt x="116" y="351"/>
                    <a:pt x="102" y="361"/>
                    <a:pt x="87" y="368"/>
                  </a:cubicBezTo>
                  <a:cubicBezTo>
                    <a:pt x="81" y="370"/>
                    <a:pt x="75" y="371"/>
                    <a:pt x="70" y="374"/>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2000" kern="0" noProof="1">
                <a:solidFill>
                  <a:sysClr val="windowText" lastClr="000000"/>
                </a:solidFill>
                <a:latin typeface="+mn-lt"/>
                <a:ea typeface="微软雅黑"/>
              </a:endParaRPr>
            </a:p>
          </p:txBody>
        </p:sp>
        <p:sp>
          <p:nvSpPr>
            <p:cNvPr id="31" name="Freeform 56"/>
            <p:cNvSpPr>
              <a:spLocks/>
            </p:cNvSpPr>
            <p:nvPr/>
          </p:nvSpPr>
          <p:spPr bwMode="auto">
            <a:xfrm rot="252837">
              <a:off x="2665413" y="3668713"/>
              <a:ext cx="1122362" cy="1109662"/>
            </a:xfrm>
            <a:custGeom>
              <a:avLst/>
              <a:gdLst/>
              <a:ahLst/>
              <a:cxnLst>
                <a:cxn ang="0">
                  <a:pos x="238" y="540"/>
                </a:cxn>
                <a:cxn ang="0">
                  <a:pos x="200" y="513"/>
                </a:cxn>
                <a:cxn ang="0">
                  <a:pos x="198" y="464"/>
                </a:cxn>
                <a:cxn ang="0">
                  <a:pos x="150" y="410"/>
                </a:cxn>
                <a:cxn ang="0">
                  <a:pos x="127" y="386"/>
                </a:cxn>
                <a:cxn ang="0">
                  <a:pos x="108" y="347"/>
                </a:cxn>
                <a:cxn ang="0">
                  <a:pos x="84" y="382"/>
                </a:cxn>
                <a:cxn ang="0">
                  <a:pos x="79" y="329"/>
                </a:cxn>
                <a:cxn ang="0">
                  <a:pos x="74" y="268"/>
                </a:cxn>
                <a:cxn ang="0">
                  <a:pos x="83" y="228"/>
                </a:cxn>
                <a:cxn ang="0">
                  <a:pos x="59" y="174"/>
                </a:cxn>
                <a:cxn ang="0">
                  <a:pos x="8" y="111"/>
                </a:cxn>
                <a:cxn ang="0">
                  <a:pos x="2" y="106"/>
                </a:cxn>
                <a:cxn ang="0">
                  <a:pos x="15" y="51"/>
                </a:cxn>
                <a:cxn ang="0">
                  <a:pos x="2" y="22"/>
                </a:cxn>
                <a:cxn ang="0">
                  <a:pos x="64" y="42"/>
                </a:cxn>
                <a:cxn ang="0">
                  <a:pos x="113" y="102"/>
                </a:cxn>
                <a:cxn ang="0">
                  <a:pos x="137" y="94"/>
                </a:cxn>
                <a:cxn ang="0">
                  <a:pos x="160" y="106"/>
                </a:cxn>
                <a:cxn ang="0">
                  <a:pos x="175" y="112"/>
                </a:cxn>
                <a:cxn ang="0">
                  <a:pos x="211" y="99"/>
                </a:cxn>
                <a:cxn ang="0">
                  <a:pos x="209" y="43"/>
                </a:cxn>
                <a:cxn ang="0">
                  <a:pos x="233" y="62"/>
                </a:cxn>
                <a:cxn ang="0">
                  <a:pos x="273" y="53"/>
                </a:cxn>
                <a:cxn ang="0">
                  <a:pos x="296" y="8"/>
                </a:cxn>
                <a:cxn ang="0">
                  <a:pos x="330" y="39"/>
                </a:cxn>
                <a:cxn ang="0">
                  <a:pos x="366" y="84"/>
                </a:cxn>
                <a:cxn ang="0">
                  <a:pos x="429" y="109"/>
                </a:cxn>
                <a:cxn ang="0">
                  <a:pos x="482" y="109"/>
                </a:cxn>
                <a:cxn ang="0">
                  <a:pos x="535" y="124"/>
                </a:cxn>
                <a:cxn ang="0">
                  <a:pos x="547" y="162"/>
                </a:cxn>
                <a:cxn ang="0">
                  <a:pos x="495" y="241"/>
                </a:cxn>
                <a:cxn ang="0">
                  <a:pos x="432" y="216"/>
                </a:cxn>
                <a:cxn ang="0">
                  <a:pos x="429" y="242"/>
                </a:cxn>
                <a:cxn ang="0">
                  <a:pos x="432" y="313"/>
                </a:cxn>
                <a:cxn ang="0">
                  <a:pos x="450" y="361"/>
                </a:cxn>
                <a:cxn ang="0">
                  <a:pos x="478" y="409"/>
                </a:cxn>
                <a:cxn ang="0">
                  <a:pos x="429" y="426"/>
                </a:cxn>
                <a:cxn ang="0">
                  <a:pos x="397" y="413"/>
                </a:cxn>
                <a:cxn ang="0">
                  <a:pos x="361" y="371"/>
                </a:cxn>
                <a:cxn ang="0">
                  <a:pos x="322" y="382"/>
                </a:cxn>
                <a:cxn ang="0">
                  <a:pos x="306" y="401"/>
                </a:cxn>
                <a:cxn ang="0">
                  <a:pos x="286" y="455"/>
                </a:cxn>
                <a:cxn ang="0">
                  <a:pos x="282" y="483"/>
                </a:cxn>
                <a:cxn ang="0">
                  <a:pos x="294" y="521"/>
                </a:cxn>
                <a:cxn ang="0">
                  <a:pos x="243" y="542"/>
                </a:cxn>
              </a:cxnLst>
              <a:rect l="0" t="0" r="r" b="b"/>
              <a:pathLst>
                <a:path w="547" h="542">
                  <a:moveTo>
                    <a:pt x="243" y="542"/>
                  </a:moveTo>
                  <a:cubicBezTo>
                    <a:pt x="241" y="542"/>
                    <a:pt x="240" y="541"/>
                    <a:pt x="238" y="540"/>
                  </a:cubicBezTo>
                  <a:cubicBezTo>
                    <a:pt x="225" y="530"/>
                    <a:pt x="217" y="529"/>
                    <a:pt x="208" y="522"/>
                  </a:cubicBezTo>
                  <a:cubicBezTo>
                    <a:pt x="205" y="519"/>
                    <a:pt x="202" y="516"/>
                    <a:pt x="200" y="513"/>
                  </a:cubicBezTo>
                  <a:cubicBezTo>
                    <a:pt x="200" y="510"/>
                    <a:pt x="200" y="507"/>
                    <a:pt x="200" y="504"/>
                  </a:cubicBezTo>
                  <a:cubicBezTo>
                    <a:pt x="215" y="486"/>
                    <a:pt x="207" y="477"/>
                    <a:pt x="198" y="464"/>
                  </a:cubicBezTo>
                  <a:cubicBezTo>
                    <a:pt x="185" y="451"/>
                    <a:pt x="180" y="434"/>
                    <a:pt x="173" y="427"/>
                  </a:cubicBezTo>
                  <a:cubicBezTo>
                    <a:pt x="164" y="406"/>
                    <a:pt x="166" y="411"/>
                    <a:pt x="150" y="410"/>
                  </a:cubicBezTo>
                  <a:cubicBezTo>
                    <a:pt x="147" y="408"/>
                    <a:pt x="143" y="407"/>
                    <a:pt x="140" y="405"/>
                  </a:cubicBezTo>
                  <a:cubicBezTo>
                    <a:pt x="135" y="399"/>
                    <a:pt x="131" y="392"/>
                    <a:pt x="127" y="386"/>
                  </a:cubicBezTo>
                  <a:cubicBezTo>
                    <a:pt x="123" y="377"/>
                    <a:pt x="120" y="367"/>
                    <a:pt x="117" y="358"/>
                  </a:cubicBezTo>
                  <a:cubicBezTo>
                    <a:pt x="114" y="354"/>
                    <a:pt x="111" y="350"/>
                    <a:pt x="108" y="347"/>
                  </a:cubicBezTo>
                  <a:cubicBezTo>
                    <a:pt x="84" y="347"/>
                    <a:pt x="97" y="368"/>
                    <a:pt x="89" y="384"/>
                  </a:cubicBezTo>
                  <a:cubicBezTo>
                    <a:pt x="87" y="383"/>
                    <a:pt x="85" y="382"/>
                    <a:pt x="84" y="382"/>
                  </a:cubicBezTo>
                  <a:cubicBezTo>
                    <a:pt x="84" y="368"/>
                    <a:pt x="76" y="355"/>
                    <a:pt x="74" y="346"/>
                  </a:cubicBezTo>
                  <a:cubicBezTo>
                    <a:pt x="80" y="342"/>
                    <a:pt x="79" y="330"/>
                    <a:pt x="79" y="329"/>
                  </a:cubicBezTo>
                  <a:cubicBezTo>
                    <a:pt x="79" y="322"/>
                    <a:pt x="80" y="315"/>
                    <a:pt x="81" y="308"/>
                  </a:cubicBezTo>
                  <a:cubicBezTo>
                    <a:pt x="74" y="294"/>
                    <a:pt x="71" y="278"/>
                    <a:pt x="74" y="268"/>
                  </a:cubicBezTo>
                  <a:cubicBezTo>
                    <a:pt x="78" y="263"/>
                    <a:pt x="81" y="258"/>
                    <a:pt x="85" y="254"/>
                  </a:cubicBezTo>
                  <a:cubicBezTo>
                    <a:pt x="84" y="245"/>
                    <a:pt x="84" y="236"/>
                    <a:pt x="83" y="228"/>
                  </a:cubicBezTo>
                  <a:cubicBezTo>
                    <a:pt x="79" y="222"/>
                    <a:pt x="75" y="216"/>
                    <a:pt x="71" y="210"/>
                  </a:cubicBezTo>
                  <a:cubicBezTo>
                    <a:pt x="68" y="196"/>
                    <a:pt x="64" y="181"/>
                    <a:pt x="59" y="174"/>
                  </a:cubicBezTo>
                  <a:cubicBezTo>
                    <a:pt x="45" y="157"/>
                    <a:pt x="31" y="139"/>
                    <a:pt x="28" y="125"/>
                  </a:cubicBezTo>
                  <a:cubicBezTo>
                    <a:pt x="21" y="120"/>
                    <a:pt x="14" y="116"/>
                    <a:pt x="8" y="111"/>
                  </a:cubicBezTo>
                  <a:cubicBezTo>
                    <a:pt x="6" y="110"/>
                    <a:pt x="5" y="108"/>
                    <a:pt x="4" y="106"/>
                  </a:cubicBezTo>
                  <a:cubicBezTo>
                    <a:pt x="3" y="106"/>
                    <a:pt x="2" y="106"/>
                    <a:pt x="2" y="106"/>
                  </a:cubicBezTo>
                  <a:cubicBezTo>
                    <a:pt x="2" y="96"/>
                    <a:pt x="0" y="87"/>
                    <a:pt x="2" y="81"/>
                  </a:cubicBezTo>
                  <a:cubicBezTo>
                    <a:pt x="16" y="75"/>
                    <a:pt x="15" y="62"/>
                    <a:pt x="15" y="51"/>
                  </a:cubicBezTo>
                  <a:cubicBezTo>
                    <a:pt x="11" y="45"/>
                    <a:pt x="6" y="39"/>
                    <a:pt x="2" y="34"/>
                  </a:cubicBezTo>
                  <a:cubicBezTo>
                    <a:pt x="2" y="30"/>
                    <a:pt x="2" y="26"/>
                    <a:pt x="2" y="22"/>
                  </a:cubicBezTo>
                  <a:cubicBezTo>
                    <a:pt x="15" y="21"/>
                    <a:pt x="29" y="20"/>
                    <a:pt x="43" y="19"/>
                  </a:cubicBezTo>
                  <a:cubicBezTo>
                    <a:pt x="48" y="21"/>
                    <a:pt x="58" y="31"/>
                    <a:pt x="64" y="42"/>
                  </a:cubicBezTo>
                  <a:cubicBezTo>
                    <a:pt x="64" y="58"/>
                    <a:pt x="78" y="77"/>
                    <a:pt x="95" y="91"/>
                  </a:cubicBezTo>
                  <a:cubicBezTo>
                    <a:pt x="101" y="92"/>
                    <a:pt x="107" y="90"/>
                    <a:pt x="113" y="102"/>
                  </a:cubicBezTo>
                  <a:cubicBezTo>
                    <a:pt x="119" y="102"/>
                    <a:pt x="125" y="101"/>
                    <a:pt x="133" y="95"/>
                  </a:cubicBezTo>
                  <a:cubicBezTo>
                    <a:pt x="134" y="94"/>
                    <a:pt x="135" y="94"/>
                    <a:pt x="137" y="94"/>
                  </a:cubicBezTo>
                  <a:cubicBezTo>
                    <a:pt x="138" y="95"/>
                    <a:pt x="139" y="95"/>
                    <a:pt x="140" y="97"/>
                  </a:cubicBezTo>
                  <a:cubicBezTo>
                    <a:pt x="140" y="104"/>
                    <a:pt x="150" y="105"/>
                    <a:pt x="160" y="106"/>
                  </a:cubicBezTo>
                  <a:cubicBezTo>
                    <a:pt x="161" y="108"/>
                    <a:pt x="163" y="110"/>
                    <a:pt x="164" y="112"/>
                  </a:cubicBezTo>
                  <a:cubicBezTo>
                    <a:pt x="168" y="112"/>
                    <a:pt x="171" y="112"/>
                    <a:pt x="175" y="112"/>
                  </a:cubicBezTo>
                  <a:cubicBezTo>
                    <a:pt x="178" y="109"/>
                    <a:pt x="182" y="106"/>
                    <a:pt x="186" y="104"/>
                  </a:cubicBezTo>
                  <a:cubicBezTo>
                    <a:pt x="194" y="102"/>
                    <a:pt x="203" y="100"/>
                    <a:pt x="211" y="99"/>
                  </a:cubicBezTo>
                  <a:cubicBezTo>
                    <a:pt x="213" y="97"/>
                    <a:pt x="214" y="94"/>
                    <a:pt x="216" y="93"/>
                  </a:cubicBezTo>
                  <a:cubicBezTo>
                    <a:pt x="216" y="74"/>
                    <a:pt x="201" y="51"/>
                    <a:pt x="209" y="43"/>
                  </a:cubicBezTo>
                  <a:cubicBezTo>
                    <a:pt x="213" y="45"/>
                    <a:pt x="217" y="53"/>
                    <a:pt x="229" y="57"/>
                  </a:cubicBezTo>
                  <a:cubicBezTo>
                    <a:pt x="230" y="58"/>
                    <a:pt x="231" y="60"/>
                    <a:pt x="233" y="62"/>
                  </a:cubicBezTo>
                  <a:cubicBezTo>
                    <a:pt x="240" y="65"/>
                    <a:pt x="252" y="66"/>
                    <a:pt x="263" y="62"/>
                  </a:cubicBezTo>
                  <a:cubicBezTo>
                    <a:pt x="266" y="59"/>
                    <a:pt x="269" y="56"/>
                    <a:pt x="273" y="53"/>
                  </a:cubicBezTo>
                  <a:cubicBezTo>
                    <a:pt x="273" y="35"/>
                    <a:pt x="267" y="31"/>
                    <a:pt x="266" y="22"/>
                  </a:cubicBezTo>
                  <a:cubicBezTo>
                    <a:pt x="272" y="17"/>
                    <a:pt x="283" y="0"/>
                    <a:pt x="296" y="8"/>
                  </a:cubicBezTo>
                  <a:cubicBezTo>
                    <a:pt x="300" y="17"/>
                    <a:pt x="302" y="24"/>
                    <a:pt x="317" y="34"/>
                  </a:cubicBezTo>
                  <a:cubicBezTo>
                    <a:pt x="321" y="35"/>
                    <a:pt x="326" y="37"/>
                    <a:pt x="330" y="39"/>
                  </a:cubicBezTo>
                  <a:cubicBezTo>
                    <a:pt x="337" y="49"/>
                    <a:pt x="352" y="55"/>
                    <a:pt x="362" y="72"/>
                  </a:cubicBezTo>
                  <a:cubicBezTo>
                    <a:pt x="363" y="75"/>
                    <a:pt x="364" y="80"/>
                    <a:pt x="366" y="84"/>
                  </a:cubicBezTo>
                  <a:cubicBezTo>
                    <a:pt x="369" y="90"/>
                    <a:pt x="378" y="105"/>
                    <a:pt x="391" y="110"/>
                  </a:cubicBezTo>
                  <a:cubicBezTo>
                    <a:pt x="404" y="109"/>
                    <a:pt x="417" y="109"/>
                    <a:pt x="429" y="109"/>
                  </a:cubicBezTo>
                  <a:cubicBezTo>
                    <a:pt x="438" y="104"/>
                    <a:pt x="444" y="99"/>
                    <a:pt x="457" y="101"/>
                  </a:cubicBezTo>
                  <a:cubicBezTo>
                    <a:pt x="465" y="103"/>
                    <a:pt x="474" y="106"/>
                    <a:pt x="482" y="109"/>
                  </a:cubicBezTo>
                  <a:cubicBezTo>
                    <a:pt x="490" y="109"/>
                    <a:pt x="498" y="109"/>
                    <a:pt x="506" y="110"/>
                  </a:cubicBezTo>
                  <a:cubicBezTo>
                    <a:pt x="515" y="116"/>
                    <a:pt x="518" y="123"/>
                    <a:pt x="535" y="124"/>
                  </a:cubicBezTo>
                  <a:cubicBezTo>
                    <a:pt x="538" y="127"/>
                    <a:pt x="543" y="130"/>
                    <a:pt x="547" y="134"/>
                  </a:cubicBezTo>
                  <a:cubicBezTo>
                    <a:pt x="547" y="143"/>
                    <a:pt x="547" y="153"/>
                    <a:pt x="547" y="162"/>
                  </a:cubicBezTo>
                  <a:cubicBezTo>
                    <a:pt x="535" y="174"/>
                    <a:pt x="527" y="191"/>
                    <a:pt x="523" y="207"/>
                  </a:cubicBezTo>
                  <a:cubicBezTo>
                    <a:pt x="516" y="219"/>
                    <a:pt x="506" y="230"/>
                    <a:pt x="495" y="241"/>
                  </a:cubicBezTo>
                  <a:cubicBezTo>
                    <a:pt x="471" y="247"/>
                    <a:pt x="471" y="237"/>
                    <a:pt x="457" y="227"/>
                  </a:cubicBezTo>
                  <a:cubicBezTo>
                    <a:pt x="448" y="216"/>
                    <a:pt x="438" y="216"/>
                    <a:pt x="432" y="216"/>
                  </a:cubicBezTo>
                  <a:cubicBezTo>
                    <a:pt x="431" y="217"/>
                    <a:pt x="430" y="219"/>
                    <a:pt x="429" y="220"/>
                  </a:cubicBezTo>
                  <a:cubicBezTo>
                    <a:pt x="429" y="227"/>
                    <a:pt x="429" y="235"/>
                    <a:pt x="429" y="242"/>
                  </a:cubicBezTo>
                  <a:cubicBezTo>
                    <a:pt x="434" y="252"/>
                    <a:pt x="435" y="260"/>
                    <a:pt x="435" y="274"/>
                  </a:cubicBezTo>
                  <a:cubicBezTo>
                    <a:pt x="432" y="284"/>
                    <a:pt x="429" y="299"/>
                    <a:pt x="432" y="313"/>
                  </a:cubicBezTo>
                  <a:cubicBezTo>
                    <a:pt x="435" y="316"/>
                    <a:pt x="438" y="319"/>
                    <a:pt x="441" y="323"/>
                  </a:cubicBezTo>
                  <a:cubicBezTo>
                    <a:pt x="449" y="326"/>
                    <a:pt x="464" y="347"/>
                    <a:pt x="450" y="361"/>
                  </a:cubicBezTo>
                  <a:cubicBezTo>
                    <a:pt x="437" y="369"/>
                    <a:pt x="437" y="365"/>
                    <a:pt x="437" y="384"/>
                  </a:cubicBezTo>
                  <a:cubicBezTo>
                    <a:pt x="442" y="395"/>
                    <a:pt x="462" y="394"/>
                    <a:pt x="478" y="409"/>
                  </a:cubicBezTo>
                  <a:cubicBezTo>
                    <a:pt x="478" y="414"/>
                    <a:pt x="478" y="427"/>
                    <a:pt x="472" y="433"/>
                  </a:cubicBezTo>
                  <a:cubicBezTo>
                    <a:pt x="455" y="433"/>
                    <a:pt x="438" y="430"/>
                    <a:pt x="429" y="426"/>
                  </a:cubicBezTo>
                  <a:cubicBezTo>
                    <a:pt x="429" y="415"/>
                    <a:pt x="426" y="405"/>
                    <a:pt x="423" y="400"/>
                  </a:cubicBezTo>
                  <a:cubicBezTo>
                    <a:pt x="408" y="400"/>
                    <a:pt x="407" y="408"/>
                    <a:pt x="397" y="413"/>
                  </a:cubicBezTo>
                  <a:cubicBezTo>
                    <a:pt x="392" y="412"/>
                    <a:pt x="387" y="412"/>
                    <a:pt x="382" y="412"/>
                  </a:cubicBezTo>
                  <a:cubicBezTo>
                    <a:pt x="366" y="400"/>
                    <a:pt x="363" y="384"/>
                    <a:pt x="361" y="371"/>
                  </a:cubicBezTo>
                  <a:cubicBezTo>
                    <a:pt x="359" y="368"/>
                    <a:pt x="356" y="365"/>
                    <a:pt x="355" y="363"/>
                  </a:cubicBezTo>
                  <a:cubicBezTo>
                    <a:pt x="331" y="363"/>
                    <a:pt x="325" y="360"/>
                    <a:pt x="322" y="382"/>
                  </a:cubicBezTo>
                  <a:cubicBezTo>
                    <a:pt x="315" y="388"/>
                    <a:pt x="311" y="387"/>
                    <a:pt x="305" y="391"/>
                  </a:cubicBezTo>
                  <a:cubicBezTo>
                    <a:pt x="305" y="394"/>
                    <a:pt x="305" y="397"/>
                    <a:pt x="306" y="401"/>
                  </a:cubicBezTo>
                  <a:cubicBezTo>
                    <a:pt x="310" y="407"/>
                    <a:pt x="320" y="417"/>
                    <a:pt x="316" y="431"/>
                  </a:cubicBezTo>
                  <a:cubicBezTo>
                    <a:pt x="311" y="442"/>
                    <a:pt x="294" y="449"/>
                    <a:pt x="286" y="455"/>
                  </a:cubicBezTo>
                  <a:cubicBezTo>
                    <a:pt x="285" y="457"/>
                    <a:pt x="283" y="458"/>
                    <a:pt x="282" y="460"/>
                  </a:cubicBezTo>
                  <a:cubicBezTo>
                    <a:pt x="282" y="467"/>
                    <a:pt x="282" y="475"/>
                    <a:pt x="282" y="483"/>
                  </a:cubicBezTo>
                  <a:cubicBezTo>
                    <a:pt x="287" y="493"/>
                    <a:pt x="298" y="487"/>
                    <a:pt x="298" y="512"/>
                  </a:cubicBezTo>
                  <a:cubicBezTo>
                    <a:pt x="296" y="514"/>
                    <a:pt x="295" y="517"/>
                    <a:pt x="294" y="521"/>
                  </a:cubicBezTo>
                  <a:cubicBezTo>
                    <a:pt x="289" y="523"/>
                    <a:pt x="285" y="525"/>
                    <a:pt x="281" y="527"/>
                  </a:cubicBezTo>
                  <a:cubicBezTo>
                    <a:pt x="268" y="532"/>
                    <a:pt x="256" y="537"/>
                    <a:pt x="243" y="542"/>
                  </a:cubicBezTo>
                  <a:close/>
                </a:path>
              </a:pathLst>
            </a:custGeom>
            <a:solidFill>
              <a:schemeClr val="accent1">
                <a:lumMod val="40000"/>
                <a:lumOff val="60000"/>
              </a:schemeClr>
            </a:solidFill>
            <a:ln w="9525">
              <a:solidFill>
                <a:srgbClr val="FFFFFF"/>
              </a:solidFill>
              <a:miter lim="800000"/>
              <a:headEnd/>
              <a:tailEnd/>
            </a:ln>
          </p:spPr>
          <p:txBody>
            <a:bodyPr/>
            <a:lstStyle/>
            <a:p>
              <a:pPr fontAlgn="auto">
                <a:spcBef>
                  <a:spcPts val="0"/>
                </a:spcBef>
                <a:spcAft>
                  <a:spcPts val="0"/>
                </a:spcAft>
                <a:defRPr/>
              </a:pPr>
              <a:endParaRPr lang="zh-CN" altLang="en-US" sz="2000" kern="0" noProof="1">
                <a:solidFill>
                  <a:sysClr val="windowText" lastClr="000000"/>
                </a:solidFill>
                <a:latin typeface="+mn-lt"/>
                <a:ea typeface="微软雅黑"/>
              </a:endParaRPr>
            </a:p>
          </p:txBody>
        </p:sp>
        <p:sp>
          <p:nvSpPr>
            <p:cNvPr id="32" name="Freeform 57"/>
            <p:cNvSpPr>
              <a:spLocks/>
            </p:cNvSpPr>
            <p:nvPr/>
          </p:nvSpPr>
          <p:spPr bwMode="auto">
            <a:xfrm rot="252837">
              <a:off x="601663" y="3089275"/>
              <a:ext cx="2255837" cy="1377950"/>
            </a:xfrm>
            <a:custGeom>
              <a:avLst/>
              <a:gdLst/>
              <a:ahLst/>
              <a:cxnLst>
                <a:cxn ang="0">
                  <a:pos x="711" y="667"/>
                </a:cxn>
                <a:cxn ang="0">
                  <a:pos x="695" y="638"/>
                </a:cxn>
                <a:cxn ang="0">
                  <a:pos x="671" y="599"/>
                </a:cxn>
                <a:cxn ang="0">
                  <a:pos x="639" y="591"/>
                </a:cxn>
                <a:cxn ang="0">
                  <a:pos x="595" y="562"/>
                </a:cxn>
                <a:cxn ang="0">
                  <a:pos x="568" y="559"/>
                </a:cxn>
                <a:cxn ang="0">
                  <a:pos x="535" y="585"/>
                </a:cxn>
                <a:cxn ang="0">
                  <a:pos x="527" y="616"/>
                </a:cxn>
                <a:cxn ang="0">
                  <a:pos x="515" y="564"/>
                </a:cxn>
                <a:cxn ang="0">
                  <a:pos x="445" y="572"/>
                </a:cxn>
                <a:cxn ang="0">
                  <a:pos x="406" y="543"/>
                </a:cxn>
                <a:cxn ang="0">
                  <a:pos x="343" y="510"/>
                </a:cxn>
                <a:cxn ang="0">
                  <a:pos x="317" y="493"/>
                </a:cxn>
                <a:cxn ang="0">
                  <a:pos x="274" y="440"/>
                </a:cxn>
                <a:cxn ang="0">
                  <a:pos x="243" y="430"/>
                </a:cxn>
                <a:cxn ang="0">
                  <a:pos x="207" y="394"/>
                </a:cxn>
                <a:cxn ang="0">
                  <a:pos x="165" y="343"/>
                </a:cxn>
                <a:cxn ang="0">
                  <a:pos x="128" y="354"/>
                </a:cxn>
                <a:cxn ang="0">
                  <a:pos x="85" y="311"/>
                </a:cxn>
                <a:cxn ang="0">
                  <a:pos x="12" y="255"/>
                </a:cxn>
                <a:cxn ang="0">
                  <a:pos x="19" y="219"/>
                </a:cxn>
                <a:cxn ang="0">
                  <a:pos x="26" y="158"/>
                </a:cxn>
                <a:cxn ang="0">
                  <a:pos x="59" y="174"/>
                </a:cxn>
                <a:cxn ang="0">
                  <a:pos x="61" y="122"/>
                </a:cxn>
                <a:cxn ang="0">
                  <a:pos x="61" y="56"/>
                </a:cxn>
                <a:cxn ang="0">
                  <a:pos x="88" y="56"/>
                </a:cxn>
                <a:cxn ang="0">
                  <a:pos x="127" y="41"/>
                </a:cxn>
                <a:cxn ang="0">
                  <a:pos x="177" y="4"/>
                </a:cxn>
                <a:cxn ang="0">
                  <a:pos x="231" y="24"/>
                </a:cxn>
                <a:cxn ang="0">
                  <a:pos x="284" y="13"/>
                </a:cxn>
                <a:cxn ang="0">
                  <a:pos x="322" y="47"/>
                </a:cxn>
                <a:cxn ang="0">
                  <a:pos x="375" y="37"/>
                </a:cxn>
                <a:cxn ang="0">
                  <a:pos x="441" y="39"/>
                </a:cxn>
                <a:cxn ang="0">
                  <a:pos x="510" y="18"/>
                </a:cxn>
                <a:cxn ang="0">
                  <a:pos x="593" y="22"/>
                </a:cxn>
                <a:cxn ang="0">
                  <a:pos x="616" y="51"/>
                </a:cxn>
                <a:cxn ang="0">
                  <a:pos x="619" y="103"/>
                </a:cxn>
                <a:cxn ang="0">
                  <a:pos x="648" y="232"/>
                </a:cxn>
                <a:cxn ang="0">
                  <a:pos x="699" y="251"/>
                </a:cxn>
                <a:cxn ang="0">
                  <a:pos x="802" y="308"/>
                </a:cxn>
                <a:cxn ang="0">
                  <a:pos x="876" y="312"/>
                </a:cxn>
                <a:cxn ang="0">
                  <a:pos x="907" y="350"/>
                </a:cxn>
                <a:cxn ang="0">
                  <a:pos x="940" y="384"/>
                </a:cxn>
                <a:cxn ang="0">
                  <a:pos x="957" y="372"/>
                </a:cxn>
                <a:cxn ang="0">
                  <a:pos x="996" y="371"/>
                </a:cxn>
                <a:cxn ang="0">
                  <a:pos x="1020" y="339"/>
                </a:cxn>
                <a:cxn ang="0">
                  <a:pos x="1075" y="406"/>
                </a:cxn>
                <a:cxn ang="0">
                  <a:pos x="1100" y="478"/>
                </a:cxn>
                <a:cxn ang="0">
                  <a:pos x="1093" y="554"/>
                </a:cxn>
                <a:cxn ang="0">
                  <a:pos x="1090" y="566"/>
                </a:cxn>
                <a:cxn ang="0">
                  <a:pos x="1056" y="565"/>
                </a:cxn>
                <a:cxn ang="0">
                  <a:pos x="1060" y="613"/>
                </a:cxn>
                <a:cxn ang="0">
                  <a:pos x="1039" y="616"/>
                </a:cxn>
                <a:cxn ang="0">
                  <a:pos x="989" y="622"/>
                </a:cxn>
                <a:cxn ang="0">
                  <a:pos x="960" y="622"/>
                </a:cxn>
                <a:cxn ang="0">
                  <a:pos x="921" y="595"/>
                </a:cxn>
                <a:cxn ang="0">
                  <a:pos x="884" y="601"/>
                </a:cxn>
                <a:cxn ang="0">
                  <a:pos x="833" y="635"/>
                </a:cxn>
                <a:cxn ang="0">
                  <a:pos x="791" y="662"/>
                </a:cxn>
              </a:cxnLst>
              <a:rect l="0" t="0" r="r" b="b"/>
              <a:pathLst>
                <a:path w="1100" h="671">
                  <a:moveTo>
                    <a:pt x="758" y="671"/>
                  </a:moveTo>
                  <a:cubicBezTo>
                    <a:pt x="752" y="665"/>
                    <a:pt x="716" y="667"/>
                    <a:pt x="711" y="667"/>
                  </a:cubicBezTo>
                  <a:cubicBezTo>
                    <a:pt x="709" y="667"/>
                    <a:pt x="706" y="668"/>
                    <a:pt x="704" y="669"/>
                  </a:cubicBezTo>
                  <a:cubicBezTo>
                    <a:pt x="670" y="667"/>
                    <a:pt x="689" y="654"/>
                    <a:pt x="695" y="638"/>
                  </a:cubicBezTo>
                  <a:cubicBezTo>
                    <a:pt x="695" y="634"/>
                    <a:pt x="695" y="629"/>
                    <a:pt x="695" y="625"/>
                  </a:cubicBezTo>
                  <a:cubicBezTo>
                    <a:pt x="673" y="618"/>
                    <a:pt x="675" y="612"/>
                    <a:pt x="671" y="599"/>
                  </a:cubicBezTo>
                  <a:cubicBezTo>
                    <a:pt x="670" y="598"/>
                    <a:pt x="669" y="596"/>
                    <a:pt x="668" y="595"/>
                  </a:cubicBezTo>
                  <a:cubicBezTo>
                    <a:pt x="656" y="595"/>
                    <a:pt x="647" y="594"/>
                    <a:pt x="639" y="591"/>
                  </a:cubicBezTo>
                  <a:cubicBezTo>
                    <a:pt x="635" y="586"/>
                    <a:pt x="632" y="582"/>
                    <a:pt x="629" y="578"/>
                  </a:cubicBezTo>
                  <a:cubicBezTo>
                    <a:pt x="614" y="574"/>
                    <a:pt x="601" y="566"/>
                    <a:pt x="595" y="562"/>
                  </a:cubicBezTo>
                  <a:cubicBezTo>
                    <a:pt x="593" y="561"/>
                    <a:pt x="590" y="559"/>
                    <a:pt x="588" y="559"/>
                  </a:cubicBezTo>
                  <a:cubicBezTo>
                    <a:pt x="581" y="559"/>
                    <a:pt x="574" y="559"/>
                    <a:pt x="568" y="559"/>
                  </a:cubicBezTo>
                  <a:cubicBezTo>
                    <a:pt x="559" y="564"/>
                    <a:pt x="554" y="574"/>
                    <a:pt x="543" y="578"/>
                  </a:cubicBezTo>
                  <a:cubicBezTo>
                    <a:pt x="540" y="580"/>
                    <a:pt x="537" y="582"/>
                    <a:pt x="535" y="585"/>
                  </a:cubicBezTo>
                  <a:cubicBezTo>
                    <a:pt x="533" y="588"/>
                    <a:pt x="532" y="591"/>
                    <a:pt x="531" y="594"/>
                  </a:cubicBezTo>
                  <a:cubicBezTo>
                    <a:pt x="529" y="601"/>
                    <a:pt x="528" y="608"/>
                    <a:pt x="527" y="616"/>
                  </a:cubicBezTo>
                  <a:cubicBezTo>
                    <a:pt x="499" y="612"/>
                    <a:pt x="507" y="588"/>
                    <a:pt x="515" y="573"/>
                  </a:cubicBezTo>
                  <a:cubicBezTo>
                    <a:pt x="515" y="570"/>
                    <a:pt x="515" y="567"/>
                    <a:pt x="515" y="564"/>
                  </a:cubicBezTo>
                  <a:cubicBezTo>
                    <a:pt x="503" y="555"/>
                    <a:pt x="503" y="558"/>
                    <a:pt x="495" y="557"/>
                  </a:cubicBezTo>
                  <a:cubicBezTo>
                    <a:pt x="471" y="562"/>
                    <a:pt x="460" y="563"/>
                    <a:pt x="445" y="572"/>
                  </a:cubicBezTo>
                  <a:cubicBezTo>
                    <a:pt x="428" y="572"/>
                    <a:pt x="419" y="560"/>
                    <a:pt x="415" y="551"/>
                  </a:cubicBezTo>
                  <a:cubicBezTo>
                    <a:pt x="412" y="548"/>
                    <a:pt x="409" y="545"/>
                    <a:pt x="406" y="543"/>
                  </a:cubicBezTo>
                  <a:cubicBezTo>
                    <a:pt x="391" y="543"/>
                    <a:pt x="376" y="543"/>
                    <a:pt x="362" y="543"/>
                  </a:cubicBezTo>
                  <a:cubicBezTo>
                    <a:pt x="349" y="535"/>
                    <a:pt x="348" y="519"/>
                    <a:pt x="343" y="510"/>
                  </a:cubicBezTo>
                  <a:cubicBezTo>
                    <a:pt x="333" y="508"/>
                    <a:pt x="333" y="508"/>
                    <a:pt x="329" y="502"/>
                  </a:cubicBezTo>
                  <a:cubicBezTo>
                    <a:pt x="325" y="499"/>
                    <a:pt x="321" y="496"/>
                    <a:pt x="317" y="493"/>
                  </a:cubicBezTo>
                  <a:cubicBezTo>
                    <a:pt x="309" y="490"/>
                    <a:pt x="302" y="487"/>
                    <a:pt x="294" y="485"/>
                  </a:cubicBezTo>
                  <a:cubicBezTo>
                    <a:pt x="271" y="465"/>
                    <a:pt x="277" y="462"/>
                    <a:pt x="274" y="440"/>
                  </a:cubicBezTo>
                  <a:cubicBezTo>
                    <a:pt x="272" y="437"/>
                    <a:pt x="270" y="433"/>
                    <a:pt x="269" y="430"/>
                  </a:cubicBezTo>
                  <a:cubicBezTo>
                    <a:pt x="260" y="430"/>
                    <a:pt x="251" y="430"/>
                    <a:pt x="243" y="430"/>
                  </a:cubicBezTo>
                  <a:cubicBezTo>
                    <a:pt x="226" y="424"/>
                    <a:pt x="227" y="419"/>
                    <a:pt x="224" y="409"/>
                  </a:cubicBezTo>
                  <a:cubicBezTo>
                    <a:pt x="217" y="399"/>
                    <a:pt x="211" y="396"/>
                    <a:pt x="207" y="394"/>
                  </a:cubicBezTo>
                  <a:cubicBezTo>
                    <a:pt x="199" y="387"/>
                    <a:pt x="191" y="381"/>
                    <a:pt x="184" y="374"/>
                  </a:cubicBezTo>
                  <a:cubicBezTo>
                    <a:pt x="178" y="364"/>
                    <a:pt x="171" y="353"/>
                    <a:pt x="165" y="343"/>
                  </a:cubicBezTo>
                  <a:cubicBezTo>
                    <a:pt x="152" y="343"/>
                    <a:pt x="149" y="343"/>
                    <a:pt x="142" y="346"/>
                  </a:cubicBezTo>
                  <a:cubicBezTo>
                    <a:pt x="137" y="348"/>
                    <a:pt x="132" y="351"/>
                    <a:pt x="128" y="354"/>
                  </a:cubicBezTo>
                  <a:cubicBezTo>
                    <a:pt x="121" y="354"/>
                    <a:pt x="114" y="354"/>
                    <a:pt x="108" y="354"/>
                  </a:cubicBezTo>
                  <a:cubicBezTo>
                    <a:pt x="89" y="341"/>
                    <a:pt x="88" y="324"/>
                    <a:pt x="85" y="311"/>
                  </a:cubicBezTo>
                  <a:cubicBezTo>
                    <a:pt x="79" y="302"/>
                    <a:pt x="74" y="293"/>
                    <a:pt x="69" y="284"/>
                  </a:cubicBezTo>
                  <a:cubicBezTo>
                    <a:pt x="51" y="266"/>
                    <a:pt x="29" y="261"/>
                    <a:pt x="12" y="255"/>
                  </a:cubicBezTo>
                  <a:cubicBezTo>
                    <a:pt x="0" y="246"/>
                    <a:pt x="7" y="238"/>
                    <a:pt x="10" y="232"/>
                  </a:cubicBezTo>
                  <a:cubicBezTo>
                    <a:pt x="15" y="229"/>
                    <a:pt x="18" y="221"/>
                    <a:pt x="19" y="219"/>
                  </a:cubicBezTo>
                  <a:cubicBezTo>
                    <a:pt x="19" y="205"/>
                    <a:pt x="19" y="191"/>
                    <a:pt x="20" y="178"/>
                  </a:cubicBezTo>
                  <a:cubicBezTo>
                    <a:pt x="13" y="160"/>
                    <a:pt x="8" y="158"/>
                    <a:pt x="26" y="158"/>
                  </a:cubicBezTo>
                  <a:cubicBezTo>
                    <a:pt x="28" y="159"/>
                    <a:pt x="30" y="161"/>
                    <a:pt x="32" y="163"/>
                  </a:cubicBezTo>
                  <a:cubicBezTo>
                    <a:pt x="35" y="169"/>
                    <a:pt x="46" y="190"/>
                    <a:pt x="59" y="174"/>
                  </a:cubicBezTo>
                  <a:cubicBezTo>
                    <a:pt x="61" y="168"/>
                    <a:pt x="62" y="163"/>
                    <a:pt x="64" y="157"/>
                  </a:cubicBezTo>
                  <a:cubicBezTo>
                    <a:pt x="63" y="145"/>
                    <a:pt x="62" y="133"/>
                    <a:pt x="61" y="122"/>
                  </a:cubicBezTo>
                  <a:cubicBezTo>
                    <a:pt x="58" y="112"/>
                    <a:pt x="54" y="103"/>
                    <a:pt x="51" y="94"/>
                  </a:cubicBezTo>
                  <a:cubicBezTo>
                    <a:pt x="46" y="74"/>
                    <a:pt x="48" y="66"/>
                    <a:pt x="61" y="56"/>
                  </a:cubicBezTo>
                  <a:cubicBezTo>
                    <a:pt x="62" y="53"/>
                    <a:pt x="64" y="50"/>
                    <a:pt x="66" y="47"/>
                  </a:cubicBezTo>
                  <a:cubicBezTo>
                    <a:pt x="74" y="50"/>
                    <a:pt x="81" y="53"/>
                    <a:pt x="88" y="56"/>
                  </a:cubicBezTo>
                  <a:cubicBezTo>
                    <a:pt x="95" y="56"/>
                    <a:pt x="101" y="56"/>
                    <a:pt x="108" y="56"/>
                  </a:cubicBezTo>
                  <a:cubicBezTo>
                    <a:pt x="114" y="51"/>
                    <a:pt x="120" y="48"/>
                    <a:pt x="127" y="41"/>
                  </a:cubicBezTo>
                  <a:cubicBezTo>
                    <a:pt x="134" y="21"/>
                    <a:pt x="141" y="11"/>
                    <a:pt x="160" y="1"/>
                  </a:cubicBezTo>
                  <a:cubicBezTo>
                    <a:pt x="165" y="1"/>
                    <a:pt x="165" y="0"/>
                    <a:pt x="177" y="4"/>
                  </a:cubicBezTo>
                  <a:cubicBezTo>
                    <a:pt x="185" y="9"/>
                    <a:pt x="194" y="14"/>
                    <a:pt x="203" y="20"/>
                  </a:cubicBezTo>
                  <a:cubicBezTo>
                    <a:pt x="203" y="36"/>
                    <a:pt x="220" y="28"/>
                    <a:pt x="231" y="24"/>
                  </a:cubicBezTo>
                  <a:cubicBezTo>
                    <a:pt x="238" y="23"/>
                    <a:pt x="245" y="22"/>
                    <a:pt x="252" y="21"/>
                  </a:cubicBezTo>
                  <a:cubicBezTo>
                    <a:pt x="266" y="7"/>
                    <a:pt x="264" y="0"/>
                    <a:pt x="284" y="13"/>
                  </a:cubicBezTo>
                  <a:cubicBezTo>
                    <a:pt x="284" y="30"/>
                    <a:pt x="284" y="28"/>
                    <a:pt x="302" y="39"/>
                  </a:cubicBezTo>
                  <a:cubicBezTo>
                    <a:pt x="309" y="41"/>
                    <a:pt x="315" y="44"/>
                    <a:pt x="322" y="47"/>
                  </a:cubicBezTo>
                  <a:cubicBezTo>
                    <a:pt x="327" y="47"/>
                    <a:pt x="333" y="47"/>
                    <a:pt x="339" y="47"/>
                  </a:cubicBezTo>
                  <a:cubicBezTo>
                    <a:pt x="349" y="43"/>
                    <a:pt x="360" y="38"/>
                    <a:pt x="375" y="37"/>
                  </a:cubicBezTo>
                  <a:cubicBezTo>
                    <a:pt x="395" y="30"/>
                    <a:pt x="394" y="27"/>
                    <a:pt x="418" y="38"/>
                  </a:cubicBezTo>
                  <a:cubicBezTo>
                    <a:pt x="425" y="38"/>
                    <a:pt x="433" y="38"/>
                    <a:pt x="441" y="39"/>
                  </a:cubicBezTo>
                  <a:cubicBezTo>
                    <a:pt x="449" y="33"/>
                    <a:pt x="447" y="28"/>
                    <a:pt x="457" y="25"/>
                  </a:cubicBezTo>
                  <a:cubicBezTo>
                    <a:pt x="474" y="11"/>
                    <a:pt x="482" y="4"/>
                    <a:pt x="510" y="18"/>
                  </a:cubicBezTo>
                  <a:cubicBezTo>
                    <a:pt x="528" y="18"/>
                    <a:pt x="554" y="14"/>
                    <a:pt x="577" y="14"/>
                  </a:cubicBezTo>
                  <a:cubicBezTo>
                    <a:pt x="582" y="16"/>
                    <a:pt x="587" y="19"/>
                    <a:pt x="593" y="22"/>
                  </a:cubicBezTo>
                  <a:cubicBezTo>
                    <a:pt x="597" y="26"/>
                    <a:pt x="603" y="34"/>
                    <a:pt x="615" y="37"/>
                  </a:cubicBezTo>
                  <a:cubicBezTo>
                    <a:pt x="615" y="41"/>
                    <a:pt x="615" y="46"/>
                    <a:pt x="616" y="51"/>
                  </a:cubicBezTo>
                  <a:cubicBezTo>
                    <a:pt x="620" y="58"/>
                    <a:pt x="634" y="69"/>
                    <a:pt x="629" y="86"/>
                  </a:cubicBezTo>
                  <a:cubicBezTo>
                    <a:pt x="625" y="91"/>
                    <a:pt x="622" y="97"/>
                    <a:pt x="619" y="103"/>
                  </a:cubicBezTo>
                  <a:cubicBezTo>
                    <a:pt x="619" y="110"/>
                    <a:pt x="619" y="117"/>
                    <a:pt x="619" y="124"/>
                  </a:cubicBezTo>
                  <a:cubicBezTo>
                    <a:pt x="623" y="161"/>
                    <a:pt x="615" y="199"/>
                    <a:pt x="648" y="232"/>
                  </a:cubicBezTo>
                  <a:cubicBezTo>
                    <a:pt x="653" y="235"/>
                    <a:pt x="665" y="243"/>
                    <a:pt x="675" y="247"/>
                  </a:cubicBezTo>
                  <a:cubicBezTo>
                    <a:pt x="683" y="248"/>
                    <a:pt x="691" y="249"/>
                    <a:pt x="699" y="251"/>
                  </a:cubicBezTo>
                  <a:cubicBezTo>
                    <a:pt x="711" y="274"/>
                    <a:pt x="729" y="282"/>
                    <a:pt x="760" y="287"/>
                  </a:cubicBezTo>
                  <a:cubicBezTo>
                    <a:pt x="772" y="296"/>
                    <a:pt x="781" y="306"/>
                    <a:pt x="802" y="308"/>
                  </a:cubicBezTo>
                  <a:cubicBezTo>
                    <a:pt x="822" y="308"/>
                    <a:pt x="843" y="307"/>
                    <a:pt x="863" y="307"/>
                  </a:cubicBezTo>
                  <a:cubicBezTo>
                    <a:pt x="867" y="308"/>
                    <a:pt x="871" y="310"/>
                    <a:pt x="876" y="312"/>
                  </a:cubicBezTo>
                  <a:cubicBezTo>
                    <a:pt x="882" y="315"/>
                    <a:pt x="888" y="320"/>
                    <a:pt x="895" y="324"/>
                  </a:cubicBezTo>
                  <a:cubicBezTo>
                    <a:pt x="899" y="332"/>
                    <a:pt x="903" y="341"/>
                    <a:pt x="907" y="350"/>
                  </a:cubicBezTo>
                  <a:cubicBezTo>
                    <a:pt x="911" y="366"/>
                    <a:pt x="910" y="368"/>
                    <a:pt x="928" y="383"/>
                  </a:cubicBezTo>
                  <a:cubicBezTo>
                    <a:pt x="932" y="383"/>
                    <a:pt x="936" y="383"/>
                    <a:pt x="940" y="384"/>
                  </a:cubicBezTo>
                  <a:cubicBezTo>
                    <a:pt x="942" y="380"/>
                    <a:pt x="944" y="377"/>
                    <a:pt x="947" y="373"/>
                  </a:cubicBezTo>
                  <a:cubicBezTo>
                    <a:pt x="950" y="373"/>
                    <a:pt x="954" y="372"/>
                    <a:pt x="957" y="372"/>
                  </a:cubicBezTo>
                  <a:cubicBezTo>
                    <a:pt x="957" y="378"/>
                    <a:pt x="965" y="383"/>
                    <a:pt x="976" y="383"/>
                  </a:cubicBezTo>
                  <a:cubicBezTo>
                    <a:pt x="982" y="379"/>
                    <a:pt x="989" y="375"/>
                    <a:pt x="996" y="371"/>
                  </a:cubicBezTo>
                  <a:cubicBezTo>
                    <a:pt x="1003" y="361"/>
                    <a:pt x="1010" y="348"/>
                    <a:pt x="1018" y="340"/>
                  </a:cubicBezTo>
                  <a:cubicBezTo>
                    <a:pt x="1019" y="339"/>
                    <a:pt x="1019" y="339"/>
                    <a:pt x="1020" y="339"/>
                  </a:cubicBezTo>
                  <a:cubicBezTo>
                    <a:pt x="1023" y="343"/>
                    <a:pt x="1032" y="349"/>
                    <a:pt x="1042" y="355"/>
                  </a:cubicBezTo>
                  <a:cubicBezTo>
                    <a:pt x="1046" y="370"/>
                    <a:pt x="1059" y="388"/>
                    <a:pt x="1075" y="406"/>
                  </a:cubicBezTo>
                  <a:cubicBezTo>
                    <a:pt x="1079" y="418"/>
                    <a:pt x="1082" y="430"/>
                    <a:pt x="1086" y="443"/>
                  </a:cubicBezTo>
                  <a:cubicBezTo>
                    <a:pt x="1092" y="450"/>
                    <a:pt x="1100" y="461"/>
                    <a:pt x="1100" y="478"/>
                  </a:cubicBezTo>
                  <a:cubicBezTo>
                    <a:pt x="1087" y="493"/>
                    <a:pt x="1086" y="492"/>
                    <a:pt x="1087" y="515"/>
                  </a:cubicBezTo>
                  <a:cubicBezTo>
                    <a:pt x="1090" y="525"/>
                    <a:pt x="1099" y="539"/>
                    <a:pt x="1093" y="554"/>
                  </a:cubicBezTo>
                  <a:cubicBezTo>
                    <a:pt x="1093" y="558"/>
                    <a:pt x="1093" y="562"/>
                    <a:pt x="1093" y="566"/>
                  </a:cubicBezTo>
                  <a:cubicBezTo>
                    <a:pt x="1092" y="566"/>
                    <a:pt x="1091" y="566"/>
                    <a:pt x="1090" y="566"/>
                  </a:cubicBezTo>
                  <a:cubicBezTo>
                    <a:pt x="1090" y="561"/>
                    <a:pt x="1081" y="558"/>
                    <a:pt x="1079" y="555"/>
                  </a:cubicBezTo>
                  <a:cubicBezTo>
                    <a:pt x="1064" y="555"/>
                    <a:pt x="1062" y="560"/>
                    <a:pt x="1056" y="565"/>
                  </a:cubicBezTo>
                  <a:cubicBezTo>
                    <a:pt x="1056" y="574"/>
                    <a:pt x="1059" y="584"/>
                    <a:pt x="1062" y="599"/>
                  </a:cubicBezTo>
                  <a:cubicBezTo>
                    <a:pt x="1061" y="604"/>
                    <a:pt x="1061" y="608"/>
                    <a:pt x="1060" y="613"/>
                  </a:cubicBezTo>
                  <a:cubicBezTo>
                    <a:pt x="1058" y="614"/>
                    <a:pt x="1055" y="615"/>
                    <a:pt x="1053" y="616"/>
                  </a:cubicBezTo>
                  <a:cubicBezTo>
                    <a:pt x="1048" y="616"/>
                    <a:pt x="1043" y="616"/>
                    <a:pt x="1039" y="616"/>
                  </a:cubicBezTo>
                  <a:cubicBezTo>
                    <a:pt x="1033" y="608"/>
                    <a:pt x="1027" y="600"/>
                    <a:pt x="1021" y="592"/>
                  </a:cubicBezTo>
                  <a:cubicBezTo>
                    <a:pt x="998" y="581"/>
                    <a:pt x="985" y="599"/>
                    <a:pt x="989" y="622"/>
                  </a:cubicBezTo>
                  <a:cubicBezTo>
                    <a:pt x="987" y="625"/>
                    <a:pt x="986" y="628"/>
                    <a:pt x="985" y="631"/>
                  </a:cubicBezTo>
                  <a:cubicBezTo>
                    <a:pt x="975" y="631"/>
                    <a:pt x="962" y="625"/>
                    <a:pt x="960" y="622"/>
                  </a:cubicBezTo>
                  <a:cubicBezTo>
                    <a:pt x="959" y="618"/>
                    <a:pt x="957" y="614"/>
                    <a:pt x="957" y="609"/>
                  </a:cubicBezTo>
                  <a:cubicBezTo>
                    <a:pt x="943" y="602"/>
                    <a:pt x="930" y="599"/>
                    <a:pt x="921" y="595"/>
                  </a:cubicBezTo>
                  <a:cubicBezTo>
                    <a:pt x="919" y="592"/>
                    <a:pt x="917" y="589"/>
                    <a:pt x="915" y="587"/>
                  </a:cubicBezTo>
                  <a:cubicBezTo>
                    <a:pt x="896" y="587"/>
                    <a:pt x="897" y="591"/>
                    <a:pt x="884" y="601"/>
                  </a:cubicBezTo>
                  <a:cubicBezTo>
                    <a:pt x="876" y="605"/>
                    <a:pt x="867" y="610"/>
                    <a:pt x="860" y="615"/>
                  </a:cubicBezTo>
                  <a:cubicBezTo>
                    <a:pt x="841" y="618"/>
                    <a:pt x="844" y="621"/>
                    <a:pt x="833" y="635"/>
                  </a:cubicBezTo>
                  <a:cubicBezTo>
                    <a:pt x="808" y="638"/>
                    <a:pt x="811" y="638"/>
                    <a:pt x="797" y="657"/>
                  </a:cubicBezTo>
                  <a:cubicBezTo>
                    <a:pt x="795" y="658"/>
                    <a:pt x="793" y="660"/>
                    <a:pt x="791" y="662"/>
                  </a:cubicBezTo>
                  <a:cubicBezTo>
                    <a:pt x="776" y="664"/>
                    <a:pt x="769" y="667"/>
                    <a:pt x="758" y="671"/>
                  </a:cubicBezTo>
                  <a:close/>
                </a:path>
              </a:pathLst>
            </a:custGeom>
            <a:grpFill/>
            <a:ln w="9525" algn="ctr">
              <a:solidFill>
                <a:srgbClr val="FFFFFF"/>
              </a:solidFill>
              <a:miter lim="800000"/>
              <a:headEnd/>
              <a:tailEnd/>
            </a:ln>
          </p:spPr>
          <p:txBody>
            <a:bodyPr/>
            <a:lstStyle/>
            <a:p>
              <a:pPr fontAlgn="auto">
                <a:spcBef>
                  <a:spcPts val="0"/>
                </a:spcBef>
                <a:spcAft>
                  <a:spcPts val="0"/>
                </a:spcAft>
                <a:defRPr/>
              </a:pPr>
              <a:endParaRPr lang="zh-CN" altLang="en-US" sz="2000" kern="0" noProof="1">
                <a:solidFill>
                  <a:sysClr val="windowText" lastClr="000000"/>
                </a:solidFill>
                <a:latin typeface="+mn-lt"/>
                <a:ea typeface="微软雅黑"/>
              </a:endParaRPr>
            </a:p>
          </p:txBody>
        </p:sp>
        <p:sp>
          <p:nvSpPr>
            <p:cNvPr id="33" name="Freeform 58"/>
            <p:cNvSpPr>
              <a:spLocks/>
            </p:cNvSpPr>
            <p:nvPr/>
          </p:nvSpPr>
          <p:spPr bwMode="auto">
            <a:xfrm rot="252837">
              <a:off x="4987925" y="4217988"/>
              <a:ext cx="422275" cy="427037"/>
            </a:xfrm>
            <a:custGeom>
              <a:avLst/>
              <a:gdLst/>
              <a:ahLst/>
              <a:cxnLst>
                <a:cxn ang="0">
                  <a:pos x="89" y="208"/>
                </a:cxn>
                <a:cxn ang="0">
                  <a:pos x="61" y="197"/>
                </a:cxn>
                <a:cxn ang="0">
                  <a:pos x="49" y="160"/>
                </a:cxn>
                <a:cxn ang="0">
                  <a:pos x="38" y="151"/>
                </a:cxn>
                <a:cxn ang="0">
                  <a:pos x="27" y="150"/>
                </a:cxn>
                <a:cxn ang="0">
                  <a:pos x="0" y="97"/>
                </a:cxn>
                <a:cxn ang="0">
                  <a:pos x="15" y="75"/>
                </a:cxn>
                <a:cxn ang="0">
                  <a:pos x="33" y="56"/>
                </a:cxn>
                <a:cxn ang="0">
                  <a:pos x="40" y="45"/>
                </a:cxn>
                <a:cxn ang="0">
                  <a:pos x="41" y="16"/>
                </a:cxn>
                <a:cxn ang="0">
                  <a:pos x="64" y="12"/>
                </a:cxn>
                <a:cxn ang="0">
                  <a:pos x="79" y="12"/>
                </a:cxn>
                <a:cxn ang="0">
                  <a:pos x="115" y="10"/>
                </a:cxn>
                <a:cxn ang="0">
                  <a:pos x="143" y="19"/>
                </a:cxn>
                <a:cxn ang="0">
                  <a:pos x="169" y="11"/>
                </a:cxn>
                <a:cxn ang="0">
                  <a:pos x="183" y="17"/>
                </a:cxn>
                <a:cxn ang="0">
                  <a:pos x="205" y="19"/>
                </a:cxn>
                <a:cxn ang="0">
                  <a:pos x="180" y="53"/>
                </a:cxn>
                <a:cxn ang="0">
                  <a:pos x="197" y="53"/>
                </a:cxn>
                <a:cxn ang="0">
                  <a:pos x="204" y="46"/>
                </a:cxn>
                <a:cxn ang="0">
                  <a:pos x="202" y="61"/>
                </a:cxn>
                <a:cxn ang="0">
                  <a:pos x="181" y="69"/>
                </a:cxn>
                <a:cxn ang="0">
                  <a:pos x="182" y="80"/>
                </a:cxn>
                <a:cxn ang="0">
                  <a:pos x="193" y="86"/>
                </a:cxn>
                <a:cxn ang="0">
                  <a:pos x="191" y="116"/>
                </a:cxn>
                <a:cxn ang="0">
                  <a:pos x="190" y="139"/>
                </a:cxn>
                <a:cxn ang="0">
                  <a:pos x="185" y="141"/>
                </a:cxn>
                <a:cxn ang="0">
                  <a:pos x="185" y="134"/>
                </a:cxn>
                <a:cxn ang="0">
                  <a:pos x="152" y="157"/>
                </a:cxn>
                <a:cxn ang="0">
                  <a:pos x="148" y="167"/>
                </a:cxn>
                <a:cxn ang="0">
                  <a:pos x="147" y="200"/>
                </a:cxn>
                <a:cxn ang="0">
                  <a:pos x="141" y="198"/>
                </a:cxn>
                <a:cxn ang="0">
                  <a:pos x="89" y="208"/>
                </a:cxn>
              </a:cxnLst>
              <a:rect l="0" t="0" r="r" b="b"/>
              <a:pathLst>
                <a:path w="206" h="208">
                  <a:moveTo>
                    <a:pt x="89" y="208"/>
                  </a:moveTo>
                  <a:cubicBezTo>
                    <a:pt x="72" y="205"/>
                    <a:pt x="67" y="203"/>
                    <a:pt x="61" y="197"/>
                  </a:cubicBezTo>
                  <a:cubicBezTo>
                    <a:pt x="57" y="184"/>
                    <a:pt x="53" y="172"/>
                    <a:pt x="49" y="160"/>
                  </a:cubicBezTo>
                  <a:cubicBezTo>
                    <a:pt x="45" y="157"/>
                    <a:pt x="41" y="154"/>
                    <a:pt x="38" y="151"/>
                  </a:cubicBezTo>
                  <a:cubicBezTo>
                    <a:pt x="34" y="150"/>
                    <a:pt x="31" y="150"/>
                    <a:pt x="27" y="150"/>
                  </a:cubicBezTo>
                  <a:cubicBezTo>
                    <a:pt x="33" y="128"/>
                    <a:pt x="9" y="106"/>
                    <a:pt x="0" y="97"/>
                  </a:cubicBezTo>
                  <a:cubicBezTo>
                    <a:pt x="0" y="88"/>
                    <a:pt x="11" y="81"/>
                    <a:pt x="15" y="75"/>
                  </a:cubicBezTo>
                  <a:cubicBezTo>
                    <a:pt x="15" y="63"/>
                    <a:pt x="26" y="62"/>
                    <a:pt x="33" y="56"/>
                  </a:cubicBezTo>
                  <a:cubicBezTo>
                    <a:pt x="36" y="52"/>
                    <a:pt x="38" y="48"/>
                    <a:pt x="40" y="45"/>
                  </a:cubicBezTo>
                  <a:cubicBezTo>
                    <a:pt x="40" y="36"/>
                    <a:pt x="39" y="18"/>
                    <a:pt x="41" y="16"/>
                  </a:cubicBezTo>
                  <a:cubicBezTo>
                    <a:pt x="47" y="15"/>
                    <a:pt x="53" y="5"/>
                    <a:pt x="64" y="12"/>
                  </a:cubicBezTo>
                  <a:cubicBezTo>
                    <a:pt x="69" y="12"/>
                    <a:pt x="74" y="12"/>
                    <a:pt x="79" y="12"/>
                  </a:cubicBezTo>
                  <a:cubicBezTo>
                    <a:pt x="86" y="3"/>
                    <a:pt x="102" y="7"/>
                    <a:pt x="115" y="10"/>
                  </a:cubicBezTo>
                  <a:cubicBezTo>
                    <a:pt x="119" y="16"/>
                    <a:pt x="131" y="25"/>
                    <a:pt x="143" y="19"/>
                  </a:cubicBezTo>
                  <a:cubicBezTo>
                    <a:pt x="150" y="14"/>
                    <a:pt x="158" y="0"/>
                    <a:pt x="169" y="11"/>
                  </a:cubicBezTo>
                  <a:cubicBezTo>
                    <a:pt x="173" y="13"/>
                    <a:pt x="178" y="15"/>
                    <a:pt x="183" y="17"/>
                  </a:cubicBezTo>
                  <a:cubicBezTo>
                    <a:pt x="190" y="18"/>
                    <a:pt x="198" y="18"/>
                    <a:pt x="205" y="19"/>
                  </a:cubicBezTo>
                  <a:cubicBezTo>
                    <a:pt x="203" y="25"/>
                    <a:pt x="168" y="42"/>
                    <a:pt x="180" y="53"/>
                  </a:cubicBezTo>
                  <a:cubicBezTo>
                    <a:pt x="185" y="53"/>
                    <a:pt x="191" y="53"/>
                    <a:pt x="197" y="53"/>
                  </a:cubicBezTo>
                  <a:cubicBezTo>
                    <a:pt x="199" y="51"/>
                    <a:pt x="202" y="49"/>
                    <a:pt x="204" y="46"/>
                  </a:cubicBezTo>
                  <a:cubicBezTo>
                    <a:pt x="205" y="49"/>
                    <a:pt x="206" y="56"/>
                    <a:pt x="202" y="61"/>
                  </a:cubicBezTo>
                  <a:cubicBezTo>
                    <a:pt x="191" y="63"/>
                    <a:pt x="187" y="65"/>
                    <a:pt x="181" y="69"/>
                  </a:cubicBezTo>
                  <a:cubicBezTo>
                    <a:pt x="181" y="73"/>
                    <a:pt x="182" y="76"/>
                    <a:pt x="182" y="80"/>
                  </a:cubicBezTo>
                  <a:cubicBezTo>
                    <a:pt x="186" y="82"/>
                    <a:pt x="189" y="84"/>
                    <a:pt x="193" y="86"/>
                  </a:cubicBezTo>
                  <a:cubicBezTo>
                    <a:pt x="191" y="95"/>
                    <a:pt x="191" y="102"/>
                    <a:pt x="191" y="116"/>
                  </a:cubicBezTo>
                  <a:cubicBezTo>
                    <a:pt x="192" y="120"/>
                    <a:pt x="196" y="134"/>
                    <a:pt x="190" y="139"/>
                  </a:cubicBezTo>
                  <a:cubicBezTo>
                    <a:pt x="188" y="139"/>
                    <a:pt x="186" y="140"/>
                    <a:pt x="185" y="141"/>
                  </a:cubicBezTo>
                  <a:cubicBezTo>
                    <a:pt x="185" y="138"/>
                    <a:pt x="185" y="136"/>
                    <a:pt x="185" y="134"/>
                  </a:cubicBezTo>
                  <a:cubicBezTo>
                    <a:pt x="174" y="127"/>
                    <a:pt x="158" y="152"/>
                    <a:pt x="152" y="157"/>
                  </a:cubicBezTo>
                  <a:cubicBezTo>
                    <a:pt x="150" y="160"/>
                    <a:pt x="149" y="164"/>
                    <a:pt x="148" y="167"/>
                  </a:cubicBezTo>
                  <a:cubicBezTo>
                    <a:pt x="148" y="178"/>
                    <a:pt x="147" y="188"/>
                    <a:pt x="147" y="200"/>
                  </a:cubicBezTo>
                  <a:cubicBezTo>
                    <a:pt x="145" y="199"/>
                    <a:pt x="143" y="198"/>
                    <a:pt x="141" y="198"/>
                  </a:cubicBezTo>
                  <a:cubicBezTo>
                    <a:pt x="117" y="198"/>
                    <a:pt x="108" y="201"/>
                    <a:pt x="89" y="208"/>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2000" kern="0" noProof="1">
                <a:solidFill>
                  <a:sysClr val="windowText" lastClr="000000"/>
                </a:solidFill>
                <a:latin typeface="+mn-lt"/>
                <a:ea typeface="微软雅黑"/>
              </a:endParaRPr>
            </a:p>
          </p:txBody>
        </p:sp>
        <p:sp>
          <p:nvSpPr>
            <p:cNvPr id="34" name="Freeform 59"/>
            <p:cNvSpPr>
              <a:spLocks/>
            </p:cNvSpPr>
            <p:nvPr/>
          </p:nvSpPr>
          <p:spPr bwMode="auto">
            <a:xfrm rot="252837">
              <a:off x="3556000" y="3963988"/>
              <a:ext cx="531813" cy="565150"/>
            </a:xfrm>
            <a:custGeom>
              <a:avLst/>
              <a:gdLst/>
              <a:ahLst/>
              <a:cxnLst>
                <a:cxn ang="0">
                  <a:pos x="211" y="274"/>
                </a:cxn>
                <a:cxn ang="0">
                  <a:pos x="169" y="235"/>
                </a:cxn>
                <a:cxn ang="0">
                  <a:pos x="122" y="198"/>
                </a:cxn>
                <a:cxn ang="0">
                  <a:pos x="112" y="215"/>
                </a:cxn>
                <a:cxn ang="0">
                  <a:pos x="86" y="242"/>
                </a:cxn>
                <a:cxn ang="0">
                  <a:pos x="86" y="244"/>
                </a:cxn>
                <a:cxn ang="0">
                  <a:pos x="80" y="247"/>
                </a:cxn>
                <a:cxn ang="0">
                  <a:pos x="67" y="252"/>
                </a:cxn>
                <a:cxn ang="0">
                  <a:pos x="23" y="238"/>
                </a:cxn>
                <a:cxn ang="0">
                  <a:pos x="24" y="207"/>
                </a:cxn>
                <a:cxn ang="0">
                  <a:pos x="3" y="179"/>
                </a:cxn>
                <a:cxn ang="0">
                  <a:pos x="7" y="132"/>
                </a:cxn>
                <a:cxn ang="0">
                  <a:pos x="1" y="99"/>
                </a:cxn>
                <a:cxn ang="0">
                  <a:pos x="3" y="98"/>
                </a:cxn>
                <a:cxn ang="0">
                  <a:pos x="23" y="110"/>
                </a:cxn>
                <a:cxn ang="0">
                  <a:pos x="37" y="124"/>
                </a:cxn>
                <a:cxn ang="0">
                  <a:pos x="100" y="70"/>
                </a:cxn>
                <a:cxn ang="0">
                  <a:pos x="119" y="39"/>
                </a:cxn>
                <a:cxn ang="0">
                  <a:pos x="119" y="13"/>
                </a:cxn>
                <a:cxn ang="0">
                  <a:pos x="131" y="6"/>
                </a:cxn>
                <a:cxn ang="0">
                  <a:pos x="179" y="14"/>
                </a:cxn>
                <a:cxn ang="0">
                  <a:pos x="199" y="32"/>
                </a:cxn>
                <a:cxn ang="0">
                  <a:pos x="222" y="38"/>
                </a:cxn>
                <a:cxn ang="0">
                  <a:pos x="260" y="79"/>
                </a:cxn>
                <a:cxn ang="0">
                  <a:pos x="226" y="106"/>
                </a:cxn>
                <a:cxn ang="0">
                  <a:pos x="159" y="115"/>
                </a:cxn>
                <a:cxn ang="0">
                  <a:pos x="160" y="127"/>
                </a:cxn>
                <a:cxn ang="0">
                  <a:pos x="172" y="171"/>
                </a:cxn>
                <a:cxn ang="0">
                  <a:pos x="188" y="187"/>
                </a:cxn>
                <a:cxn ang="0">
                  <a:pos x="204" y="208"/>
                </a:cxn>
                <a:cxn ang="0">
                  <a:pos x="210" y="229"/>
                </a:cxn>
                <a:cxn ang="0">
                  <a:pos x="211" y="274"/>
                </a:cxn>
              </a:cxnLst>
              <a:rect l="0" t="0" r="r" b="b"/>
              <a:pathLst>
                <a:path w="260" h="274">
                  <a:moveTo>
                    <a:pt x="211" y="274"/>
                  </a:moveTo>
                  <a:cubicBezTo>
                    <a:pt x="189" y="264"/>
                    <a:pt x="179" y="248"/>
                    <a:pt x="169" y="235"/>
                  </a:cubicBezTo>
                  <a:cubicBezTo>
                    <a:pt x="166" y="207"/>
                    <a:pt x="146" y="184"/>
                    <a:pt x="122" y="198"/>
                  </a:cubicBezTo>
                  <a:cubicBezTo>
                    <a:pt x="115" y="205"/>
                    <a:pt x="113" y="204"/>
                    <a:pt x="112" y="215"/>
                  </a:cubicBezTo>
                  <a:cubicBezTo>
                    <a:pt x="106" y="225"/>
                    <a:pt x="96" y="234"/>
                    <a:pt x="86" y="242"/>
                  </a:cubicBezTo>
                  <a:cubicBezTo>
                    <a:pt x="86" y="243"/>
                    <a:pt x="86" y="243"/>
                    <a:pt x="86" y="244"/>
                  </a:cubicBezTo>
                  <a:cubicBezTo>
                    <a:pt x="82" y="244"/>
                    <a:pt x="81" y="246"/>
                    <a:pt x="80" y="247"/>
                  </a:cubicBezTo>
                  <a:cubicBezTo>
                    <a:pt x="76" y="248"/>
                    <a:pt x="71" y="250"/>
                    <a:pt x="67" y="252"/>
                  </a:cubicBezTo>
                  <a:cubicBezTo>
                    <a:pt x="49" y="252"/>
                    <a:pt x="32" y="247"/>
                    <a:pt x="23" y="238"/>
                  </a:cubicBezTo>
                  <a:cubicBezTo>
                    <a:pt x="30" y="225"/>
                    <a:pt x="28" y="216"/>
                    <a:pt x="24" y="207"/>
                  </a:cubicBezTo>
                  <a:cubicBezTo>
                    <a:pt x="15" y="197"/>
                    <a:pt x="4" y="188"/>
                    <a:pt x="3" y="179"/>
                  </a:cubicBezTo>
                  <a:cubicBezTo>
                    <a:pt x="4" y="164"/>
                    <a:pt x="5" y="148"/>
                    <a:pt x="7" y="132"/>
                  </a:cubicBezTo>
                  <a:cubicBezTo>
                    <a:pt x="3" y="117"/>
                    <a:pt x="0" y="109"/>
                    <a:pt x="1" y="99"/>
                  </a:cubicBezTo>
                  <a:cubicBezTo>
                    <a:pt x="2" y="98"/>
                    <a:pt x="3" y="98"/>
                    <a:pt x="3" y="98"/>
                  </a:cubicBezTo>
                  <a:cubicBezTo>
                    <a:pt x="10" y="102"/>
                    <a:pt x="16" y="106"/>
                    <a:pt x="23" y="110"/>
                  </a:cubicBezTo>
                  <a:cubicBezTo>
                    <a:pt x="27" y="114"/>
                    <a:pt x="32" y="119"/>
                    <a:pt x="37" y="124"/>
                  </a:cubicBezTo>
                  <a:cubicBezTo>
                    <a:pt x="67" y="136"/>
                    <a:pt x="91" y="94"/>
                    <a:pt x="100" y="70"/>
                  </a:cubicBezTo>
                  <a:cubicBezTo>
                    <a:pt x="106" y="59"/>
                    <a:pt x="113" y="49"/>
                    <a:pt x="119" y="39"/>
                  </a:cubicBezTo>
                  <a:cubicBezTo>
                    <a:pt x="119" y="30"/>
                    <a:pt x="119" y="22"/>
                    <a:pt x="119" y="13"/>
                  </a:cubicBezTo>
                  <a:cubicBezTo>
                    <a:pt x="123" y="11"/>
                    <a:pt x="127" y="9"/>
                    <a:pt x="131" y="6"/>
                  </a:cubicBezTo>
                  <a:cubicBezTo>
                    <a:pt x="148" y="5"/>
                    <a:pt x="160" y="0"/>
                    <a:pt x="179" y="14"/>
                  </a:cubicBezTo>
                  <a:cubicBezTo>
                    <a:pt x="186" y="20"/>
                    <a:pt x="192" y="26"/>
                    <a:pt x="199" y="32"/>
                  </a:cubicBezTo>
                  <a:cubicBezTo>
                    <a:pt x="206" y="34"/>
                    <a:pt x="214" y="36"/>
                    <a:pt x="222" y="38"/>
                  </a:cubicBezTo>
                  <a:cubicBezTo>
                    <a:pt x="232" y="43"/>
                    <a:pt x="260" y="60"/>
                    <a:pt x="260" y="79"/>
                  </a:cubicBezTo>
                  <a:cubicBezTo>
                    <a:pt x="247" y="87"/>
                    <a:pt x="237" y="99"/>
                    <a:pt x="226" y="106"/>
                  </a:cubicBezTo>
                  <a:cubicBezTo>
                    <a:pt x="202" y="115"/>
                    <a:pt x="176" y="102"/>
                    <a:pt x="159" y="115"/>
                  </a:cubicBezTo>
                  <a:cubicBezTo>
                    <a:pt x="159" y="119"/>
                    <a:pt x="160" y="123"/>
                    <a:pt x="160" y="127"/>
                  </a:cubicBezTo>
                  <a:cubicBezTo>
                    <a:pt x="169" y="140"/>
                    <a:pt x="147" y="154"/>
                    <a:pt x="172" y="171"/>
                  </a:cubicBezTo>
                  <a:cubicBezTo>
                    <a:pt x="177" y="176"/>
                    <a:pt x="182" y="181"/>
                    <a:pt x="188" y="187"/>
                  </a:cubicBezTo>
                  <a:cubicBezTo>
                    <a:pt x="193" y="194"/>
                    <a:pt x="199" y="201"/>
                    <a:pt x="204" y="208"/>
                  </a:cubicBezTo>
                  <a:cubicBezTo>
                    <a:pt x="206" y="215"/>
                    <a:pt x="208" y="222"/>
                    <a:pt x="210" y="229"/>
                  </a:cubicBezTo>
                  <a:cubicBezTo>
                    <a:pt x="210" y="244"/>
                    <a:pt x="210" y="258"/>
                    <a:pt x="211" y="274"/>
                  </a:cubicBezTo>
                  <a:close/>
                </a:path>
              </a:pathLst>
            </a:custGeom>
            <a:solidFill>
              <a:srgbClr val="1AAEAB"/>
            </a:solidFill>
            <a:ln w="9525">
              <a:solidFill>
                <a:schemeClr val="bg1"/>
              </a:solidFill>
              <a:miter lim="800000"/>
              <a:headEnd/>
              <a:tailEnd/>
            </a:ln>
          </p:spPr>
          <p:txBody>
            <a:bodyPr/>
            <a:lstStyle/>
            <a:p>
              <a:pPr fontAlgn="auto">
                <a:spcBef>
                  <a:spcPts val="0"/>
                </a:spcBef>
                <a:spcAft>
                  <a:spcPts val="0"/>
                </a:spcAft>
                <a:defRPr/>
              </a:pPr>
              <a:endParaRPr lang="zh-CN" altLang="en-US" sz="2000" kern="0" noProof="1">
                <a:solidFill>
                  <a:sysClr val="windowText" lastClr="000000"/>
                </a:solidFill>
                <a:latin typeface="+mn-lt"/>
                <a:ea typeface="微软雅黑"/>
              </a:endParaRPr>
            </a:p>
          </p:txBody>
        </p:sp>
        <p:sp>
          <p:nvSpPr>
            <p:cNvPr id="35" name="Freeform 60"/>
            <p:cNvSpPr>
              <a:spLocks/>
            </p:cNvSpPr>
            <p:nvPr/>
          </p:nvSpPr>
          <p:spPr bwMode="auto">
            <a:xfrm rot="252837">
              <a:off x="3902075" y="3887788"/>
              <a:ext cx="868363" cy="538162"/>
            </a:xfrm>
            <a:custGeom>
              <a:avLst/>
              <a:gdLst/>
              <a:ahLst/>
              <a:cxnLst>
                <a:cxn ang="0">
                  <a:pos x="45" y="262"/>
                </a:cxn>
                <a:cxn ang="0">
                  <a:pos x="3" y="214"/>
                </a:cxn>
                <a:cxn ang="0">
                  <a:pos x="4" y="197"/>
                </a:cxn>
                <a:cxn ang="0">
                  <a:pos x="4" y="185"/>
                </a:cxn>
                <a:cxn ang="0">
                  <a:pos x="0" y="175"/>
                </a:cxn>
                <a:cxn ang="0">
                  <a:pos x="54" y="171"/>
                </a:cxn>
                <a:cxn ang="0">
                  <a:pos x="85" y="149"/>
                </a:cxn>
                <a:cxn ang="0">
                  <a:pos x="100" y="138"/>
                </a:cxn>
                <a:cxn ang="0">
                  <a:pos x="101" y="127"/>
                </a:cxn>
                <a:cxn ang="0">
                  <a:pos x="60" y="88"/>
                </a:cxn>
                <a:cxn ang="0">
                  <a:pos x="57" y="81"/>
                </a:cxn>
                <a:cxn ang="0">
                  <a:pos x="56" y="55"/>
                </a:cxn>
                <a:cxn ang="0">
                  <a:pos x="77" y="38"/>
                </a:cxn>
                <a:cxn ang="0">
                  <a:pos x="75" y="13"/>
                </a:cxn>
                <a:cxn ang="0">
                  <a:pos x="60" y="0"/>
                </a:cxn>
                <a:cxn ang="0">
                  <a:pos x="110" y="0"/>
                </a:cxn>
                <a:cxn ang="0">
                  <a:pos x="131" y="4"/>
                </a:cxn>
                <a:cxn ang="0">
                  <a:pos x="176" y="36"/>
                </a:cxn>
                <a:cxn ang="0">
                  <a:pos x="190" y="42"/>
                </a:cxn>
                <a:cxn ang="0">
                  <a:pos x="256" y="43"/>
                </a:cxn>
                <a:cxn ang="0">
                  <a:pos x="278" y="57"/>
                </a:cxn>
                <a:cxn ang="0">
                  <a:pos x="294" y="77"/>
                </a:cxn>
                <a:cxn ang="0">
                  <a:pos x="325" y="80"/>
                </a:cxn>
                <a:cxn ang="0">
                  <a:pos x="347" y="90"/>
                </a:cxn>
                <a:cxn ang="0">
                  <a:pos x="375" y="96"/>
                </a:cxn>
                <a:cxn ang="0">
                  <a:pos x="384" y="109"/>
                </a:cxn>
                <a:cxn ang="0">
                  <a:pos x="404" y="121"/>
                </a:cxn>
                <a:cxn ang="0">
                  <a:pos x="394" y="141"/>
                </a:cxn>
                <a:cxn ang="0">
                  <a:pos x="410" y="163"/>
                </a:cxn>
                <a:cxn ang="0">
                  <a:pos x="423" y="186"/>
                </a:cxn>
                <a:cxn ang="0">
                  <a:pos x="423" y="188"/>
                </a:cxn>
                <a:cxn ang="0">
                  <a:pos x="360" y="221"/>
                </a:cxn>
                <a:cxn ang="0">
                  <a:pos x="346" y="233"/>
                </a:cxn>
                <a:cxn ang="0">
                  <a:pos x="312" y="249"/>
                </a:cxn>
                <a:cxn ang="0">
                  <a:pos x="305" y="253"/>
                </a:cxn>
                <a:cxn ang="0">
                  <a:pos x="288" y="237"/>
                </a:cxn>
                <a:cxn ang="0">
                  <a:pos x="252" y="214"/>
                </a:cxn>
                <a:cxn ang="0">
                  <a:pos x="231" y="227"/>
                </a:cxn>
                <a:cxn ang="0">
                  <a:pos x="161" y="198"/>
                </a:cxn>
                <a:cxn ang="0">
                  <a:pos x="128" y="190"/>
                </a:cxn>
                <a:cxn ang="0">
                  <a:pos x="114" y="214"/>
                </a:cxn>
                <a:cxn ang="0">
                  <a:pos x="110" y="221"/>
                </a:cxn>
                <a:cxn ang="0">
                  <a:pos x="102" y="220"/>
                </a:cxn>
                <a:cxn ang="0">
                  <a:pos x="54" y="256"/>
                </a:cxn>
                <a:cxn ang="0">
                  <a:pos x="45" y="262"/>
                </a:cxn>
              </a:cxnLst>
              <a:rect l="0" t="0" r="r" b="b"/>
              <a:pathLst>
                <a:path w="423" h="262">
                  <a:moveTo>
                    <a:pt x="45" y="262"/>
                  </a:moveTo>
                  <a:cubicBezTo>
                    <a:pt x="35" y="241"/>
                    <a:pt x="14" y="226"/>
                    <a:pt x="3" y="214"/>
                  </a:cubicBezTo>
                  <a:cubicBezTo>
                    <a:pt x="0" y="204"/>
                    <a:pt x="1" y="202"/>
                    <a:pt x="4" y="197"/>
                  </a:cubicBezTo>
                  <a:cubicBezTo>
                    <a:pt x="4" y="192"/>
                    <a:pt x="4" y="188"/>
                    <a:pt x="4" y="185"/>
                  </a:cubicBezTo>
                  <a:cubicBezTo>
                    <a:pt x="3" y="181"/>
                    <a:pt x="1" y="178"/>
                    <a:pt x="0" y="175"/>
                  </a:cubicBezTo>
                  <a:cubicBezTo>
                    <a:pt x="8" y="168"/>
                    <a:pt x="39" y="171"/>
                    <a:pt x="54" y="171"/>
                  </a:cubicBezTo>
                  <a:cubicBezTo>
                    <a:pt x="66" y="167"/>
                    <a:pt x="76" y="159"/>
                    <a:pt x="85" y="149"/>
                  </a:cubicBezTo>
                  <a:cubicBezTo>
                    <a:pt x="90" y="145"/>
                    <a:pt x="95" y="142"/>
                    <a:pt x="100" y="138"/>
                  </a:cubicBezTo>
                  <a:cubicBezTo>
                    <a:pt x="100" y="134"/>
                    <a:pt x="100" y="131"/>
                    <a:pt x="101" y="127"/>
                  </a:cubicBezTo>
                  <a:cubicBezTo>
                    <a:pt x="89" y="107"/>
                    <a:pt x="74" y="95"/>
                    <a:pt x="60" y="88"/>
                  </a:cubicBezTo>
                  <a:cubicBezTo>
                    <a:pt x="59" y="86"/>
                    <a:pt x="57" y="83"/>
                    <a:pt x="57" y="81"/>
                  </a:cubicBezTo>
                  <a:cubicBezTo>
                    <a:pt x="56" y="72"/>
                    <a:pt x="56" y="63"/>
                    <a:pt x="56" y="55"/>
                  </a:cubicBezTo>
                  <a:cubicBezTo>
                    <a:pt x="63" y="48"/>
                    <a:pt x="66" y="42"/>
                    <a:pt x="77" y="38"/>
                  </a:cubicBezTo>
                  <a:cubicBezTo>
                    <a:pt x="89" y="30"/>
                    <a:pt x="79" y="17"/>
                    <a:pt x="75" y="13"/>
                  </a:cubicBezTo>
                  <a:cubicBezTo>
                    <a:pt x="69" y="8"/>
                    <a:pt x="63" y="6"/>
                    <a:pt x="60" y="0"/>
                  </a:cubicBezTo>
                  <a:cubicBezTo>
                    <a:pt x="77" y="0"/>
                    <a:pt x="93" y="0"/>
                    <a:pt x="110" y="0"/>
                  </a:cubicBezTo>
                  <a:cubicBezTo>
                    <a:pt x="117" y="2"/>
                    <a:pt x="124" y="3"/>
                    <a:pt x="131" y="4"/>
                  </a:cubicBezTo>
                  <a:cubicBezTo>
                    <a:pt x="137" y="16"/>
                    <a:pt x="156" y="31"/>
                    <a:pt x="176" y="36"/>
                  </a:cubicBezTo>
                  <a:cubicBezTo>
                    <a:pt x="181" y="37"/>
                    <a:pt x="185" y="39"/>
                    <a:pt x="190" y="42"/>
                  </a:cubicBezTo>
                  <a:cubicBezTo>
                    <a:pt x="212" y="42"/>
                    <a:pt x="234" y="42"/>
                    <a:pt x="256" y="43"/>
                  </a:cubicBezTo>
                  <a:cubicBezTo>
                    <a:pt x="263" y="48"/>
                    <a:pt x="270" y="52"/>
                    <a:pt x="278" y="57"/>
                  </a:cubicBezTo>
                  <a:cubicBezTo>
                    <a:pt x="279" y="62"/>
                    <a:pt x="284" y="70"/>
                    <a:pt x="294" y="77"/>
                  </a:cubicBezTo>
                  <a:cubicBezTo>
                    <a:pt x="304" y="78"/>
                    <a:pt x="314" y="79"/>
                    <a:pt x="325" y="80"/>
                  </a:cubicBezTo>
                  <a:cubicBezTo>
                    <a:pt x="332" y="83"/>
                    <a:pt x="340" y="86"/>
                    <a:pt x="347" y="90"/>
                  </a:cubicBezTo>
                  <a:cubicBezTo>
                    <a:pt x="350" y="93"/>
                    <a:pt x="364" y="88"/>
                    <a:pt x="375" y="96"/>
                  </a:cubicBezTo>
                  <a:cubicBezTo>
                    <a:pt x="375" y="99"/>
                    <a:pt x="377" y="103"/>
                    <a:pt x="384" y="109"/>
                  </a:cubicBezTo>
                  <a:cubicBezTo>
                    <a:pt x="386" y="109"/>
                    <a:pt x="404" y="111"/>
                    <a:pt x="404" y="121"/>
                  </a:cubicBezTo>
                  <a:cubicBezTo>
                    <a:pt x="397" y="129"/>
                    <a:pt x="396" y="126"/>
                    <a:pt x="394" y="141"/>
                  </a:cubicBezTo>
                  <a:cubicBezTo>
                    <a:pt x="397" y="145"/>
                    <a:pt x="406" y="151"/>
                    <a:pt x="410" y="163"/>
                  </a:cubicBezTo>
                  <a:cubicBezTo>
                    <a:pt x="410" y="169"/>
                    <a:pt x="410" y="180"/>
                    <a:pt x="423" y="186"/>
                  </a:cubicBezTo>
                  <a:cubicBezTo>
                    <a:pt x="423" y="187"/>
                    <a:pt x="423" y="187"/>
                    <a:pt x="423" y="188"/>
                  </a:cubicBezTo>
                  <a:cubicBezTo>
                    <a:pt x="391" y="192"/>
                    <a:pt x="384" y="204"/>
                    <a:pt x="360" y="221"/>
                  </a:cubicBezTo>
                  <a:cubicBezTo>
                    <a:pt x="353" y="223"/>
                    <a:pt x="350" y="227"/>
                    <a:pt x="346" y="233"/>
                  </a:cubicBezTo>
                  <a:cubicBezTo>
                    <a:pt x="330" y="240"/>
                    <a:pt x="323" y="235"/>
                    <a:pt x="312" y="249"/>
                  </a:cubicBezTo>
                  <a:cubicBezTo>
                    <a:pt x="310" y="250"/>
                    <a:pt x="307" y="251"/>
                    <a:pt x="305" y="253"/>
                  </a:cubicBezTo>
                  <a:cubicBezTo>
                    <a:pt x="300" y="247"/>
                    <a:pt x="294" y="242"/>
                    <a:pt x="288" y="237"/>
                  </a:cubicBezTo>
                  <a:cubicBezTo>
                    <a:pt x="268" y="233"/>
                    <a:pt x="262" y="221"/>
                    <a:pt x="252" y="214"/>
                  </a:cubicBezTo>
                  <a:cubicBezTo>
                    <a:pt x="237" y="214"/>
                    <a:pt x="239" y="215"/>
                    <a:pt x="231" y="227"/>
                  </a:cubicBezTo>
                  <a:cubicBezTo>
                    <a:pt x="202" y="226"/>
                    <a:pt x="179" y="208"/>
                    <a:pt x="161" y="198"/>
                  </a:cubicBezTo>
                  <a:cubicBezTo>
                    <a:pt x="146" y="197"/>
                    <a:pt x="135" y="193"/>
                    <a:pt x="128" y="190"/>
                  </a:cubicBezTo>
                  <a:cubicBezTo>
                    <a:pt x="103" y="190"/>
                    <a:pt x="96" y="193"/>
                    <a:pt x="114" y="214"/>
                  </a:cubicBezTo>
                  <a:cubicBezTo>
                    <a:pt x="113" y="216"/>
                    <a:pt x="112" y="218"/>
                    <a:pt x="110" y="221"/>
                  </a:cubicBezTo>
                  <a:cubicBezTo>
                    <a:pt x="107" y="220"/>
                    <a:pt x="104" y="220"/>
                    <a:pt x="102" y="220"/>
                  </a:cubicBezTo>
                  <a:cubicBezTo>
                    <a:pt x="73" y="220"/>
                    <a:pt x="66" y="231"/>
                    <a:pt x="54" y="256"/>
                  </a:cubicBezTo>
                  <a:cubicBezTo>
                    <a:pt x="51" y="257"/>
                    <a:pt x="48" y="260"/>
                    <a:pt x="45" y="262"/>
                  </a:cubicBezTo>
                  <a:close/>
                </a:path>
              </a:pathLst>
            </a:custGeom>
            <a:solidFill>
              <a:srgbClr val="1AAEAB"/>
            </a:solidFill>
            <a:ln w="9525" algn="ctr">
              <a:solidFill>
                <a:schemeClr val="bg1"/>
              </a:solidFill>
              <a:miter lim="800000"/>
              <a:headEnd/>
              <a:tailEnd/>
            </a:ln>
          </p:spPr>
          <p:txBody>
            <a:bodyPr/>
            <a:lstStyle/>
            <a:p>
              <a:pPr fontAlgn="auto">
                <a:spcBef>
                  <a:spcPts val="0"/>
                </a:spcBef>
                <a:spcAft>
                  <a:spcPts val="0"/>
                </a:spcAft>
                <a:defRPr/>
              </a:pPr>
              <a:endParaRPr lang="zh-CN" altLang="en-US" sz="2000" kern="0" noProof="1">
                <a:solidFill>
                  <a:sysClr val="windowText" lastClr="000000"/>
                </a:solidFill>
                <a:latin typeface="+mn-lt"/>
                <a:ea typeface="微软雅黑"/>
              </a:endParaRPr>
            </a:p>
          </p:txBody>
        </p:sp>
        <p:sp>
          <p:nvSpPr>
            <p:cNvPr id="36" name="Freeform 61"/>
            <p:cNvSpPr>
              <a:spLocks/>
            </p:cNvSpPr>
            <p:nvPr/>
          </p:nvSpPr>
          <p:spPr bwMode="auto">
            <a:xfrm rot="252837">
              <a:off x="4627563" y="3679825"/>
              <a:ext cx="536575" cy="661988"/>
            </a:xfrm>
            <a:custGeom>
              <a:avLst/>
              <a:gdLst/>
              <a:ahLst/>
              <a:cxnLst>
                <a:cxn ang="0">
                  <a:pos x="121" y="321"/>
                </a:cxn>
                <a:cxn ang="0">
                  <a:pos x="118" y="319"/>
                </a:cxn>
                <a:cxn ang="0">
                  <a:pos x="119" y="294"/>
                </a:cxn>
                <a:cxn ang="0">
                  <a:pos x="114" y="289"/>
                </a:cxn>
                <a:cxn ang="0">
                  <a:pos x="86" y="304"/>
                </a:cxn>
                <a:cxn ang="0">
                  <a:pos x="81" y="307"/>
                </a:cxn>
                <a:cxn ang="0">
                  <a:pos x="72" y="298"/>
                </a:cxn>
                <a:cxn ang="0">
                  <a:pos x="69" y="292"/>
                </a:cxn>
                <a:cxn ang="0">
                  <a:pos x="57" y="263"/>
                </a:cxn>
                <a:cxn ang="0">
                  <a:pos x="52" y="259"/>
                </a:cxn>
                <a:cxn ang="0">
                  <a:pos x="62" y="244"/>
                </a:cxn>
                <a:cxn ang="0">
                  <a:pos x="34" y="220"/>
                </a:cxn>
                <a:cxn ang="0">
                  <a:pos x="33" y="213"/>
                </a:cxn>
                <a:cxn ang="0">
                  <a:pos x="30" y="211"/>
                </a:cxn>
                <a:cxn ang="0">
                  <a:pos x="48" y="193"/>
                </a:cxn>
                <a:cxn ang="0">
                  <a:pos x="57" y="182"/>
                </a:cxn>
                <a:cxn ang="0">
                  <a:pos x="44" y="141"/>
                </a:cxn>
                <a:cxn ang="0">
                  <a:pos x="31" y="141"/>
                </a:cxn>
                <a:cxn ang="0">
                  <a:pos x="26" y="147"/>
                </a:cxn>
                <a:cxn ang="0">
                  <a:pos x="22" y="147"/>
                </a:cxn>
                <a:cxn ang="0">
                  <a:pos x="11" y="120"/>
                </a:cxn>
                <a:cxn ang="0">
                  <a:pos x="0" y="113"/>
                </a:cxn>
                <a:cxn ang="0">
                  <a:pos x="24" y="83"/>
                </a:cxn>
                <a:cxn ang="0">
                  <a:pos x="25" y="40"/>
                </a:cxn>
                <a:cxn ang="0">
                  <a:pos x="26" y="39"/>
                </a:cxn>
                <a:cxn ang="0">
                  <a:pos x="32" y="41"/>
                </a:cxn>
                <a:cxn ang="0">
                  <a:pos x="51" y="67"/>
                </a:cxn>
                <a:cxn ang="0">
                  <a:pos x="62" y="67"/>
                </a:cxn>
                <a:cxn ang="0">
                  <a:pos x="74" y="37"/>
                </a:cxn>
                <a:cxn ang="0">
                  <a:pos x="75" y="29"/>
                </a:cxn>
                <a:cxn ang="0">
                  <a:pos x="53" y="9"/>
                </a:cxn>
                <a:cxn ang="0">
                  <a:pos x="63" y="0"/>
                </a:cxn>
                <a:cxn ang="0">
                  <a:pos x="66" y="0"/>
                </a:cxn>
                <a:cxn ang="0">
                  <a:pos x="89" y="33"/>
                </a:cxn>
                <a:cxn ang="0">
                  <a:pos x="99" y="44"/>
                </a:cxn>
                <a:cxn ang="0">
                  <a:pos x="140" y="52"/>
                </a:cxn>
                <a:cxn ang="0">
                  <a:pos x="148" y="59"/>
                </a:cxn>
                <a:cxn ang="0">
                  <a:pos x="176" y="108"/>
                </a:cxn>
                <a:cxn ang="0">
                  <a:pos x="178" y="113"/>
                </a:cxn>
                <a:cxn ang="0">
                  <a:pos x="201" y="108"/>
                </a:cxn>
                <a:cxn ang="0">
                  <a:pos x="213" y="100"/>
                </a:cxn>
                <a:cxn ang="0">
                  <a:pos x="221" y="123"/>
                </a:cxn>
                <a:cxn ang="0">
                  <a:pos x="195" y="126"/>
                </a:cxn>
                <a:cxn ang="0">
                  <a:pos x="189" y="140"/>
                </a:cxn>
                <a:cxn ang="0">
                  <a:pos x="188" y="154"/>
                </a:cxn>
                <a:cxn ang="0">
                  <a:pos x="183" y="169"/>
                </a:cxn>
                <a:cxn ang="0">
                  <a:pos x="206" y="191"/>
                </a:cxn>
                <a:cxn ang="0">
                  <a:pos x="220" y="202"/>
                </a:cxn>
                <a:cxn ang="0">
                  <a:pos x="229" y="209"/>
                </a:cxn>
                <a:cxn ang="0">
                  <a:pos x="256" y="212"/>
                </a:cxn>
                <a:cxn ang="0">
                  <a:pos x="261" y="216"/>
                </a:cxn>
                <a:cxn ang="0">
                  <a:pos x="261" y="224"/>
                </a:cxn>
                <a:cxn ang="0">
                  <a:pos x="234" y="247"/>
                </a:cxn>
                <a:cxn ang="0">
                  <a:pos x="235" y="258"/>
                </a:cxn>
                <a:cxn ang="0">
                  <a:pos x="224" y="264"/>
                </a:cxn>
                <a:cxn ang="0">
                  <a:pos x="224" y="292"/>
                </a:cxn>
                <a:cxn ang="0">
                  <a:pos x="185" y="314"/>
                </a:cxn>
                <a:cxn ang="0">
                  <a:pos x="155" y="318"/>
                </a:cxn>
                <a:cxn ang="0">
                  <a:pos x="140" y="296"/>
                </a:cxn>
                <a:cxn ang="0">
                  <a:pos x="131" y="304"/>
                </a:cxn>
                <a:cxn ang="0">
                  <a:pos x="127" y="321"/>
                </a:cxn>
                <a:cxn ang="0">
                  <a:pos x="121" y="321"/>
                </a:cxn>
              </a:cxnLst>
              <a:rect l="0" t="0" r="r" b="b"/>
              <a:pathLst>
                <a:path w="261" h="322">
                  <a:moveTo>
                    <a:pt x="121" y="321"/>
                  </a:moveTo>
                  <a:cubicBezTo>
                    <a:pt x="120" y="320"/>
                    <a:pt x="119" y="319"/>
                    <a:pt x="118" y="319"/>
                  </a:cubicBezTo>
                  <a:cubicBezTo>
                    <a:pt x="118" y="311"/>
                    <a:pt x="118" y="302"/>
                    <a:pt x="119" y="294"/>
                  </a:cubicBezTo>
                  <a:cubicBezTo>
                    <a:pt x="117" y="292"/>
                    <a:pt x="115" y="290"/>
                    <a:pt x="114" y="289"/>
                  </a:cubicBezTo>
                  <a:cubicBezTo>
                    <a:pt x="94" y="289"/>
                    <a:pt x="94" y="289"/>
                    <a:pt x="86" y="304"/>
                  </a:cubicBezTo>
                  <a:cubicBezTo>
                    <a:pt x="84" y="305"/>
                    <a:pt x="82" y="306"/>
                    <a:pt x="81" y="307"/>
                  </a:cubicBezTo>
                  <a:cubicBezTo>
                    <a:pt x="81" y="302"/>
                    <a:pt x="76" y="301"/>
                    <a:pt x="72" y="298"/>
                  </a:cubicBezTo>
                  <a:cubicBezTo>
                    <a:pt x="71" y="295"/>
                    <a:pt x="70" y="293"/>
                    <a:pt x="69" y="292"/>
                  </a:cubicBezTo>
                  <a:cubicBezTo>
                    <a:pt x="69" y="273"/>
                    <a:pt x="61" y="273"/>
                    <a:pt x="57" y="263"/>
                  </a:cubicBezTo>
                  <a:cubicBezTo>
                    <a:pt x="55" y="262"/>
                    <a:pt x="53" y="260"/>
                    <a:pt x="52" y="259"/>
                  </a:cubicBezTo>
                  <a:cubicBezTo>
                    <a:pt x="52" y="249"/>
                    <a:pt x="58" y="249"/>
                    <a:pt x="62" y="244"/>
                  </a:cubicBezTo>
                  <a:cubicBezTo>
                    <a:pt x="62" y="223"/>
                    <a:pt x="42" y="227"/>
                    <a:pt x="34" y="220"/>
                  </a:cubicBezTo>
                  <a:cubicBezTo>
                    <a:pt x="33" y="217"/>
                    <a:pt x="33" y="215"/>
                    <a:pt x="33" y="213"/>
                  </a:cubicBezTo>
                  <a:cubicBezTo>
                    <a:pt x="32" y="212"/>
                    <a:pt x="31" y="212"/>
                    <a:pt x="30" y="211"/>
                  </a:cubicBezTo>
                  <a:cubicBezTo>
                    <a:pt x="30" y="202"/>
                    <a:pt x="40" y="196"/>
                    <a:pt x="48" y="193"/>
                  </a:cubicBezTo>
                  <a:cubicBezTo>
                    <a:pt x="51" y="189"/>
                    <a:pt x="54" y="186"/>
                    <a:pt x="57" y="182"/>
                  </a:cubicBezTo>
                  <a:cubicBezTo>
                    <a:pt x="57" y="166"/>
                    <a:pt x="53" y="150"/>
                    <a:pt x="44" y="141"/>
                  </a:cubicBezTo>
                  <a:cubicBezTo>
                    <a:pt x="39" y="141"/>
                    <a:pt x="35" y="141"/>
                    <a:pt x="31" y="141"/>
                  </a:cubicBezTo>
                  <a:cubicBezTo>
                    <a:pt x="29" y="143"/>
                    <a:pt x="28" y="145"/>
                    <a:pt x="26" y="147"/>
                  </a:cubicBezTo>
                  <a:cubicBezTo>
                    <a:pt x="25" y="147"/>
                    <a:pt x="23" y="147"/>
                    <a:pt x="22" y="147"/>
                  </a:cubicBezTo>
                  <a:cubicBezTo>
                    <a:pt x="13" y="140"/>
                    <a:pt x="13" y="127"/>
                    <a:pt x="11" y="120"/>
                  </a:cubicBezTo>
                  <a:cubicBezTo>
                    <a:pt x="8" y="117"/>
                    <a:pt x="4" y="115"/>
                    <a:pt x="0" y="113"/>
                  </a:cubicBezTo>
                  <a:cubicBezTo>
                    <a:pt x="0" y="100"/>
                    <a:pt x="16" y="92"/>
                    <a:pt x="24" y="83"/>
                  </a:cubicBezTo>
                  <a:cubicBezTo>
                    <a:pt x="28" y="67"/>
                    <a:pt x="25" y="54"/>
                    <a:pt x="25" y="40"/>
                  </a:cubicBezTo>
                  <a:cubicBezTo>
                    <a:pt x="25" y="39"/>
                    <a:pt x="26" y="39"/>
                    <a:pt x="26" y="39"/>
                  </a:cubicBezTo>
                  <a:cubicBezTo>
                    <a:pt x="28" y="39"/>
                    <a:pt x="30" y="40"/>
                    <a:pt x="32" y="41"/>
                  </a:cubicBezTo>
                  <a:cubicBezTo>
                    <a:pt x="34" y="45"/>
                    <a:pt x="38" y="62"/>
                    <a:pt x="51" y="67"/>
                  </a:cubicBezTo>
                  <a:cubicBezTo>
                    <a:pt x="54" y="67"/>
                    <a:pt x="58" y="67"/>
                    <a:pt x="62" y="67"/>
                  </a:cubicBezTo>
                  <a:cubicBezTo>
                    <a:pt x="70" y="54"/>
                    <a:pt x="68" y="47"/>
                    <a:pt x="74" y="37"/>
                  </a:cubicBezTo>
                  <a:cubicBezTo>
                    <a:pt x="74" y="34"/>
                    <a:pt x="74" y="32"/>
                    <a:pt x="75" y="29"/>
                  </a:cubicBezTo>
                  <a:cubicBezTo>
                    <a:pt x="68" y="22"/>
                    <a:pt x="61" y="16"/>
                    <a:pt x="53" y="9"/>
                  </a:cubicBezTo>
                  <a:cubicBezTo>
                    <a:pt x="53" y="2"/>
                    <a:pt x="59" y="3"/>
                    <a:pt x="63" y="0"/>
                  </a:cubicBezTo>
                  <a:cubicBezTo>
                    <a:pt x="64" y="0"/>
                    <a:pt x="65" y="0"/>
                    <a:pt x="66" y="0"/>
                  </a:cubicBezTo>
                  <a:cubicBezTo>
                    <a:pt x="74" y="8"/>
                    <a:pt x="84" y="17"/>
                    <a:pt x="89" y="33"/>
                  </a:cubicBezTo>
                  <a:cubicBezTo>
                    <a:pt x="92" y="37"/>
                    <a:pt x="95" y="40"/>
                    <a:pt x="99" y="44"/>
                  </a:cubicBezTo>
                  <a:cubicBezTo>
                    <a:pt x="112" y="47"/>
                    <a:pt x="126" y="49"/>
                    <a:pt x="140" y="52"/>
                  </a:cubicBezTo>
                  <a:cubicBezTo>
                    <a:pt x="142" y="54"/>
                    <a:pt x="145" y="57"/>
                    <a:pt x="148" y="59"/>
                  </a:cubicBezTo>
                  <a:cubicBezTo>
                    <a:pt x="154" y="71"/>
                    <a:pt x="158" y="96"/>
                    <a:pt x="176" y="108"/>
                  </a:cubicBezTo>
                  <a:cubicBezTo>
                    <a:pt x="177" y="110"/>
                    <a:pt x="177" y="111"/>
                    <a:pt x="178" y="113"/>
                  </a:cubicBezTo>
                  <a:cubicBezTo>
                    <a:pt x="184" y="113"/>
                    <a:pt x="194" y="113"/>
                    <a:pt x="201" y="108"/>
                  </a:cubicBezTo>
                  <a:cubicBezTo>
                    <a:pt x="202" y="96"/>
                    <a:pt x="200" y="102"/>
                    <a:pt x="213" y="100"/>
                  </a:cubicBezTo>
                  <a:cubicBezTo>
                    <a:pt x="214" y="102"/>
                    <a:pt x="221" y="113"/>
                    <a:pt x="221" y="123"/>
                  </a:cubicBezTo>
                  <a:cubicBezTo>
                    <a:pt x="213" y="127"/>
                    <a:pt x="201" y="126"/>
                    <a:pt x="195" y="126"/>
                  </a:cubicBezTo>
                  <a:cubicBezTo>
                    <a:pt x="193" y="131"/>
                    <a:pt x="191" y="136"/>
                    <a:pt x="189" y="140"/>
                  </a:cubicBezTo>
                  <a:cubicBezTo>
                    <a:pt x="188" y="144"/>
                    <a:pt x="188" y="149"/>
                    <a:pt x="188" y="154"/>
                  </a:cubicBezTo>
                  <a:cubicBezTo>
                    <a:pt x="182" y="158"/>
                    <a:pt x="183" y="158"/>
                    <a:pt x="183" y="169"/>
                  </a:cubicBezTo>
                  <a:cubicBezTo>
                    <a:pt x="190" y="176"/>
                    <a:pt x="198" y="184"/>
                    <a:pt x="206" y="191"/>
                  </a:cubicBezTo>
                  <a:cubicBezTo>
                    <a:pt x="208" y="192"/>
                    <a:pt x="217" y="192"/>
                    <a:pt x="220" y="202"/>
                  </a:cubicBezTo>
                  <a:cubicBezTo>
                    <a:pt x="223" y="204"/>
                    <a:pt x="226" y="206"/>
                    <a:pt x="229" y="209"/>
                  </a:cubicBezTo>
                  <a:cubicBezTo>
                    <a:pt x="238" y="210"/>
                    <a:pt x="247" y="211"/>
                    <a:pt x="256" y="212"/>
                  </a:cubicBezTo>
                  <a:cubicBezTo>
                    <a:pt x="257" y="213"/>
                    <a:pt x="259" y="214"/>
                    <a:pt x="261" y="216"/>
                  </a:cubicBezTo>
                  <a:cubicBezTo>
                    <a:pt x="261" y="219"/>
                    <a:pt x="261" y="222"/>
                    <a:pt x="261" y="224"/>
                  </a:cubicBezTo>
                  <a:cubicBezTo>
                    <a:pt x="249" y="237"/>
                    <a:pt x="234" y="228"/>
                    <a:pt x="234" y="247"/>
                  </a:cubicBezTo>
                  <a:cubicBezTo>
                    <a:pt x="236" y="250"/>
                    <a:pt x="237" y="253"/>
                    <a:pt x="235" y="258"/>
                  </a:cubicBezTo>
                  <a:cubicBezTo>
                    <a:pt x="230" y="259"/>
                    <a:pt x="227" y="262"/>
                    <a:pt x="224" y="264"/>
                  </a:cubicBezTo>
                  <a:cubicBezTo>
                    <a:pt x="224" y="273"/>
                    <a:pt x="224" y="283"/>
                    <a:pt x="224" y="292"/>
                  </a:cubicBezTo>
                  <a:cubicBezTo>
                    <a:pt x="213" y="309"/>
                    <a:pt x="202" y="311"/>
                    <a:pt x="185" y="314"/>
                  </a:cubicBezTo>
                  <a:cubicBezTo>
                    <a:pt x="173" y="318"/>
                    <a:pt x="164" y="322"/>
                    <a:pt x="155" y="318"/>
                  </a:cubicBezTo>
                  <a:cubicBezTo>
                    <a:pt x="147" y="309"/>
                    <a:pt x="145" y="301"/>
                    <a:pt x="140" y="296"/>
                  </a:cubicBezTo>
                  <a:cubicBezTo>
                    <a:pt x="132" y="297"/>
                    <a:pt x="134" y="297"/>
                    <a:pt x="131" y="304"/>
                  </a:cubicBezTo>
                  <a:cubicBezTo>
                    <a:pt x="130" y="309"/>
                    <a:pt x="128" y="315"/>
                    <a:pt x="127" y="321"/>
                  </a:cubicBezTo>
                  <a:cubicBezTo>
                    <a:pt x="125" y="321"/>
                    <a:pt x="123" y="321"/>
                    <a:pt x="121" y="321"/>
                  </a:cubicBezTo>
                  <a:close/>
                </a:path>
              </a:pathLst>
            </a:custGeom>
            <a:grpFill/>
            <a:ln w="9525" algn="ctr">
              <a:solidFill>
                <a:srgbClr val="FFFFFF"/>
              </a:solidFill>
              <a:miter lim="800000"/>
              <a:headEnd/>
              <a:tailEnd/>
            </a:ln>
          </p:spPr>
          <p:txBody>
            <a:bodyPr/>
            <a:lstStyle/>
            <a:p>
              <a:pPr fontAlgn="auto">
                <a:spcBef>
                  <a:spcPts val="0"/>
                </a:spcBef>
                <a:spcAft>
                  <a:spcPts val="0"/>
                </a:spcAft>
                <a:defRPr/>
              </a:pPr>
              <a:endParaRPr lang="zh-CN" altLang="en-US" sz="2000" kern="0" noProof="1">
                <a:solidFill>
                  <a:sysClr val="windowText" lastClr="000000"/>
                </a:solidFill>
                <a:latin typeface="+mn-lt"/>
                <a:ea typeface="微软雅黑"/>
              </a:endParaRPr>
            </a:p>
          </p:txBody>
        </p:sp>
        <p:sp>
          <p:nvSpPr>
            <p:cNvPr id="37" name="Freeform 62"/>
            <p:cNvSpPr>
              <a:spLocks/>
            </p:cNvSpPr>
            <p:nvPr/>
          </p:nvSpPr>
          <p:spPr bwMode="auto">
            <a:xfrm rot="252837">
              <a:off x="4768850" y="3605213"/>
              <a:ext cx="636588" cy="619125"/>
            </a:xfrm>
            <a:custGeom>
              <a:avLst/>
              <a:gdLst/>
              <a:ahLst/>
              <a:cxnLst>
                <a:cxn ang="0">
                  <a:pos x="196" y="302"/>
                </a:cxn>
                <a:cxn ang="0">
                  <a:pos x="178" y="298"/>
                </a:cxn>
                <a:cxn ang="0">
                  <a:pos x="178" y="291"/>
                </a:cxn>
                <a:cxn ang="0">
                  <a:pos x="198" y="278"/>
                </a:cxn>
                <a:cxn ang="0">
                  <a:pos x="203" y="271"/>
                </a:cxn>
                <a:cxn ang="0">
                  <a:pos x="171" y="248"/>
                </a:cxn>
                <a:cxn ang="0">
                  <a:pos x="157" y="235"/>
                </a:cxn>
                <a:cxn ang="0">
                  <a:pos x="136" y="221"/>
                </a:cxn>
                <a:cxn ang="0">
                  <a:pos x="123" y="206"/>
                </a:cxn>
                <a:cxn ang="0">
                  <a:pos x="130" y="187"/>
                </a:cxn>
                <a:cxn ang="0">
                  <a:pos x="134" y="176"/>
                </a:cxn>
                <a:cxn ang="0">
                  <a:pos x="162" y="170"/>
                </a:cxn>
                <a:cxn ang="0">
                  <a:pos x="151" y="138"/>
                </a:cxn>
                <a:cxn ang="0">
                  <a:pos x="132" y="141"/>
                </a:cxn>
                <a:cxn ang="0">
                  <a:pos x="130" y="150"/>
                </a:cxn>
                <a:cxn ang="0">
                  <a:pos x="118" y="152"/>
                </a:cxn>
                <a:cxn ang="0">
                  <a:pos x="109" y="143"/>
                </a:cxn>
                <a:cxn ang="0">
                  <a:pos x="83" y="94"/>
                </a:cxn>
                <a:cxn ang="0">
                  <a:pos x="58" y="88"/>
                </a:cxn>
                <a:cxn ang="0">
                  <a:pos x="37" y="82"/>
                </a:cxn>
                <a:cxn ang="0">
                  <a:pos x="32" y="76"/>
                </a:cxn>
                <a:cxn ang="0">
                  <a:pos x="4" y="39"/>
                </a:cxn>
                <a:cxn ang="0">
                  <a:pos x="14" y="23"/>
                </a:cxn>
                <a:cxn ang="0">
                  <a:pos x="21" y="29"/>
                </a:cxn>
                <a:cxn ang="0">
                  <a:pos x="21" y="31"/>
                </a:cxn>
                <a:cxn ang="0">
                  <a:pos x="38" y="50"/>
                </a:cxn>
                <a:cxn ang="0">
                  <a:pos x="67" y="55"/>
                </a:cxn>
                <a:cxn ang="0">
                  <a:pos x="95" y="43"/>
                </a:cxn>
                <a:cxn ang="0">
                  <a:pos x="104" y="43"/>
                </a:cxn>
                <a:cxn ang="0">
                  <a:pos x="116" y="28"/>
                </a:cxn>
                <a:cxn ang="0">
                  <a:pos x="136" y="0"/>
                </a:cxn>
                <a:cxn ang="0">
                  <a:pos x="137" y="15"/>
                </a:cxn>
                <a:cxn ang="0">
                  <a:pos x="155" y="29"/>
                </a:cxn>
                <a:cxn ang="0">
                  <a:pos x="194" y="49"/>
                </a:cxn>
                <a:cxn ang="0">
                  <a:pos x="236" y="122"/>
                </a:cxn>
                <a:cxn ang="0">
                  <a:pos x="247" y="153"/>
                </a:cxn>
                <a:cxn ang="0">
                  <a:pos x="300" y="185"/>
                </a:cxn>
                <a:cxn ang="0">
                  <a:pos x="300" y="188"/>
                </a:cxn>
                <a:cxn ang="0">
                  <a:pos x="268" y="191"/>
                </a:cxn>
                <a:cxn ang="0">
                  <a:pos x="268" y="202"/>
                </a:cxn>
                <a:cxn ang="0">
                  <a:pos x="287" y="210"/>
                </a:cxn>
                <a:cxn ang="0">
                  <a:pos x="285" y="224"/>
                </a:cxn>
                <a:cxn ang="0">
                  <a:pos x="308" y="235"/>
                </a:cxn>
                <a:cxn ang="0">
                  <a:pos x="310" y="238"/>
                </a:cxn>
                <a:cxn ang="0">
                  <a:pos x="286" y="262"/>
                </a:cxn>
                <a:cxn ang="0">
                  <a:pos x="286" y="265"/>
                </a:cxn>
                <a:cxn ang="0">
                  <a:pos x="258" y="288"/>
                </a:cxn>
                <a:cxn ang="0">
                  <a:pos x="239" y="294"/>
                </a:cxn>
                <a:cxn ang="0">
                  <a:pos x="238" y="297"/>
                </a:cxn>
                <a:cxn ang="0">
                  <a:pos x="209" y="296"/>
                </a:cxn>
                <a:cxn ang="0">
                  <a:pos x="196" y="302"/>
                </a:cxn>
              </a:cxnLst>
              <a:rect l="0" t="0" r="r" b="b"/>
              <a:pathLst>
                <a:path w="310" h="302">
                  <a:moveTo>
                    <a:pt x="196" y="302"/>
                  </a:moveTo>
                  <a:cubicBezTo>
                    <a:pt x="186" y="298"/>
                    <a:pt x="182" y="299"/>
                    <a:pt x="178" y="298"/>
                  </a:cubicBezTo>
                  <a:cubicBezTo>
                    <a:pt x="178" y="296"/>
                    <a:pt x="178" y="293"/>
                    <a:pt x="178" y="291"/>
                  </a:cubicBezTo>
                  <a:cubicBezTo>
                    <a:pt x="165" y="287"/>
                    <a:pt x="195" y="279"/>
                    <a:pt x="198" y="278"/>
                  </a:cubicBezTo>
                  <a:cubicBezTo>
                    <a:pt x="199" y="276"/>
                    <a:pt x="201" y="273"/>
                    <a:pt x="203" y="271"/>
                  </a:cubicBezTo>
                  <a:cubicBezTo>
                    <a:pt x="203" y="245"/>
                    <a:pt x="186" y="249"/>
                    <a:pt x="171" y="248"/>
                  </a:cubicBezTo>
                  <a:cubicBezTo>
                    <a:pt x="162" y="246"/>
                    <a:pt x="159" y="238"/>
                    <a:pt x="157" y="235"/>
                  </a:cubicBezTo>
                  <a:cubicBezTo>
                    <a:pt x="146" y="231"/>
                    <a:pt x="139" y="225"/>
                    <a:pt x="136" y="221"/>
                  </a:cubicBezTo>
                  <a:cubicBezTo>
                    <a:pt x="125" y="214"/>
                    <a:pt x="125" y="211"/>
                    <a:pt x="123" y="206"/>
                  </a:cubicBezTo>
                  <a:cubicBezTo>
                    <a:pt x="132" y="201"/>
                    <a:pt x="129" y="192"/>
                    <a:pt x="130" y="187"/>
                  </a:cubicBezTo>
                  <a:cubicBezTo>
                    <a:pt x="131" y="183"/>
                    <a:pt x="132" y="180"/>
                    <a:pt x="134" y="176"/>
                  </a:cubicBezTo>
                  <a:cubicBezTo>
                    <a:pt x="142" y="176"/>
                    <a:pt x="151" y="178"/>
                    <a:pt x="162" y="170"/>
                  </a:cubicBezTo>
                  <a:cubicBezTo>
                    <a:pt x="162" y="156"/>
                    <a:pt x="158" y="143"/>
                    <a:pt x="151" y="138"/>
                  </a:cubicBezTo>
                  <a:cubicBezTo>
                    <a:pt x="140" y="138"/>
                    <a:pt x="138" y="138"/>
                    <a:pt x="132" y="141"/>
                  </a:cubicBezTo>
                  <a:cubicBezTo>
                    <a:pt x="132" y="144"/>
                    <a:pt x="131" y="147"/>
                    <a:pt x="130" y="150"/>
                  </a:cubicBezTo>
                  <a:cubicBezTo>
                    <a:pt x="126" y="151"/>
                    <a:pt x="122" y="151"/>
                    <a:pt x="118" y="152"/>
                  </a:cubicBezTo>
                  <a:cubicBezTo>
                    <a:pt x="115" y="145"/>
                    <a:pt x="113" y="146"/>
                    <a:pt x="109" y="143"/>
                  </a:cubicBezTo>
                  <a:cubicBezTo>
                    <a:pt x="98" y="123"/>
                    <a:pt x="93" y="106"/>
                    <a:pt x="83" y="94"/>
                  </a:cubicBezTo>
                  <a:cubicBezTo>
                    <a:pt x="74" y="88"/>
                    <a:pt x="64" y="89"/>
                    <a:pt x="58" y="88"/>
                  </a:cubicBezTo>
                  <a:cubicBezTo>
                    <a:pt x="51" y="86"/>
                    <a:pt x="44" y="83"/>
                    <a:pt x="37" y="82"/>
                  </a:cubicBezTo>
                  <a:cubicBezTo>
                    <a:pt x="35" y="80"/>
                    <a:pt x="33" y="78"/>
                    <a:pt x="32" y="76"/>
                  </a:cubicBezTo>
                  <a:cubicBezTo>
                    <a:pt x="26" y="61"/>
                    <a:pt x="13" y="45"/>
                    <a:pt x="4" y="39"/>
                  </a:cubicBezTo>
                  <a:cubicBezTo>
                    <a:pt x="4" y="29"/>
                    <a:pt x="0" y="13"/>
                    <a:pt x="14" y="23"/>
                  </a:cubicBezTo>
                  <a:cubicBezTo>
                    <a:pt x="16" y="25"/>
                    <a:pt x="17" y="27"/>
                    <a:pt x="21" y="29"/>
                  </a:cubicBezTo>
                  <a:cubicBezTo>
                    <a:pt x="21" y="30"/>
                    <a:pt x="21" y="30"/>
                    <a:pt x="21" y="31"/>
                  </a:cubicBezTo>
                  <a:cubicBezTo>
                    <a:pt x="26" y="35"/>
                    <a:pt x="31" y="39"/>
                    <a:pt x="38" y="50"/>
                  </a:cubicBezTo>
                  <a:cubicBezTo>
                    <a:pt x="44" y="53"/>
                    <a:pt x="54" y="54"/>
                    <a:pt x="67" y="55"/>
                  </a:cubicBezTo>
                  <a:cubicBezTo>
                    <a:pt x="76" y="52"/>
                    <a:pt x="83" y="25"/>
                    <a:pt x="95" y="43"/>
                  </a:cubicBezTo>
                  <a:cubicBezTo>
                    <a:pt x="98" y="43"/>
                    <a:pt x="100" y="43"/>
                    <a:pt x="104" y="43"/>
                  </a:cubicBezTo>
                  <a:cubicBezTo>
                    <a:pt x="108" y="38"/>
                    <a:pt x="112" y="33"/>
                    <a:pt x="116" y="28"/>
                  </a:cubicBezTo>
                  <a:cubicBezTo>
                    <a:pt x="119" y="15"/>
                    <a:pt x="120" y="0"/>
                    <a:pt x="136" y="0"/>
                  </a:cubicBezTo>
                  <a:cubicBezTo>
                    <a:pt x="136" y="4"/>
                    <a:pt x="136" y="9"/>
                    <a:pt x="137" y="15"/>
                  </a:cubicBezTo>
                  <a:cubicBezTo>
                    <a:pt x="143" y="19"/>
                    <a:pt x="149" y="24"/>
                    <a:pt x="155" y="29"/>
                  </a:cubicBezTo>
                  <a:cubicBezTo>
                    <a:pt x="166" y="32"/>
                    <a:pt x="178" y="42"/>
                    <a:pt x="194" y="49"/>
                  </a:cubicBezTo>
                  <a:cubicBezTo>
                    <a:pt x="205" y="72"/>
                    <a:pt x="218" y="96"/>
                    <a:pt x="236" y="122"/>
                  </a:cubicBezTo>
                  <a:cubicBezTo>
                    <a:pt x="236" y="129"/>
                    <a:pt x="239" y="142"/>
                    <a:pt x="247" y="153"/>
                  </a:cubicBezTo>
                  <a:cubicBezTo>
                    <a:pt x="267" y="163"/>
                    <a:pt x="278" y="169"/>
                    <a:pt x="300" y="185"/>
                  </a:cubicBezTo>
                  <a:cubicBezTo>
                    <a:pt x="300" y="186"/>
                    <a:pt x="300" y="187"/>
                    <a:pt x="300" y="188"/>
                  </a:cubicBezTo>
                  <a:cubicBezTo>
                    <a:pt x="294" y="194"/>
                    <a:pt x="270" y="191"/>
                    <a:pt x="268" y="191"/>
                  </a:cubicBezTo>
                  <a:cubicBezTo>
                    <a:pt x="268" y="194"/>
                    <a:pt x="268" y="198"/>
                    <a:pt x="268" y="202"/>
                  </a:cubicBezTo>
                  <a:cubicBezTo>
                    <a:pt x="274" y="205"/>
                    <a:pt x="280" y="207"/>
                    <a:pt x="287" y="210"/>
                  </a:cubicBezTo>
                  <a:cubicBezTo>
                    <a:pt x="284" y="214"/>
                    <a:pt x="283" y="217"/>
                    <a:pt x="285" y="224"/>
                  </a:cubicBezTo>
                  <a:cubicBezTo>
                    <a:pt x="293" y="228"/>
                    <a:pt x="300" y="231"/>
                    <a:pt x="308" y="235"/>
                  </a:cubicBezTo>
                  <a:cubicBezTo>
                    <a:pt x="308" y="236"/>
                    <a:pt x="309" y="237"/>
                    <a:pt x="310" y="238"/>
                  </a:cubicBezTo>
                  <a:cubicBezTo>
                    <a:pt x="310" y="251"/>
                    <a:pt x="297" y="256"/>
                    <a:pt x="286" y="262"/>
                  </a:cubicBezTo>
                  <a:cubicBezTo>
                    <a:pt x="286" y="263"/>
                    <a:pt x="286" y="264"/>
                    <a:pt x="286" y="265"/>
                  </a:cubicBezTo>
                  <a:cubicBezTo>
                    <a:pt x="281" y="265"/>
                    <a:pt x="264" y="284"/>
                    <a:pt x="258" y="288"/>
                  </a:cubicBezTo>
                  <a:cubicBezTo>
                    <a:pt x="252" y="290"/>
                    <a:pt x="245" y="292"/>
                    <a:pt x="239" y="294"/>
                  </a:cubicBezTo>
                  <a:cubicBezTo>
                    <a:pt x="238" y="295"/>
                    <a:pt x="238" y="296"/>
                    <a:pt x="238" y="297"/>
                  </a:cubicBezTo>
                  <a:cubicBezTo>
                    <a:pt x="228" y="297"/>
                    <a:pt x="219" y="296"/>
                    <a:pt x="209" y="296"/>
                  </a:cubicBezTo>
                  <a:cubicBezTo>
                    <a:pt x="205" y="297"/>
                    <a:pt x="201" y="300"/>
                    <a:pt x="196" y="302"/>
                  </a:cubicBezTo>
                  <a:close/>
                </a:path>
              </a:pathLst>
            </a:custGeom>
            <a:grpFill/>
            <a:ln w="9525">
              <a:solidFill>
                <a:schemeClr val="bg1"/>
              </a:solidFill>
              <a:miter lim="800000"/>
              <a:headEnd/>
              <a:tailEnd/>
            </a:ln>
          </p:spPr>
          <p:txBody>
            <a:bodyPr/>
            <a:lstStyle/>
            <a:p>
              <a:pPr fontAlgn="auto">
                <a:spcBef>
                  <a:spcPts val="0"/>
                </a:spcBef>
                <a:spcAft>
                  <a:spcPts val="0"/>
                </a:spcAft>
                <a:defRPr/>
              </a:pPr>
              <a:endParaRPr lang="zh-CN" altLang="en-US" sz="2000" kern="0" noProof="1">
                <a:solidFill>
                  <a:schemeClr val="accent1">
                    <a:lumMod val="75000"/>
                  </a:schemeClr>
                </a:solidFill>
                <a:latin typeface="+mn-lt"/>
                <a:ea typeface="微软雅黑"/>
              </a:endParaRPr>
            </a:p>
          </p:txBody>
        </p:sp>
        <p:sp>
          <p:nvSpPr>
            <p:cNvPr id="38" name="Freeform 63"/>
            <p:cNvSpPr>
              <a:spLocks/>
            </p:cNvSpPr>
            <p:nvPr/>
          </p:nvSpPr>
          <p:spPr bwMode="auto">
            <a:xfrm rot="252837">
              <a:off x="4143375" y="3452813"/>
              <a:ext cx="641350" cy="622300"/>
            </a:xfrm>
            <a:custGeom>
              <a:avLst/>
              <a:gdLst/>
              <a:ahLst/>
              <a:cxnLst>
                <a:cxn ang="0">
                  <a:pos x="268" y="303"/>
                </a:cxn>
                <a:cxn ang="0">
                  <a:pos x="243" y="299"/>
                </a:cxn>
                <a:cxn ang="0">
                  <a:pos x="224" y="289"/>
                </a:cxn>
                <a:cxn ang="0">
                  <a:pos x="187" y="281"/>
                </a:cxn>
                <a:cxn ang="0">
                  <a:pos x="177" y="266"/>
                </a:cxn>
                <a:cxn ang="0">
                  <a:pos x="158" y="254"/>
                </a:cxn>
                <a:cxn ang="0">
                  <a:pos x="90" y="252"/>
                </a:cxn>
                <a:cxn ang="0">
                  <a:pos x="47" y="231"/>
                </a:cxn>
                <a:cxn ang="0">
                  <a:pos x="33" y="216"/>
                </a:cxn>
                <a:cxn ang="0">
                  <a:pos x="10" y="163"/>
                </a:cxn>
                <a:cxn ang="0">
                  <a:pos x="0" y="137"/>
                </a:cxn>
                <a:cxn ang="0">
                  <a:pos x="0" y="116"/>
                </a:cxn>
                <a:cxn ang="0">
                  <a:pos x="27" y="101"/>
                </a:cxn>
                <a:cxn ang="0">
                  <a:pos x="37" y="96"/>
                </a:cxn>
                <a:cxn ang="0">
                  <a:pos x="76" y="80"/>
                </a:cxn>
                <a:cxn ang="0">
                  <a:pos x="116" y="71"/>
                </a:cxn>
                <a:cxn ang="0">
                  <a:pos x="144" y="45"/>
                </a:cxn>
                <a:cxn ang="0">
                  <a:pos x="159" y="0"/>
                </a:cxn>
                <a:cxn ang="0">
                  <a:pos x="188" y="6"/>
                </a:cxn>
                <a:cxn ang="0">
                  <a:pos x="232" y="6"/>
                </a:cxn>
                <a:cxn ang="0">
                  <a:pos x="239" y="17"/>
                </a:cxn>
                <a:cxn ang="0">
                  <a:pos x="245" y="45"/>
                </a:cxn>
                <a:cxn ang="0">
                  <a:pos x="228" y="66"/>
                </a:cxn>
                <a:cxn ang="0">
                  <a:pos x="221" y="68"/>
                </a:cxn>
                <a:cxn ang="0">
                  <a:pos x="221" y="72"/>
                </a:cxn>
                <a:cxn ang="0">
                  <a:pos x="241" y="87"/>
                </a:cxn>
                <a:cxn ang="0">
                  <a:pos x="243" y="90"/>
                </a:cxn>
                <a:cxn ang="0">
                  <a:pos x="286" y="104"/>
                </a:cxn>
                <a:cxn ang="0">
                  <a:pos x="298" y="114"/>
                </a:cxn>
                <a:cxn ang="0">
                  <a:pos x="313" y="126"/>
                </a:cxn>
                <a:cxn ang="0">
                  <a:pos x="313" y="131"/>
                </a:cxn>
                <a:cxn ang="0">
                  <a:pos x="304" y="157"/>
                </a:cxn>
                <a:cxn ang="0">
                  <a:pos x="295" y="154"/>
                </a:cxn>
                <a:cxn ang="0">
                  <a:pos x="264" y="130"/>
                </a:cxn>
                <a:cxn ang="0">
                  <a:pos x="265" y="169"/>
                </a:cxn>
                <a:cxn ang="0">
                  <a:pos x="240" y="198"/>
                </a:cxn>
                <a:cxn ang="0">
                  <a:pos x="240" y="210"/>
                </a:cxn>
                <a:cxn ang="0">
                  <a:pos x="251" y="219"/>
                </a:cxn>
                <a:cxn ang="0">
                  <a:pos x="257" y="240"/>
                </a:cxn>
                <a:cxn ang="0">
                  <a:pos x="272" y="249"/>
                </a:cxn>
                <a:cxn ang="0">
                  <a:pos x="287" y="243"/>
                </a:cxn>
                <a:cxn ang="0">
                  <a:pos x="294" y="281"/>
                </a:cxn>
                <a:cxn ang="0">
                  <a:pos x="275" y="292"/>
                </a:cxn>
                <a:cxn ang="0">
                  <a:pos x="268" y="303"/>
                </a:cxn>
              </a:cxnLst>
              <a:rect l="0" t="0" r="r" b="b"/>
              <a:pathLst>
                <a:path w="313" h="303">
                  <a:moveTo>
                    <a:pt x="268" y="303"/>
                  </a:moveTo>
                  <a:cubicBezTo>
                    <a:pt x="260" y="302"/>
                    <a:pt x="251" y="301"/>
                    <a:pt x="243" y="299"/>
                  </a:cubicBezTo>
                  <a:cubicBezTo>
                    <a:pt x="237" y="296"/>
                    <a:pt x="230" y="292"/>
                    <a:pt x="224" y="289"/>
                  </a:cubicBezTo>
                  <a:cubicBezTo>
                    <a:pt x="202" y="289"/>
                    <a:pt x="197" y="289"/>
                    <a:pt x="187" y="281"/>
                  </a:cubicBezTo>
                  <a:cubicBezTo>
                    <a:pt x="183" y="276"/>
                    <a:pt x="179" y="271"/>
                    <a:pt x="177" y="266"/>
                  </a:cubicBezTo>
                  <a:cubicBezTo>
                    <a:pt x="170" y="262"/>
                    <a:pt x="164" y="258"/>
                    <a:pt x="158" y="254"/>
                  </a:cubicBezTo>
                  <a:cubicBezTo>
                    <a:pt x="135" y="253"/>
                    <a:pt x="112" y="253"/>
                    <a:pt x="90" y="252"/>
                  </a:cubicBezTo>
                  <a:cubicBezTo>
                    <a:pt x="76" y="246"/>
                    <a:pt x="51" y="239"/>
                    <a:pt x="47" y="231"/>
                  </a:cubicBezTo>
                  <a:cubicBezTo>
                    <a:pt x="37" y="225"/>
                    <a:pt x="36" y="220"/>
                    <a:pt x="33" y="216"/>
                  </a:cubicBezTo>
                  <a:cubicBezTo>
                    <a:pt x="30" y="192"/>
                    <a:pt x="17" y="177"/>
                    <a:pt x="10" y="163"/>
                  </a:cubicBezTo>
                  <a:cubicBezTo>
                    <a:pt x="6" y="154"/>
                    <a:pt x="3" y="146"/>
                    <a:pt x="0" y="137"/>
                  </a:cubicBezTo>
                  <a:cubicBezTo>
                    <a:pt x="0" y="130"/>
                    <a:pt x="0" y="123"/>
                    <a:pt x="0" y="116"/>
                  </a:cubicBezTo>
                  <a:cubicBezTo>
                    <a:pt x="9" y="116"/>
                    <a:pt x="20" y="107"/>
                    <a:pt x="27" y="101"/>
                  </a:cubicBezTo>
                  <a:cubicBezTo>
                    <a:pt x="30" y="99"/>
                    <a:pt x="33" y="97"/>
                    <a:pt x="37" y="96"/>
                  </a:cubicBezTo>
                  <a:cubicBezTo>
                    <a:pt x="52" y="95"/>
                    <a:pt x="64" y="90"/>
                    <a:pt x="76" y="80"/>
                  </a:cubicBezTo>
                  <a:cubicBezTo>
                    <a:pt x="88" y="79"/>
                    <a:pt x="102" y="74"/>
                    <a:pt x="116" y="71"/>
                  </a:cubicBezTo>
                  <a:cubicBezTo>
                    <a:pt x="127" y="64"/>
                    <a:pt x="136" y="54"/>
                    <a:pt x="144" y="45"/>
                  </a:cubicBezTo>
                  <a:cubicBezTo>
                    <a:pt x="159" y="35"/>
                    <a:pt x="158" y="12"/>
                    <a:pt x="159" y="0"/>
                  </a:cubicBezTo>
                  <a:cubicBezTo>
                    <a:pt x="168" y="1"/>
                    <a:pt x="178" y="4"/>
                    <a:pt x="188" y="6"/>
                  </a:cubicBezTo>
                  <a:cubicBezTo>
                    <a:pt x="202" y="6"/>
                    <a:pt x="217" y="6"/>
                    <a:pt x="232" y="6"/>
                  </a:cubicBezTo>
                  <a:cubicBezTo>
                    <a:pt x="234" y="10"/>
                    <a:pt x="237" y="13"/>
                    <a:pt x="239" y="17"/>
                  </a:cubicBezTo>
                  <a:cubicBezTo>
                    <a:pt x="244" y="20"/>
                    <a:pt x="253" y="33"/>
                    <a:pt x="245" y="45"/>
                  </a:cubicBezTo>
                  <a:cubicBezTo>
                    <a:pt x="234" y="51"/>
                    <a:pt x="230" y="53"/>
                    <a:pt x="228" y="66"/>
                  </a:cubicBezTo>
                  <a:cubicBezTo>
                    <a:pt x="225" y="66"/>
                    <a:pt x="223" y="67"/>
                    <a:pt x="221" y="68"/>
                  </a:cubicBezTo>
                  <a:cubicBezTo>
                    <a:pt x="221" y="69"/>
                    <a:pt x="221" y="70"/>
                    <a:pt x="221" y="72"/>
                  </a:cubicBezTo>
                  <a:cubicBezTo>
                    <a:pt x="228" y="77"/>
                    <a:pt x="234" y="81"/>
                    <a:pt x="241" y="87"/>
                  </a:cubicBezTo>
                  <a:cubicBezTo>
                    <a:pt x="241" y="87"/>
                    <a:pt x="242" y="89"/>
                    <a:pt x="243" y="90"/>
                  </a:cubicBezTo>
                  <a:cubicBezTo>
                    <a:pt x="251" y="96"/>
                    <a:pt x="268" y="117"/>
                    <a:pt x="286" y="104"/>
                  </a:cubicBezTo>
                  <a:cubicBezTo>
                    <a:pt x="290" y="104"/>
                    <a:pt x="293" y="107"/>
                    <a:pt x="298" y="114"/>
                  </a:cubicBezTo>
                  <a:cubicBezTo>
                    <a:pt x="303" y="117"/>
                    <a:pt x="308" y="122"/>
                    <a:pt x="313" y="126"/>
                  </a:cubicBezTo>
                  <a:cubicBezTo>
                    <a:pt x="313" y="127"/>
                    <a:pt x="313" y="129"/>
                    <a:pt x="313" y="131"/>
                  </a:cubicBezTo>
                  <a:cubicBezTo>
                    <a:pt x="307" y="136"/>
                    <a:pt x="307" y="149"/>
                    <a:pt x="304" y="157"/>
                  </a:cubicBezTo>
                  <a:cubicBezTo>
                    <a:pt x="301" y="156"/>
                    <a:pt x="298" y="155"/>
                    <a:pt x="295" y="154"/>
                  </a:cubicBezTo>
                  <a:cubicBezTo>
                    <a:pt x="283" y="139"/>
                    <a:pt x="283" y="124"/>
                    <a:pt x="264" y="130"/>
                  </a:cubicBezTo>
                  <a:cubicBezTo>
                    <a:pt x="264" y="143"/>
                    <a:pt x="265" y="156"/>
                    <a:pt x="265" y="169"/>
                  </a:cubicBezTo>
                  <a:cubicBezTo>
                    <a:pt x="261" y="179"/>
                    <a:pt x="248" y="191"/>
                    <a:pt x="240" y="198"/>
                  </a:cubicBezTo>
                  <a:cubicBezTo>
                    <a:pt x="240" y="202"/>
                    <a:pt x="240" y="206"/>
                    <a:pt x="240" y="210"/>
                  </a:cubicBezTo>
                  <a:cubicBezTo>
                    <a:pt x="243" y="213"/>
                    <a:pt x="244" y="216"/>
                    <a:pt x="251" y="219"/>
                  </a:cubicBezTo>
                  <a:cubicBezTo>
                    <a:pt x="253" y="226"/>
                    <a:pt x="255" y="233"/>
                    <a:pt x="257" y="240"/>
                  </a:cubicBezTo>
                  <a:cubicBezTo>
                    <a:pt x="258" y="242"/>
                    <a:pt x="261" y="249"/>
                    <a:pt x="272" y="249"/>
                  </a:cubicBezTo>
                  <a:cubicBezTo>
                    <a:pt x="278" y="243"/>
                    <a:pt x="277" y="242"/>
                    <a:pt x="287" y="243"/>
                  </a:cubicBezTo>
                  <a:cubicBezTo>
                    <a:pt x="290" y="250"/>
                    <a:pt x="301" y="268"/>
                    <a:pt x="294" y="281"/>
                  </a:cubicBezTo>
                  <a:cubicBezTo>
                    <a:pt x="288" y="281"/>
                    <a:pt x="277" y="289"/>
                    <a:pt x="275" y="292"/>
                  </a:cubicBezTo>
                  <a:cubicBezTo>
                    <a:pt x="273" y="295"/>
                    <a:pt x="270" y="299"/>
                    <a:pt x="268" y="303"/>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2000" kern="0" noProof="1">
                <a:solidFill>
                  <a:sysClr val="windowText" lastClr="000000"/>
                </a:solidFill>
                <a:latin typeface="+mn-lt"/>
                <a:ea typeface="微软雅黑"/>
              </a:endParaRPr>
            </a:p>
          </p:txBody>
        </p:sp>
        <p:sp>
          <p:nvSpPr>
            <p:cNvPr id="39" name="Freeform 64"/>
            <p:cNvSpPr>
              <a:spLocks/>
            </p:cNvSpPr>
            <p:nvPr/>
          </p:nvSpPr>
          <p:spPr bwMode="auto">
            <a:xfrm rot="252837">
              <a:off x="3646488" y="3008313"/>
              <a:ext cx="566737" cy="1022350"/>
            </a:xfrm>
            <a:custGeom>
              <a:avLst/>
              <a:gdLst/>
              <a:ahLst/>
              <a:cxnLst>
                <a:cxn ang="0">
                  <a:pos x="194" y="498"/>
                </a:cxn>
                <a:cxn ang="0">
                  <a:pos x="157" y="472"/>
                </a:cxn>
                <a:cxn ang="0">
                  <a:pos x="143" y="468"/>
                </a:cxn>
                <a:cxn ang="0">
                  <a:pos x="102" y="473"/>
                </a:cxn>
                <a:cxn ang="0">
                  <a:pos x="84" y="463"/>
                </a:cxn>
                <a:cxn ang="0">
                  <a:pos x="56" y="448"/>
                </a:cxn>
                <a:cxn ang="0">
                  <a:pos x="32" y="448"/>
                </a:cxn>
                <a:cxn ang="0">
                  <a:pos x="8" y="440"/>
                </a:cxn>
                <a:cxn ang="0">
                  <a:pos x="12" y="425"/>
                </a:cxn>
                <a:cxn ang="0">
                  <a:pos x="6" y="407"/>
                </a:cxn>
                <a:cxn ang="0">
                  <a:pos x="2" y="396"/>
                </a:cxn>
                <a:cxn ang="0">
                  <a:pos x="33" y="395"/>
                </a:cxn>
                <a:cxn ang="0">
                  <a:pos x="38" y="354"/>
                </a:cxn>
                <a:cxn ang="0">
                  <a:pos x="30" y="338"/>
                </a:cxn>
                <a:cxn ang="0">
                  <a:pos x="60" y="297"/>
                </a:cxn>
                <a:cxn ang="0">
                  <a:pos x="86" y="310"/>
                </a:cxn>
                <a:cxn ang="0">
                  <a:pos x="98" y="306"/>
                </a:cxn>
                <a:cxn ang="0">
                  <a:pos x="98" y="283"/>
                </a:cxn>
                <a:cxn ang="0">
                  <a:pos x="122" y="280"/>
                </a:cxn>
                <a:cxn ang="0">
                  <a:pos x="137" y="280"/>
                </a:cxn>
                <a:cxn ang="0">
                  <a:pos x="139" y="233"/>
                </a:cxn>
                <a:cxn ang="0">
                  <a:pos x="145" y="215"/>
                </a:cxn>
                <a:cxn ang="0">
                  <a:pos x="145" y="204"/>
                </a:cxn>
                <a:cxn ang="0">
                  <a:pos x="135" y="203"/>
                </a:cxn>
                <a:cxn ang="0">
                  <a:pos x="107" y="184"/>
                </a:cxn>
                <a:cxn ang="0">
                  <a:pos x="72" y="171"/>
                </a:cxn>
                <a:cxn ang="0">
                  <a:pos x="77" y="157"/>
                </a:cxn>
                <a:cxn ang="0">
                  <a:pos x="74" y="137"/>
                </a:cxn>
                <a:cxn ang="0">
                  <a:pos x="85" y="124"/>
                </a:cxn>
                <a:cxn ang="0">
                  <a:pos x="104" y="127"/>
                </a:cxn>
                <a:cxn ang="0">
                  <a:pos x="149" y="129"/>
                </a:cxn>
                <a:cxn ang="0">
                  <a:pos x="157" y="80"/>
                </a:cxn>
                <a:cxn ang="0">
                  <a:pos x="171" y="59"/>
                </a:cxn>
                <a:cxn ang="0">
                  <a:pos x="189" y="34"/>
                </a:cxn>
                <a:cxn ang="0">
                  <a:pos x="206" y="22"/>
                </a:cxn>
                <a:cxn ang="0">
                  <a:pos x="216" y="6"/>
                </a:cxn>
                <a:cxn ang="0">
                  <a:pos x="228" y="15"/>
                </a:cxn>
                <a:cxn ang="0">
                  <a:pos x="231" y="15"/>
                </a:cxn>
                <a:cxn ang="0">
                  <a:pos x="243" y="0"/>
                </a:cxn>
                <a:cxn ang="0">
                  <a:pos x="262" y="16"/>
                </a:cxn>
                <a:cxn ang="0">
                  <a:pos x="254" y="29"/>
                </a:cxn>
                <a:cxn ang="0">
                  <a:pos x="239" y="71"/>
                </a:cxn>
                <a:cxn ang="0">
                  <a:pos x="243" y="128"/>
                </a:cxn>
                <a:cxn ang="0">
                  <a:pos x="225" y="168"/>
                </a:cxn>
                <a:cxn ang="0">
                  <a:pos x="225" y="215"/>
                </a:cxn>
                <a:cxn ang="0">
                  <a:pos x="236" y="254"/>
                </a:cxn>
                <a:cxn ang="0">
                  <a:pos x="234" y="301"/>
                </a:cxn>
                <a:cxn ang="0">
                  <a:pos x="245" y="318"/>
                </a:cxn>
                <a:cxn ang="0">
                  <a:pos x="244" y="337"/>
                </a:cxn>
                <a:cxn ang="0">
                  <a:pos x="257" y="370"/>
                </a:cxn>
                <a:cxn ang="0">
                  <a:pos x="276" y="410"/>
                </a:cxn>
                <a:cxn ang="0">
                  <a:pos x="260" y="407"/>
                </a:cxn>
                <a:cxn ang="0">
                  <a:pos x="201" y="410"/>
                </a:cxn>
                <a:cxn ang="0">
                  <a:pos x="200" y="417"/>
                </a:cxn>
                <a:cxn ang="0">
                  <a:pos x="222" y="435"/>
                </a:cxn>
                <a:cxn ang="0">
                  <a:pos x="224" y="444"/>
                </a:cxn>
                <a:cxn ang="0">
                  <a:pos x="197" y="464"/>
                </a:cxn>
                <a:cxn ang="0">
                  <a:pos x="198" y="498"/>
                </a:cxn>
                <a:cxn ang="0">
                  <a:pos x="194" y="498"/>
                </a:cxn>
              </a:cxnLst>
              <a:rect l="0" t="0" r="r" b="b"/>
              <a:pathLst>
                <a:path w="276" h="498">
                  <a:moveTo>
                    <a:pt x="194" y="498"/>
                  </a:moveTo>
                  <a:cubicBezTo>
                    <a:pt x="173" y="491"/>
                    <a:pt x="168" y="482"/>
                    <a:pt x="157" y="472"/>
                  </a:cubicBezTo>
                  <a:cubicBezTo>
                    <a:pt x="152" y="471"/>
                    <a:pt x="148" y="469"/>
                    <a:pt x="143" y="468"/>
                  </a:cubicBezTo>
                  <a:cubicBezTo>
                    <a:pt x="128" y="468"/>
                    <a:pt x="113" y="467"/>
                    <a:pt x="102" y="473"/>
                  </a:cubicBezTo>
                  <a:cubicBezTo>
                    <a:pt x="96" y="473"/>
                    <a:pt x="86" y="465"/>
                    <a:pt x="84" y="463"/>
                  </a:cubicBezTo>
                  <a:cubicBezTo>
                    <a:pt x="66" y="463"/>
                    <a:pt x="62" y="450"/>
                    <a:pt x="56" y="448"/>
                  </a:cubicBezTo>
                  <a:cubicBezTo>
                    <a:pt x="48" y="448"/>
                    <a:pt x="40" y="448"/>
                    <a:pt x="32" y="448"/>
                  </a:cubicBezTo>
                  <a:cubicBezTo>
                    <a:pt x="24" y="445"/>
                    <a:pt x="16" y="442"/>
                    <a:pt x="8" y="440"/>
                  </a:cubicBezTo>
                  <a:cubicBezTo>
                    <a:pt x="8" y="432"/>
                    <a:pt x="10" y="430"/>
                    <a:pt x="12" y="425"/>
                  </a:cubicBezTo>
                  <a:cubicBezTo>
                    <a:pt x="12" y="411"/>
                    <a:pt x="11" y="409"/>
                    <a:pt x="6" y="407"/>
                  </a:cubicBezTo>
                  <a:cubicBezTo>
                    <a:pt x="0" y="402"/>
                    <a:pt x="0" y="397"/>
                    <a:pt x="2" y="396"/>
                  </a:cubicBezTo>
                  <a:cubicBezTo>
                    <a:pt x="12" y="395"/>
                    <a:pt x="23" y="395"/>
                    <a:pt x="33" y="395"/>
                  </a:cubicBezTo>
                  <a:cubicBezTo>
                    <a:pt x="42" y="382"/>
                    <a:pt x="38" y="366"/>
                    <a:pt x="38" y="354"/>
                  </a:cubicBezTo>
                  <a:cubicBezTo>
                    <a:pt x="35" y="349"/>
                    <a:pt x="32" y="343"/>
                    <a:pt x="30" y="338"/>
                  </a:cubicBezTo>
                  <a:cubicBezTo>
                    <a:pt x="24" y="301"/>
                    <a:pt x="23" y="297"/>
                    <a:pt x="60" y="297"/>
                  </a:cubicBezTo>
                  <a:cubicBezTo>
                    <a:pt x="68" y="301"/>
                    <a:pt x="77" y="305"/>
                    <a:pt x="86" y="310"/>
                  </a:cubicBezTo>
                  <a:cubicBezTo>
                    <a:pt x="88" y="310"/>
                    <a:pt x="95" y="308"/>
                    <a:pt x="98" y="306"/>
                  </a:cubicBezTo>
                  <a:cubicBezTo>
                    <a:pt x="98" y="298"/>
                    <a:pt x="98" y="290"/>
                    <a:pt x="98" y="283"/>
                  </a:cubicBezTo>
                  <a:cubicBezTo>
                    <a:pt x="98" y="276"/>
                    <a:pt x="116" y="274"/>
                    <a:pt x="122" y="280"/>
                  </a:cubicBezTo>
                  <a:cubicBezTo>
                    <a:pt x="127" y="280"/>
                    <a:pt x="131" y="280"/>
                    <a:pt x="137" y="280"/>
                  </a:cubicBezTo>
                  <a:cubicBezTo>
                    <a:pt x="143" y="265"/>
                    <a:pt x="144" y="242"/>
                    <a:pt x="139" y="233"/>
                  </a:cubicBezTo>
                  <a:cubicBezTo>
                    <a:pt x="140" y="222"/>
                    <a:pt x="142" y="221"/>
                    <a:pt x="145" y="215"/>
                  </a:cubicBezTo>
                  <a:cubicBezTo>
                    <a:pt x="145" y="211"/>
                    <a:pt x="145" y="208"/>
                    <a:pt x="145" y="204"/>
                  </a:cubicBezTo>
                  <a:cubicBezTo>
                    <a:pt x="142" y="204"/>
                    <a:pt x="138" y="203"/>
                    <a:pt x="135" y="203"/>
                  </a:cubicBezTo>
                  <a:cubicBezTo>
                    <a:pt x="125" y="194"/>
                    <a:pt x="111" y="188"/>
                    <a:pt x="107" y="184"/>
                  </a:cubicBezTo>
                  <a:cubicBezTo>
                    <a:pt x="94" y="181"/>
                    <a:pt x="77" y="176"/>
                    <a:pt x="72" y="171"/>
                  </a:cubicBezTo>
                  <a:cubicBezTo>
                    <a:pt x="72" y="164"/>
                    <a:pt x="74" y="162"/>
                    <a:pt x="77" y="157"/>
                  </a:cubicBezTo>
                  <a:cubicBezTo>
                    <a:pt x="76" y="150"/>
                    <a:pt x="75" y="143"/>
                    <a:pt x="74" y="137"/>
                  </a:cubicBezTo>
                  <a:cubicBezTo>
                    <a:pt x="77" y="137"/>
                    <a:pt x="83" y="128"/>
                    <a:pt x="85" y="124"/>
                  </a:cubicBezTo>
                  <a:cubicBezTo>
                    <a:pt x="89" y="124"/>
                    <a:pt x="95" y="123"/>
                    <a:pt x="104" y="127"/>
                  </a:cubicBezTo>
                  <a:cubicBezTo>
                    <a:pt x="119" y="128"/>
                    <a:pt x="134" y="128"/>
                    <a:pt x="149" y="129"/>
                  </a:cubicBezTo>
                  <a:cubicBezTo>
                    <a:pt x="162" y="116"/>
                    <a:pt x="157" y="92"/>
                    <a:pt x="157" y="80"/>
                  </a:cubicBezTo>
                  <a:cubicBezTo>
                    <a:pt x="157" y="67"/>
                    <a:pt x="164" y="66"/>
                    <a:pt x="171" y="59"/>
                  </a:cubicBezTo>
                  <a:cubicBezTo>
                    <a:pt x="177" y="50"/>
                    <a:pt x="183" y="42"/>
                    <a:pt x="189" y="34"/>
                  </a:cubicBezTo>
                  <a:cubicBezTo>
                    <a:pt x="194" y="30"/>
                    <a:pt x="200" y="26"/>
                    <a:pt x="206" y="22"/>
                  </a:cubicBezTo>
                  <a:cubicBezTo>
                    <a:pt x="209" y="16"/>
                    <a:pt x="213" y="11"/>
                    <a:pt x="216" y="6"/>
                  </a:cubicBezTo>
                  <a:cubicBezTo>
                    <a:pt x="220" y="9"/>
                    <a:pt x="224" y="12"/>
                    <a:pt x="228" y="15"/>
                  </a:cubicBezTo>
                  <a:cubicBezTo>
                    <a:pt x="229" y="15"/>
                    <a:pt x="230" y="15"/>
                    <a:pt x="231" y="15"/>
                  </a:cubicBezTo>
                  <a:cubicBezTo>
                    <a:pt x="236" y="12"/>
                    <a:pt x="240" y="5"/>
                    <a:pt x="243" y="0"/>
                  </a:cubicBezTo>
                  <a:cubicBezTo>
                    <a:pt x="247" y="0"/>
                    <a:pt x="262" y="1"/>
                    <a:pt x="262" y="16"/>
                  </a:cubicBezTo>
                  <a:cubicBezTo>
                    <a:pt x="259" y="20"/>
                    <a:pt x="257" y="24"/>
                    <a:pt x="254" y="29"/>
                  </a:cubicBezTo>
                  <a:cubicBezTo>
                    <a:pt x="254" y="44"/>
                    <a:pt x="253" y="57"/>
                    <a:pt x="239" y="71"/>
                  </a:cubicBezTo>
                  <a:cubicBezTo>
                    <a:pt x="234" y="88"/>
                    <a:pt x="240" y="108"/>
                    <a:pt x="243" y="128"/>
                  </a:cubicBezTo>
                  <a:cubicBezTo>
                    <a:pt x="243" y="142"/>
                    <a:pt x="232" y="157"/>
                    <a:pt x="225" y="168"/>
                  </a:cubicBezTo>
                  <a:cubicBezTo>
                    <a:pt x="225" y="184"/>
                    <a:pt x="225" y="199"/>
                    <a:pt x="225" y="215"/>
                  </a:cubicBezTo>
                  <a:cubicBezTo>
                    <a:pt x="229" y="224"/>
                    <a:pt x="236" y="240"/>
                    <a:pt x="236" y="254"/>
                  </a:cubicBezTo>
                  <a:cubicBezTo>
                    <a:pt x="231" y="268"/>
                    <a:pt x="228" y="283"/>
                    <a:pt x="234" y="301"/>
                  </a:cubicBezTo>
                  <a:cubicBezTo>
                    <a:pt x="237" y="306"/>
                    <a:pt x="240" y="307"/>
                    <a:pt x="245" y="318"/>
                  </a:cubicBezTo>
                  <a:cubicBezTo>
                    <a:pt x="244" y="324"/>
                    <a:pt x="244" y="330"/>
                    <a:pt x="244" y="337"/>
                  </a:cubicBezTo>
                  <a:cubicBezTo>
                    <a:pt x="248" y="347"/>
                    <a:pt x="253" y="359"/>
                    <a:pt x="257" y="370"/>
                  </a:cubicBezTo>
                  <a:cubicBezTo>
                    <a:pt x="265" y="380"/>
                    <a:pt x="272" y="392"/>
                    <a:pt x="276" y="410"/>
                  </a:cubicBezTo>
                  <a:cubicBezTo>
                    <a:pt x="271" y="409"/>
                    <a:pt x="266" y="408"/>
                    <a:pt x="260" y="407"/>
                  </a:cubicBezTo>
                  <a:cubicBezTo>
                    <a:pt x="247" y="407"/>
                    <a:pt x="206" y="405"/>
                    <a:pt x="201" y="410"/>
                  </a:cubicBezTo>
                  <a:cubicBezTo>
                    <a:pt x="200" y="412"/>
                    <a:pt x="200" y="415"/>
                    <a:pt x="200" y="417"/>
                  </a:cubicBezTo>
                  <a:cubicBezTo>
                    <a:pt x="207" y="423"/>
                    <a:pt x="214" y="429"/>
                    <a:pt x="222" y="435"/>
                  </a:cubicBezTo>
                  <a:cubicBezTo>
                    <a:pt x="223" y="438"/>
                    <a:pt x="223" y="441"/>
                    <a:pt x="224" y="444"/>
                  </a:cubicBezTo>
                  <a:cubicBezTo>
                    <a:pt x="210" y="449"/>
                    <a:pt x="206" y="453"/>
                    <a:pt x="197" y="464"/>
                  </a:cubicBezTo>
                  <a:cubicBezTo>
                    <a:pt x="197" y="475"/>
                    <a:pt x="197" y="486"/>
                    <a:pt x="198" y="498"/>
                  </a:cubicBezTo>
                  <a:cubicBezTo>
                    <a:pt x="196" y="498"/>
                    <a:pt x="195" y="498"/>
                    <a:pt x="194" y="498"/>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2000" kern="0" noProof="1">
                <a:solidFill>
                  <a:sysClr val="windowText" lastClr="000000"/>
                </a:solidFill>
                <a:latin typeface="+mn-lt"/>
                <a:ea typeface="微软雅黑"/>
              </a:endParaRPr>
            </a:p>
          </p:txBody>
        </p:sp>
        <p:sp>
          <p:nvSpPr>
            <p:cNvPr id="40" name="Freeform 65"/>
            <p:cNvSpPr>
              <a:spLocks/>
            </p:cNvSpPr>
            <p:nvPr/>
          </p:nvSpPr>
          <p:spPr bwMode="auto">
            <a:xfrm rot="252837">
              <a:off x="1909763" y="2895600"/>
              <a:ext cx="1433512" cy="1036638"/>
            </a:xfrm>
            <a:custGeom>
              <a:avLst/>
              <a:gdLst/>
              <a:ahLst/>
              <a:cxnLst>
                <a:cxn ang="0">
                  <a:pos x="293" y="490"/>
                </a:cxn>
                <a:cxn ang="0">
                  <a:pos x="241" y="427"/>
                </a:cxn>
                <a:cxn ang="0">
                  <a:pos x="139" y="407"/>
                </a:cxn>
                <a:cxn ang="0">
                  <a:pos x="83" y="376"/>
                </a:cxn>
                <a:cxn ang="0">
                  <a:pos x="39" y="359"/>
                </a:cxn>
                <a:cxn ang="0">
                  <a:pos x="0" y="232"/>
                </a:cxn>
                <a:cxn ang="0">
                  <a:pos x="6" y="184"/>
                </a:cxn>
                <a:cxn ang="0">
                  <a:pos x="24" y="185"/>
                </a:cxn>
                <a:cxn ang="0">
                  <a:pos x="61" y="192"/>
                </a:cxn>
                <a:cxn ang="0">
                  <a:pos x="89" y="183"/>
                </a:cxn>
                <a:cxn ang="0">
                  <a:pos x="78" y="141"/>
                </a:cxn>
                <a:cxn ang="0">
                  <a:pos x="101" y="126"/>
                </a:cxn>
                <a:cxn ang="0">
                  <a:pos x="68" y="70"/>
                </a:cxn>
                <a:cxn ang="0">
                  <a:pos x="59" y="37"/>
                </a:cxn>
                <a:cxn ang="0">
                  <a:pos x="141" y="22"/>
                </a:cxn>
                <a:cxn ang="0">
                  <a:pos x="224" y="5"/>
                </a:cxn>
                <a:cxn ang="0">
                  <a:pos x="339" y="41"/>
                </a:cxn>
                <a:cxn ang="0">
                  <a:pos x="379" y="69"/>
                </a:cxn>
                <a:cxn ang="0">
                  <a:pos x="404" y="61"/>
                </a:cxn>
                <a:cxn ang="0">
                  <a:pos x="427" y="30"/>
                </a:cxn>
                <a:cxn ang="0">
                  <a:pos x="481" y="47"/>
                </a:cxn>
                <a:cxn ang="0">
                  <a:pos x="521" y="72"/>
                </a:cxn>
                <a:cxn ang="0">
                  <a:pos x="527" y="78"/>
                </a:cxn>
                <a:cxn ang="0">
                  <a:pos x="579" y="103"/>
                </a:cxn>
                <a:cxn ang="0">
                  <a:pos x="626" y="134"/>
                </a:cxn>
                <a:cxn ang="0">
                  <a:pos x="669" y="177"/>
                </a:cxn>
                <a:cxn ang="0">
                  <a:pos x="685" y="232"/>
                </a:cxn>
                <a:cxn ang="0">
                  <a:pos x="648" y="304"/>
                </a:cxn>
                <a:cxn ang="0">
                  <a:pos x="628" y="328"/>
                </a:cxn>
                <a:cxn ang="0">
                  <a:pos x="629" y="352"/>
                </a:cxn>
                <a:cxn ang="0">
                  <a:pos x="577" y="341"/>
                </a:cxn>
                <a:cxn ang="0">
                  <a:pos x="597" y="410"/>
                </a:cxn>
                <a:cxn ang="0">
                  <a:pos x="586" y="449"/>
                </a:cxn>
                <a:cxn ang="0">
                  <a:pos x="563" y="459"/>
                </a:cxn>
                <a:cxn ang="0">
                  <a:pos x="543" y="451"/>
                </a:cxn>
                <a:cxn ang="0">
                  <a:pos x="526" y="441"/>
                </a:cxn>
                <a:cxn ang="0">
                  <a:pos x="509" y="441"/>
                </a:cxn>
                <a:cxn ang="0">
                  <a:pos x="469" y="411"/>
                </a:cxn>
                <a:cxn ang="0">
                  <a:pos x="447" y="369"/>
                </a:cxn>
                <a:cxn ang="0">
                  <a:pos x="392" y="390"/>
                </a:cxn>
                <a:cxn ang="0">
                  <a:pos x="405" y="418"/>
                </a:cxn>
                <a:cxn ang="0">
                  <a:pos x="372" y="483"/>
                </a:cxn>
                <a:cxn ang="0">
                  <a:pos x="350" y="503"/>
                </a:cxn>
                <a:cxn ang="0">
                  <a:pos x="319" y="494"/>
                </a:cxn>
              </a:cxnLst>
              <a:rect l="0" t="0" r="r" b="b"/>
              <a:pathLst>
                <a:path w="699" h="505">
                  <a:moveTo>
                    <a:pt x="309" y="505"/>
                  </a:moveTo>
                  <a:cubicBezTo>
                    <a:pt x="304" y="500"/>
                    <a:pt x="299" y="495"/>
                    <a:pt x="293" y="490"/>
                  </a:cubicBezTo>
                  <a:cubicBezTo>
                    <a:pt x="289" y="474"/>
                    <a:pt x="283" y="460"/>
                    <a:pt x="277" y="448"/>
                  </a:cubicBezTo>
                  <a:cubicBezTo>
                    <a:pt x="264" y="433"/>
                    <a:pt x="252" y="431"/>
                    <a:pt x="241" y="427"/>
                  </a:cubicBezTo>
                  <a:cubicBezTo>
                    <a:pt x="221" y="427"/>
                    <a:pt x="201" y="428"/>
                    <a:pt x="181" y="428"/>
                  </a:cubicBezTo>
                  <a:cubicBezTo>
                    <a:pt x="160" y="425"/>
                    <a:pt x="150" y="414"/>
                    <a:pt x="139" y="407"/>
                  </a:cubicBezTo>
                  <a:cubicBezTo>
                    <a:pt x="117" y="404"/>
                    <a:pt x="102" y="398"/>
                    <a:pt x="89" y="388"/>
                  </a:cubicBezTo>
                  <a:cubicBezTo>
                    <a:pt x="89" y="385"/>
                    <a:pt x="83" y="377"/>
                    <a:pt x="83" y="376"/>
                  </a:cubicBezTo>
                  <a:cubicBezTo>
                    <a:pt x="81" y="374"/>
                    <a:pt x="79" y="372"/>
                    <a:pt x="78" y="371"/>
                  </a:cubicBezTo>
                  <a:cubicBezTo>
                    <a:pt x="61" y="369"/>
                    <a:pt x="49" y="366"/>
                    <a:pt x="39" y="359"/>
                  </a:cubicBezTo>
                  <a:cubicBezTo>
                    <a:pt x="16" y="353"/>
                    <a:pt x="7" y="318"/>
                    <a:pt x="3" y="304"/>
                  </a:cubicBezTo>
                  <a:cubicBezTo>
                    <a:pt x="2" y="279"/>
                    <a:pt x="1" y="255"/>
                    <a:pt x="0" y="232"/>
                  </a:cubicBezTo>
                  <a:cubicBezTo>
                    <a:pt x="5" y="223"/>
                    <a:pt x="11" y="212"/>
                    <a:pt x="12" y="205"/>
                  </a:cubicBezTo>
                  <a:cubicBezTo>
                    <a:pt x="12" y="193"/>
                    <a:pt x="6" y="187"/>
                    <a:pt x="6" y="184"/>
                  </a:cubicBezTo>
                  <a:cubicBezTo>
                    <a:pt x="8" y="183"/>
                    <a:pt x="10" y="183"/>
                    <a:pt x="12" y="183"/>
                  </a:cubicBezTo>
                  <a:cubicBezTo>
                    <a:pt x="15" y="186"/>
                    <a:pt x="20" y="185"/>
                    <a:pt x="24" y="185"/>
                  </a:cubicBezTo>
                  <a:cubicBezTo>
                    <a:pt x="28" y="181"/>
                    <a:pt x="29" y="179"/>
                    <a:pt x="29" y="176"/>
                  </a:cubicBezTo>
                  <a:cubicBezTo>
                    <a:pt x="41" y="171"/>
                    <a:pt x="45" y="184"/>
                    <a:pt x="61" y="192"/>
                  </a:cubicBezTo>
                  <a:cubicBezTo>
                    <a:pt x="64" y="192"/>
                    <a:pt x="79" y="192"/>
                    <a:pt x="84" y="189"/>
                  </a:cubicBezTo>
                  <a:cubicBezTo>
                    <a:pt x="85" y="187"/>
                    <a:pt x="87" y="185"/>
                    <a:pt x="89" y="183"/>
                  </a:cubicBezTo>
                  <a:cubicBezTo>
                    <a:pt x="89" y="178"/>
                    <a:pt x="89" y="173"/>
                    <a:pt x="89" y="169"/>
                  </a:cubicBezTo>
                  <a:cubicBezTo>
                    <a:pt x="80" y="157"/>
                    <a:pt x="72" y="151"/>
                    <a:pt x="78" y="141"/>
                  </a:cubicBezTo>
                  <a:cubicBezTo>
                    <a:pt x="84" y="138"/>
                    <a:pt x="89" y="135"/>
                    <a:pt x="95" y="132"/>
                  </a:cubicBezTo>
                  <a:cubicBezTo>
                    <a:pt x="97" y="130"/>
                    <a:pt x="98" y="128"/>
                    <a:pt x="101" y="126"/>
                  </a:cubicBezTo>
                  <a:cubicBezTo>
                    <a:pt x="112" y="104"/>
                    <a:pt x="99" y="99"/>
                    <a:pt x="89" y="92"/>
                  </a:cubicBezTo>
                  <a:cubicBezTo>
                    <a:pt x="84" y="81"/>
                    <a:pt x="75" y="70"/>
                    <a:pt x="68" y="70"/>
                  </a:cubicBezTo>
                  <a:cubicBezTo>
                    <a:pt x="67" y="65"/>
                    <a:pt x="64" y="63"/>
                    <a:pt x="64" y="58"/>
                  </a:cubicBezTo>
                  <a:cubicBezTo>
                    <a:pt x="72" y="50"/>
                    <a:pt x="60" y="38"/>
                    <a:pt x="59" y="37"/>
                  </a:cubicBezTo>
                  <a:cubicBezTo>
                    <a:pt x="59" y="35"/>
                    <a:pt x="59" y="34"/>
                    <a:pt x="59" y="33"/>
                  </a:cubicBezTo>
                  <a:cubicBezTo>
                    <a:pt x="82" y="27"/>
                    <a:pt x="115" y="29"/>
                    <a:pt x="141" y="22"/>
                  </a:cubicBezTo>
                  <a:cubicBezTo>
                    <a:pt x="164" y="10"/>
                    <a:pt x="181" y="0"/>
                    <a:pt x="212" y="0"/>
                  </a:cubicBezTo>
                  <a:cubicBezTo>
                    <a:pt x="216" y="2"/>
                    <a:pt x="220" y="4"/>
                    <a:pt x="224" y="5"/>
                  </a:cubicBezTo>
                  <a:cubicBezTo>
                    <a:pt x="247" y="5"/>
                    <a:pt x="271" y="2"/>
                    <a:pt x="295" y="12"/>
                  </a:cubicBezTo>
                  <a:cubicBezTo>
                    <a:pt x="309" y="21"/>
                    <a:pt x="324" y="31"/>
                    <a:pt x="339" y="41"/>
                  </a:cubicBezTo>
                  <a:cubicBezTo>
                    <a:pt x="340" y="42"/>
                    <a:pt x="341" y="45"/>
                    <a:pt x="343" y="47"/>
                  </a:cubicBezTo>
                  <a:cubicBezTo>
                    <a:pt x="351" y="53"/>
                    <a:pt x="362" y="63"/>
                    <a:pt x="379" y="69"/>
                  </a:cubicBezTo>
                  <a:cubicBezTo>
                    <a:pt x="384" y="69"/>
                    <a:pt x="390" y="69"/>
                    <a:pt x="396" y="69"/>
                  </a:cubicBezTo>
                  <a:cubicBezTo>
                    <a:pt x="398" y="66"/>
                    <a:pt x="401" y="64"/>
                    <a:pt x="404" y="61"/>
                  </a:cubicBezTo>
                  <a:cubicBezTo>
                    <a:pt x="406" y="50"/>
                    <a:pt x="404" y="40"/>
                    <a:pt x="401" y="33"/>
                  </a:cubicBezTo>
                  <a:cubicBezTo>
                    <a:pt x="407" y="27"/>
                    <a:pt x="417" y="29"/>
                    <a:pt x="427" y="30"/>
                  </a:cubicBezTo>
                  <a:cubicBezTo>
                    <a:pt x="432" y="33"/>
                    <a:pt x="438" y="37"/>
                    <a:pt x="444" y="41"/>
                  </a:cubicBezTo>
                  <a:cubicBezTo>
                    <a:pt x="454" y="43"/>
                    <a:pt x="467" y="46"/>
                    <a:pt x="481" y="47"/>
                  </a:cubicBezTo>
                  <a:cubicBezTo>
                    <a:pt x="488" y="51"/>
                    <a:pt x="496" y="54"/>
                    <a:pt x="504" y="58"/>
                  </a:cubicBezTo>
                  <a:cubicBezTo>
                    <a:pt x="510" y="63"/>
                    <a:pt x="516" y="67"/>
                    <a:pt x="521" y="72"/>
                  </a:cubicBezTo>
                  <a:cubicBezTo>
                    <a:pt x="521" y="73"/>
                    <a:pt x="521" y="73"/>
                    <a:pt x="521" y="74"/>
                  </a:cubicBezTo>
                  <a:cubicBezTo>
                    <a:pt x="523" y="75"/>
                    <a:pt x="525" y="77"/>
                    <a:pt x="527" y="78"/>
                  </a:cubicBezTo>
                  <a:cubicBezTo>
                    <a:pt x="536" y="80"/>
                    <a:pt x="545" y="78"/>
                    <a:pt x="556" y="76"/>
                  </a:cubicBezTo>
                  <a:cubicBezTo>
                    <a:pt x="563" y="85"/>
                    <a:pt x="571" y="94"/>
                    <a:pt x="579" y="103"/>
                  </a:cubicBezTo>
                  <a:cubicBezTo>
                    <a:pt x="589" y="111"/>
                    <a:pt x="600" y="118"/>
                    <a:pt x="610" y="126"/>
                  </a:cubicBezTo>
                  <a:cubicBezTo>
                    <a:pt x="615" y="129"/>
                    <a:pt x="620" y="131"/>
                    <a:pt x="626" y="134"/>
                  </a:cubicBezTo>
                  <a:cubicBezTo>
                    <a:pt x="635" y="134"/>
                    <a:pt x="645" y="134"/>
                    <a:pt x="654" y="134"/>
                  </a:cubicBezTo>
                  <a:cubicBezTo>
                    <a:pt x="659" y="139"/>
                    <a:pt x="668" y="163"/>
                    <a:pt x="669" y="177"/>
                  </a:cubicBezTo>
                  <a:cubicBezTo>
                    <a:pt x="673" y="187"/>
                    <a:pt x="678" y="197"/>
                    <a:pt x="682" y="207"/>
                  </a:cubicBezTo>
                  <a:cubicBezTo>
                    <a:pt x="683" y="215"/>
                    <a:pt x="683" y="223"/>
                    <a:pt x="685" y="232"/>
                  </a:cubicBezTo>
                  <a:cubicBezTo>
                    <a:pt x="689" y="238"/>
                    <a:pt x="699" y="250"/>
                    <a:pt x="688" y="262"/>
                  </a:cubicBezTo>
                  <a:cubicBezTo>
                    <a:pt x="662" y="275"/>
                    <a:pt x="664" y="278"/>
                    <a:pt x="648" y="304"/>
                  </a:cubicBezTo>
                  <a:cubicBezTo>
                    <a:pt x="642" y="308"/>
                    <a:pt x="635" y="314"/>
                    <a:pt x="629" y="319"/>
                  </a:cubicBezTo>
                  <a:cubicBezTo>
                    <a:pt x="628" y="322"/>
                    <a:pt x="628" y="325"/>
                    <a:pt x="628" y="328"/>
                  </a:cubicBezTo>
                  <a:cubicBezTo>
                    <a:pt x="634" y="333"/>
                    <a:pt x="640" y="339"/>
                    <a:pt x="647" y="345"/>
                  </a:cubicBezTo>
                  <a:cubicBezTo>
                    <a:pt x="647" y="355"/>
                    <a:pt x="632" y="352"/>
                    <a:pt x="629" y="352"/>
                  </a:cubicBezTo>
                  <a:cubicBezTo>
                    <a:pt x="622" y="348"/>
                    <a:pt x="616" y="344"/>
                    <a:pt x="609" y="339"/>
                  </a:cubicBezTo>
                  <a:cubicBezTo>
                    <a:pt x="599" y="339"/>
                    <a:pt x="580" y="338"/>
                    <a:pt x="577" y="341"/>
                  </a:cubicBezTo>
                  <a:cubicBezTo>
                    <a:pt x="577" y="360"/>
                    <a:pt x="575" y="372"/>
                    <a:pt x="597" y="389"/>
                  </a:cubicBezTo>
                  <a:cubicBezTo>
                    <a:pt x="597" y="395"/>
                    <a:pt x="597" y="403"/>
                    <a:pt x="597" y="410"/>
                  </a:cubicBezTo>
                  <a:cubicBezTo>
                    <a:pt x="600" y="419"/>
                    <a:pt x="603" y="428"/>
                    <a:pt x="606" y="438"/>
                  </a:cubicBezTo>
                  <a:cubicBezTo>
                    <a:pt x="606" y="449"/>
                    <a:pt x="596" y="448"/>
                    <a:pt x="586" y="449"/>
                  </a:cubicBezTo>
                  <a:cubicBezTo>
                    <a:pt x="577" y="451"/>
                    <a:pt x="575" y="454"/>
                    <a:pt x="569" y="459"/>
                  </a:cubicBezTo>
                  <a:cubicBezTo>
                    <a:pt x="567" y="459"/>
                    <a:pt x="564" y="459"/>
                    <a:pt x="563" y="459"/>
                  </a:cubicBezTo>
                  <a:cubicBezTo>
                    <a:pt x="561" y="457"/>
                    <a:pt x="560" y="454"/>
                    <a:pt x="559" y="452"/>
                  </a:cubicBezTo>
                  <a:cubicBezTo>
                    <a:pt x="554" y="451"/>
                    <a:pt x="549" y="451"/>
                    <a:pt x="543" y="451"/>
                  </a:cubicBezTo>
                  <a:cubicBezTo>
                    <a:pt x="543" y="446"/>
                    <a:pt x="539" y="444"/>
                    <a:pt x="536" y="442"/>
                  </a:cubicBezTo>
                  <a:cubicBezTo>
                    <a:pt x="533" y="441"/>
                    <a:pt x="529" y="441"/>
                    <a:pt x="526" y="441"/>
                  </a:cubicBezTo>
                  <a:cubicBezTo>
                    <a:pt x="524" y="444"/>
                    <a:pt x="516" y="450"/>
                    <a:pt x="513" y="449"/>
                  </a:cubicBezTo>
                  <a:cubicBezTo>
                    <a:pt x="511" y="446"/>
                    <a:pt x="510" y="444"/>
                    <a:pt x="509" y="441"/>
                  </a:cubicBezTo>
                  <a:cubicBezTo>
                    <a:pt x="503" y="440"/>
                    <a:pt x="498" y="439"/>
                    <a:pt x="493" y="438"/>
                  </a:cubicBezTo>
                  <a:cubicBezTo>
                    <a:pt x="484" y="428"/>
                    <a:pt x="477" y="420"/>
                    <a:pt x="469" y="411"/>
                  </a:cubicBezTo>
                  <a:cubicBezTo>
                    <a:pt x="468" y="408"/>
                    <a:pt x="467" y="407"/>
                    <a:pt x="466" y="405"/>
                  </a:cubicBezTo>
                  <a:cubicBezTo>
                    <a:pt x="466" y="384"/>
                    <a:pt x="455" y="379"/>
                    <a:pt x="447" y="369"/>
                  </a:cubicBezTo>
                  <a:cubicBezTo>
                    <a:pt x="433" y="365"/>
                    <a:pt x="417" y="367"/>
                    <a:pt x="407" y="367"/>
                  </a:cubicBezTo>
                  <a:cubicBezTo>
                    <a:pt x="387" y="370"/>
                    <a:pt x="394" y="369"/>
                    <a:pt x="392" y="390"/>
                  </a:cubicBezTo>
                  <a:cubicBezTo>
                    <a:pt x="396" y="395"/>
                    <a:pt x="401" y="401"/>
                    <a:pt x="405" y="407"/>
                  </a:cubicBezTo>
                  <a:cubicBezTo>
                    <a:pt x="405" y="411"/>
                    <a:pt x="405" y="414"/>
                    <a:pt x="405" y="418"/>
                  </a:cubicBezTo>
                  <a:cubicBezTo>
                    <a:pt x="399" y="427"/>
                    <a:pt x="382" y="436"/>
                    <a:pt x="392" y="451"/>
                  </a:cubicBezTo>
                  <a:cubicBezTo>
                    <a:pt x="392" y="458"/>
                    <a:pt x="378" y="477"/>
                    <a:pt x="372" y="483"/>
                  </a:cubicBezTo>
                  <a:cubicBezTo>
                    <a:pt x="369" y="491"/>
                    <a:pt x="362" y="494"/>
                    <a:pt x="356" y="497"/>
                  </a:cubicBezTo>
                  <a:cubicBezTo>
                    <a:pt x="353" y="499"/>
                    <a:pt x="352" y="501"/>
                    <a:pt x="350" y="503"/>
                  </a:cubicBezTo>
                  <a:cubicBezTo>
                    <a:pt x="339" y="503"/>
                    <a:pt x="339" y="496"/>
                    <a:pt x="339" y="494"/>
                  </a:cubicBezTo>
                  <a:cubicBezTo>
                    <a:pt x="331" y="489"/>
                    <a:pt x="322" y="493"/>
                    <a:pt x="319" y="494"/>
                  </a:cubicBezTo>
                  <a:cubicBezTo>
                    <a:pt x="315" y="499"/>
                    <a:pt x="314" y="503"/>
                    <a:pt x="309" y="505"/>
                  </a:cubicBezTo>
                  <a:close/>
                </a:path>
              </a:pathLst>
            </a:custGeom>
            <a:grpFill/>
            <a:ln w="9525" algn="ctr">
              <a:solidFill>
                <a:srgbClr val="FFFFFF"/>
              </a:solidFill>
              <a:miter lim="800000"/>
              <a:headEnd/>
              <a:tailEnd/>
            </a:ln>
          </p:spPr>
          <p:txBody>
            <a:bodyPr/>
            <a:lstStyle/>
            <a:p>
              <a:pPr fontAlgn="auto">
                <a:spcBef>
                  <a:spcPts val="0"/>
                </a:spcBef>
                <a:spcAft>
                  <a:spcPts val="0"/>
                </a:spcAft>
                <a:defRPr/>
              </a:pPr>
              <a:endParaRPr lang="zh-CN" altLang="en-US" sz="2000" kern="0" noProof="1">
                <a:solidFill>
                  <a:sysClr val="windowText" lastClr="000000"/>
                </a:solidFill>
                <a:latin typeface="+mn-lt"/>
                <a:ea typeface="微软雅黑"/>
              </a:endParaRPr>
            </a:p>
          </p:txBody>
        </p:sp>
        <p:sp>
          <p:nvSpPr>
            <p:cNvPr id="41" name="Freeform 66"/>
            <p:cNvSpPr>
              <a:spLocks/>
            </p:cNvSpPr>
            <p:nvPr/>
          </p:nvSpPr>
          <p:spPr bwMode="auto">
            <a:xfrm rot="252837">
              <a:off x="4138613" y="2881313"/>
              <a:ext cx="392112" cy="785812"/>
            </a:xfrm>
            <a:custGeom>
              <a:avLst/>
              <a:gdLst/>
              <a:ahLst/>
              <a:cxnLst>
                <a:cxn ang="0">
                  <a:pos x="19" y="383"/>
                </a:cxn>
                <a:cxn ang="0">
                  <a:pos x="6" y="350"/>
                </a:cxn>
                <a:cxn ang="0">
                  <a:pos x="11" y="333"/>
                </a:cxn>
                <a:cxn ang="0">
                  <a:pos x="10" y="313"/>
                </a:cxn>
                <a:cxn ang="0">
                  <a:pos x="0" y="288"/>
                </a:cxn>
                <a:cxn ang="0">
                  <a:pos x="0" y="247"/>
                </a:cxn>
                <a:cxn ang="0">
                  <a:pos x="17" y="216"/>
                </a:cxn>
                <a:cxn ang="0">
                  <a:pos x="18" y="201"/>
                </a:cxn>
                <a:cxn ang="0">
                  <a:pos x="25" y="139"/>
                </a:cxn>
                <a:cxn ang="0">
                  <a:pos x="29" y="107"/>
                </a:cxn>
                <a:cxn ang="0">
                  <a:pos x="36" y="95"/>
                </a:cxn>
                <a:cxn ang="0">
                  <a:pos x="62" y="62"/>
                </a:cxn>
                <a:cxn ang="0">
                  <a:pos x="85" y="32"/>
                </a:cxn>
                <a:cxn ang="0">
                  <a:pos x="96" y="22"/>
                </a:cxn>
                <a:cxn ang="0">
                  <a:pos x="134" y="18"/>
                </a:cxn>
                <a:cxn ang="0">
                  <a:pos x="158" y="6"/>
                </a:cxn>
                <a:cxn ang="0">
                  <a:pos x="163" y="0"/>
                </a:cxn>
                <a:cxn ang="0">
                  <a:pos x="173" y="7"/>
                </a:cxn>
                <a:cxn ang="0">
                  <a:pos x="156" y="34"/>
                </a:cxn>
                <a:cxn ang="0">
                  <a:pos x="191" y="69"/>
                </a:cxn>
                <a:cxn ang="0">
                  <a:pos x="191" y="79"/>
                </a:cxn>
                <a:cxn ang="0">
                  <a:pos x="163" y="103"/>
                </a:cxn>
                <a:cxn ang="0">
                  <a:pos x="154" y="143"/>
                </a:cxn>
                <a:cxn ang="0">
                  <a:pos x="168" y="155"/>
                </a:cxn>
                <a:cxn ang="0">
                  <a:pos x="184" y="193"/>
                </a:cxn>
                <a:cxn ang="0">
                  <a:pos x="178" y="215"/>
                </a:cxn>
                <a:cxn ang="0">
                  <a:pos x="155" y="244"/>
                </a:cxn>
                <a:cxn ang="0">
                  <a:pos x="154" y="251"/>
                </a:cxn>
                <a:cxn ang="0">
                  <a:pos x="168" y="265"/>
                </a:cxn>
                <a:cxn ang="0">
                  <a:pos x="167" y="304"/>
                </a:cxn>
                <a:cxn ang="0">
                  <a:pos x="132" y="337"/>
                </a:cxn>
                <a:cxn ang="0">
                  <a:pos x="92" y="347"/>
                </a:cxn>
                <a:cxn ang="0">
                  <a:pos x="52" y="363"/>
                </a:cxn>
                <a:cxn ang="0">
                  <a:pos x="37" y="372"/>
                </a:cxn>
                <a:cxn ang="0">
                  <a:pos x="19" y="383"/>
                </a:cxn>
              </a:cxnLst>
              <a:rect l="0" t="0" r="r" b="b"/>
              <a:pathLst>
                <a:path w="191" h="383">
                  <a:moveTo>
                    <a:pt x="19" y="383"/>
                  </a:moveTo>
                  <a:cubicBezTo>
                    <a:pt x="2" y="373"/>
                    <a:pt x="6" y="360"/>
                    <a:pt x="6" y="350"/>
                  </a:cubicBezTo>
                  <a:cubicBezTo>
                    <a:pt x="8" y="344"/>
                    <a:pt x="9" y="339"/>
                    <a:pt x="11" y="333"/>
                  </a:cubicBezTo>
                  <a:cubicBezTo>
                    <a:pt x="10" y="326"/>
                    <a:pt x="10" y="320"/>
                    <a:pt x="10" y="313"/>
                  </a:cubicBezTo>
                  <a:cubicBezTo>
                    <a:pt x="6" y="305"/>
                    <a:pt x="3" y="297"/>
                    <a:pt x="0" y="288"/>
                  </a:cubicBezTo>
                  <a:cubicBezTo>
                    <a:pt x="0" y="274"/>
                    <a:pt x="0" y="260"/>
                    <a:pt x="0" y="247"/>
                  </a:cubicBezTo>
                  <a:cubicBezTo>
                    <a:pt x="8" y="235"/>
                    <a:pt x="11" y="226"/>
                    <a:pt x="17" y="216"/>
                  </a:cubicBezTo>
                  <a:cubicBezTo>
                    <a:pt x="17" y="211"/>
                    <a:pt x="17" y="205"/>
                    <a:pt x="18" y="201"/>
                  </a:cubicBezTo>
                  <a:cubicBezTo>
                    <a:pt x="14" y="175"/>
                    <a:pt x="3" y="153"/>
                    <a:pt x="25" y="139"/>
                  </a:cubicBezTo>
                  <a:cubicBezTo>
                    <a:pt x="29" y="125"/>
                    <a:pt x="29" y="117"/>
                    <a:pt x="29" y="107"/>
                  </a:cubicBezTo>
                  <a:cubicBezTo>
                    <a:pt x="31" y="103"/>
                    <a:pt x="33" y="99"/>
                    <a:pt x="36" y="95"/>
                  </a:cubicBezTo>
                  <a:cubicBezTo>
                    <a:pt x="39" y="77"/>
                    <a:pt x="49" y="70"/>
                    <a:pt x="62" y="62"/>
                  </a:cubicBezTo>
                  <a:cubicBezTo>
                    <a:pt x="68" y="52"/>
                    <a:pt x="75" y="37"/>
                    <a:pt x="85" y="32"/>
                  </a:cubicBezTo>
                  <a:cubicBezTo>
                    <a:pt x="89" y="29"/>
                    <a:pt x="92" y="25"/>
                    <a:pt x="96" y="22"/>
                  </a:cubicBezTo>
                  <a:cubicBezTo>
                    <a:pt x="102" y="22"/>
                    <a:pt x="126" y="26"/>
                    <a:pt x="134" y="18"/>
                  </a:cubicBezTo>
                  <a:cubicBezTo>
                    <a:pt x="142" y="16"/>
                    <a:pt x="150" y="14"/>
                    <a:pt x="158" y="6"/>
                  </a:cubicBezTo>
                  <a:cubicBezTo>
                    <a:pt x="160" y="3"/>
                    <a:pt x="161" y="1"/>
                    <a:pt x="163" y="0"/>
                  </a:cubicBezTo>
                  <a:cubicBezTo>
                    <a:pt x="166" y="2"/>
                    <a:pt x="170" y="4"/>
                    <a:pt x="173" y="7"/>
                  </a:cubicBezTo>
                  <a:cubicBezTo>
                    <a:pt x="173" y="16"/>
                    <a:pt x="152" y="21"/>
                    <a:pt x="156" y="34"/>
                  </a:cubicBezTo>
                  <a:cubicBezTo>
                    <a:pt x="171" y="37"/>
                    <a:pt x="178" y="50"/>
                    <a:pt x="191" y="69"/>
                  </a:cubicBezTo>
                  <a:cubicBezTo>
                    <a:pt x="191" y="72"/>
                    <a:pt x="191" y="76"/>
                    <a:pt x="191" y="79"/>
                  </a:cubicBezTo>
                  <a:cubicBezTo>
                    <a:pt x="182" y="95"/>
                    <a:pt x="176" y="95"/>
                    <a:pt x="163" y="103"/>
                  </a:cubicBezTo>
                  <a:cubicBezTo>
                    <a:pt x="157" y="115"/>
                    <a:pt x="144" y="129"/>
                    <a:pt x="154" y="143"/>
                  </a:cubicBezTo>
                  <a:cubicBezTo>
                    <a:pt x="158" y="147"/>
                    <a:pt x="163" y="151"/>
                    <a:pt x="168" y="155"/>
                  </a:cubicBezTo>
                  <a:cubicBezTo>
                    <a:pt x="173" y="164"/>
                    <a:pt x="184" y="172"/>
                    <a:pt x="184" y="193"/>
                  </a:cubicBezTo>
                  <a:cubicBezTo>
                    <a:pt x="181" y="200"/>
                    <a:pt x="180" y="208"/>
                    <a:pt x="178" y="215"/>
                  </a:cubicBezTo>
                  <a:cubicBezTo>
                    <a:pt x="174" y="223"/>
                    <a:pt x="162" y="239"/>
                    <a:pt x="155" y="244"/>
                  </a:cubicBezTo>
                  <a:cubicBezTo>
                    <a:pt x="154" y="247"/>
                    <a:pt x="154" y="249"/>
                    <a:pt x="154" y="251"/>
                  </a:cubicBezTo>
                  <a:cubicBezTo>
                    <a:pt x="158" y="256"/>
                    <a:pt x="163" y="261"/>
                    <a:pt x="168" y="265"/>
                  </a:cubicBezTo>
                  <a:cubicBezTo>
                    <a:pt x="171" y="274"/>
                    <a:pt x="171" y="291"/>
                    <a:pt x="167" y="304"/>
                  </a:cubicBezTo>
                  <a:cubicBezTo>
                    <a:pt x="157" y="317"/>
                    <a:pt x="145" y="327"/>
                    <a:pt x="132" y="337"/>
                  </a:cubicBezTo>
                  <a:cubicBezTo>
                    <a:pt x="119" y="340"/>
                    <a:pt x="105" y="344"/>
                    <a:pt x="92" y="347"/>
                  </a:cubicBezTo>
                  <a:cubicBezTo>
                    <a:pt x="78" y="359"/>
                    <a:pt x="67" y="360"/>
                    <a:pt x="52" y="363"/>
                  </a:cubicBezTo>
                  <a:cubicBezTo>
                    <a:pt x="47" y="366"/>
                    <a:pt x="42" y="369"/>
                    <a:pt x="37" y="372"/>
                  </a:cubicBezTo>
                  <a:cubicBezTo>
                    <a:pt x="30" y="379"/>
                    <a:pt x="23" y="382"/>
                    <a:pt x="19" y="383"/>
                  </a:cubicBezTo>
                  <a:close/>
                </a:path>
              </a:pathLst>
            </a:custGeom>
            <a:grpFill/>
            <a:ln>
              <a:solidFill>
                <a:schemeClr val="bg1"/>
              </a:solidFill>
              <a:headEnd/>
              <a:tailEnd/>
            </a:ln>
          </p:spPr>
          <p:style>
            <a:lnRef idx="2">
              <a:schemeClr val="accent6"/>
            </a:lnRef>
            <a:fillRef idx="1">
              <a:schemeClr val="lt1"/>
            </a:fillRef>
            <a:effectRef idx="0">
              <a:schemeClr val="accent6"/>
            </a:effectRef>
            <a:fontRef idx="minor">
              <a:schemeClr val="dk1"/>
            </a:fontRef>
          </p:style>
          <p:txBody>
            <a:bodyPr/>
            <a:lstStyle/>
            <a:p>
              <a:pPr fontAlgn="auto">
                <a:spcBef>
                  <a:spcPts val="0"/>
                </a:spcBef>
                <a:spcAft>
                  <a:spcPts val="0"/>
                </a:spcAft>
                <a:defRPr/>
              </a:pPr>
              <a:endParaRPr lang="zh-CN" altLang="en-US" sz="2000" kern="0" noProof="1">
                <a:solidFill>
                  <a:sysClr val="windowText" lastClr="000000"/>
                </a:solidFill>
                <a:latin typeface="+mn-lt"/>
                <a:ea typeface="微软雅黑"/>
              </a:endParaRPr>
            </a:p>
          </p:txBody>
        </p:sp>
        <p:sp>
          <p:nvSpPr>
            <p:cNvPr id="42" name="Freeform 67"/>
            <p:cNvSpPr>
              <a:spLocks/>
            </p:cNvSpPr>
            <p:nvPr/>
          </p:nvSpPr>
          <p:spPr bwMode="auto">
            <a:xfrm rot="252837">
              <a:off x="4641123" y="3210578"/>
              <a:ext cx="736600" cy="492126"/>
            </a:xfrm>
            <a:custGeom>
              <a:avLst/>
              <a:gdLst/>
              <a:ahLst/>
              <a:cxnLst>
                <a:cxn ang="0">
                  <a:pos x="40" y="240"/>
                </a:cxn>
                <a:cxn ang="0">
                  <a:pos x="24" y="229"/>
                </a:cxn>
                <a:cxn ang="0">
                  <a:pos x="0" y="208"/>
                </a:cxn>
                <a:cxn ang="0">
                  <a:pos x="6" y="197"/>
                </a:cxn>
                <a:cxn ang="0">
                  <a:pos x="22" y="180"/>
                </a:cxn>
                <a:cxn ang="0">
                  <a:pos x="22" y="161"/>
                </a:cxn>
                <a:cxn ang="0">
                  <a:pos x="7" y="116"/>
                </a:cxn>
                <a:cxn ang="0">
                  <a:pos x="12" y="96"/>
                </a:cxn>
                <a:cxn ang="0">
                  <a:pos x="39" y="66"/>
                </a:cxn>
                <a:cxn ang="0">
                  <a:pos x="85" y="29"/>
                </a:cxn>
                <a:cxn ang="0">
                  <a:pos x="113" y="0"/>
                </a:cxn>
                <a:cxn ang="0">
                  <a:pos x="119" y="20"/>
                </a:cxn>
                <a:cxn ang="0">
                  <a:pos x="133" y="20"/>
                </a:cxn>
                <a:cxn ang="0">
                  <a:pos x="140" y="9"/>
                </a:cxn>
                <a:cxn ang="0">
                  <a:pos x="165" y="6"/>
                </a:cxn>
                <a:cxn ang="0">
                  <a:pos x="174" y="19"/>
                </a:cxn>
                <a:cxn ang="0">
                  <a:pos x="173" y="44"/>
                </a:cxn>
                <a:cxn ang="0">
                  <a:pos x="216" y="61"/>
                </a:cxn>
                <a:cxn ang="0">
                  <a:pos x="238" y="26"/>
                </a:cxn>
                <a:cxn ang="0">
                  <a:pos x="248" y="16"/>
                </a:cxn>
                <a:cxn ang="0">
                  <a:pos x="277" y="9"/>
                </a:cxn>
                <a:cxn ang="0">
                  <a:pos x="301" y="19"/>
                </a:cxn>
                <a:cxn ang="0">
                  <a:pos x="355" y="17"/>
                </a:cxn>
                <a:cxn ang="0">
                  <a:pos x="359" y="20"/>
                </a:cxn>
                <a:cxn ang="0">
                  <a:pos x="357" y="25"/>
                </a:cxn>
                <a:cxn ang="0">
                  <a:pos x="355" y="42"/>
                </a:cxn>
                <a:cxn ang="0">
                  <a:pos x="336" y="44"/>
                </a:cxn>
                <a:cxn ang="0">
                  <a:pos x="281" y="89"/>
                </a:cxn>
                <a:cxn ang="0">
                  <a:pos x="269" y="95"/>
                </a:cxn>
                <a:cxn ang="0">
                  <a:pos x="251" y="105"/>
                </a:cxn>
                <a:cxn ang="0">
                  <a:pos x="248" y="108"/>
                </a:cxn>
                <a:cxn ang="0">
                  <a:pos x="246" y="128"/>
                </a:cxn>
                <a:cxn ang="0">
                  <a:pos x="225" y="154"/>
                </a:cxn>
                <a:cxn ang="0">
                  <a:pos x="220" y="181"/>
                </a:cxn>
                <a:cxn ang="0">
                  <a:pos x="192" y="197"/>
                </a:cxn>
                <a:cxn ang="0">
                  <a:pos x="177" y="226"/>
                </a:cxn>
                <a:cxn ang="0">
                  <a:pos x="177" y="224"/>
                </a:cxn>
                <a:cxn ang="0">
                  <a:pos x="171" y="219"/>
                </a:cxn>
                <a:cxn ang="0">
                  <a:pos x="161" y="218"/>
                </a:cxn>
                <a:cxn ang="0">
                  <a:pos x="148" y="235"/>
                </a:cxn>
                <a:cxn ang="0">
                  <a:pos x="121" y="233"/>
                </a:cxn>
                <a:cxn ang="0">
                  <a:pos x="118" y="226"/>
                </a:cxn>
                <a:cxn ang="0">
                  <a:pos x="95" y="203"/>
                </a:cxn>
                <a:cxn ang="0">
                  <a:pos x="80" y="203"/>
                </a:cxn>
                <a:cxn ang="0">
                  <a:pos x="77" y="226"/>
                </a:cxn>
                <a:cxn ang="0">
                  <a:pos x="62" y="234"/>
                </a:cxn>
                <a:cxn ang="0">
                  <a:pos x="40" y="240"/>
                </a:cxn>
              </a:cxnLst>
              <a:rect l="0" t="0" r="r" b="b"/>
              <a:pathLst>
                <a:path w="359" h="240">
                  <a:moveTo>
                    <a:pt x="40" y="240"/>
                  </a:moveTo>
                  <a:cubicBezTo>
                    <a:pt x="34" y="236"/>
                    <a:pt x="29" y="233"/>
                    <a:pt x="24" y="229"/>
                  </a:cubicBezTo>
                  <a:cubicBezTo>
                    <a:pt x="16" y="222"/>
                    <a:pt x="8" y="215"/>
                    <a:pt x="0" y="208"/>
                  </a:cubicBezTo>
                  <a:cubicBezTo>
                    <a:pt x="2" y="204"/>
                    <a:pt x="4" y="200"/>
                    <a:pt x="6" y="197"/>
                  </a:cubicBezTo>
                  <a:cubicBezTo>
                    <a:pt x="12" y="192"/>
                    <a:pt x="19" y="186"/>
                    <a:pt x="22" y="180"/>
                  </a:cubicBezTo>
                  <a:cubicBezTo>
                    <a:pt x="22" y="174"/>
                    <a:pt x="22" y="167"/>
                    <a:pt x="22" y="161"/>
                  </a:cubicBezTo>
                  <a:cubicBezTo>
                    <a:pt x="20" y="151"/>
                    <a:pt x="11" y="119"/>
                    <a:pt x="7" y="116"/>
                  </a:cubicBezTo>
                  <a:cubicBezTo>
                    <a:pt x="7" y="104"/>
                    <a:pt x="6" y="102"/>
                    <a:pt x="12" y="96"/>
                  </a:cubicBezTo>
                  <a:cubicBezTo>
                    <a:pt x="18" y="83"/>
                    <a:pt x="28" y="76"/>
                    <a:pt x="39" y="66"/>
                  </a:cubicBezTo>
                  <a:cubicBezTo>
                    <a:pt x="49" y="46"/>
                    <a:pt x="66" y="40"/>
                    <a:pt x="85" y="29"/>
                  </a:cubicBezTo>
                  <a:cubicBezTo>
                    <a:pt x="94" y="19"/>
                    <a:pt x="103" y="9"/>
                    <a:pt x="113" y="0"/>
                  </a:cubicBezTo>
                  <a:cubicBezTo>
                    <a:pt x="115" y="6"/>
                    <a:pt x="117" y="13"/>
                    <a:pt x="119" y="20"/>
                  </a:cubicBezTo>
                  <a:cubicBezTo>
                    <a:pt x="123" y="20"/>
                    <a:pt x="128" y="20"/>
                    <a:pt x="133" y="20"/>
                  </a:cubicBezTo>
                  <a:cubicBezTo>
                    <a:pt x="135" y="16"/>
                    <a:pt x="138" y="12"/>
                    <a:pt x="140" y="9"/>
                  </a:cubicBezTo>
                  <a:cubicBezTo>
                    <a:pt x="145" y="9"/>
                    <a:pt x="157" y="10"/>
                    <a:pt x="165" y="6"/>
                  </a:cubicBezTo>
                  <a:cubicBezTo>
                    <a:pt x="165" y="8"/>
                    <a:pt x="169" y="13"/>
                    <a:pt x="174" y="19"/>
                  </a:cubicBezTo>
                  <a:cubicBezTo>
                    <a:pt x="173" y="28"/>
                    <a:pt x="173" y="36"/>
                    <a:pt x="173" y="44"/>
                  </a:cubicBezTo>
                  <a:cubicBezTo>
                    <a:pt x="181" y="52"/>
                    <a:pt x="198" y="61"/>
                    <a:pt x="216" y="61"/>
                  </a:cubicBezTo>
                  <a:cubicBezTo>
                    <a:pt x="223" y="49"/>
                    <a:pt x="231" y="38"/>
                    <a:pt x="238" y="26"/>
                  </a:cubicBezTo>
                  <a:cubicBezTo>
                    <a:pt x="241" y="22"/>
                    <a:pt x="244" y="19"/>
                    <a:pt x="248" y="16"/>
                  </a:cubicBezTo>
                  <a:cubicBezTo>
                    <a:pt x="255" y="11"/>
                    <a:pt x="264" y="7"/>
                    <a:pt x="277" y="9"/>
                  </a:cubicBezTo>
                  <a:cubicBezTo>
                    <a:pt x="284" y="12"/>
                    <a:pt x="293" y="15"/>
                    <a:pt x="301" y="19"/>
                  </a:cubicBezTo>
                  <a:cubicBezTo>
                    <a:pt x="319" y="18"/>
                    <a:pt x="337" y="17"/>
                    <a:pt x="355" y="17"/>
                  </a:cubicBezTo>
                  <a:cubicBezTo>
                    <a:pt x="356" y="18"/>
                    <a:pt x="357" y="19"/>
                    <a:pt x="359" y="20"/>
                  </a:cubicBezTo>
                  <a:cubicBezTo>
                    <a:pt x="358" y="21"/>
                    <a:pt x="357" y="23"/>
                    <a:pt x="357" y="25"/>
                  </a:cubicBezTo>
                  <a:cubicBezTo>
                    <a:pt x="356" y="30"/>
                    <a:pt x="356" y="36"/>
                    <a:pt x="355" y="42"/>
                  </a:cubicBezTo>
                  <a:cubicBezTo>
                    <a:pt x="349" y="43"/>
                    <a:pt x="342" y="43"/>
                    <a:pt x="336" y="44"/>
                  </a:cubicBezTo>
                  <a:cubicBezTo>
                    <a:pt x="317" y="56"/>
                    <a:pt x="286" y="69"/>
                    <a:pt x="281" y="89"/>
                  </a:cubicBezTo>
                  <a:cubicBezTo>
                    <a:pt x="277" y="91"/>
                    <a:pt x="273" y="93"/>
                    <a:pt x="269" y="95"/>
                  </a:cubicBezTo>
                  <a:cubicBezTo>
                    <a:pt x="264" y="102"/>
                    <a:pt x="257" y="103"/>
                    <a:pt x="251" y="105"/>
                  </a:cubicBezTo>
                  <a:cubicBezTo>
                    <a:pt x="250" y="106"/>
                    <a:pt x="248" y="107"/>
                    <a:pt x="248" y="108"/>
                  </a:cubicBezTo>
                  <a:cubicBezTo>
                    <a:pt x="247" y="115"/>
                    <a:pt x="247" y="121"/>
                    <a:pt x="246" y="128"/>
                  </a:cubicBezTo>
                  <a:cubicBezTo>
                    <a:pt x="241" y="137"/>
                    <a:pt x="230" y="146"/>
                    <a:pt x="225" y="154"/>
                  </a:cubicBezTo>
                  <a:cubicBezTo>
                    <a:pt x="225" y="161"/>
                    <a:pt x="225" y="172"/>
                    <a:pt x="220" y="181"/>
                  </a:cubicBezTo>
                  <a:cubicBezTo>
                    <a:pt x="205" y="181"/>
                    <a:pt x="199" y="188"/>
                    <a:pt x="192" y="197"/>
                  </a:cubicBezTo>
                  <a:cubicBezTo>
                    <a:pt x="191" y="207"/>
                    <a:pt x="188" y="219"/>
                    <a:pt x="177" y="226"/>
                  </a:cubicBezTo>
                  <a:cubicBezTo>
                    <a:pt x="177" y="225"/>
                    <a:pt x="177" y="224"/>
                    <a:pt x="177" y="224"/>
                  </a:cubicBezTo>
                  <a:cubicBezTo>
                    <a:pt x="174" y="222"/>
                    <a:pt x="172" y="220"/>
                    <a:pt x="171" y="219"/>
                  </a:cubicBezTo>
                  <a:cubicBezTo>
                    <a:pt x="167" y="218"/>
                    <a:pt x="164" y="218"/>
                    <a:pt x="161" y="218"/>
                  </a:cubicBezTo>
                  <a:cubicBezTo>
                    <a:pt x="156" y="224"/>
                    <a:pt x="152" y="229"/>
                    <a:pt x="148" y="235"/>
                  </a:cubicBezTo>
                  <a:cubicBezTo>
                    <a:pt x="139" y="238"/>
                    <a:pt x="125" y="235"/>
                    <a:pt x="121" y="233"/>
                  </a:cubicBezTo>
                  <a:cubicBezTo>
                    <a:pt x="119" y="230"/>
                    <a:pt x="118" y="228"/>
                    <a:pt x="118" y="226"/>
                  </a:cubicBezTo>
                  <a:cubicBezTo>
                    <a:pt x="110" y="218"/>
                    <a:pt x="102" y="210"/>
                    <a:pt x="95" y="203"/>
                  </a:cubicBezTo>
                  <a:cubicBezTo>
                    <a:pt x="90" y="203"/>
                    <a:pt x="85" y="203"/>
                    <a:pt x="80" y="203"/>
                  </a:cubicBezTo>
                  <a:cubicBezTo>
                    <a:pt x="78" y="208"/>
                    <a:pt x="78" y="215"/>
                    <a:pt x="77" y="226"/>
                  </a:cubicBezTo>
                  <a:cubicBezTo>
                    <a:pt x="69" y="226"/>
                    <a:pt x="63" y="231"/>
                    <a:pt x="62" y="234"/>
                  </a:cubicBezTo>
                  <a:cubicBezTo>
                    <a:pt x="52" y="234"/>
                    <a:pt x="44" y="239"/>
                    <a:pt x="40" y="240"/>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2000" kern="0" noProof="1">
                <a:solidFill>
                  <a:sysClr val="windowText" lastClr="000000"/>
                </a:solidFill>
                <a:latin typeface="+mn-lt"/>
                <a:ea typeface="微软雅黑"/>
              </a:endParaRPr>
            </a:p>
          </p:txBody>
        </p:sp>
        <p:sp>
          <p:nvSpPr>
            <p:cNvPr id="43" name="Freeform 68"/>
            <p:cNvSpPr>
              <a:spLocks/>
            </p:cNvSpPr>
            <p:nvPr/>
          </p:nvSpPr>
          <p:spPr bwMode="auto">
            <a:xfrm rot="252837">
              <a:off x="3505200" y="3024188"/>
              <a:ext cx="319088" cy="522287"/>
            </a:xfrm>
            <a:custGeom>
              <a:avLst/>
              <a:gdLst/>
              <a:ahLst/>
              <a:cxnLst>
                <a:cxn ang="0">
                  <a:pos x="59" y="229"/>
                </a:cxn>
                <a:cxn ang="0">
                  <a:pos x="55" y="210"/>
                </a:cxn>
                <a:cxn ang="0">
                  <a:pos x="48" y="162"/>
                </a:cxn>
                <a:cxn ang="0">
                  <a:pos x="15" y="125"/>
                </a:cxn>
                <a:cxn ang="0">
                  <a:pos x="0" y="117"/>
                </a:cxn>
                <a:cxn ang="0">
                  <a:pos x="38" y="106"/>
                </a:cxn>
                <a:cxn ang="0">
                  <a:pos x="62" y="95"/>
                </a:cxn>
                <a:cxn ang="0">
                  <a:pos x="72" y="82"/>
                </a:cxn>
                <a:cxn ang="0">
                  <a:pos x="71" y="60"/>
                </a:cxn>
                <a:cxn ang="0">
                  <a:pos x="88" y="29"/>
                </a:cxn>
                <a:cxn ang="0">
                  <a:pos x="91" y="12"/>
                </a:cxn>
                <a:cxn ang="0">
                  <a:pos x="124" y="9"/>
                </a:cxn>
                <a:cxn ang="0">
                  <a:pos x="127" y="18"/>
                </a:cxn>
                <a:cxn ang="0">
                  <a:pos x="118" y="38"/>
                </a:cxn>
                <a:cxn ang="0">
                  <a:pos x="109" y="80"/>
                </a:cxn>
                <a:cxn ang="0">
                  <a:pos x="130" y="82"/>
                </a:cxn>
                <a:cxn ang="0">
                  <a:pos x="155" y="101"/>
                </a:cxn>
                <a:cxn ang="0">
                  <a:pos x="144" y="116"/>
                </a:cxn>
                <a:cxn ang="0">
                  <a:pos x="128" y="133"/>
                </a:cxn>
                <a:cxn ang="0">
                  <a:pos x="111" y="157"/>
                </a:cxn>
                <a:cxn ang="0">
                  <a:pos x="100" y="191"/>
                </a:cxn>
                <a:cxn ang="0">
                  <a:pos x="108" y="199"/>
                </a:cxn>
                <a:cxn ang="0">
                  <a:pos x="125" y="219"/>
                </a:cxn>
                <a:cxn ang="0">
                  <a:pos x="121" y="227"/>
                </a:cxn>
                <a:cxn ang="0">
                  <a:pos x="103" y="233"/>
                </a:cxn>
                <a:cxn ang="0">
                  <a:pos x="59" y="229"/>
                </a:cxn>
              </a:cxnLst>
              <a:rect l="0" t="0" r="r" b="b"/>
              <a:pathLst>
                <a:path w="155" h="253">
                  <a:moveTo>
                    <a:pt x="59" y="229"/>
                  </a:moveTo>
                  <a:cubicBezTo>
                    <a:pt x="58" y="222"/>
                    <a:pt x="56" y="216"/>
                    <a:pt x="55" y="210"/>
                  </a:cubicBezTo>
                  <a:cubicBezTo>
                    <a:pt x="53" y="190"/>
                    <a:pt x="49" y="174"/>
                    <a:pt x="48" y="162"/>
                  </a:cubicBezTo>
                  <a:cubicBezTo>
                    <a:pt x="36" y="145"/>
                    <a:pt x="20" y="134"/>
                    <a:pt x="15" y="125"/>
                  </a:cubicBezTo>
                  <a:cubicBezTo>
                    <a:pt x="9" y="122"/>
                    <a:pt x="5" y="120"/>
                    <a:pt x="0" y="117"/>
                  </a:cubicBezTo>
                  <a:cubicBezTo>
                    <a:pt x="3" y="111"/>
                    <a:pt x="27" y="108"/>
                    <a:pt x="38" y="106"/>
                  </a:cubicBezTo>
                  <a:cubicBezTo>
                    <a:pt x="48" y="98"/>
                    <a:pt x="45" y="97"/>
                    <a:pt x="62" y="95"/>
                  </a:cubicBezTo>
                  <a:cubicBezTo>
                    <a:pt x="65" y="91"/>
                    <a:pt x="69" y="87"/>
                    <a:pt x="72" y="82"/>
                  </a:cubicBezTo>
                  <a:cubicBezTo>
                    <a:pt x="72" y="75"/>
                    <a:pt x="71" y="67"/>
                    <a:pt x="71" y="60"/>
                  </a:cubicBezTo>
                  <a:cubicBezTo>
                    <a:pt x="76" y="49"/>
                    <a:pt x="82" y="39"/>
                    <a:pt x="88" y="29"/>
                  </a:cubicBezTo>
                  <a:cubicBezTo>
                    <a:pt x="89" y="23"/>
                    <a:pt x="90" y="17"/>
                    <a:pt x="91" y="12"/>
                  </a:cubicBezTo>
                  <a:cubicBezTo>
                    <a:pt x="102" y="12"/>
                    <a:pt x="111" y="0"/>
                    <a:pt x="124" y="9"/>
                  </a:cubicBezTo>
                  <a:cubicBezTo>
                    <a:pt x="124" y="12"/>
                    <a:pt x="125" y="15"/>
                    <a:pt x="127" y="18"/>
                  </a:cubicBezTo>
                  <a:cubicBezTo>
                    <a:pt x="124" y="25"/>
                    <a:pt x="121" y="31"/>
                    <a:pt x="118" y="38"/>
                  </a:cubicBezTo>
                  <a:cubicBezTo>
                    <a:pt x="107" y="52"/>
                    <a:pt x="106" y="57"/>
                    <a:pt x="109" y="80"/>
                  </a:cubicBezTo>
                  <a:cubicBezTo>
                    <a:pt x="116" y="80"/>
                    <a:pt x="123" y="81"/>
                    <a:pt x="130" y="82"/>
                  </a:cubicBezTo>
                  <a:cubicBezTo>
                    <a:pt x="134" y="87"/>
                    <a:pt x="141" y="97"/>
                    <a:pt x="155" y="101"/>
                  </a:cubicBezTo>
                  <a:cubicBezTo>
                    <a:pt x="154" y="105"/>
                    <a:pt x="150" y="112"/>
                    <a:pt x="144" y="116"/>
                  </a:cubicBezTo>
                  <a:cubicBezTo>
                    <a:pt x="141" y="123"/>
                    <a:pt x="134" y="128"/>
                    <a:pt x="128" y="133"/>
                  </a:cubicBezTo>
                  <a:cubicBezTo>
                    <a:pt x="103" y="133"/>
                    <a:pt x="117" y="138"/>
                    <a:pt x="111" y="157"/>
                  </a:cubicBezTo>
                  <a:cubicBezTo>
                    <a:pt x="101" y="171"/>
                    <a:pt x="100" y="169"/>
                    <a:pt x="100" y="191"/>
                  </a:cubicBezTo>
                  <a:cubicBezTo>
                    <a:pt x="102" y="194"/>
                    <a:pt x="105" y="196"/>
                    <a:pt x="108" y="199"/>
                  </a:cubicBezTo>
                  <a:cubicBezTo>
                    <a:pt x="113" y="200"/>
                    <a:pt x="128" y="203"/>
                    <a:pt x="125" y="219"/>
                  </a:cubicBezTo>
                  <a:cubicBezTo>
                    <a:pt x="124" y="222"/>
                    <a:pt x="122" y="224"/>
                    <a:pt x="121" y="227"/>
                  </a:cubicBezTo>
                  <a:cubicBezTo>
                    <a:pt x="114" y="229"/>
                    <a:pt x="108" y="230"/>
                    <a:pt x="103" y="233"/>
                  </a:cubicBezTo>
                  <a:cubicBezTo>
                    <a:pt x="79" y="253"/>
                    <a:pt x="89" y="251"/>
                    <a:pt x="59" y="229"/>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2000" kern="0" noProof="1">
                <a:solidFill>
                  <a:sysClr val="windowText" lastClr="000000"/>
                </a:solidFill>
                <a:latin typeface="+mn-lt"/>
                <a:ea typeface="微软雅黑"/>
              </a:endParaRPr>
            </a:p>
          </p:txBody>
        </p:sp>
        <p:sp>
          <p:nvSpPr>
            <p:cNvPr id="44" name="Freeform 69"/>
            <p:cNvSpPr>
              <a:spLocks/>
            </p:cNvSpPr>
            <p:nvPr/>
          </p:nvSpPr>
          <p:spPr bwMode="auto">
            <a:xfrm rot="252837">
              <a:off x="4471988" y="2589213"/>
              <a:ext cx="615950" cy="900112"/>
            </a:xfrm>
            <a:custGeom>
              <a:avLst/>
              <a:gdLst/>
              <a:ahLst/>
              <a:cxnLst>
                <a:cxn ang="0">
                  <a:pos x="100" y="431"/>
                </a:cxn>
                <a:cxn ang="0">
                  <a:pos x="24" y="423"/>
                </a:cxn>
                <a:cxn ang="0">
                  <a:pos x="29" y="381"/>
                </a:cxn>
                <a:cxn ang="0">
                  <a:pos x="3" y="294"/>
                </a:cxn>
                <a:cxn ang="0">
                  <a:pos x="44" y="240"/>
                </a:cxn>
                <a:cxn ang="0">
                  <a:pos x="15" y="189"/>
                </a:cxn>
                <a:cxn ang="0">
                  <a:pos x="10" y="186"/>
                </a:cxn>
                <a:cxn ang="0">
                  <a:pos x="27" y="164"/>
                </a:cxn>
                <a:cxn ang="0">
                  <a:pos x="13" y="141"/>
                </a:cxn>
                <a:cxn ang="0">
                  <a:pos x="0" y="101"/>
                </a:cxn>
                <a:cxn ang="0">
                  <a:pos x="19" y="86"/>
                </a:cxn>
                <a:cxn ang="0">
                  <a:pos x="32" y="52"/>
                </a:cxn>
                <a:cxn ang="0">
                  <a:pos x="55" y="100"/>
                </a:cxn>
                <a:cxn ang="0">
                  <a:pos x="69" y="95"/>
                </a:cxn>
                <a:cxn ang="0">
                  <a:pos x="141" y="60"/>
                </a:cxn>
                <a:cxn ang="0">
                  <a:pos x="162" y="13"/>
                </a:cxn>
                <a:cxn ang="0">
                  <a:pos x="208" y="65"/>
                </a:cxn>
                <a:cxn ang="0">
                  <a:pos x="257" y="86"/>
                </a:cxn>
                <a:cxn ang="0">
                  <a:pos x="252" y="126"/>
                </a:cxn>
                <a:cxn ang="0">
                  <a:pos x="300" y="157"/>
                </a:cxn>
                <a:cxn ang="0">
                  <a:pos x="244" y="220"/>
                </a:cxn>
                <a:cxn ang="0">
                  <a:pos x="196" y="199"/>
                </a:cxn>
                <a:cxn ang="0">
                  <a:pos x="174" y="161"/>
                </a:cxn>
                <a:cxn ang="0">
                  <a:pos x="144" y="111"/>
                </a:cxn>
                <a:cxn ang="0">
                  <a:pos x="97" y="145"/>
                </a:cxn>
                <a:cxn ang="0">
                  <a:pos x="80" y="185"/>
                </a:cxn>
                <a:cxn ang="0">
                  <a:pos x="115" y="211"/>
                </a:cxn>
                <a:cxn ang="0">
                  <a:pos x="153" y="211"/>
                </a:cxn>
                <a:cxn ang="0">
                  <a:pos x="162" y="245"/>
                </a:cxn>
                <a:cxn ang="0">
                  <a:pos x="209" y="290"/>
                </a:cxn>
                <a:cxn ang="0">
                  <a:pos x="157" y="329"/>
                </a:cxn>
                <a:cxn ang="0">
                  <a:pos x="106" y="432"/>
                </a:cxn>
              </a:cxnLst>
              <a:rect l="0" t="0" r="r" b="b"/>
              <a:pathLst>
                <a:path w="300" h="439">
                  <a:moveTo>
                    <a:pt x="107" y="439"/>
                  </a:moveTo>
                  <a:cubicBezTo>
                    <a:pt x="105" y="436"/>
                    <a:pt x="103" y="433"/>
                    <a:pt x="100" y="431"/>
                  </a:cubicBezTo>
                  <a:cubicBezTo>
                    <a:pt x="87" y="431"/>
                    <a:pt x="74" y="431"/>
                    <a:pt x="61" y="432"/>
                  </a:cubicBezTo>
                  <a:cubicBezTo>
                    <a:pt x="48" y="429"/>
                    <a:pt x="36" y="426"/>
                    <a:pt x="24" y="423"/>
                  </a:cubicBezTo>
                  <a:cubicBezTo>
                    <a:pt x="14" y="417"/>
                    <a:pt x="8" y="408"/>
                    <a:pt x="8" y="405"/>
                  </a:cubicBezTo>
                  <a:cubicBezTo>
                    <a:pt x="15" y="397"/>
                    <a:pt x="22" y="389"/>
                    <a:pt x="29" y="381"/>
                  </a:cubicBezTo>
                  <a:cubicBezTo>
                    <a:pt x="31" y="375"/>
                    <a:pt x="32" y="368"/>
                    <a:pt x="35" y="362"/>
                  </a:cubicBezTo>
                  <a:cubicBezTo>
                    <a:pt x="43" y="326"/>
                    <a:pt x="21" y="311"/>
                    <a:pt x="3" y="294"/>
                  </a:cubicBezTo>
                  <a:cubicBezTo>
                    <a:pt x="3" y="271"/>
                    <a:pt x="18" y="264"/>
                    <a:pt x="35" y="254"/>
                  </a:cubicBezTo>
                  <a:cubicBezTo>
                    <a:pt x="38" y="249"/>
                    <a:pt x="41" y="244"/>
                    <a:pt x="44" y="240"/>
                  </a:cubicBezTo>
                  <a:cubicBezTo>
                    <a:pt x="43" y="234"/>
                    <a:pt x="43" y="228"/>
                    <a:pt x="43" y="223"/>
                  </a:cubicBezTo>
                  <a:cubicBezTo>
                    <a:pt x="33" y="207"/>
                    <a:pt x="25" y="197"/>
                    <a:pt x="15" y="189"/>
                  </a:cubicBezTo>
                  <a:cubicBezTo>
                    <a:pt x="13" y="188"/>
                    <a:pt x="11" y="188"/>
                    <a:pt x="10" y="188"/>
                  </a:cubicBezTo>
                  <a:cubicBezTo>
                    <a:pt x="10" y="187"/>
                    <a:pt x="10" y="187"/>
                    <a:pt x="10" y="186"/>
                  </a:cubicBezTo>
                  <a:cubicBezTo>
                    <a:pt x="14" y="183"/>
                    <a:pt x="17" y="180"/>
                    <a:pt x="21" y="177"/>
                  </a:cubicBezTo>
                  <a:cubicBezTo>
                    <a:pt x="23" y="173"/>
                    <a:pt x="27" y="168"/>
                    <a:pt x="27" y="164"/>
                  </a:cubicBezTo>
                  <a:cubicBezTo>
                    <a:pt x="22" y="159"/>
                    <a:pt x="17" y="156"/>
                    <a:pt x="13" y="152"/>
                  </a:cubicBezTo>
                  <a:cubicBezTo>
                    <a:pt x="13" y="148"/>
                    <a:pt x="13" y="144"/>
                    <a:pt x="13" y="141"/>
                  </a:cubicBezTo>
                  <a:cubicBezTo>
                    <a:pt x="7" y="134"/>
                    <a:pt x="2" y="130"/>
                    <a:pt x="0" y="125"/>
                  </a:cubicBezTo>
                  <a:cubicBezTo>
                    <a:pt x="0" y="117"/>
                    <a:pt x="0" y="109"/>
                    <a:pt x="0" y="101"/>
                  </a:cubicBezTo>
                  <a:cubicBezTo>
                    <a:pt x="2" y="97"/>
                    <a:pt x="5" y="93"/>
                    <a:pt x="8" y="91"/>
                  </a:cubicBezTo>
                  <a:cubicBezTo>
                    <a:pt x="8" y="91"/>
                    <a:pt x="16" y="89"/>
                    <a:pt x="19" y="86"/>
                  </a:cubicBezTo>
                  <a:cubicBezTo>
                    <a:pt x="19" y="78"/>
                    <a:pt x="19" y="69"/>
                    <a:pt x="19" y="61"/>
                  </a:cubicBezTo>
                  <a:cubicBezTo>
                    <a:pt x="24" y="56"/>
                    <a:pt x="24" y="54"/>
                    <a:pt x="32" y="52"/>
                  </a:cubicBezTo>
                  <a:cubicBezTo>
                    <a:pt x="36" y="55"/>
                    <a:pt x="44" y="59"/>
                    <a:pt x="44" y="71"/>
                  </a:cubicBezTo>
                  <a:cubicBezTo>
                    <a:pt x="31" y="79"/>
                    <a:pt x="42" y="90"/>
                    <a:pt x="55" y="100"/>
                  </a:cubicBezTo>
                  <a:cubicBezTo>
                    <a:pt x="57" y="100"/>
                    <a:pt x="58" y="100"/>
                    <a:pt x="61" y="101"/>
                  </a:cubicBezTo>
                  <a:cubicBezTo>
                    <a:pt x="63" y="99"/>
                    <a:pt x="66" y="97"/>
                    <a:pt x="69" y="95"/>
                  </a:cubicBezTo>
                  <a:cubicBezTo>
                    <a:pt x="69" y="83"/>
                    <a:pt x="82" y="82"/>
                    <a:pt x="90" y="75"/>
                  </a:cubicBezTo>
                  <a:cubicBezTo>
                    <a:pt x="102" y="59"/>
                    <a:pt x="124" y="71"/>
                    <a:pt x="141" y="60"/>
                  </a:cubicBezTo>
                  <a:cubicBezTo>
                    <a:pt x="140" y="50"/>
                    <a:pt x="140" y="40"/>
                    <a:pt x="140" y="30"/>
                  </a:cubicBezTo>
                  <a:cubicBezTo>
                    <a:pt x="146" y="22"/>
                    <a:pt x="150" y="20"/>
                    <a:pt x="162" y="13"/>
                  </a:cubicBezTo>
                  <a:cubicBezTo>
                    <a:pt x="175" y="0"/>
                    <a:pt x="179" y="13"/>
                    <a:pt x="186" y="30"/>
                  </a:cubicBezTo>
                  <a:cubicBezTo>
                    <a:pt x="193" y="42"/>
                    <a:pt x="200" y="53"/>
                    <a:pt x="208" y="65"/>
                  </a:cubicBezTo>
                  <a:cubicBezTo>
                    <a:pt x="209" y="75"/>
                    <a:pt x="207" y="80"/>
                    <a:pt x="223" y="87"/>
                  </a:cubicBezTo>
                  <a:cubicBezTo>
                    <a:pt x="230" y="87"/>
                    <a:pt x="245" y="85"/>
                    <a:pt x="257" y="86"/>
                  </a:cubicBezTo>
                  <a:cubicBezTo>
                    <a:pt x="252" y="94"/>
                    <a:pt x="245" y="93"/>
                    <a:pt x="241" y="102"/>
                  </a:cubicBezTo>
                  <a:cubicBezTo>
                    <a:pt x="241" y="111"/>
                    <a:pt x="238" y="116"/>
                    <a:pt x="252" y="126"/>
                  </a:cubicBezTo>
                  <a:cubicBezTo>
                    <a:pt x="265" y="128"/>
                    <a:pt x="276" y="141"/>
                    <a:pt x="292" y="149"/>
                  </a:cubicBezTo>
                  <a:cubicBezTo>
                    <a:pt x="294" y="151"/>
                    <a:pt x="297" y="154"/>
                    <a:pt x="300" y="157"/>
                  </a:cubicBezTo>
                  <a:cubicBezTo>
                    <a:pt x="291" y="168"/>
                    <a:pt x="282" y="181"/>
                    <a:pt x="274" y="193"/>
                  </a:cubicBezTo>
                  <a:cubicBezTo>
                    <a:pt x="274" y="204"/>
                    <a:pt x="252" y="216"/>
                    <a:pt x="244" y="220"/>
                  </a:cubicBezTo>
                  <a:cubicBezTo>
                    <a:pt x="237" y="221"/>
                    <a:pt x="230" y="222"/>
                    <a:pt x="223" y="224"/>
                  </a:cubicBezTo>
                  <a:cubicBezTo>
                    <a:pt x="209" y="215"/>
                    <a:pt x="204" y="203"/>
                    <a:pt x="196" y="199"/>
                  </a:cubicBezTo>
                  <a:cubicBezTo>
                    <a:pt x="191" y="187"/>
                    <a:pt x="196" y="174"/>
                    <a:pt x="192" y="168"/>
                  </a:cubicBezTo>
                  <a:cubicBezTo>
                    <a:pt x="186" y="165"/>
                    <a:pt x="180" y="163"/>
                    <a:pt x="174" y="161"/>
                  </a:cubicBezTo>
                  <a:cubicBezTo>
                    <a:pt x="173" y="147"/>
                    <a:pt x="176" y="129"/>
                    <a:pt x="176" y="121"/>
                  </a:cubicBezTo>
                  <a:cubicBezTo>
                    <a:pt x="161" y="120"/>
                    <a:pt x="147" y="120"/>
                    <a:pt x="144" y="111"/>
                  </a:cubicBezTo>
                  <a:cubicBezTo>
                    <a:pt x="126" y="111"/>
                    <a:pt x="127" y="111"/>
                    <a:pt x="123" y="128"/>
                  </a:cubicBezTo>
                  <a:cubicBezTo>
                    <a:pt x="113" y="132"/>
                    <a:pt x="104" y="140"/>
                    <a:pt x="97" y="145"/>
                  </a:cubicBezTo>
                  <a:cubicBezTo>
                    <a:pt x="97" y="150"/>
                    <a:pt x="97" y="154"/>
                    <a:pt x="103" y="164"/>
                  </a:cubicBezTo>
                  <a:cubicBezTo>
                    <a:pt x="101" y="179"/>
                    <a:pt x="84" y="176"/>
                    <a:pt x="80" y="185"/>
                  </a:cubicBezTo>
                  <a:cubicBezTo>
                    <a:pt x="80" y="192"/>
                    <a:pt x="75" y="204"/>
                    <a:pt x="80" y="211"/>
                  </a:cubicBezTo>
                  <a:cubicBezTo>
                    <a:pt x="91" y="211"/>
                    <a:pt x="103" y="211"/>
                    <a:pt x="115" y="211"/>
                  </a:cubicBezTo>
                  <a:cubicBezTo>
                    <a:pt x="123" y="204"/>
                    <a:pt x="124" y="198"/>
                    <a:pt x="141" y="200"/>
                  </a:cubicBezTo>
                  <a:cubicBezTo>
                    <a:pt x="144" y="205"/>
                    <a:pt x="148" y="205"/>
                    <a:pt x="153" y="211"/>
                  </a:cubicBezTo>
                  <a:cubicBezTo>
                    <a:pt x="155" y="214"/>
                    <a:pt x="157" y="217"/>
                    <a:pt x="159" y="221"/>
                  </a:cubicBezTo>
                  <a:cubicBezTo>
                    <a:pt x="160" y="229"/>
                    <a:pt x="161" y="237"/>
                    <a:pt x="162" y="245"/>
                  </a:cubicBezTo>
                  <a:cubicBezTo>
                    <a:pt x="169" y="254"/>
                    <a:pt x="179" y="266"/>
                    <a:pt x="197" y="271"/>
                  </a:cubicBezTo>
                  <a:cubicBezTo>
                    <a:pt x="201" y="277"/>
                    <a:pt x="205" y="283"/>
                    <a:pt x="209" y="290"/>
                  </a:cubicBezTo>
                  <a:cubicBezTo>
                    <a:pt x="200" y="290"/>
                    <a:pt x="196" y="300"/>
                    <a:pt x="190" y="303"/>
                  </a:cubicBezTo>
                  <a:cubicBezTo>
                    <a:pt x="185" y="314"/>
                    <a:pt x="167" y="326"/>
                    <a:pt x="157" y="329"/>
                  </a:cubicBezTo>
                  <a:cubicBezTo>
                    <a:pt x="146" y="336"/>
                    <a:pt x="137" y="344"/>
                    <a:pt x="131" y="356"/>
                  </a:cubicBezTo>
                  <a:cubicBezTo>
                    <a:pt x="104" y="383"/>
                    <a:pt x="88" y="388"/>
                    <a:pt x="106" y="432"/>
                  </a:cubicBezTo>
                  <a:cubicBezTo>
                    <a:pt x="106" y="435"/>
                    <a:pt x="107" y="437"/>
                    <a:pt x="107" y="439"/>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2000" kern="0" noProof="1">
                <a:solidFill>
                  <a:sysClr val="windowText" lastClr="000000"/>
                </a:solidFill>
                <a:latin typeface="+mn-lt"/>
                <a:ea typeface="微软雅黑"/>
              </a:endParaRPr>
            </a:p>
          </p:txBody>
        </p:sp>
        <p:sp>
          <p:nvSpPr>
            <p:cNvPr id="45" name="Freeform 71"/>
            <p:cNvSpPr>
              <a:spLocks/>
            </p:cNvSpPr>
            <p:nvPr/>
          </p:nvSpPr>
          <p:spPr bwMode="auto">
            <a:xfrm rot="252837">
              <a:off x="2914650" y="1160463"/>
              <a:ext cx="2511425" cy="2147887"/>
            </a:xfrm>
            <a:custGeom>
              <a:avLst/>
              <a:gdLst/>
              <a:ahLst/>
              <a:cxnLst>
                <a:cxn ang="0">
                  <a:pos x="303" y="960"/>
                </a:cxn>
                <a:cxn ang="0">
                  <a:pos x="284" y="918"/>
                </a:cxn>
                <a:cxn ang="0">
                  <a:pos x="196" y="965"/>
                </a:cxn>
                <a:cxn ang="0">
                  <a:pos x="107" y="886"/>
                </a:cxn>
                <a:cxn ang="0">
                  <a:pos x="121" y="820"/>
                </a:cxn>
                <a:cxn ang="0">
                  <a:pos x="28" y="800"/>
                </a:cxn>
                <a:cxn ang="0">
                  <a:pos x="0" y="716"/>
                </a:cxn>
                <a:cxn ang="0">
                  <a:pos x="193" y="723"/>
                </a:cxn>
                <a:cxn ang="0">
                  <a:pos x="275" y="766"/>
                </a:cxn>
                <a:cxn ang="0">
                  <a:pos x="419" y="756"/>
                </a:cxn>
                <a:cxn ang="0">
                  <a:pos x="567" y="726"/>
                </a:cxn>
                <a:cxn ang="0">
                  <a:pos x="683" y="638"/>
                </a:cxn>
                <a:cxn ang="0">
                  <a:pos x="680" y="549"/>
                </a:cxn>
                <a:cxn ang="0">
                  <a:pos x="785" y="522"/>
                </a:cxn>
                <a:cxn ang="0">
                  <a:pos x="861" y="475"/>
                </a:cxn>
                <a:cxn ang="0">
                  <a:pos x="1005" y="419"/>
                </a:cxn>
                <a:cxn ang="0">
                  <a:pos x="947" y="330"/>
                </a:cxn>
                <a:cxn ang="0">
                  <a:pos x="900" y="361"/>
                </a:cxn>
                <a:cxn ang="0">
                  <a:pos x="808" y="344"/>
                </a:cxn>
                <a:cxn ang="0">
                  <a:pos x="843" y="238"/>
                </a:cxn>
                <a:cxn ang="0">
                  <a:pos x="958" y="135"/>
                </a:cxn>
                <a:cxn ang="0">
                  <a:pos x="963" y="46"/>
                </a:cxn>
                <a:cxn ang="0">
                  <a:pos x="1012" y="8"/>
                </a:cxn>
                <a:cxn ang="0">
                  <a:pos x="1033" y="64"/>
                </a:cxn>
                <a:cxn ang="0">
                  <a:pos x="1081" y="99"/>
                </a:cxn>
                <a:cxn ang="0">
                  <a:pos x="1192" y="81"/>
                </a:cxn>
                <a:cxn ang="0">
                  <a:pos x="1202" y="205"/>
                </a:cxn>
                <a:cxn ang="0">
                  <a:pos x="1189" y="266"/>
                </a:cxn>
                <a:cxn ang="0">
                  <a:pos x="1124" y="339"/>
                </a:cxn>
                <a:cxn ang="0">
                  <a:pos x="1167" y="387"/>
                </a:cxn>
                <a:cxn ang="0">
                  <a:pos x="1170" y="420"/>
                </a:cxn>
                <a:cxn ang="0">
                  <a:pos x="1104" y="431"/>
                </a:cxn>
                <a:cxn ang="0">
                  <a:pos x="1131" y="508"/>
                </a:cxn>
                <a:cxn ang="0">
                  <a:pos x="1170" y="537"/>
                </a:cxn>
                <a:cxn ang="0">
                  <a:pos x="1225" y="595"/>
                </a:cxn>
                <a:cxn ang="0">
                  <a:pos x="1157" y="651"/>
                </a:cxn>
                <a:cxn ang="0">
                  <a:pos x="1087" y="711"/>
                </a:cxn>
                <a:cxn ang="0">
                  <a:pos x="1049" y="730"/>
                </a:cxn>
                <a:cxn ang="0">
                  <a:pos x="972" y="684"/>
                </a:cxn>
                <a:cxn ang="0">
                  <a:pos x="887" y="735"/>
                </a:cxn>
                <a:cxn ang="0">
                  <a:pos x="838" y="747"/>
                </a:cxn>
                <a:cxn ang="0">
                  <a:pos x="786" y="767"/>
                </a:cxn>
                <a:cxn ang="0">
                  <a:pos x="793" y="825"/>
                </a:cxn>
                <a:cxn ang="0">
                  <a:pos x="705" y="866"/>
                </a:cxn>
                <a:cxn ang="0">
                  <a:pos x="633" y="917"/>
                </a:cxn>
                <a:cxn ang="0">
                  <a:pos x="554" y="1003"/>
                </a:cxn>
                <a:cxn ang="0">
                  <a:pos x="470" y="1014"/>
                </a:cxn>
                <a:cxn ang="0">
                  <a:pos x="459" y="940"/>
                </a:cxn>
                <a:cxn ang="0">
                  <a:pos x="403" y="964"/>
                </a:cxn>
                <a:cxn ang="0">
                  <a:pos x="362" y="1026"/>
                </a:cxn>
              </a:cxnLst>
              <a:rect l="0" t="0" r="r" b="b"/>
              <a:pathLst>
                <a:path w="1225" h="1047">
                  <a:moveTo>
                    <a:pt x="313" y="1047"/>
                  </a:moveTo>
                  <a:cubicBezTo>
                    <a:pt x="306" y="1040"/>
                    <a:pt x="299" y="1033"/>
                    <a:pt x="291" y="1027"/>
                  </a:cubicBezTo>
                  <a:cubicBezTo>
                    <a:pt x="287" y="1019"/>
                    <a:pt x="284" y="1011"/>
                    <a:pt x="280" y="1004"/>
                  </a:cubicBezTo>
                  <a:cubicBezTo>
                    <a:pt x="280" y="981"/>
                    <a:pt x="283" y="971"/>
                    <a:pt x="303" y="960"/>
                  </a:cubicBezTo>
                  <a:cubicBezTo>
                    <a:pt x="306" y="957"/>
                    <a:pt x="309" y="954"/>
                    <a:pt x="313" y="951"/>
                  </a:cubicBezTo>
                  <a:cubicBezTo>
                    <a:pt x="315" y="947"/>
                    <a:pt x="318" y="942"/>
                    <a:pt x="321" y="938"/>
                  </a:cubicBezTo>
                  <a:cubicBezTo>
                    <a:pt x="320" y="935"/>
                    <a:pt x="320" y="932"/>
                    <a:pt x="320" y="929"/>
                  </a:cubicBezTo>
                  <a:cubicBezTo>
                    <a:pt x="309" y="909"/>
                    <a:pt x="301" y="912"/>
                    <a:pt x="284" y="918"/>
                  </a:cubicBezTo>
                  <a:cubicBezTo>
                    <a:pt x="279" y="922"/>
                    <a:pt x="275" y="925"/>
                    <a:pt x="271" y="929"/>
                  </a:cubicBezTo>
                  <a:cubicBezTo>
                    <a:pt x="264" y="932"/>
                    <a:pt x="258" y="935"/>
                    <a:pt x="251" y="938"/>
                  </a:cubicBezTo>
                  <a:cubicBezTo>
                    <a:pt x="247" y="932"/>
                    <a:pt x="243" y="932"/>
                    <a:pt x="240" y="930"/>
                  </a:cubicBezTo>
                  <a:cubicBezTo>
                    <a:pt x="198" y="930"/>
                    <a:pt x="199" y="927"/>
                    <a:pt x="196" y="965"/>
                  </a:cubicBezTo>
                  <a:cubicBezTo>
                    <a:pt x="188" y="973"/>
                    <a:pt x="175" y="961"/>
                    <a:pt x="172" y="961"/>
                  </a:cubicBezTo>
                  <a:cubicBezTo>
                    <a:pt x="165" y="951"/>
                    <a:pt x="157" y="942"/>
                    <a:pt x="152" y="938"/>
                  </a:cubicBezTo>
                  <a:cubicBezTo>
                    <a:pt x="146" y="922"/>
                    <a:pt x="140" y="911"/>
                    <a:pt x="128" y="908"/>
                  </a:cubicBezTo>
                  <a:cubicBezTo>
                    <a:pt x="121" y="901"/>
                    <a:pt x="114" y="894"/>
                    <a:pt x="107" y="886"/>
                  </a:cubicBezTo>
                  <a:cubicBezTo>
                    <a:pt x="103" y="885"/>
                    <a:pt x="99" y="884"/>
                    <a:pt x="95" y="884"/>
                  </a:cubicBezTo>
                  <a:cubicBezTo>
                    <a:pt x="95" y="868"/>
                    <a:pt x="111" y="866"/>
                    <a:pt x="119" y="855"/>
                  </a:cubicBezTo>
                  <a:cubicBezTo>
                    <a:pt x="122" y="849"/>
                    <a:pt x="124" y="843"/>
                    <a:pt x="127" y="838"/>
                  </a:cubicBezTo>
                  <a:cubicBezTo>
                    <a:pt x="127" y="828"/>
                    <a:pt x="126" y="823"/>
                    <a:pt x="121" y="820"/>
                  </a:cubicBezTo>
                  <a:cubicBezTo>
                    <a:pt x="97" y="820"/>
                    <a:pt x="72" y="823"/>
                    <a:pt x="52" y="831"/>
                  </a:cubicBezTo>
                  <a:cubicBezTo>
                    <a:pt x="44" y="837"/>
                    <a:pt x="42" y="836"/>
                    <a:pt x="36" y="836"/>
                  </a:cubicBezTo>
                  <a:cubicBezTo>
                    <a:pt x="36" y="828"/>
                    <a:pt x="36" y="820"/>
                    <a:pt x="37" y="812"/>
                  </a:cubicBezTo>
                  <a:cubicBezTo>
                    <a:pt x="34" y="808"/>
                    <a:pt x="31" y="804"/>
                    <a:pt x="28" y="800"/>
                  </a:cubicBezTo>
                  <a:cubicBezTo>
                    <a:pt x="21" y="795"/>
                    <a:pt x="15" y="789"/>
                    <a:pt x="8" y="783"/>
                  </a:cubicBezTo>
                  <a:cubicBezTo>
                    <a:pt x="8" y="772"/>
                    <a:pt x="12" y="770"/>
                    <a:pt x="15" y="760"/>
                  </a:cubicBezTo>
                  <a:cubicBezTo>
                    <a:pt x="15" y="748"/>
                    <a:pt x="15" y="739"/>
                    <a:pt x="12" y="731"/>
                  </a:cubicBezTo>
                  <a:cubicBezTo>
                    <a:pt x="8" y="726"/>
                    <a:pt x="4" y="720"/>
                    <a:pt x="0" y="716"/>
                  </a:cubicBezTo>
                  <a:cubicBezTo>
                    <a:pt x="0" y="709"/>
                    <a:pt x="0" y="703"/>
                    <a:pt x="0" y="697"/>
                  </a:cubicBezTo>
                  <a:cubicBezTo>
                    <a:pt x="19" y="701"/>
                    <a:pt x="38" y="706"/>
                    <a:pt x="56" y="711"/>
                  </a:cubicBezTo>
                  <a:cubicBezTo>
                    <a:pt x="89" y="711"/>
                    <a:pt x="121" y="711"/>
                    <a:pt x="154" y="711"/>
                  </a:cubicBezTo>
                  <a:cubicBezTo>
                    <a:pt x="162" y="714"/>
                    <a:pt x="181" y="717"/>
                    <a:pt x="193" y="723"/>
                  </a:cubicBezTo>
                  <a:cubicBezTo>
                    <a:pt x="203" y="731"/>
                    <a:pt x="214" y="739"/>
                    <a:pt x="224" y="748"/>
                  </a:cubicBezTo>
                  <a:cubicBezTo>
                    <a:pt x="227" y="749"/>
                    <a:pt x="230" y="750"/>
                    <a:pt x="233" y="752"/>
                  </a:cubicBezTo>
                  <a:cubicBezTo>
                    <a:pt x="242" y="753"/>
                    <a:pt x="252" y="755"/>
                    <a:pt x="262" y="757"/>
                  </a:cubicBezTo>
                  <a:cubicBezTo>
                    <a:pt x="266" y="760"/>
                    <a:pt x="270" y="763"/>
                    <a:pt x="275" y="766"/>
                  </a:cubicBezTo>
                  <a:cubicBezTo>
                    <a:pt x="287" y="769"/>
                    <a:pt x="300" y="773"/>
                    <a:pt x="312" y="777"/>
                  </a:cubicBezTo>
                  <a:cubicBezTo>
                    <a:pt x="322" y="782"/>
                    <a:pt x="332" y="806"/>
                    <a:pt x="352" y="791"/>
                  </a:cubicBezTo>
                  <a:cubicBezTo>
                    <a:pt x="359" y="781"/>
                    <a:pt x="370" y="777"/>
                    <a:pt x="382" y="773"/>
                  </a:cubicBezTo>
                  <a:cubicBezTo>
                    <a:pt x="395" y="762"/>
                    <a:pt x="399" y="760"/>
                    <a:pt x="419" y="756"/>
                  </a:cubicBezTo>
                  <a:cubicBezTo>
                    <a:pt x="419" y="750"/>
                    <a:pt x="432" y="750"/>
                    <a:pt x="436" y="747"/>
                  </a:cubicBezTo>
                  <a:cubicBezTo>
                    <a:pt x="448" y="745"/>
                    <a:pt x="458" y="733"/>
                    <a:pt x="469" y="732"/>
                  </a:cubicBezTo>
                  <a:cubicBezTo>
                    <a:pt x="479" y="725"/>
                    <a:pt x="487" y="725"/>
                    <a:pt x="502" y="726"/>
                  </a:cubicBezTo>
                  <a:cubicBezTo>
                    <a:pt x="514" y="729"/>
                    <a:pt x="555" y="739"/>
                    <a:pt x="567" y="726"/>
                  </a:cubicBezTo>
                  <a:cubicBezTo>
                    <a:pt x="594" y="724"/>
                    <a:pt x="613" y="699"/>
                    <a:pt x="630" y="678"/>
                  </a:cubicBezTo>
                  <a:cubicBezTo>
                    <a:pt x="636" y="673"/>
                    <a:pt x="643" y="668"/>
                    <a:pt x="649" y="663"/>
                  </a:cubicBezTo>
                  <a:cubicBezTo>
                    <a:pt x="654" y="658"/>
                    <a:pt x="660" y="653"/>
                    <a:pt x="666" y="649"/>
                  </a:cubicBezTo>
                  <a:cubicBezTo>
                    <a:pt x="670" y="647"/>
                    <a:pt x="678" y="643"/>
                    <a:pt x="683" y="638"/>
                  </a:cubicBezTo>
                  <a:cubicBezTo>
                    <a:pt x="683" y="633"/>
                    <a:pt x="683" y="628"/>
                    <a:pt x="683" y="623"/>
                  </a:cubicBezTo>
                  <a:cubicBezTo>
                    <a:pt x="676" y="617"/>
                    <a:pt x="670" y="611"/>
                    <a:pt x="663" y="605"/>
                  </a:cubicBezTo>
                  <a:cubicBezTo>
                    <a:pt x="662" y="601"/>
                    <a:pt x="661" y="597"/>
                    <a:pt x="660" y="593"/>
                  </a:cubicBezTo>
                  <a:cubicBezTo>
                    <a:pt x="662" y="571"/>
                    <a:pt x="661" y="557"/>
                    <a:pt x="680" y="549"/>
                  </a:cubicBezTo>
                  <a:cubicBezTo>
                    <a:pt x="680" y="542"/>
                    <a:pt x="693" y="553"/>
                    <a:pt x="707" y="564"/>
                  </a:cubicBezTo>
                  <a:cubicBezTo>
                    <a:pt x="712" y="565"/>
                    <a:pt x="716" y="567"/>
                    <a:pt x="722" y="568"/>
                  </a:cubicBezTo>
                  <a:cubicBezTo>
                    <a:pt x="726" y="568"/>
                    <a:pt x="732" y="568"/>
                    <a:pt x="737" y="568"/>
                  </a:cubicBezTo>
                  <a:cubicBezTo>
                    <a:pt x="755" y="563"/>
                    <a:pt x="771" y="538"/>
                    <a:pt x="785" y="522"/>
                  </a:cubicBezTo>
                  <a:cubicBezTo>
                    <a:pt x="794" y="513"/>
                    <a:pt x="802" y="518"/>
                    <a:pt x="817" y="518"/>
                  </a:cubicBezTo>
                  <a:cubicBezTo>
                    <a:pt x="822" y="512"/>
                    <a:pt x="829" y="511"/>
                    <a:pt x="837" y="508"/>
                  </a:cubicBezTo>
                  <a:cubicBezTo>
                    <a:pt x="842" y="503"/>
                    <a:pt x="847" y="498"/>
                    <a:pt x="852" y="493"/>
                  </a:cubicBezTo>
                  <a:cubicBezTo>
                    <a:pt x="857" y="493"/>
                    <a:pt x="861" y="476"/>
                    <a:pt x="861" y="475"/>
                  </a:cubicBezTo>
                  <a:cubicBezTo>
                    <a:pt x="871" y="447"/>
                    <a:pt x="878" y="457"/>
                    <a:pt x="903" y="446"/>
                  </a:cubicBezTo>
                  <a:cubicBezTo>
                    <a:pt x="911" y="436"/>
                    <a:pt x="920" y="431"/>
                    <a:pt x="932" y="425"/>
                  </a:cubicBezTo>
                  <a:cubicBezTo>
                    <a:pt x="941" y="416"/>
                    <a:pt x="977" y="422"/>
                    <a:pt x="997" y="423"/>
                  </a:cubicBezTo>
                  <a:cubicBezTo>
                    <a:pt x="999" y="422"/>
                    <a:pt x="1002" y="420"/>
                    <a:pt x="1005" y="419"/>
                  </a:cubicBezTo>
                  <a:cubicBezTo>
                    <a:pt x="1018" y="406"/>
                    <a:pt x="1011" y="389"/>
                    <a:pt x="1005" y="380"/>
                  </a:cubicBezTo>
                  <a:cubicBezTo>
                    <a:pt x="1000" y="376"/>
                    <a:pt x="995" y="371"/>
                    <a:pt x="990" y="367"/>
                  </a:cubicBezTo>
                  <a:cubicBezTo>
                    <a:pt x="982" y="361"/>
                    <a:pt x="973" y="356"/>
                    <a:pt x="964" y="351"/>
                  </a:cubicBezTo>
                  <a:cubicBezTo>
                    <a:pt x="962" y="341"/>
                    <a:pt x="949" y="331"/>
                    <a:pt x="947" y="330"/>
                  </a:cubicBezTo>
                  <a:cubicBezTo>
                    <a:pt x="941" y="330"/>
                    <a:pt x="935" y="330"/>
                    <a:pt x="929" y="330"/>
                  </a:cubicBezTo>
                  <a:cubicBezTo>
                    <a:pt x="926" y="333"/>
                    <a:pt x="923" y="337"/>
                    <a:pt x="921" y="340"/>
                  </a:cubicBezTo>
                  <a:cubicBezTo>
                    <a:pt x="915" y="340"/>
                    <a:pt x="909" y="340"/>
                    <a:pt x="904" y="340"/>
                  </a:cubicBezTo>
                  <a:cubicBezTo>
                    <a:pt x="903" y="347"/>
                    <a:pt x="901" y="354"/>
                    <a:pt x="900" y="361"/>
                  </a:cubicBezTo>
                  <a:cubicBezTo>
                    <a:pt x="887" y="366"/>
                    <a:pt x="872" y="354"/>
                    <a:pt x="867" y="352"/>
                  </a:cubicBezTo>
                  <a:cubicBezTo>
                    <a:pt x="861" y="352"/>
                    <a:pt x="856" y="352"/>
                    <a:pt x="851" y="352"/>
                  </a:cubicBezTo>
                  <a:cubicBezTo>
                    <a:pt x="840" y="356"/>
                    <a:pt x="835" y="361"/>
                    <a:pt x="828" y="366"/>
                  </a:cubicBezTo>
                  <a:cubicBezTo>
                    <a:pt x="811" y="366"/>
                    <a:pt x="808" y="353"/>
                    <a:pt x="808" y="344"/>
                  </a:cubicBezTo>
                  <a:cubicBezTo>
                    <a:pt x="813" y="339"/>
                    <a:pt x="819" y="334"/>
                    <a:pt x="825" y="328"/>
                  </a:cubicBezTo>
                  <a:cubicBezTo>
                    <a:pt x="825" y="314"/>
                    <a:pt x="824" y="307"/>
                    <a:pt x="825" y="298"/>
                  </a:cubicBezTo>
                  <a:cubicBezTo>
                    <a:pt x="828" y="290"/>
                    <a:pt x="832" y="283"/>
                    <a:pt x="835" y="276"/>
                  </a:cubicBezTo>
                  <a:cubicBezTo>
                    <a:pt x="835" y="258"/>
                    <a:pt x="834" y="249"/>
                    <a:pt x="843" y="238"/>
                  </a:cubicBezTo>
                  <a:cubicBezTo>
                    <a:pt x="847" y="238"/>
                    <a:pt x="850" y="238"/>
                    <a:pt x="854" y="238"/>
                  </a:cubicBezTo>
                  <a:cubicBezTo>
                    <a:pt x="870" y="240"/>
                    <a:pt x="897" y="246"/>
                    <a:pt x="914" y="233"/>
                  </a:cubicBezTo>
                  <a:cubicBezTo>
                    <a:pt x="924" y="222"/>
                    <a:pt x="937" y="214"/>
                    <a:pt x="946" y="202"/>
                  </a:cubicBezTo>
                  <a:cubicBezTo>
                    <a:pt x="946" y="185"/>
                    <a:pt x="944" y="142"/>
                    <a:pt x="958" y="135"/>
                  </a:cubicBezTo>
                  <a:cubicBezTo>
                    <a:pt x="971" y="118"/>
                    <a:pt x="965" y="100"/>
                    <a:pt x="978" y="87"/>
                  </a:cubicBezTo>
                  <a:cubicBezTo>
                    <a:pt x="977" y="80"/>
                    <a:pt x="977" y="72"/>
                    <a:pt x="977" y="64"/>
                  </a:cubicBezTo>
                  <a:cubicBezTo>
                    <a:pt x="976" y="63"/>
                    <a:pt x="976" y="61"/>
                    <a:pt x="975" y="59"/>
                  </a:cubicBezTo>
                  <a:cubicBezTo>
                    <a:pt x="971" y="54"/>
                    <a:pt x="967" y="50"/>
                    <a:pt x="963" y="46"/>
                  </a:cubicBezTo>
                  <a:cubicBezTo>
                    <a:pt x="959" y="43"/>
                    <a:pt x="955" y="41"/>
                    <a:pt x="951" y="40"/>
                  </a:cubicBezTo>
                  <a:cubicBezTo>
                    <a:pt x="951" y="23"/>
                    <a:pt x="960" y="17"/>
                    <a:pt x="974" y="10"/>
                  </a:cubicBezTo>
                  <a:cubicBezTo>
                    <a:pt x="986" y="10"/>
                    <a:pt x="993" y="0"/>
                    <a:pt x="1006" y="0"/>
                  </a:cubicBezTo>
                  <a:cubicBezTo>
                    <a:pt x="1006" y="3"/>
                    <a:pt x="1009" y="5"/>
                    <a:pt x="1012" y="8"/>
                  </a:cubicBezTo>
                  <a:cubicBezTo>
                    <a:pt x="1012" y="13"/>
                    <a:pt x="1011" y="18"/>
                    <a:pt x="1010" y="23"/>
                  </a:cubicBezTo>
                  <a:cubicBezTo>
                    <a:pt x="1003" y="31"/>
                    <a:pt x="999" y="31"/>
                    <a:pt x="999" y="43"/>
                  </a:cubicBezTo>
                  <a:cubicBezTo>
                    <a:pt x="1003" y="46"/>
                    <a:pt x="1007" y="50"/>
                    <a:pt x="1012" y="53"/>
                  </a:cubicBezTo>
                  <a:cubicBezTo>
                    <a:pt x="1017" y="60"/>
                    <a:pt x="1019" y="62"/>
                    <a:pt x="1033" y="64"/>
                  </a:cubicBezTo>
                  <a:cubicBezTo>
                    <a:pt x="1035" y="57"/>
                    <a:pt x="1036" y="51"/>
                    <a:pt x="1037" y="44"/>
                  </a:cubicBezTo>
                  <a:cubicBezTo>
                    <a:pt x="1043" y="44"/>
                    <a:pt x="1050" y="43"/>
                    <a:pt x="1062" y="50"/>
                  </a:cubicBezTo>
                  <a:cubicBezTo>
                    <a:pt x="1063" y="53"/>
                    <a:pt x="1065" y="55"/>
                    <a:pt x="1066" y="57"/>
                  </a:cubicBezTo>
                  <a:cubicBezTo>
                    <a:pt x="1068" y="70"/>
                    <a:pt x="1071" y="86"/>
                    <a:pt x="1081" y="99"/>
                  </a:cubicBezTo>
                  <a:cubicBezTo>
                    <a:pt x="1082" y="100"/>
                    <a:pt x="1085" y="101"/>
                    <a:pt x="1087" y="103"/>
                  </a:cubicBezTo>
                  <a:cubicBezTo>
                    <a:pt x="1092" y="102"/>
                    <a:pt x="1098" y="102"/>
                    <a:pt x="1104" y="101"/>
                  </a:cubicBezTo>
                  <a:cubicBezTo>
                    <a:pt x="1119" y="93"/>
                    <a:pt x="1137" y="99"/>
                    <a:pt x="1152" y="84"/>
                  </a:cubicBezTo>
                  <a:cubicBezTo>
                    <a:pt x="1161" y="62"/>
                    <a:pt x="1177" y="58"/>
                    <a:pt x="1192" y="81"/>
                  </a:cubicBezTo>
                  <a:cubicBezTo>
                    <a:pt x="1196" y="91"/>
                    <a:pt x="1200" y="101"/>
                    <a:pt x="1204" y="111"/>
                  </a:cubicBezTo>
                  <a:cubicBezTo>
                    <a:pt x="1204" y="121"/>
                    <a:pt x="1195" y="154"/>
                    <a:pt x="1189" y="165"/>
                  </a:cubicBezTo>
                  <a:cubicBezTo>
                    <a:pt x="1189" y="169"/>
                    <a:pt x="1189" y="174"/>
                    <a:pt x="1189" y="179"/>
                  </a:cubicBezTo>
                  <a:cubicBezTo>
                    <a:pt x="1193" y="187"/>
                    <a:pt x="1197" y="196"/>
                    <a:pt x="1202" y="205"/>
                  </a:cubicBezTo>
                  <a:cubicBezTo>
                    <a:pt x="1202" y="215"/>
                    <a:pt x="1184" y="237"/>
                    <a:pt x="1205" y="251"/>
                  </a:cubicBezTo>
                  <a:cubicBezTo>
                    <a:pt x="1207" y="258"/>
                    <a:pt x="1206" y="272"/>
                    <a:pt x="1205" y="285"/>
                  </a:cubicBezTo>
                  <a:cubicBezTo>
                    <a:pt x="1201" y="286"/>
                    <a:pt x="1197" y="287"/>
                    <a:pt x="1193" y="287"/>
                  </a:cubicBezTo>
                  <a:cubicBezTo>
                    <a:pt x="1185" y="279"/>
                    <a:pt x="1189" y="271"/>
                    <a:pt x="1189" y="266"/>
                  </a:cubicBezTo>
                  <a:cubicBezTo>
                    <a:pt x="1187" y="260"/>
                    <a:pt x="1187" y="260"/>
                    <a:pt x="1182" y="256"/>
                  </a:cubicBezTo>
                  <a:cubicBezTo>
                    <a:pt x="1158" y="257"/>
                    <a:pt x="1175" y="265"/>
                    <a:pt x="1166" y="280"/>
                  </a:cubicBezTo>
                  <a:cubicBezTo>
                    <a:pt x="1154" y="291"/>
                    <a:pt x="1149" y="298"/>
                    <a:pt x="1145" y="315"/>
                  </a:cubicBezTo>
                  <a:cubicBezTo>
                    <a:pt x="1142" y="323"/>
                    <a:pt x="1131" y="334"/>
                    <a:pt x="1124" y="339"/>
                  </a:cubicBezTo>
                  <a:cubicBezTo>
                    <a:pt x="1123" y="346"/>
                    <a:pt x="1122" y="353"/>
                    <a:pt x="1122" y="360"/>
                  </a:cubicBezTo>
                  <a:cubicBezTo>
                    <a:pt x="1126" y="364"/>
                    <a:pt x="1128" y="367"/>
                    <a:pt x="1134" y="377"/>
                  </a:cubicBezTo>
                  <a:cubicBezTo>
                    <a:pt x="1139" y="380"/>
                    <a:pt x="1146" y="384"/>
                    <a:pt x="1152" y="389"/>
                  </a:cubicBezTo>
                  <a:cubicBezTo>
                    <a:pt x="1157" y="388"/>
                    <a:pt x="1162" y="387"/>
                    <a:pt x="1167" y="387"/>
                  </a:cubicBezTo>
                  <a:cubicBezTo>
                    <a:pt x="1169" y="383"/>
                    <a:pt x="1172" y="378"/>
                    <a:pt x="1175" y="374"/>
                  </a:cubicBezTo>
                  <a:cubicBezTo>
                    <a:pt x="1176" y="376"/>
                    <a:pt x="1181" y="383"/>
                    <a:pt x="1181" y="393"/>
                  </a:cubicBezTo>
                  <a:cubicBezTo>
                    <a:pt x="1174" y="395"/>
                    <a:pt x="1167" y="397"/>
                    <a:pt x="1161" y="400"/>
                  </a:cubicBezTo>
                  <a:cubicBezTo>
                    <a:pt x="1161" y="405"/>
                    <a:pt x="1159" y="415"/>
                    <a:pt x="1170" y="420"/>
                  </a:cubicBezTo>
                  <a:cubicBezTo>
                    <a:pt x="1163" y="430"/>
                    <a:pt x="1154" y="442"/>
                    <a:pt x="1145" y="447"/>
                  </a:cubicBezTo>
                  <a:cubicBezTo>
                    <a:pt x="1142" y="447"/>
                    <a:pt x="1139" y="446"/>
                    <a:pt x="1137" y="446"/>
                  </a:cubicBezTo>
                  <a:cubicBezTo>
                    <a:pt x="1129" y="440"/>
                    <a:pt x="1122" y="436"/>
                    <a:pt x="1114" y="431"/>
                  </a:cubicBezTo>
                  <a:cubicBezTo>
                    <a:pt x="1111" y="431"/>
                    <a:pt x="1107" y="431"/>
                    <a:pt x="1104" y="431"/>
                  </a:cubicBezTo>
                  <a:cubicBezTo>
                    <a:pt x="1102" y="434"/>
                    <a:pt x="1098" y="439"/>
                    <a:pt x="1098" y="443"/>
                  </a:cubicBezTo>
                  <a:cubicBezTo>
                    <a:pt x="1098" y="448"/>
                    <a:pt x="1098" y="453"/>
                    <a:pt x="1098" y="458"/>
                  </a:cubicBezTo>
                  <a:cubicBezTo>
                    <a:pt x="1103" y="466"/>
                    <a:pt x="1121" y="470"/>
                    <a:pt x="1131" y="488"/>
                  </a:cubicBezTo>
                  <a:cubicBezTo>
                    <a:pt x="1131" y="494"/>
                    <a:pt x="1131" y="501"/>
                    <a:pt x="1131" y="508"/>
                  </a:cubicBezTo>
                  <a:cubicBezTo>
                    <a:pt x="1137" y="516"/>
                    <a:pt x="1143" y="532"/>
                    <a:pt x="1148" y="546"/>
                  </a:cubicBezTo>
                  <a:cubicBezTo>
                    <a:pt x="1149" y="548"/>
                    <a:pt x="1151" y="550"/>
                    <a:pt x="1153" y="552"/>
                  </a:cubicBezTo>
                  <a:cubicBezTo>
                    <a:pt x="1155" y="552"/>
                    <a:pt x="1158" y="552"/>
                    <a:pt x="1161" y="552"/>
                  </a:cubicBezTo>
                  <a:cubicBezTo>
                    <a:pt x="1164" y="547"/>
                    <a:pt x="1167" y="542"/>
                    <a:pt x="1170" y="537"/>
                  </a:cubicBezTo>
                  <a:cubicBezTo>
                    <a:pt x="1174" y="533"/>
                    <a:pt x="1179" y="529"/>
                    <a:pt x="1184" y="526"/>
                  </a:cubicBezTo>
                  <a:cubicBezTo>
                    <a:pt x="1188" y="533"/>
                    <a:pt x="1195" y="542"/>
                    <a:pt x="1202" y="557"/>
                  </a:cubicBezTo>
                  <a:cubicBezTo>
                    <a:pt x="1204" y="569"/>
                    <a:pt x="1204" y="581"/>
                    <a:pt x="1223" y="590"/>
                  </a:cubicBezTo>
                  <a:cubicBezTo>
                    <a:pt x="1223" y="592"/>
                    <a:pt x="1224" y="594"/>
                    <a:pt x="1225" y="595"/>
                  </a:cubicBezTo>
                  <a:cubicBezTo>
                    <a:pt x="1222" y="601"/>
                    <a:pt x="1223" y="616"/>
                    <a:pt x="1223" y="627"/>
                  </a:cubicBezTo>
                  <a:cubicBezTo>
                    <a:pt x="1221" y="629"/>
                    <a:pt x="1218" y="631"/>
                    <a:pt x="1217" y="634"/>
                  </a:cubicBezTo>
                  <a:cubicBezTo>
                    <a:pt x="1206" y="634"/>
                    <a:pt x="1204" y="629"/>
                    <a:pt x="1200" y="627"/>
                  </a:cubicBezTo>
                  <a:cubicBezTo>
                    <a:pt x="1171" y="627"/>
                    <a:pt x="1167" y="631"/>
                    <a:pt x="1157" y="651"/>
                  </a:cubicBezTo>
                  <a:cubicBezTo>
                    <a:pt x="1155" y="653"/>
                    <a:pt x="1154" y="654"/>
                    <a:pt x="1152" y="655"/>
                  </a:cubicBezTo>
                  <a:cubicBezTo>
                    <a:pt x="1152" y="661"/>
                    <a:pt x="1124" y="680"/>
                    <a:pt x="1119" y="683"/>
                  </a:cubicBezTo>
                  <a:cubicBezTo>
                    <a:pt x="1116" y="688"/>
                    <a:pt x="1100" y="700"/>
                    <a:pt x="1093" y="704"/>
                  </a:cubicBezTo>
                  <a:cubicBezTo>
                    <a:pt x="1091" y="706"/>
                    <a:pt x="1089" y="709"/>
                    <a:pt x="1087" y="711"/>
                  </a:cubicBezTo>
                  <a:cubicBezTo>
                    <a:pt x="1083" y="711"/>
                    <a:pt x="1081" y="712"/>
                    <a:pt x="1078" y="713"/>
                  </a:cubicBezTo>
                  <a:cubicBezTo>
                    <a:pt x="1074" y="709"/>
                    <a:pt x="1071" y="706"/>
                    <a:pt x="1067" y="703"/>
                  </a:cubicBezTo>
                  <a:cubicBezTo>
                    <a:pt x="1061" y="684"/>
                    <a:pt x="1056" y="684"/>
                    <a:pt x="1044" y="684"/>
                  </a:cubicBezTo>
                  <a:cubicBezTo>
                    <a:pt x="1038" y="695"/>
                    <a:pt x="1034" y="715"/>
                    <a:pt x="1049" y="730"/>
                  </a:cubicBezTo>
                  <a:cubicBezTo>
                    <a:pt x="1049" y="737"/>
                    <a:pt x="1050" y="745"/>
                    <a:pt x="1050" y="753"/>
                  </a:cubicBezTo>
                  <a:cubicBezTo>
                    <a:pt x="1031" y="754"/>
                    <a:pt x="1013" y="757"/>
                    <a:pt x="1002" y="749"/>
                  </a:cubicBezTo>
                  <a:cubicBezTo>
                    <a:pt x="1000" y="731"/>
                    <a:pt x="994" y="726"/>
                    <a:pt x="987" y="717"/>
                  </a:cubicBezTo>
                  <a:cubicBezTo>
                    <a:pt x="982" y="706"/>
                    <a:pt x="976" y="695"/>
                    <a:pt x="972" y="684"/>
                  </a:cubicBezTo>
                  <a:cubicBezTo>
                    <a:pt x="960" y="673"/>
                    <a:pt x="962" y="677"/>
                    <a:pt x="952" y="676"/>
                  </a:cubicBezTo>
                  <a:cubicBezTo>
                    <a:pt x="944" y="684"/>
                    <a:pt x="931" y="690"/>
                    <a:pt x="923" y="697"/>
                  </a:cubicBezTo>
                  <a:cubicBezTo>
                    <a:pt x="920" y="704"/>
                    <a:pt x="919" y="717"/>
                    <a:pt x="923" y="732"/>
                  </a:cubicBezTo>
                  <a:cubicBezTo>
                    <a:pt x="911" y="733"/>
                    <a:pt x="899" y="734"/>
                    <a:pt x="887" y="735"/>
                  </a:cubicBezTo>
                  <a:cubicBezTo>
                    <a:pt x="877" y="742"/>
                    <a:pt x="866" y="748"/>
                    <a:pt x="855" y="754"/>
                  </a:cubicBezTo>
                  <a:cubicBezTo>
                    <a:pt x="852" y="759"/>
                    <a:pt x="850" y="767"/>
                    <a:pt x="844" y="767"/>
                  </a:cubicBezTo>
                  <a:cubicBezTo>
                    <a:pt x="834" y="762"/>
                    <a:pt x="832" y="757"/>
                    <a:pt x="832" y="752"/>
                  </a:cubicBezTo>
                  <a:cubicBezTo>
                    <a:pt x="834" y="750"/>
                    <a:pt x="836" y="749"/>
                    <a:pt x="838" y="747"/>
                  </a:cubicBezTo>
                  <a:cubicBezTo>
                    <a:pt x="838" y="729"/>
                    <a:pt x="826" y="720"/>
                    <a:pt x="814" y="720"/>
                  </a:cubicBezTo>
                  <a:cubicBezTo>
                    <a:pt x="798" y="728"/>
                    <a:pt x="797" y="737"/>
                    <a:pt x="801" y="758"/>
                  </a:cubicBezTo>
                  <a:cubicBezTo>
                    <a:pt x="798" y="758"/>
                    <a:pt x="794" y="759"/>
                    <a:pt x="791" y="759"/>
                  </a:cubicBezTo>
                  <a:cubicBezTo>
                    <a:pt x="789" y="762"/>
                    <a:pt x="788" y="765"/>
                    <a:pt x="786" y="767"/>
                  </a:cubicBezTo>
                  <a:cubicBezTo>
                    <a:pt x="785" y="768"/>
                    <a:pt x="783" y="769"/>
                    <a:pt x="781" y="770"/>
                  </a:cubicBezTo>
                  <a:cubicBezTo>
                    <a:pt x="781" y="780"/>
                    <a:pt x="781" y="791"/>
                    <a:pt x="781" y="802"/>
                  </a:cubicBezTo>
                  <a:cubicBezTo>
                    <a:pt x="785" y="806"/>
                    <a:pt x="788" y="810"/>
                    <a:pt x="792" y="815"/>
                  </a:cubicBezTo>
                  <a:cubicBezTo>
                    <a:pt x="792" y="818"/>
                    <a:pt x="792" y="821"/>
                    <a:pt x="793" y="825"/>
                  </a:cubicBezTo>
                  <a:cubicBezTo>
                    <a:pt x="791" y="828"/>
                    <a:pt x="788" y="832"/>
                    <a:pt x="786" y="835"/>
                  </a:cubicBezTo>
                  <a:cubicBezTo>
                    <a:pt x="770" y="846"/>
                    <a:pt x="753" y="850"/>
                    <a:pt x="738" y="848"/>
                  </a:cubicBezTo>
                  <a:cubicBezTo>
                    <a:pt x="723" y="848"/>
                    <a:pt x="721" y="855"/>
                    <a:pt x="713" y="859"/>
                  </a:cubicBezTo>
                  <a:cubicBezTo>
                    <a:pt x="710" y="862"/>
                    <a:pt x="708" y="864"/>
                    <a:pt x="705" y="866"/>
                  </a:cubicBezTo>
                  <a:cubicBezTo>
                    <a:pt x="698" y="882"/>
                    <a:pt x="682" y="897"/>
                    <a:pt x="669" y="911"/>
                  </a:cubicBezTo>
                  <a:cubicBezTo>
                    <a:pt x="664" y="908"/>
                    <a:pt x="659" y="905"/>
                    <a:pt x="655" y="902"/>
                  </a:cubicBezTo>
                  <a:cubicBezTo>
                    <a:pt x="650" y="902"/>
                    <a:pt x="644" y="902"/>
                    <a:pt x="640" y="903"/>
                  </a:cubicBezTo>
                  <a:cubicBezTo>
                    <a:pt x="639" y="908"/>
                    <a:pt x="637" y="915"/>
                    <a:pt x="633" y="917"/>
                  </a:cubicBezTo>
                  <a:cubicBezTo>
                    <a:pt x="626" y="907"/>
                    <a:pt x="618" y="908"/>
                    <a:pt x="613" y="909"/>
                  </a:cubicBezTo>
                  <a:cubicBezTo>
                    <a:pt x="610" y="916"/>
                    <a:pt x="606" y="924"/>
                    <a:pt x="599" y="929"/>
                  </a:cubicBezTo>
                  <a:cubicBezTo>
                    <a:pt x="581" y="937"/>
                    <a:pt x="574" y="963"/>
                    <a:pt x="558" y="973"/>
                  </a:cubicBezTo>
                  <a:cubicBezTo>
                    <a:pt x="554" y="982"/>
                    <a:pt x="554" y="990"/>
                    <a:pt x="554" y="1003"/>
                  </a:cubicBezTo>
                  <a:cubicBezTo>
                    <a:pt x="555" y="1008"/>
                    <a:pt x="554" y="1021"/>
                    <a:pt x="551" y="1029"/>
                  </a:cubicBezTo>
                  <a:cubicBezTo>
                    <a:pt x="550" y="1030"/>
                    <a:pt x="549" y="1030"/>
                    <a:pt x="548" y="1031"/>
                  </a:cubicBezTo>
                  <a:cubicBezTo>
                    <a:pt x="524" y="1031"/>
                    <a:pt x="507" y="1027"/>
                    <a:pt x="489" y="1024"/>
                  </a:cubicBezTo>
                  <a:cubicBezTo>
                    <a:pt x="482" y="1020"/>
                    <a:pt x="476" y="1017"/>
                    <a:pt x="470" y="1014"/>
                  </a:cubicBezTo>
                  <a:cubicBezTo>
                    <a:pt x="467" y="1010"/>
                    <a:pt x="463" y="1007"/>
                    <a:pt x="460" y="1003"/>
                  </a:cubicBezTo>
                  <a:cubicBezTo>
                    <a:pt x="454" y="1001"/>
                    <a:pt x="447" y="1000"/>
                    <a:pt x="441" y="999"/>
                  </a:cubicBezTo>
                  <a:cubicBezTo>
                    <a:pt x="441" y="993"/>
                    <a:pt x="441" y="987"/>
                    <a:pt x="441" y="981"/>
                  </a:cubicBezTo>
                  <a:cubicBezTo>
                    <a:pt x="449" y="970"/>
                    <a:pt x="459" y="954"/>
                    <a:pt x="459" y="940"/>
                  </a:cubicBezTo>
                  <a:cubicBezTo>
                    <a:pt x="455" y="922"/>
                    <a:pt x="442" y="926"/>
                    <a:pt x="434" y="926"/>
                  </a:cubicBezTo>
                  <a:cubicBezTo>
                    <a:pt x="431" y="927"/>
                    <a:pt x="428" y="929"/>
                    <a:pt x="426" y="931"/>
                  </a:cubicBezTo>
                  <a:cubicBezTo>
                    <a:pt x="405" y="932"/>
                    <a:pt x="413" y="931"/>
                    <a:pt x="409" y="952"/>
                  </a:cubicBezTo>
                  <a:cubicBezTo>
                    <a:pt x="405" y="957"/>
                    <a:pt x="405" y="958"/>
                    <a:pt x="403" y="964"/>
                  </a:cubicBezTo>
                  <a:cubicBezTo>
                    <a:pt x="399" y="970"/>
                    <a:pt x="396" y="977"/>
                    <a:pt x="392" y="984"/>
                  </a:cubicBezTo>
                  <a:cubicBezTo>
                    <a:pt x="392" y="991"/>
                    <a:pt x="393" y="998"/>
                    <a:pt x="393" y="1006"/>
                  </a:cubicBezTo>
                  <a:cubicBezTo>
                    <a:pt x="391" y="1009"/>
                    <a:pt x="389" y="1012"/>
                    <a:pt x="386" y="1015"/>
                  </a:cubicBezTo>
                  <a:cubicBezTo>
                    <a:pt x="371" y="1017"/>
                    <a:pt x="370" y="1018"/>
                    <a:pt x="362" y="1026"/>
                  </a:cubicBezTo>
                  <a:cubicBezTo>
                    <a:pt x="352" y="1028"/>
                    <a:pt x="342" y="1030"/>
                    <a:pt x="332" y="1033"/>
                  </a:cubicBezTo>
                  <a:cubicBezTo>
                    <a:pt x="322" y="1037"/>
                    <a:pt x="320" y="1044"/>
                    <a:pt x="313" y="1047"/>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2000" kern="0" noProof="1">
                <a:solidFill>
                  <a:sysClr val="windowText" lastClr="000000"/>
                </a:solidFill>
                <a:latin typeface="+mn-lt"/>
                <a:ea typeface="微软雅黑"/>
              </a:endParaRPr>
            </a:p>
          </p:txBody>
        </p:sp>
        <p:sp>
          <p:nvSpPr>
            <p:cNvPr id="46" name="Freeform 72"/>
            <p:cNvSpPr>
              <a:spLocks/>
            </p:cNvSpPr>
            <p:nvPr/>
          </p:nvSpPr>
          <p:spPr bwMode="auto">
            <a:xfrm rot="252837">
              <a:off x="4643438" y="2827338"/>
              <a:ext cx="271462" cy="303212"/>
            </a:xfrm>
            <a:custGeom>
              <a:avLst/>
              <a:gdLst/>
              <a:ahLst/>
              <a:cxnLst>
                <a:cxn ang="0">
                  <a:pos x="112" y="148"/>
                </a:cxn>
                <a:cxn ang="0">
                  <a:pos x="90" y="133"/>
                </a:cxn>
                <a:cxn ang="0">
                  <a:pos x="80" y="99"/>
                </a:cxn>
                <a:cxn ang="0">
                  <a:pos x="78" y="93"/>
                </a:cxn>
                <a:cxn ang="0">
                  <a:pos x="37" y="81"/>
                </a:cxn>
                <a:cxn ang="0">
                  <a:pos x="30" y="89"/>
                </a:cxn>
                <a:cxn ang="0">
                  <a:pos x="2" y="89"/>
                </a:cxn>
                <a:cxn ang="0">
                  <a:pos x="12" y="68"/>
                </a:cxn>
                <a:cxn ang="0">
                  <a:pos x="24" y="59"/>
                </a:cxn>
                <a:cxn ang="0">
                  <a:pos x="21" y="32"/>
                </a:cxn>
                <a:cxn ang="0">
                  <a:pos x="48" y="13"/>
                </a:cxn>
                <a:cxn ang="0">
                  <a:pos x="58" y="0"/>
                </a:cxn>
                <a:cxn ang="0">
                  <a:pos x="68" y="9"/>
                </a:cxn>
                <a:cxn ang="0">
                  <a:pos x="88" y="11"/>
                </a:cxn>
                <a:cxn ang="0">
                  <a:pos x="90" y="52"/>
                </a:cxn>
                <a:cxn ang="0">
                  <a:pos x="100" y="54"/>
                </a:cxn>
                <a:cxn ang="0">
                  <a:pos x="106" y="59"/>
                </a:cxn>
                <a:cxn ang="0">
                  <a:pos x="121" y="96"/>
                </a:cxn>
                <a:cxn ang="0">
                  <a:pos x="132" y="110"/>
                </a:cxn>
                <a:cxn ang="0">
                  <a:pos x="111" y="126"/>
                </a:cxn>
                <a:cxn ang="0">
                  <a:pos x="112" y="148"/>
                </a:cxn>
              </a:cxnLst>
              <a:rect l="0" t="0" r="r" b="b"/>
              <a:pathLst>
                <a:path w="132" h="148">
                  <a:moveTo>
                    <a:pt x="112" y="148"/>
                  </a:moveTo>
                  <a:cubicBezTo>
                    <a:pt x="102" y="144"/>
                    <a:pt x="91" y="133"/>
                    <a:pt x="90" y="133"/>
                  </a:cubicBezTo>
                  <a:cubicBezTo>
                    <a:pt x="81" y="119"/>
                    <a:pt x="85" y="104"/>
                    <a:pt x="80" y="99"/>
                  </a:cubicBezTo>
                  <a:cubicBezTo>
                    <a:pt x="80" y="97"/>
                    <a:pt x="79" y="95"/>
                    <a:pt x="78" y="93"/>
                  </a:cubicBezTo>
                  <a:cubicBezTo>
                    <a:pt x="61" y="76"/>
                    <a:pt x="55" y="75"/>
                    <a:pt x="37" y="81"/>
                  </a:cubicBezTo>
                  <a:cubicBezTo>
                    <a:pt x="34" y="84"/>
                    <a:pt x="32" y="86"/>
                    <a:pt x="30" y="89"/>
                  </a:cubicBezTo>
                  <a:cubicBezTo>
                    <a:pt x="21" y="89"/>
                    <a:pt x="11" y="89"/>
                    <a:pt x="2" y="89"/>
                  </a:cubicBezTo>
                  <a:cubicBezTo>
                    <a:pt x="2" y="78"/>
                    <a:pt x="0" y="70"/>
                    <a:pt x="12" y="68"/>
                  </a:cubicBezTo>
                  <a:cubicBezTo>
                    <a:pt x="16" y="65"/>
                    <a:pt x="20" y="62"/>
                    <a:pt x="24" y="59"/>
                  </a:cubicBezTo>
                  <a:cubicBezTo>
                    <a:pt x="31" y="45"/>
                    <a:pt x="21" y="38"/>
                    <a:pt x="21" y="32"/>
                  </a:cubicBezTo>
                  <a:cubicBezTo>
                    <a:pt x="29" y="27"/>
                    <a:pt x="41" y="20"/>
                    <a:pt x="48" y="13"/>
                  </a:cubicBezTo>
                  <a:cubicBezTo>
                    <a:pt x="49" y="3"/>
                    <a:pt x="48" y="0"/>
                    <a:pt x="58" y="0"/>
                  </a:cubicBezTo>
                  <a:cubicBezTo>
                    <a:pt x="61" y="3"/>
                    <a:pt x="64" y="6"/>
                    <a:pt x="68" y="9"/>
                  </a:cubicBezTo>
                  <a:cubicBezTo>
                    <a:pt x="74" y="10"/>
                    <a:pt x="81" y="10"/>
                    <a:pt x="88" y="11"/>
                  </a:cubicBezTo>
                  <a:cubicBezTo>
                    <a:pt x="85" y="17"/>
                    <a:pt x="82" y="41"/>
                    <a:pt x="90" y="52"/>
                  </a:cubicBezTo>
                  <a:cubicBezTo>
                    <a:pt x="93" y="53"/>
                    <a:pt x="97" y="53"/>
                    <a:pt x="100" y="54"/>
                  </a:cubicBezTo>
                  <a:cubicBezTo>
                    <a:pt x="102" y="55"/>
                    <a:pt x="104" y="57"/>
                    <a:pt x="106" y="59"/>
                  </a:cubicBezTo>
                  <a:cubicBezTo>
                    <a:pt x="106" y="74"/>
                    <a:pt x="101" y="83"/>
                    <a:pt x="121" y="96"/>
                  </a:cubicBezTo>
                  <a:cubicBezTo>
                    <a:pt x="124" y="101"/>
                    <a:pt x="128" y="105"/>
                    <a:pt x="132" y="110"/>
                  </a:cubicBezTo>
                  <a:cubicBezTo>
                    <a:pt x="117" y="117"/>
                    <a:pt x="117" y="115"/>
                    <a:pt x="111" y="126"/>
                  </a:cubicBezTo>
                  <a:cubicBezTo>
                    <a:pt x="111" y="133"/>
                    <a:pt x="111" y="141"/>
                    <a:pt x="112" y="148"/>
                  </a:cubicBezTo>
                  <a:close/>
                </a:path>
              </a:pathLst>
            </a:custGeom>
            <a:solidFill>
              <a:srgbClr val="1AAEAB"/>
            </a:solidFill>
            <a:ln w="9525">
              <a:solidFill>
                <a:schemeClr val="bg1"/>
              </a:solidFill>
              <a:miter lim="800000"/>
              <a:headEnd/>
              <a:tailEnd/>
            </a:ln>
          </p:spPr>
          <p:txBody>
            <a:bodyPr/>
            <a:lstStyle/>
            <a:p>
              <a:pPr fontAlgn="auto">
                <a:spcBef>
                  <a:spcPts val="0"/>
                </a:spcBef>
                <a:spcAft>
                  <a:spcPts val="0"/>
                </a:spcAft>
                <a:defRPr/>
              </a:pPr>
              <a:endParaRPr lang="zh-CN" altLang="en-US" sz="2000" kern="0" noProof="1">
                <a:solidFill>
                  <a:sysClr val="windowText" lastClr="000000"/>
                </a:solidFill>
                <a:latin typeface="+mn-lt"/>
                <a:ea typeface="微软雅黑"/>
              </a:endParaRPr>
            </a:p>
          </p:txBody>
        </p:sp>
        <p:sp>
          <p:nvSpPr>
            <p:cNvPr id="47" name="Freeform 73"/>
            <p:cNvSpPr>
              <a:spLocks/>
            </p:cNvSpPr>
            <p:nvPr/>
          </p:nvSpPr>
          <p:spPr bwMode="auto">
            <a:xfrm rot="252837">
              <a:off x="4995863" y="2463800"/>
              <a:ext cx="679450" cy="635000"/>
            </a:xfrm>
            <a:custGeom>
              <a:avLst/>
              <a:gdLst/>
              <a:ahLst/>
              <a:cxnLst>
                <a:cxn ang="0">
                  <a:pos x="134" y="310"/>
                </a:cxn>
                <a:cxn ang="0">
                  <a:pos x="132" y="308"/>
                </a:cxn>
                <a:cxn ang="0">
                  <a:pos x="148" y="289"/>
                </a:cxn>
                <a:cxn ang="0">
                  <a:pos x="154" y="278"/>
                </a:cxn>
                <a:cxn ang="0">
                  <a:pos x="154" y="269"/>
                </a:cxn>
                <a:cxn ang="0">
                  <a:pos x="142" y="262"/>
                </a:cxn>
                <a:cxn ang="0">
                  <a:pos x="158" y="226"/>
                </a:cxn>
                <a:cxn ang="0">
                  <a:pos x="164" y="191"/>
                </a:cxn>
                <a:cxn ang="0">
                  <a:pos x="142" y="168"/>
                </a:cxn>
                <a:cxn ang="0">
                  <a:pos x="132" y="167"/>
                </a:cxn>
                <a:cxn ang="0">
                  <a:pos x="113" y="170"/>
                </a:cxn>
                <a:cxn ang="0">
                  <a:pos x="84" y="202"/>
                </a:cxn>
                <a:cxn ang="0">
                  <a:pos x="62" y="233"/>
                </a:cxn>
                <a:cxn ang="0">
                  <a:pos x="21" y="204"/>
                </a:cxn>
                <a:cxn ang="0">
                  <a:pos x="1" y="194"/>
                </a:cxn>
                <a:cxn ang="0">
                  <a:pos x="10" y="179"/>
                </a:cxn>
                <a:cxn ang="0">
                  <a:pos x="23" y="163"/>
                </a:cxn>
                <a:cxn ang="0">
                  <a:pos x="22" y="134"/>
                </a:cxn>
                <a:cxn ang="0">
                  <a:pos x="19" y="133"/>
                </a:cxn>
                <a:cxn ang="0">
                  <a:pos x="16" y="127"/>
                </a:cxn>
                <a:cxn ang="0">
                  <a:pos x="12" y="116"/>
                </a:cxn>
                <a:cxn ang="0">
                  <a:pos x="16" y="96"/>
                </a:cxn>
                <a:cxn ang="0">
                  <a:pos x="28" y="113"/>
                </a:cxn>
                <a:cxn ang="0">
                  <a:pos x="56" y="124"/>
                </a:cxn>
                <a:cxn ang="0">
                  <a:pos x="66" y="114"/>
                </a:cxn>
                <a:cxn ang="0">
                  <a:pos x="122" y="71"/>
                </a:cxn>
                <a:cxn ang="0">
                  <a:pos x="138" y="46"/>
                </a:cxn>
                <a:cxn ang="0">
                  <a:pos x="175" y="47"/>
                </a:cxn>
                <a:cxn ang="0">
                  <a:pos x="187" y="47"/>
                </a:cxn>
                <a:cxn ang="0">
                  <a:pos x="196" y="37"/>
                </a:cxn>
                <a:cxn ang="0">
                  <a:pos x="196" y="9"/>
                </a:cxn>
                <a:cxn ang="0">
                  <a:pos x="199" y="0"/>
                </a:cxn>
                <a:cxn ang="0">
                  <a:pos x="223" y="17"/>
                </a:cxn>
                <a:cxn ang="0">
                  <a:pos x="243" y="27"/>
                </a:cxn>
                <a:cxn ang="0">
                  <a:pos x="247" y="15"/>
                </a:cxn>
                <a:cxn ang="0">
                  <a:pos x="253" y="9"/>
                </a:cxn>
                <a:cxn ang="0">
                  <a:pos x="257" y="13"/>
                </a:cxn>
                <a:cxn ang="0">
                  <a:pos x="258" y="35"/>
                </a:cxn>
                <a:cxn ang="0">
                  <a:pos x="290" y="71"/>
                </a:cxn>
                <a:cxn ang="0">
                  <a:pos x="290" y="100"/>
                </a:cxn>
                <a:cxn ang="0">
                  <a:pos x="298" y="109"/>
                </a:cxn>
                <a:cxn ang="0">
                  <a:pos x="317" y="123"/>
                </a:cxn>
                <a:cxn ang="0">
                  <a:pos x="331" y="132"/>
                </a:cxn>
                <a:cxn ang="0">
                  <a:pos x="293" y="163"/>
                </a:cxn>
                <a:cxn ang="0">
                  <a:pos x="282" y="173"/>
                </a:cxn>
                <a:cxn ang="0">
                  <a:pos x="265" y="193"/>
                </a:cxn>
                <a:cxn ang="0">
                  <a:pos x="260" y="215"/>
                </a:cxn>
                <a:cxn ang="0">
                  <a:pos x="243" y="223"/>
                </a:cxn>
                <a:cxn ang="0">
                  <a:pos x="175" y="267"/>
                </a:cxn>
                <a:cxn ang="0">
                  <a:pos x="171" y="276"/>
                </a:cxn>
                <a:cxn ang="0">
                  <a:pos x="163" y="304"/>
                </a:cxn>
                <a:cxn ang="0">
                  <a:pos x="134" y="310"/>
                </a:cxn>
              </a:cxnLst>
              <a:rect l="0" t="0" r="r" b="b"/>
              <a:pathLst>
                <a:path w="331" h="310">
                  <a:moveTo>
                    <a:pt x="134" y="310"/>
                  </a:moveTo>
                  <a:cubicBezTo>
                    <a:pt x="133" y="309"/>
                    <a:pt x="132" y="308"/>
                    <a:pt x="132" y="308"/>
                  </a:cubicBezTo>
                  <a:cubicBezTo>
                    <a:pt x="137" y="296"/>
                    <a:pt x="141" y="296"/>
                    <a:pt x="148" y="289"/>
                  </a:cubicBezTo>
                  <a:cubicBezTo>
                    <a:pt x="150" y="285"/>
                    <a:pt x="152" y="282"/>
                    <a:pt x="154" y="278"/>
                  </a:cubicBezTo>
                  <a:cubicBezTo>
                    <a:pt x="154" y="275"/>
                    <a:pt x="154" y="272"/>
                    <a:pt x="154" y="269"/>
                  </a:cubicBezTo>
                  <a:cubicBezTo>
                    <a:pt x="150" y="267"/>
                    <a:pt x="146" y="265"/>
                    <a:pt x="142" y="262"/>
                  </a:cubicBezTo>
                  <a:cubicBezTo>
                    <a:pt x="137" y="243"/>
                    <a:pt x="148" y="237"/>
                    <a:pt x="158" y="226"/>
                  </a:cubicBezTo>
                  <a:cubicBezTo>
                    <a:pt x="165" y="214"/>
                    <a:pt x="164" y="201"/>
                    <a:pt x="164" y="191"/>
                  </a:cubicBezTo>
                  <a:cubicBezTo>
                    <a:pt x="156" y="183"/>
                    <a:pt x="149" y="176"/>
                    <a:pt x="142" y="168"/>
                  </a:cubicBezTo>
                  <a:cubicBezTo>
                    <a:pt x="138" y="167"/>
                    <a:pt x="135" y="167"/>
                    <a:pt x="132" y="167"/>
                  </a:cubicBezTo>
                  <a:cubicBezTo>
                    <a:pt x="126" y="168"/>
                    <a:pt x="119" y="169"/>
                    <a:pt x="113" y="170"/>
                  </a:cubicBezTo>
                  <a:cubicBezTo>
                    <a:pt x="102" y="179"/>
                    <a:pt x="94" y="190"/>
                    <a:pt x="84" y="202"/>
                  </a:cubicBezTo>
                  <a:cubicBezTo>
                    <a:pt x="77" y="213"/>
                    <a:pt x="71" y="225"/>
                    <a:pt x="62" y="233"/>
                  </a:cubicBezTo>
                  <a:cubicBezTo>
                    <a:pt x="47" y="223"/>
                    <a:pt x="31" y="213"/>
                    <a:pt x="21" y="204"/>
                  </a:cubicBezTo>
                  <a:cubicBezTo>
                    <a:pt x="9" y="203"/>
                    <a:pt x="4" y="197"/>
                    <a:pt x="1" y="194"/>
                  </a:cubicBezTo>
                  <a:cubicBezTo>
                    <a:pt x="1" y="182"/>
                    <a:pt x="0" y="181"/>
                    <a:pt x="10" y="179"/>
                  </a:cubicBezTo>
                  <a:cubicBezTo>
                    <a:pt x="15" y="173"/>
                    <a:pt x="19" y="168"/>
                    <a:pt x="23" y="163"/>
                  </a:cubicBezTo>
                  <a:cubicBezTo>
                    <a:pt x="23" y="153"/>
                    <a:pt x="22" y="143"/>
                    <a:pt x="22" y="134"/>
                  </a:cubicBezTo>
                  <a:cubicBezTo>
                    <a:pt x="20" y="133"/>
                    <a:pt x="20" y="133"/>
                    <a:pt x="19" y="133"/>
                  </a:cubicBezTo>
                  <a:cubicBezTo>
                    <a:pt x="18" y="131"/>
                    <a:pt x="17" y="129"/>
                    <a:pt x="16" y="127"/>
                  </a:cubicBezTo>
                  <a:cubicBezTo>
                    <a:pt x="15" y="123"/>
                    <a:pt x="13" y="119"/>
                    <a:pt x="12" y="116"/>
                  </a:cubicBezTo>
                  <a:cubicBezTo>
                    <a:pt x="12" y="107"/>
                    <a:pt x="11" y="101"/>
                    <a:pt x="16" y="96"/>
                  </a:cubicBezTo>
                  <a:cubicBezTo>
                    <a:pt x="22" y="98"/>
                    <a:pt x="25" y="102"/>
                    <a:pt x="28" y="113"/>
                  </a:cubicBezTo>
                  <a:cubicBezTo>
                    <a:pt x="36" y="120"/>
                    <a:pt x="39" y="128"/>
                    <a:pt x="56" y="124"/>
                  </a:cubicBezTo>
                  <a:cubicBezTo>
                    <a:pt x="59" y="120"/>
                    <a:pt x="63" y="117"/>
                    <a:pt x="66" y="114"/>
                  </a:cubicBezTo>
                  <a:cubicBezTo>
                    <a:pt x="84" y="103"/>
                    <a:pt x="105" y="83"/>
                    <a:pt x="122" y="71"/>
                  </a:cubicBezTo>
                  <a:cubicBezTo>
                    <a:pt x="129" y="64"/>
                    <a:pt x="135" y="52"/>
                    <a:pt x="138" y="46"/>
                  </a:cubicBezTo>
                  <a:cubicBezTo>
                    <a:pt x="153" y="41"/>
                    <a:pt x="159" y="35"/>
                    <a:pt x="175" y="47"/>
                  </a:cubicBezTo>
                  <a:cubicBezTo>
                    <a:pt x="179" y="47"/>
                    <a:pt x="183" y="47"/>
                    <a:pt x="187" y="47"/>
                  </a:cubicBezTo>
                  <a:cubicBezTo>
                    <a:pt x="190" y="44"/>
                    <a:pt x="193" y="40"/>
                    <a:pt x="196" y="37"/>
                  </a:cubicBezTo>
                  <a:cubicBezTo>
                    <a:pt x="196" y="27"/>
                    <a:pt x="196" y="18"/>
                    <a:pt x="196" y="9"/>
                  </a:cubicBezTo>
                  <a:cubicBezTo>
                    <a:pt x="197" y="6"/>
                    <a:pt x="198" y="3"/>
                    <a:pt x="199" y="0"/>
                  </a:cubicBezTo>
                  <a:cubicBezTo>
                    <a:pt x="205" y="0"/>
                    <a:pt x="214" y="5"/>
                    <a:pt x="223" y="17"/>
                  </a:cubicBezTo>
                  <a:cubicBezTo>
                    <a:pt x="228" y="21"/>
                    <a:pt x="230" y="27"/>
                    <a:pt x="243" y="27"/>
                  </a:cubicBezTo>
                  <a:cubicBezTo>
                    <a:pt x="246" y="24"/>
                    <a:pt x="247" y="17"/>
                    <a:pt x="247" y="15"/>
                  </a:cubicBezTo>
                  <a:cubicBezTo>
                    <a:pt x="249" y="12"/>
                    <a:pt x="251" y="11"/>
                    <a:pt x="253" y="9"/>
                  </a:cubicBezTo>
                  <a:cubicBezTo>
                    <a:pt x="254" y="10"/>
                    <a:pt x="256" y="11"/>
                    <a:pt x="257" y="13"/>
                  </a:cubicBezTo>
                  <a:cubicBezTo>
                    <a:pt x="257" y="20"/>
                    <a:pt x="258" y="27"/>
                    <a:pt x="258" y="35"/>
                  </a:cubicBezTo>
                  <a:cubicBezTo>
                    <a:pt x="268" y="44"/>
                    <a:pt x="276" y="57"/>
                    <a:pt x="290" y="71"/>
                  </a:cubicBezTo>
                  <a:cubicBezTo>
                    <a:pt x="290" y="81"/>
                    <a:pt x="290" y="90"/>
                    <a:pt x="290" y="100"/>
                  </a:cubicBezTo>
                  <a:cubicBezTo>
                    <a:pt x="293" y="103"/>
                    <a:pt x="295" y="106"/>
                    <a:pt x="298" y="109"/>
                  </a:cubicBezTo>
                  <a:cubicBezTo>
                    <a:pt x="304" y="114"/>
                    <a:pt x="310" y="118"/>
                    <a:pt x="317" y="123"/>
                  </a:cubicBezTo>
                  <a:cubicBezTo>
                    <a:pt x="322" y="126"/>
                    <a:pt x="326" y="129"/>
                    <a:pt x="331" y="132"/>
                  </a:cubicBezTo>
                  <a:cubicBezTo>
                    <a:pt x="331" y="139"/>
                    <a:pt x="297" y="161"/>
                    <a:pt x="293" y="163"/>
                  </a:cubicBezTo>
                  <a:cubicBezTo>
                    <a:pt x="289" y="166"/>
                    <a:pt x="286" y="170"/>
                    <a:pt x="282" y="173"/>
                  </a:cubicBezTo>
                  <a:cubicBezTo>
                    <a:pt x="276" y="180"/>
                    <a:pt x="270" y="186"/>
                    <a:pt x="265" y="193"/>
                  </a:cubicBezTo>
                  <a:cubicBezTo>
                    <a:pt x="263" y="200"/>
                    <a:pt x="264" y="206"/>
                    <a:pt x="260" y="215"/>
                  </a:cubicBezTo>
                  <a:cubicBezTo>
                    <a:pt x="254" y="217"/>
                    <a:pt x="248" y="220"/>
                    <a:pt x="243" y="223"/>
                  </a:cubicBezTo>
                  <a:cubicBezTo>
                    <a:pt x="211" y="229"/>
                    <a:pt x="194" y="242"/>
                    <a:pt x="175" y="267"/>
                  </a:cubicBezTo>
                  <a:cubicBezTo>
                    <a:pt x="173" y="270"/>
                    <a:pt x="172" y="273"/>
                    <a:pt x="171" y="276"/>
                  </a:cubicBezTo>
                  <a:cubicBezTo>
                    <a:pt x="168" y="285"/>
                    <a:pt x="165" y="295"/>
                    <a:pt x="163" y="304"/>
                  </a:cubicBezTo>
                  <a:cubicBezTo>
                    <a:pt x="151" y="308"/>
                    <a:pt x="142" y="309"/>
                    <a:pt x="134" y="310"/>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2000" kern="0" noProof="1">
                <a:solidFill>
                  <a:sysClr val="windowText" lastClr="000000"/>
                </a:solidFill>
                <a:latin typeface="+mn-lt"/>
                <a:ea typeface="微软雅黑"/>
              </a:endParaRPr>
            </a:p>
          </p:txBody>
        </p:sp>
        <p:sp>
          <p:nvSpPr>
            <p:cNvPr id="48" name="Freeform 74"/>
            <p:cNvSpPr>
              <a:spLocks/>
            </p:cNvSpPr>
            <p:nvPr/>
          </p:nvSpPr>
          <p:spPr bwMode="auto">
            <a:xfrm rot="252837">
              <a:off x="5157788" y="2112963"/>
              <a:ext cx="981075" cy="630237"/>
            </a:xfrm>
            <a:custGeom>
              <a:avLst/>
              <a:gdLst/>
              <a:ahLst/>
              <a:cxnLst>
                <a:cxn ang="0">
                  <a:pos x="235" y="284"/>
                </a:cxn>
                <a:cxn ang="0">
                  <a:pos x="229" y="246"/>
                </a:cxn>
                <a:cxn ang="0">
                  <a:pos x="201" y="214"/>
                </a:cxn>
                <a:cxn ang="0">
                  <a:pos x="198" y="191"/>
                </a:cxn>
                <a:cxn ang="0">
                  <a:pos x="174" y="202"/>
                </a:cxn>
                <a:cxn ang="0">
                  <a:pos x="143" y="176"/>
                </a:cxn>
                <a:cxn ang="0">
                  <a:pos x="93" y="114"/>
                </a:cxn>
                <a:cxn ang="0">
                  <a:pos x="86" y="104"/>
                </a:cxn>
                <a:cxn ang="0">
                  <a:pos x="60" y="135"/>
                </a:cxn>
                <a:cxn ang="0">
                  <a:pos x="39" y="93"/>
                </a:cxn>
                <a:cxn ang="0">
                  <a:pos x="12" y="46"/>
                </a:cxn>
                <a:cxn ang="0">
                  <a:pos x="13" y="25"/>
                </a:cxn>
                <a:cxn ang="0">
                  <a:pos x="71" y="21"/>
                </a:cxn>
                <a:cxn ang="0">
                  <a:pos x="139" y="54"/>
                </a:cxn>
                <a:cxn ang="0">
                  <a:pos x="196" y="22"/>
                </a:cxn>
                <a:cxn ang="0">
                  <a:pos x="218" y="56"/>
                </a:cxn>
                <a:cxn ang="0">
                  <a:pos x="255" y="65"/>
                </a:cxn>
                <a:cxn ang="0">
                  <a:pos x="296" y="101"/>
                </a:cxn>
                <a:cxn ang="0">
                  <a:pos x="314" y="77"/>
                </a:cxn>
                <a:cxn ang="0">
                  <a:pos x="346" y="109"/>
                </a:cxn>
                <a:cxn ang="0">
                  <a:pos x="360" y="124"/>
                </a:cxn>
                <a:cxn ang="0">
                  <a:pos x="385" y="114"/>
                </a:cxn>
                <a:cxn ang="0">
                  <a:pos x="393" y="104"/>
                </a:cxn>
                <a:cxn ang="0">
                  <a:pos x="412" y="90"/>
                </a:cxn>
                <a:cxn ang="0">
                  <a:pos x="422" y="81"/>
                </a:cxn>
                <a:cxn ang="0">
                  <a:pos x="457" y="113"/>
                </a:cxn>
                <a:cxn ang="0">
                  <a:pos x="470" y="146"/>
                </a:cxn>
                <a:cxn ang="0">
                  <a:pos x="460" y="180"/>
                </a:cxn>
                <a:cxn ang="0">
                  <a:pos x="440" y="177"/>
                </a:cxn>
                <a:cxn ang="0">
                  <a:pos x="437" y="152"/>
                </a:cxn>
                <a:cxn ang="0">
                  <a:pos x="393" y="198"/>
                </a:cxn>
                <a:cxn ang="0">
                  <a:pos x="352" y="238"/>
                </a:cxn>
                <a:cxn ang="0">
                  <a:pos x="358" y="262"/>
                </a:cxn>
                <a:cxn ang="0">
                  <a:pos x="287" y="264"/>
                </a:cxn>
                <a:cxn ang="0">
                  <a:pos x="272" y="305"/>
                </a:cxn>
              </a:cxnLst>
              <a:rect l="0" t="0" r="r" b="b"/>
              <a:pathLst>
                <a:path w="479" h="307">
                  <a:moveTo>
                    <a:pt x="266" y="307"/>
                  </a:moveTo>
                  <a:cubicBezTo>
                    <a:pt x="258" y="297"/>
                    <a:pt x="241" y="288"/>
                    <a:pt x="235" y="284"/>
                  </a:cubicBezTo>
                  <a:cubicBezTo>
                    <a:pt x="234" y="282"/>
                    <a:pt x="232" y="280"/>
                    <a:pt x="231" y="278"/>
                  </a:cubicBezTo>
                  <a:cubicBezTo>
                    <a:pt x="231" y="264"/>
                    <a:pt x="234" y="256"/>
                    <a:pt x="229" y="246"/>
                  </a:cubicBezTo>
                  <a:cubicBezTo>
                    <a:pt x="218" y="239"/>
                    <a:pt x="218" y="236"/>
                    <a:pt x="216" y="231"/>
                  </a:cubicBezTo>
                  <a:cubicBezTo>
                    <a:pt x="211" y="225"/>
                    <a:pt x="205" y="219"/>
                    <a:pt x="201" y="214"/>
                  </a:cubicBezTo>
                  <a:cubicBezTo>
                    <a:pt x="200" y="213"/>
                    <a:pt x="199" y="213"/>
                    <a:pt x="199" y="213"/>
                  </a:cubicBezTo>
                  <a:cubicBezTo>
                    <a:pt x="198" y="206"/>
                    <a:pt x="198" y="198"/>
                    <a:pt x="198" y="191"/>
                  </a:cubicBezTo>
                  <a:cubicBezTo>
                    <a:pt x="192" y="183"/>
                    <a:pt x="188" y="184"/>
                    <a:pt x="184" y="184"/>
                  </a:cubicBezTo>
                  <a:cubicBezTo>
                    <a:pt x="178" y="190"/>
                    <a:pt x="177" y="193"/>
                    <a:pt x="174" y="202"/>
                  </a:cubicBezTo>
                  <a:cubicBezTo>
                    <a:pt x="173" y="202"/>
                    <a:pt x="172" y="202"/>
                    <a:pt x="171" y="202"/>
                  </a:cubicBezTo>
                  <a:cubicBezTo>
                    <a:pt x="162" y="193"/>
                    <a:pt x="150" y="180"/>
                    <a:pt x="143" y="176"/>
                  </a:cubicBezTo>
                  <a:cubicBezTo>
                    <a:pt x="114" y="172"/>
                    <a:pt x="113" y="163"/>
                    <a:pt x="110" y="143"/>
                  </a:cubicBezTo>
                  <a:cubicBezTo>
                    <a:pt x="105" y="129"/>
                    <a:pt x="97" y="121"/>
                    <a:pt x="93" y="114"/>
                  </a:cubicBezTo>
                  <a:cubicBezTo>
                    <a:pt x="92" y="111"/>
                    <a:pt x="92" y="108"/>
                    <a:pt x="91" y="105"/>
                  </a:cubicBezTo>
                  <a:cubicBezTo>
                    <a:pt x="89" y="104"/>
                    <a:pt x="87" y="104"/>
                    <a:pt x="86" y="104"/>
                  </a:cubicBezTo>
                  <a:cubicBezTo>
                    <a:pt x="80" y="109"/>
                    <a:pt x="74" y="114"/>
                    <a:pt x="69" y="120"/>
                  </a:cubicBezTo>
                  <a:cubicBezTo>
                    <a:pt x="66" y="124"/>
                    <a:pt x="63" y="130"/>
                    <a:pt x="60" y="135"/>
                  </a:cubicBezTo>
                  <a:cubicBezTo>
                    <a:pt x="48" y="126"/>
                    <a:pt x="50" y="112"/>
                    <a:pt x="46" y="107"/>
                  </a:cubicBezTo>
                  <a:cubicBezTo>
                    <a:pt x="43" y="102"/>
                    <a:pt x="41" y="97"/>
                    <a:pt x="39" y="93"/>
                  </a:cubicBezTo>
                  <a:cubicBezTo>
                    <a:pt x="39" y="86"/>
                    <a:pt x="39" y="79"/>
                    <a:pt x="39" y="73"/>
                  </a:cubicBezTo>
                  <a:cubicBezTo>
                    <a:pt x="30" y="60"/>
                    <a:pt x="20" y="53"/>
                    <a:pt x="12" y="46"/>
                  </a:cubicBezTo>
                  <a:cubicBezTo>
                    <a:pt x="0" y="46"/>
                    <a:pt x="8" y="28"/>
                    <a:pt x="10" y="25"/>
                  </a:cubicBezTo>
                  <a:cubicBezTo>
                    <a:pt x="11" y="25"/>
                    <a:pt x="12" y="25"/>
                    <a:pt x="13" y="25"/>
                  </a:cubicBezTo>
                  <a:cubicBezTo>
                    <a:pt x="23" y="31"/>
                    <a:pt x="33" y="41"/>
                    <a:pt x="49" y="41"/>
                  </a:cubicBezTo>
                  <a:cubicBezTo>
                    <a:pt x="57" y="36"/>
                    <a:pt x="63" y="27"/>
                    <a:pt x="71" y="21"/>
                  </a:cubicBezTo>
                  <a:cubicBezTo>
                    <a:pt x="79" y="8"/>
                    <a:pt x="87" y="0"/>
                    <a:pt x="98" y="20"/>
                  </a:cubicBezTo>
                  <a:cubicBezTo>
                    <a:pt x="100" y="37"/>
                    <a:pt x="116" y="49"/>
                    <a:pt x="139" y="54"/>
                  </a:cubicBezTo>
                  <a:cubicBezTo>
                    <a:pt x="149" y="51"/>
                    <a:pt x="159" y="47"/>
                    <a:pt x="170" y="44"/>
                  </a:cubicBezTo>
                  <a:cubicBezTo>
                    <a:pt x="179" y="37"/>
                    <a:pt x="188" y="29"/>
                    <a:pt x="196" y="22"/>
                  </a:cubicBezTo>
                  <a:cubicBezTo>
                    <a:pt x="198" y="23"/>
                    <a:pt x="199" y="23"/>
                    <a:pt x="201" y="24"/>
                  </a:cubicBezTo>
                  <a:cubicBezTo>
                    <a:pt x="201" y="34"/>
                    <a:pt x="195" y="56"/>
                    <a:pt x="218" y="56"/>
                  </a:cubicBezTo>
                  <a:cubicBezTo>
                    <a:pt x="221" y="54"/>
                    <a:pt x="225" y="53"/>
                    <a:pt x="228" y="52"/>
                  </a:cubicBezTo>
                  <a:cubicBezTo>
                    <a:pt x="238" y="42"/>
                    <a:pt x="247" y="54"/>
                    <a:pt x="255" y="65"/>
                  </a:cubicBezTo>
                  <a:cubicBezTo>
                    <a:pt x="259" y="66"/>
                    <a:pt x="264" y="67"/>
                    <a:pt x="269" y="69"/>
                  </a:cubicBezTo>
                  <a:cubicBezTo>
                    <a:pt x="273" y="77"/>
                    <a:pt x="281" y="91"/>
                    <a:pt x="296" y="101"/>
                  </a:cubicBezTo>
                  <a:cubicBezTo>
                    <a:pt x="297" y="101"/>
                    <a:pt x="299" y="101"/>
                    <a:pt x="301" y="101"/>
                  </a:cubicBezTo>
                  <a:cubicBezTo>
                    <a:pt x="309" y="93"/>
                    <a:pt x="311" y="85"/>
                    <a:pt x="314" y="77"/>
                  </a:cubicBezTo>
                  <a:cubicBezTo>
                    <a:pt x="317" y="77"/>
                    <a:pt x="320" y="78"/>
                    <a:pt x="324" y="80"/>
                  </a:cubicBezTo>
                  <a:cubicBezTo>
                    <a:pt x="326" y="89"/>
                    <a:pt x="333" y="99"/>
                    <a:pt x="346" y="109"/>
                  </a:cubicBezTo>
                  <a:cubicBezTo>
                    <a:pt x="346" y="110"/>
                    <a:pt x="346" y="110"/>
                    <a:pt x="346" y="111"/>
                  </a:cubicBezTo>
                  <a:cubicBezTo>
                    <a:pt x="350" y="115"/>
                    <a:pt x="355" y="119"/>
                    <a:pt x="360" y="124"/>
                  </a:cubicBezTo>
                  <a:cubicBezTo>
                    <a:pt x="366" y="123"/>
                    <a:pt x="371" y="123"/>
                    <a:pt x="377" y="122"/>
                  </a:cubicBezTo>
                  <a:cubicBezTo>
                    <a:pt x="380" y="119"/>
                    <a:pt x="382" y="116"/>
                    <a:pt x="385" y="114"/>
                  </a:cubicBezTo>
                  <a:cubicBezTo>
                    <a:pt x="387" y="114"/>
                    <a:pt x="391" y="110"/>
                    <a:pt x="393" y="109"/>
                  </a:cubicBezTo>
                  <a:cubicBezTo>
                    <a:pt x="393" y="107"/>
                    <a:pt x="393" y="105"/>
                    <a:pt x="393" y="104"/>
                  </a:cubicBezTo>
                  <a:cubicBezTo>
                    <a:pt x="391" y="103"/>
                    <a:pt x="390" y="103"/>
                    <a:pt x="389" y="102"/>
                  </a:cubicBezTo>
                  <a:cubicBezTo>
                    <a:pt x="389" y="94"/>
                    <a:pt x="404" y="92"/>
                    <a:pt x="412" y="90"/>
                  </a:cubicBezTo>
                  <a:cubicBezTo>
                    <a:pt x="413" y="89"/>
                    <a:pt x="415" y="87"/>
                    <a:pt x="417" y="87"/>
                  </a:cubicBezTo>
                  <a:cubicBezTo>
                    <a:pt x="419" y="85"/>
                    <a:pt x="420" y="83"/>
                    <a:pt x="422" y="81"/>
                  </a:cubicBezTo>
                  <a:cubicBezTo>
                    <a:pt x="426" y="83"/>
                    <a:pt x="424" y="93"/>
                    <a:pt x="437" y="99"/>
                  </a:cubicBezTo>
                  <a:cubicBezTo>
                    <a:pt x="443" y="104"/>
                    <a:pt x="450" y="109"/>
                    <a:pt x="457" y="113"/>
                  </a:cubicBezTo>
                  <a:cubicBezTo>
                    <a:pt x="463" y="114"/>
                    <a:pt x="469" y="115"/>
                    <a:pt x="475" y="116"/>
                  </a:cubicBezTo>
                  <a:cubicBezTo>
                    <a:pt x="475" y="122"/>
                    <a:pt x="479" y="140"/>
                    <a:pt x="470" y="146"/>
                  </a:cubicBezTo>
                  <a:cubicBezTo>
                    <a:pt x="468" y="151"/>
                    <a:pt x="466" y="156"/>
                    <a:pt x="464" y="160"/>
                  </a:cubicBezTo>
                  <a:cubicBezTo>
                    <a:pt x="463" y="167"/>
                    <a:pt x="462" y="173"/>
                    <a:pt x="460" y="180"/>
                  </a:cubicBezTo>
                  <a:cubicBezTo>
                    <a:pt x="459" y="180"/>
                    <a:pt x="457" y="180"/>
                    <a:pt x="455" y="181"/>
                  </a:cubicBezTo>
                  <a:cubicBezTo>
                    <a:pt x="453" y="170"/>
                    <a:pt x="440" y="177"/>
                    <a:pt x="440" y="177"/>
                  </a:cubicBezTo>
                  <a:cubicBezTo>
                    <a:pt x="439" y="177"/>
                    <a:pt x="437" y="176"/>
                    <a:pt x="437" y="176"/>
                  </a:cubicBezTo>
                  <a:cubicBezTo>
                    <a:pt x="437" y="167"/>
                    <a:pt x="437" y="160"/>
                    <a:pt x="437" y="152"/>
                  </a:cubicBezTo>
                  <a:cubicBezTo>
                    <a:pt x="426" y="136"/>
                    <a:pt x="418" y="143"/>
                    <a:pt x="410" y="156"/>
                  </a:cubicBezTo>
                  <a:cubicBezTo>
                    <a:pt x="407" y="170"/>
                    <a:pt x="397" y="183"/>
                    <a:pt x="393" y="198"/>
                  </a:cubicBezTo>
                  <a:cubicBezTo>
                    <a:pt x="390" y="200"/>
                    <a:pt x="389" y="203"/>
                    <a:pt x="387" y="206"/>
                  </a:cubicBezTo>
                  <a:cubicBezTo>
                    <a:pt x="363" y="223"/>
                    <a:pt x="348" y="201"/>
                    <a:pt x="352" y="238"/>
                  </a:cubicBezTo>
                  <a:cubicBezTo>
                    <a:pt x="357" y="242"/>
                    <a:pt x="361" y="246"/>
                    <a:pt x="366" y="250"/>
                  </a:cubicBezTo>
                  <a:cubicBezTo>
                    <a:pt x="366" y="254"/>
                    <a:pt x="361" y="259"/>
                    <a:pt x="358" y="262"/>
                  </a:cubicBezTo>
                  <a:cubicBezTo>
                    <a:pt x="346" y="266"/>
                    <a:pt x="324" y="262"/>
                    <a:pt x="317" y="259"/>
                  </a:cubicBezTo>
                  <a:cubicBezTo>
                    <a:pt x="304" y="246"/>
                    <a:pt x="295" y="255"/>
                    <a:pt x="287" y="264"/>
                  </a:cubicBezTo>
                  <a:cubicBezTo>
                    <a:pt x="283" y="276"/>
                    <a:pt x="279" y="288"/>
                    <a:pt x="275" y="299"/>
                  </a:cubicBezTo>
                  <a:cubicBezTo>
                    <a:pt x="274" y="301"/>
                    <a:pt x="272" y="303"/>
                    <a:pt x="272" y="305"/>
                  </a:cubicBezTo>
                  <a:cubicBezTo>
                    <a:pt x="270" y="305"/>
                    <a:pt x="268" y="306"/>
                    <a:pt x="266" y="307"/>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2000" kern="0" noProof="1">
                <a:solidFill>
                  <a:sysClr val="windowText" lastClr="000000"/>
                </a:solidFill>
                <a:latin typeface="+mn-lt"/>
                <a:ea typeface="微软雅黑"/>
              </a:endParaRPr>
            </a:p>
          </p:txBody>
        </p:sp>
        <p:sp>
          <p:nvSpPr>
            <p:cNvPr id="49" name="Freeform 75"/>
            <p:cNvSpPr>
              <a:spLocks/>
            </p:cNvSpPr>
            <p:nvPr/>
          </p:nvSpPr>
          <p:spPr bwMode="auto">
            <a:xfrm rot="252837">
              <a:off x="5011738" y="1206500"/>
              <a:ext cx="1285875" cy="1149350"/>
            </a:xfrm>
            <a:custGeom>
              <a:avLst/>
              <a:gdLst/>
              <a:ahLst/>
              <a:cxnLst>
                <a:cxn ang="0">
                  <a:pos x="434" y="539"/>
                </a:cxn>
                <a:cxn ang="0">
                  <a:pos x="392" y="536"/>
                </a:cxn>
                <a:cxn ang="0">
                  <a:pos x="365" y="505"/>
                </a:cxn>
                <a:cxn ang="0">
                  <a:pos x="321" y="485"/>
                </a:cxn>
                <a:cxn ang="0">
                  <a:pos x="301" y="465"/>
                </a:cxn>
                <a:cxn ang="0">
                  <a:pos x="274" y="470"/>
                </a:cxn>
                <a:cxn ang="0">
                  <a:pos x="228" y="489"/>
                </a:cxn>
                <a:cxn ang="0">
                  <a:pos x="172" y="444"/>
                </a:cxn>
                <a:cxn ang="0">
                  <a:pos x="162" y="434"/>
                </a:cxn>
                <a:cxn ang="0">
                  <a:pos x="179" y="407"/>
                </a:cxn>
                <a:cxn ang="0">
                  <a:pos x="156" y="413"/>
                </a:cxn>
                <a:cxn ang="0">
                  <a:pos x="124" y="387"/>
                </a:cxn>
                <a:cxn ang="0">
                  <a:pos x="147" y="347"/>
                </a:cxn>
                <a:cxn ang="0">
                  <a:pos x="171" y="292"/>
                </a:cxn>
                <a:cxn ang="0">
                  <a:pos x="186" y="323"/>
                </a:cxn>
                <a:cxn ang="0">
                  <a:pos x="206" y="279"/>
                </a:cxn>
                <a:cxn ang="0">
                  <a:pos x="192" y="211"/>
                </a:cxn>
                <a:cxn ang="0">
                  <a:pos x="197" y="182"/>
                </a:cxn>
                <a:cxn ang="0">
                  <a:pos x="177" y="90"/>
                </a:cxn>
                <a:cxn ang="0">
                  <a:pos x="122" y="119"/>
                </a:cxn>
                <a:cxn ang="0">
                  <a:pos x="72" y="105"/>
                </a:cxn>
                <a:cxn ang="0">
                  <a:pos x="25" y="90"/>
                </a:cxn>
                <a:cxn ang="0">
                  <a:pos x="0" y="68"/>
                </a:cxn>
                <a:cxn ang="0">
                  <a:pos x="14" y="35"/>
                </a:cxn>
                <a:cxn ang="0">
                  <a:pos x="41" y="8"/>
                </a:cxn>
                <a:cxn ang="0">
                  <a:pos x="115" y="14"/>
                </a:cxn>
                <a:cxn ang="0">
                  <a:pos x="210" y="79"/>
                </a:cxn>
                <a:cxn ang="0">
                  <a:pos x="245" y="127"/>
                </a:cxn>
                <a:cxn ang="0">
                  <a:pos x="276" y="173"/>
                </a:cxn>
                <a:cxn ang="0">
                  <a:pos x="284" y="201"/>
                </a:cxn>
                <a:cxn ang="0">
                  <a:pos x="345" y="208"/>
                </a:cxn>
                <a:cxn ang="0">
                  <a:pos x="373" y="203"/>
                </a:cxn>
                <a:cxn ang="0">
                  <a:pos x="423" y="232"/>
                </a:cxn>
                <a:cxn ang="0">
                  <a:pos x="475" y="286"/>
                </a:cxn>
                <a:cxn ang="0">
                  <a:pos x="521" y="269"/>
                </a:cxn>
                <a:cxn ang="0">
                  <a:pos x="571" y="213"/>
                </a:cxn>
                <a:cxn ang="0">
                  <a:pos x="608" y="209"/>
                </a:cxn>
                <a:cxn ang="0">
                  <a:pos x="626" y="258"/>
                </a:cxn>
                <a:cxn ang="0">
                  <a:pos x="618" y="297"/>
                </a:cxn>
                <a:cxn ang="0">
                  <a:pos x="615" y="367"/>
                </a:cxn>
                <a:cxn ang="0">
                  <a:pos x="611" y="413"/>
                </a:cxn>
                <a:cxn ang="0">
                  <a:pos x="587" y="424"/>
                </a:cxn>
                <a:cxn ang="0">
                  <a:pos x="547" y="435"/>
                </a:cxn>
                <a:cxn ang="0">
                  <a:pos x="539" y="476"/>
                </a:cxn>
                <a:cxn ang="0">
                  <a:pos x="565" y="550"/>
                </a:cxn>
                <a:cxn ang="0">
                  <a:pos x="509" y="519"/>
                </a:cxn>
                <a:cxn ang="0">
                  <a:pos x="476" y="537"/>
                </a:cxn>
                <a:cxn ang="0">
                  <a:pos x="478" y="549"/>
                </a:cxn>
                <a:cxn ang="0">
                  <a:pos x="456" y="561"/>
                </a:cxn>
              </a:cxnLst>
              <a:rect l="0" t="0" r="r" b="b"/>
              <a:pathLst>
                <a:path w="626" h="561">
                  <a:moveTo>
                    <a:pt x="456" y="561"/>
                  </a:moveTo>
                  <a:cubicBezTo>
                    <a:pt x="449" y="553"/>
                    <a:pt x="441" y="546"/>
                    <a:pt x="434" y="539"/>
                  </a:cubicBezTo>
                  <a:cubicBezTo>
                    <a:pt x="424" y="520"/>
                    <a:pt x="419" y="511"/>
                    <a:pt x="403" y="513"/>
                  </a:cubicBezTo>
                  <a:cubicBezTo>
                    <a:pt x="399" y="521"/>
                    <a:pt x="396" y="529"/>
                    <a:pt x="392" y="536"/>
                  </a:cubicBezTo>
                  <a:cubicBezTo>
                    <a:pt x="383" y="536"/>
                    <a:pt x="371" y="515"/>
                    <a:pt x="371" y="512"/>
                  </a:cubicBezTo>
                  <a:cubicBezTo>
                    <a:pt x="367" y="512"/>
                    <a:pt x="367" y="507"/>
                    <a:pt x="365" y="505"/>
                  </a:cubicBezTo>
                  <a:cubicBezTo>
                    <a:pt x="361" y="504"/>
                    <a:pt x="357" y="503"/>
                    <a:pt x="353" y="502"/>
                  </a:cubicBezTo>
                  <a:cubicBezTo>
                    <a:pt x="341" y="483"/>
                    <a:pt x="335" y="486"/>
                    <a:pt x="321" y="485"/>
                  </a:cubicBezTo>
                  <a:cubicBezTo>
                    <a:pt x="321" y="485"/>
                    <a:pt x="320" y="486"/>
                    <a:pt x="319" y="487"/>
                  </a:cubicBezTo>
                  <a:cubicBezTo>
                    <a:pt x="295" y="499"/>
                    <a:pt x="300" y="476"/>
                    <a:pt x="301" y="465"/>
                  </a:cubicBezTo>
                  <a:cubicBezTo>
                    <a:pt x="293" y="457"/>
                    <a:pt x="291" y="458"/>
                    <a:pt x="285" y="458"/>
                  </a:cubicBezTo>
                  <a:cubicBezTo>
                    <a:pt x="281" y="462"/>
                    <a:pt x="278" y="466"/>
                    <a:pt x="274" y="470"/>
                  </a:cubicBezTo>
                  <a:cubicBezTo>
                    <a:pt x="272" y="471"/>
                    <a:pt x="269" y="472"/>
                    <a:pt x="267" y="474"/>
                  </a:cubicBezTo>
                  <a:cubicBezTo>
                    <a:pt x="259" y="485"/>
                    <a:pt x="238" y="488"/>
                    <a:pt x="228" y="489"/>
                  </a:cubicBezTo>
                  <a:cubicBezTo>
                    <a:pt x="206" y="480"/>
                    <a:pt x="200" y="475"/>
                    <a:pt x="196" y="459"/>
                  </a:cubicBezTo>
                  <a:cubicBezTo>
                    <a:pt x="185" y="441"/>
                    <a:pt x="187" y="446"/>
                    <a:pt x="172" y="444"/>
                  </a:cubicBezTo>
                  <a:cubicBezTo>
                    <a:pt x="171" y="444"/>
                    <a:pt x="170" y="445"/>
                    <a:pt x="170" y="446"/>
                  </a:cubicBezTo>
                  <a:cubicBezTo>
                    <a:pt x="163" y="443"/>
                    <a:pt x="162" y="439"/>
                    <a:pt x="162" y="434"/>
                  </a:cubicBezTo>
                  <a:cubicBezTo>
                    <a:pt x="167" y="432"/>
                    <a:pt x="175" y="432"/>
                    <a:pt x="182" y="426"/>
                  </a:cubicBezTo>
                  <a:cubicBezTo>
                    <a:pt x="182" y="417"/>
                    <a:pt x="180" y="411"/>
                    <a:pt x="179" y="407"/>
                  </a:cubicBezTo>
                  <a:cubicBezTo>
                    <a:pt x="177" y="404"/>
                    <a:pt x="176" y="401"/>
                    <a:pt x="175" y="399"/>
                  </a:cubicBezTo>
                  <a:cubicBezTo>
                    <a:pt x="161" y="399"/>
                    <a:pt x="162" y="401"/>
                    <a:pt x="156" y="413"/>
                  </a:cubicBezTo>
                  <a:cubicBezTo>
                    <a:pt x="145" y="413"/>
                    <a:pt x="139" y="404"/>
                    <a:pt x="132" y="401"/>
                  </a:cubicBezTo>
                  <a:cubicBezTo>
                    <a:pt x="130" y="392"/>
                    <a:pt x="129" y="393"/>
                    <a:pt x="124" y="387"/>
                  </a:cubicBezTo>
                  <a:cubicBezTo>
                    <a:pt x="124" y="383"/>
                    <a:pt x="124" y="378"/>
                    <a:pt x="124" y="373"/>
                  </a:cubicBezTo>
                  <a:cubicBezTo>
                    <a:pt x="135" y="365"/>
                    <a:pt x="140" y="357"/>
                    <a:pt x="147" y="347"/>
                  </a:cubicBezTo>
                  <a:cubicBezTo>
                    <a:pt x="149" y="327"/>
                    <a:pt x="165" y="318"/>
                    <a:pt x="170" y="303"/>
                  </a:cubicBezTo>
                  <a:cubicBezTo>
                    <a:pt x="170" y="299"/>
                    <a:pt x="170" y="295"/>
                    <a:pt x="171" y="292"/>
                  </a:cubicBezTo>
                  <a:cubicBezTo>
                    <a:pt x="175" y="292"/>
                    <a:pt x="177" y="295"/>
                    <a:pt x="178" y="298"/>
                  </a:cubicBezTo>
                  <a:cubicBezTo>
                    <a:pt x="178" y="305"/>
                    <a:pt x="173" y="317"/>
                    <a:pt x="186" y="323"/>
                  </a:cubicBezTo>
                  <a:cubicBezTo>
                    <a:pt x="192" y="323"/>
                    <a:pt x="200" y="324"/>
                    <a:pt x="206" y="318"/>
                  </a:cubicBezTo>
                  <a:cubicBezTo>
                    <a:pt x="206" y="305"/>
                    <a:pt x="208" y="287"/>
                    <a:pt x="206" y="279"/>
                  </a:cubicBezTo>
                  <a:cubicBezTo>
                    <a:pt x="190" y="264"/>
                    <a:pt x="196" y="255"/>
                    <a:pt x="203" y="242"/>
                  </a:cubicBezTo>
                  <a:cubicBezTo>
                    <a:pt x="203" y="229"/>
                    <a:pt x="195" y="213"/>
                    <a:pt x="192" y="211"/>
                  </a:cubicBezTo>
                  <a:cubicBezTo>
                    <a:pt x="191" y="206"/>
                    <a:pt x="190" y="202"/>
                    <a:pt x="190" y="197"/>
                  </a:cubicBezTo>
                  <a:cubicBezTo>
                    <a:pt x="192" y="192"/>
                    <a:pt x="195" y="186"/>
                    <a:pt x="197" y="182"/>
                  </a:cubicBezTo>
                  <a:cubicBezTo>
                    <a:pt x="197" y="171"/>
                    <a:pt x="202" y="163"/>
                    <a:pt x="205" y="153"/>
                  </a:cubicBezTo>
                  <a:cubicBezTo>
                    <a:pt x="205" y="130"/>
                    <a:pt x="192" y="98"/>
                    <a:pt x="177" y="90"/>
                  </a:cubicBezTo>
                  <a:cubicBezTo>
                    <a:pt x="162" y="90"/>
                    <a:pt x="155" y="91"/>
                    <a:pt x="147" y="99"/>
                  </a:cubicBezTo>
                  <a:cubicBezTo>
                    <a:pt x="139" y="114"/>
                    <a:pt x="138" y="116"/>
                    <a:pt x="122" y="119"/>
                  </a:cubicBezTo>
                  <a:cubicBezTo>
                    <a:pt x="107" y="119"/>
                    <a:pt x="97" y="125"/>
                    <a:pt x="86" y="127"/>
                  </a:cubicBezTo>
                  <a:cubicBezTo>
                    <a:pt x="73" y="120"/>
                    <a:pt x="74" y="112"/>
                    <a:pt x="72" y="105"/>
                  </a:cubicBezTo>
                  <a:cubicBezTo>
                    <a:pt x="70" y="89"/>
                    <a:pt x="64" y="80"/>
                    <a:pt x="58" y="73"/>
                  </a:cubicBezTo>
                  <a:cubicBezTo>
                    <a:pt x="30" y="61"/>
                    <a:pt x="25" y="64"/>
                    <a:pt x="25" y="90"/>
                  </a:cubicBezTo>
                  <a:cubicBezTo>
                    <a:pt x="17" y="83"/>
                    <a:pt x="8" y="77"/>
                    <a:pt x="1" y="71"/>
                  </a:cubicBezTo>
                  <a:cubicBezTo>
                    <a:pt x="0" y="70"/>
                    <a:pt x="0" y="69"/>
                    <a:pt x="0" y="68"/>
                  </a:cubicBezTo>
                  <a:cubicBezTo>
                    <a:pt x="4" y="64"/>
                    <a:pt x="7" y="60"/>
                    <a:pt x="11" y="56"/>
                  </a:cubicBezTo>
                  <a:cubicBezTo>
                    <a:pt x="12" y="48"/>
                    <a:pt x="13" y="41"/>
                    <a:pt x="14" y="35"/>
                  </a:cubicBezTo>
                  <a:cubicBezTo>
                    <a:pt x="11" y="33"/>
                    <a:pt x="8" y="30"/>
                    <a:pt x="6" y="28"/>
                  </a:cubicBezTo>
                  <a:cubicBezTo>
                    <a:pt x="18" y="21"/>
                    <a:pt x="30" y="14"/>
                    <a:pt x="41" y="8"/>
                  </a:cubicBezTo>
                  <a:cubicBezTo>
                    <a:pt x="54" y="3"/>
                    <a:pt x="63" y="0"/>
                    <a:pt x="81" y="4"/>
                  </a:cubicBezTo>
                  <a:cubicBezTo>
                    <a:pt x="90" y="11"/>
                    <a:pt x="99" y="13"/>
                    <a:pt x="115" y="14"/>
                  </a:cubicBezTo>
                  <a:cubicBezTo>
                    <a:pt x="132" y="9"/>
                    <a:pt x="139" y="8"/>
                    <a:pt x="159" y="17"/>
                  </a:cubicBezTo>
                  <a:cubicBezTo>
                    <a:pt x="173" y="34"/>
                    <a:pt x="190" y="57"/>
                    <a:pt x="210" y="79"/>
                  </a:cubicBezTo>
                  <a:cubicBezTo>
                    <a:pt x="213" y="87"/>
                    <a:pt x="217" y="96"/>
                    <a:pt x="221" y="106"/>
                  </a:cubicBezTo>
                  <a:cubicBezTo>
                    <a:pt x="229" y="113"/>
                    <a:pt x="236" y="120"/>
                    <a:pt x="245" y="127"/>
                  </a:cubicBezTo>
                  <a:cubicBezTo>
                    <a:pt x="254" y="139"/>
                    <a:pt x="256" y="139"/>
                    <a:pt x="258" y="159"/>
                  </a:cubicBezTo>
                  <a:cubicBezTo>
                    <a:pt x="260" y="162"/>
                    <a:pt x="268" y="167"/>
                    <a:pt x="276" y="173"/>
                  </a:cubicBezTo>
                  <a:cubicBezTo>
                    <a:pt x="277" y="175"/>
                    <a:pt x="278" y="176"/>
                    <a:pt x="279" y="178"/>
                  </a:cubicBezTo>
                  <a:cubicBezTo>
                    <a:pt x="279" y="185"/>
                    <a:pt x="279" y="189"/>
                    <a:pt x="284" y="201"/>
                  </a:cubicBezTo>
                  <a:cubicBezTo>
                    <a:pt x="287" y="203"/>
                    <a:pt x="309" y="204"/>
                    <a:pt x="320" y="201"/>
                  </a:cubicBezTo>
                  <a:cubicBezTo>
                    <a:pt x="330" y="201"/>
                    <a:pt x="331" y="199"/>
                    <a:pt x="345" y="208"/>
                  </a:cubicBezTo>
                  <a:cubicBezTo>
                    <a:pt x="350" y="208"/>
                    <a:pt x="354" y="208"/>
                    <a:pt x="358" y="208"/>
                  </a:cubicBezTo>
                  <a:cubicBezTo>
                    <a:pt x="363" y="203"/>
                    <a:pt x="362" y="203"/>
                    <a:pt x="373" y="203"/>
                  </a:cubicBezTo>
                  <a:cubicBezTo>
                    <a:pt x="380" y="210"/>
                    <a:pt x="388" y="217"/>
                    <a:pt x="396" y="224"/>
                  </a:cubicBezTo>
                  <a:cubicBezTo>
                    <a:pt x="403" y="224"/>
                    <a:pt x="414" y="223"/>
                    <a:pt x="423" y="232"/>
                  </a:cubicBezTo>
                  <a:cubicBezTo>
                    <a:pt x="426" y="239"/>
                    <a:pt x="429" y="246"/>
                    <a:pt x="433" y="253"/>
                  </a:cubicBezTo>
                  <a:cubicBezTo>
                    <a:pt x="436" y="267"/>
                    <a:pt x="449" y="302"/>
                    <a:pt x="475" y="286"/>
                  </a:cubicBezTo>
                  <a:cubicBezTo>
                    <a:pt x="486" y="284"/>
                    <a:pt x="499" y="280"/>
                    <a:pt x="513" y="275"/>
                  </a:cubicBezTo>
                  <a:cubicBezTo>
                    <a:pt x="515" y="273"/>
                    <a:pt x="518" y="271"/>
                    <a:pt x="521" y="269"/>
                  </a:cubicBezTo>
                  <a:cubicBezTo>
                    <a:pt x="532" y="250"/>
                    <a:pt x="540" y="242"/>
                    <a:pt x="556" y="229"/>
                  </a:cubicBezTo>
                  <a:cubicBezTo>
                    <a:pt x="561" y="223"/>
                    <a:pt x="566" y="218"/>
                    <a:pt x="571" y="213"/>
                  </a:cubicBezTo>
                  <a:cubicBezTo>
                    <a:pt x="579" y="206"/>
                    <a:pt x="588" y="198"/>
                    <a:pt x="598" y="191"/>
                  </a:cubicBezTo>
                  <a:cubicBezTo>
                    <a:pt x="612" y="193"/>
                    <a:pt x="612" y="191"/>
                    <a:pt x="608" y="209"/>
                  </a:cubicBezTo>
                  <a:cubicBezTo>
                    <a:pt x="608" y="217"/>
                    <a:pt x="608" y="225"/>
                    <a:pt x="608" y="234"/>
                  </a:cubicBezTo>
                  <a:cubicBezTo>
                    <a:pt x="612" y="238"/>
                    <a:pt x="623" y="245"/>
                    <a:pt x="626" y="258"/>
                  </a:cubicBezTo>
                  <a:cubicBezTo>
                    <a:pt x="625" y="266"/>
                    <a:pt x="625" y="274"/>
                    <a:pt x="624" y="282"/>
                  </a:cubicBezTo>
                  <a:cubicBezTo>
                    <a:pt x="622" y="287"/>
                    <a:pt x="620" y="291"/>
                    <a:pt x="618" y="297"/>
                  </a:cubicBezTo>
                  <a:cubicBezTo>
                    <a:pt x="612" y="303"/>
                    <a:pt x="613" y="316"/>
                    <a:pt x="616" y="330"/>
                  </a:cubicBezTo>
                  <a:cubicBezTo>
                    <a:pt x="615" y="342"/>
                    <a:pt x="615" y="354"/>
                    <a:pt x="615" y="367"/>
                  </a:cubicBezTo>
                  <a:cubicBezTo>
                    <a:pt x="614" y="374"/>
                    <a:pt x="612" y="381"/>
                    <a:pt x="610" y="389"/>
                  </a:cubicBezTo>
                  <a:cubicBezTo>
                    <a:pt x="610" y="397"/>
                    <a:pt x="611" y="405"/>
                    <a:pt x="611" y="413"/>
                  </a:cubicBezTo>
                  <a:cubicBezTo>
                    <a:pt x="608" y="417"/>
                    <a:pt x="605" y="421"/>
                    <a:pt x="600" y="423"/>
                  </a:cubicBezTo>
                  <a:cubicBezTo>
                    <a:pt x="595" y="423"/>
                    <a:pt x="591" y="424"/>
                    <a:pt x="587" y="424"/>
                  </a:cubicBezTo>
                  <a:cubicBezTo>
                    <a:pt x="572" y="420"/>
                    <a:pt x="566" y="420"/>
                    <a:pt x="556" y="420"/>
                  </a:cubicBezTo>
                  <a:cubicBezTo>
                    <a:pt x="551" y="425"/>
                    <a:pt x="551" y="430"/>
                    <a:pt x="547" y="435"/>
                  </a:cubicBezTo>
                  <a:cubicBezTo>
                    <a:pt x="530" y="439"/>
                    <a:pt x="528" y="445"/>
                    <a:pt x="530" y="462"/>
                  </a:cubicBezTo>
                  <a:cubicBezTo>
                    <a:pt x="533" y="467"/>
                    <a:pt x="536" y="472"/>
                    <a:pt x="539" y="476"/>
                  </a:cubicBezTo>
                  <a:cubicBezTo>
                    <a:pt x="542" y="490"/>
                    <a:pt x="549" y="508"/>
                    <a:pt x="559" y="527"/>
                  </a:cubicBezTo>
                  <a:cubicBezTo>
                    <a:pt x="561" y="535"/>
                    <a:pt x="563" y="542"/>
                    <a:pt x="565" y="550"/>
                  </a:cubicBezTo>
                  <a:cubicBezTo>
                    <a:pt x="545" y="550"/>
                    <a:pt x="533" y="535"/>
                    <a:pt x="525" y="531"/>
                  </a:cubicBezTo>
                  <a:cubicBezTo>
                    <a:pt x="525" y="518"/>
                    <a:pt x="513" y="515"/>
                    <a:pt x="509" y="519"/>
                  </a:cubicBezTo>
                  <a:cubicBezTo>
                    <a:pt x="508" y="520"/>
                    <a:pt x="508" y="522"/>
                    <a:pt x="508" y="523"/>
                  </a:cubicBezTo>
                  <a:cubicBezTo>
                    <a:pt x="495" y="525"/>
                    <a:pt x="486" y="532"/>
                    <a:pt x="476" y="537"/>
                  </a:cubicBezTo>
                  <a:cubicBezTo>
                    <a:pt x="476" y="541"/>
                    <a:pt x="476" y="544"/>
                    <a:pt x="476" y="548"/>
                  </a:cubicBezTo>
                  <a:cubicBezTo>
                    <a:pt x="477" y="548"/>
                    <a:pt x="477" y="549"/>
                    <a:pt x="478" y="549"/>
                  </a:cubicBezTo>
                  <a:cubicBezTo>
                    <a:pt x="472" y="552"/>
                    <a:pt x="470" y="555"/>
                    <a:pt x="467" y="558"/>
                  </a:cubicBezTo>
                  <a:cubicBezTo>
                    <a:pt x="463" y="559"/>
                    <a:pt x="460" y="560"/>
                    <a:pt x="456" y="561"/>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2000" kern="0" noProof="1">
                <a:solidFill>
                  <a:sysClr val="windowText" lastClr="000000"/>
                </a:solidFill>
                <a:latin typeface="+mn-lt"/>
                <a:ea typeface="微软雅黑"/>
              </a:endParaRPr>
            </a:p>
          </p:txBody>
        </p:sp>
        <p:sp>
          <p:nvSpPr>
            <p:cNvPr id="50" name="Freeform 76"/>
            <p:cNvSpPr>
              <a:spLocks/>
            </p:cNvSpPr>
            <p:nvPr/>
          </p:nvSpPr>
          <p:spPr bwMode="auto">
            <a:xfrm rot="252837">
              <a:off x="2324100" y="2476500"/>
              <a:ext cx="1633538" cy="1397000"/>
            </a:xfrm>
            <a:custGeom>
              <a:avLst/>
              <a:gdLst/>
              <a:ahLst/>
              <a:cxnLst>
                <a:cxn ang="0">
                  <a:pos x="695" y="522"/>
                </a:cxn>
                <a:cxn ang="0">
                  <a:pos x="688" y="588"/>
                </a:cxn>
                <a:cxn ang="0">
                  <a:pos x="658" y="620"/>
                </a:cxn>
                <a:cxn ang="0">
                  <a:pos x="662" y="644"/>
                </a:cxn>
                <a:cxn ang="0">
                  <a:pos x="656" y="670"/>
                </a:cxn>
                <a:cxn ang="0">
                  <a:pos x="598" y="681"/>
                </a:cxn>
                <a:cxn ang="0">
                  <a:pos x="580" y="667"/>
                </a:cxn>
                <a:cxn ang="0">
                  <a:pos x="565" y="633"/>
                </a:cxn>
                <a:cxn ang="0">
                  <a:pos x="526" y="605"/>
                </a:cxn>
                <a:cxn ang="0">
                  <a:pos x="473" y="585"/>
                </a:cxn>
                <a:cxn ang="0">
                  <a:pos x="471" y="627"/>
                </a:cxn>
                <a:cxn ang="0">
                  <a:pos x="448" y="636"/>
                </a:cxn>
                <a:cxn ang="0">
                  <a:pos x="391" y="568"/>
                </a:cxn>
                <a:cxn ang="0">
                  <a:pos x="434" y="581"/>
                </a:cxn>
                <a:cxn ang="0">
                  <a:pos x="461" y="565"/>
                </a:cxn>
                <a:cxn ang="0">
                  <a:pos x="480" y="500"/>
                </a:cxn>
                <a:cxn ang="0">
                  <a:pos x="506" y="482"/>
                </a:cxn>
                <a:cxn ang="0">
                  <a:pos x="495" y="426"/>
                </a:cxn>
                <a:cxn ang="0">
                  <a:pos x="480" y="379"/>
                </a:cxn>
                <a:cxn ang="0">
                  <a:pos x="438" y="351"/>
                </a:cxn>
                <a:cxn ang="0">
                  <a:pos x="369" y="293"/>
                </a:cxn>
                <a:cxn ang="0">
                  <a:pos x="338" y="296"/>
                </a:cxn>
                <a:cxn ang="0">
                  <a:pos x="289" y="264"/>
                </a:cxn>
                <a:cxn ang="0">
                  <a:pos x="213" y="246"/>
                </a:cxn>
                <a:cxn ang="0">
                  <a:pos x="206" y="282"/>
                </a:cxn>
                <a:cxn ang="0">
                  <a:pos x="130" y="244"/>
                </a:cxn>
                <a:cxn ang="0">
                  <a:pos x="22" y="217"/>
                </a:cxn>
                <a:cxn ang="0">
                  <a:pos x="10" y="190"/>
                </a:cxn>
                <a:cxn ang="0">
                  <a:pos x="21" y="146"/>
                </a:cxn>
                <a:cxn ang="0">
                  <a:pos x="72" y="119"/>
                </a:cxn>
                <a:cxn ang="0">
                  <a:pos x="139" y="75"/>
                </a:cxn>
                <a:cxn ang="0">
                  <a:pos x="178" y="43"/>
                </a:cxn>
                <a:cxn ang="0">
                  <a:pos x="249" y="17"/>
                </a:cxn>
                <a:cxn ang="0">
                  <a:pos x="262" y="67"/>
                </a:cxn>
                <a:cxn ang="0">
                  <a:pos x="255" y="109"/>
                </a:cxn>
                <a:cxn ang="0">
                  <a:pos x="284" y="139"/>
                </a:cxn>
                <a:cxn ang="0">
                  <a:pos x="301" y="165"/>
                </a:cxn>
                <a:cxn ang="0">
                  <a:pos x="374" y="158"/>
                </a:cxn>
                <a:cxn ang="0">
                  <a:pos x="342" y="210"/>
                </a:cxn>
                <a:cxn ang="0">
                  <a:pos x="387" y="241"/>
                </a:cxn>
                <a:cxn ang="0">
                  <a:pos x="423" y="290"/>
                </a:cxn>
                <a:cxn ang="0">
                  <a:pos x="473" y="258"/>
                </a:cxn>
                <a:cxn ang="0">
                  <a:pos x="510" y="267"/>
                </a:cxn>
                <a:cxn ang="0">
                  <a:pos x="559" y="243"/>
                </a:cxn>
                <a:cxn ang="0">
                  <a:pos x="540" y="286"/>
                </a:cxn>
                <a:cxn ang="0">
                  <a:pos x="540" y="354"/>
                </a:cxn>
                <a:cxn ang="0">
                  <a:pos x="573" y="373"/>
                </a:cxn>
                <a:cxn ang="0">
                  <a:pos x="622" y="415"/>
                </a:cxn>
                <a:cxn ang="0">
                  <a:pos x="633" y="479"/>
                </a:cxn>
                <a:cxn ang="0">
                  <a:pos x="686" y="493"/>
                </a:cxn>
                <a:cxn ang="0">
                  <a:pos x="701" y="445"/>
                </a:cxn>
                <a:cxn ang="0">
                  <a:pos x="698" y="407"/>
                </a:cxn>
                <a:cxn ang="0">
                  <a:pos x="711" y="387"/>
                </a:cxn>
                <a:cxn ang="0">
                  <a:pos x="722" y="393"/>
                </a:cxn>
                <a:cxn ang="0">
                  <a:pos x="760" y="420"/>
                </a:cxn>
                <a:cxn ang="0">
                  <a:pos x="797" y="439"/>
                </a:cxn>
                <a:cxn ang="0">
                  <a:pos x="793" y="490"/>
                </a:cxn>
                <a:cxn ang="0">
                  <a:pos x="778" y="503"/>
                </a:cxn>
                <a:cxn ang="0">
                  <a:pos x="748" y="534"/>
                </a:cxn>
              </a:cxnLst>
              <a:rect l="0" t="0" r="r" b="b"/>
              <a:pathLst>
                <a:path w="797" h="681">
                  <a:moveTo>
                    <a:pt x="742" y="535"/>
                  </a:moveTo>
                  <a:cubicBezTo>
                    <a:pt x="724" y="520"/>
                    <a:pt x="711" y="521"/>
                    <a:pt x="695" y="522"/>
                  </a:cubicBezTo>
                  <a:cubicBezTo>
                    <a:pt x="692" y="524"/>
                    <a:pt x="688" y="525"/>
                    <a:pt x="683" y="526"/>
                  </a:cubicBezTo>
                  <a:cubicBezTo>
                    <a:pt x="671" y="544"/>
                    <a:pt x="677" y="565"/>
                    <a:pt x="688" y="588"/>
                  </a:cubicBezTo>
                  <a:cubicBezTo>
                    <a:pt x="688" y="598"/>
                    <a:pt x="690" y="607"/>
                    <a:pt x="687" y="620"/>
                  </a:cubicBezTo>
                  <a:cubicBezTo>
                    <a:pt x="677" y="620"/>
                    <a:pt x="668" y="620"/>
                    <a:pt x="658" y="620"/>
                  </a:cubicBezTo>
                  <a:cubicBezTo>
                    <a:pt x="649" y="625"/>
                    <a:pt x="652" y="624"/>
                    <a:pt x="651" y="636"/>
                  </a:cubicBezTo>
                  <a:cubicBezTo>
                    <a:pt x="654" y="638"/>
                    <a:pt x="658" y="641"/>
                    <a:pt x="662" y="644"/>
                  </a:cubicBezTo>
                  <a:cubicBezTo>
                    <a:pt x="662" y="647"/>
                    <a:pt x="662" y="650"/>
                    <a:pt x="662" y="653"/>
                  </a:cubicBezTo>
                  <a:cubicBezTo>
                    <a:pt x="660" y="659"/>
                    <a:pt x="658" y="664"/>
                    <a:pt x="656" y="670"/>
                  </a:cubicBezTo>
                  <a:cubicBezTo>
                    <a:pt x="642" y="670"/>
                    <a:pt x="639" y="677"/>
                    <a:pt x="629" y="680"/>
                  </a:cubicBezTo>
                  <a:cubicBezTo>
                    <a:pt x="619" y="680"/>
                    <a:pt x="608" y="680"/>
                    <a:pt x="598" y="681"/>
                  </a:cubicBezTo>
                  <a:cubicBezTo>
                    <a:pt x="596" y="680"/>
                    <a:pt x="595" y="680"/>
                    <a:pt x="595" y="680"/>
                  </a:cubicBezTo>
                  <a:cubicBezTo>
                    <a:pt x="589" y="671"/>
                    <a:pt x="583" y="667"/>
                    <a:pt x="580" y="667"/>
                  </a:cubicBezTo>
                  <a:cubicBezTo>
                    <a:pt x="579" y="664"/>
                    <a:pt x="578" y="661"/>
                    <a:pt x="577" y="659"/>
                  </a:cubicBezTo>
                  <a:cubicBezTo>
                    <a:pt x="573" y="650"/>
                    <a:pt x="569" y="641"/>
                    <a:pt x="565" y="633"/>
                  </a:cubicBezTo>
                  <a:cubicBezTo>
                    <a:pt x="560" y="630"/>
                    <a:pt x="555" y="626"/>
                    <a:pt x="551" y="623"/>
                  </a:cubicBezTo>
                  <a:cubicBezTo>
                    <a:pt x="544" y="611"/>
                    <a:pt x="532" y="607"/>
                    <a:pt x="526" y="605"/>
                  </a:cubicBezTo>
                  <a:cubicBezTo>
                    <a:pt x="522" y="603"/>
                    <a:pt x="519" y="601"/>
                    <a:pt x="515" y="598"/>
                  </a:cubicBezTo>
                  <a:cubicBezTo>
                    <a:pt x="501" y="570"/>
                    <a:pt x="495" y="572"/>
                    <a:pt x="473" y="585"/>
                  </a:cubicBezTo>
                  <a:cubicBezTo>
                    <a:pt x="465" y="594"/>
                    <a:pt x="464" y="591"/>
                    <a:pt x="464" y="606"/>
                  </a:cubicBezTo>
                  <a:cubicBezTo>
                    <a:pt x="467" y="610"/>
                    <a:pt x="471" y="616"/>
                    <a:pt x="471" y="627"/>
                  </a:cubicBezTo>
                  <a:cubicBezTo>
                    <a:pt x="466" y="630"/>
                    <a:pt x="464" y="633"/>
                    <a:pt x="457" y="635"/>
                  </a:cubicBezTo>
                  <a:cubicBezTo>
                    <a:pt x="454" y="635"/>
                    <a:pt x="451" y="635"/>
                    <a:pt x="448" y="636"/>
                  </a:cubicBezTo>
                  <a:cubicBezTo>
                    <a:pt x="429" y="625"/>
                    <a:pt x="412" y="613"/>
                    <a:pt x="403" y="601"/>
                  </a:cubicBezTo>
                  <a:cubicBezTo>
                    <a:pt x="391" y="595"/>
                    <a:pt x="391" y="572"/>
                    <a:pt x="391" y="568"/>
                  </a:cubicBezTo>
                  <a:cubicBezTo>
                    <a:pt x="399" y="568"/>
                    <a:pt x="407" y="568"/>
                    <a:pt x="415" y="568"/>
                  </a:cubicBezTo>
                  <a:cubicBezTo>
                    <a:pt x="421" y="572"/>
                    <a:pt x="427" y="577"/>
                    <a:pt x="434" y="581"/>
                  </a:cubicBezTo>
                  <a:cubicBezTo>
                    <a:pt x="443" y="581"/>
                    <a:pt x="453" y="584"/>
                    <a:pt x="461" y="574"/>
                  </a:cubicBezTo>
                  <a:cubicBezTo>
                    <a:pt x="461" y="571"/>
                    <a:pt x="461" y="568"/>
                    <a:pt x="461" y="565"/>
                  </a:cubicBezTo>
                  <a:cubicBezTo>
                    <a:pt x="453" y="557"/>
                    <a:pt x="444" y="549"/>
                    <a:pt x="442" y="545"/>
                  </a:cubicBezTo>
                  <a:cubicBezTo>
                    <a:pt x="454" y="538"/>
                    <a:pt x="477" y="514"/>
                    <a:pt x="480" y="500"/>
                  </a:cubicBezTo>
                  <a:cubicBezTo>
                    <a:pt x="486" y="498"/>
                    <a:pt x="492" y="495"/>
                    <a:pt x="496" y="491"/>
                  </a:cubicBezTo>
                  <a:cubicBezTo>
                    <a:pt x="499" y="491"/>
                    <a:pt x="503" y="485"/>
                    <a:pt x="506" y="482"/>
                  </a:cubicBezTo>
                  <a:cubicBezTo>
                    <a:pt x="506" y="474"/>
                    <a:pt x="505" y="466"/>
                    <a:pt x="505" y="459"/>
                  </a:cubicBezTo>
                  <a:cubicBezTo>
                    <a:pt x="492" y="446"/>
                    <a:pt x="497" y="428"/>
                    <a:pt x="495" y="426"/>
                  </a:cubicBezTo>
                  <a:cubicBezTo>
                    <a:pt x="491" y="416"/>
                    <a:pt x="487" y="407"/>
                    <a:pt x="483" y="398"/>
                  </a:cubicBezTo>
                  <a:cubicBezTo>
                    <a:pt x="482" y="392"/>
                    <a:pt x="481" y="385"/>
                    <a:pt x="480" y="379"/>
                  </a:cubicBezTo>
                  <a:cubicBezTo>
                    <a:pt x="475" y="369"/>
                    <a:pt x="467" y="352"/>
                    <a:pt x="464" y="351"/>
                  </a:cubicBezTo>
                  <a:cubicBezTo>
                    <a:pt x="456" y="351"/>
                    <a:pt x="447" y="351"/>
                    <a:pt x="438" y="351"/>
                  </a:cubicBezTo>
                  <a:cubicBezTo>
                    <a:pt x="421" y="346"/>
                    <a:pt x="404" y="330"/>
                    <a:pt x="395" y="326"/>
                  </a:cubicBezTo>
                  <a:cubicBezTo>
                    <a:pt x="387" y="314"/>
                    <a:pt x="378" y="304"/>
                    <a:pt x="369" y="293"/>
                  </a:cubicBezTo>
                  <a:cubicBezTo>
                    <a:pt x="359" y="293"/>
                    <a:pt x="358" y="295"/>
                    <a:pt x="352" y="297"/>
                  </a:cubicBezTo>
                  <a:cubicBezTo>
                    <a:pt x="348" y="296"/>
                    <a:pt x="343" y="296"/>
                    <a:pt x="338" y="296"/>
                  </a:cubicBezTo>
                  <a:cubicBezTo>
                    <a:pt x="329" y="288"/>
                    <a:pt x="321" y="281"/>
                    <a:pt x="312" y="274"/>
                  </a:cubicBezTo>
                  <a:cubicBezTo>
                    <a:pt x="304" y="271"/>
                    <a:pt x="296" y="267"/>
                    <a:pt x="289" y="264"/>
                  </a:cubicBezTo>
                  <a:cubicBezTo>
                    <a:pt x="274" y="263"/>
                    <a:pt x="262" y="260"/>
                    <a:pt x="253" y="257"/>
                  </a:cubicBezTo>
                  <a:cubicBezTo>
                    <a:pt x="235" y="243"/>
                    <a:pt x="230" y="247"/>
                    <a:pt x="213" y="246"/>
                  </a:cubicBezTo>
                  <a:cubicBezTo>
                    <a:pt x="210" y="248"/>
                    <a:pt x="206" y="250"/>
                    <a:pt x="203" y="253"/>
                  </a:cubicBezTo>
                  <a:cubicBezTo>
                    <a:pt x="203" y="261"/>
                    <a:pt x="209" y="268"/>
                    <a:pt x="206" y="282"/>
                  </a:cubicBezTo>
                  <a:cubicBezTo>
                    <a:pt x="190" y="298"/>
                    <a:pt x="160" y="270"/>
                    <a:pt x="153" y="261"/>
                  </a:cubicBezTo>
                  <a:cubicBezTo>
                    <a:pt x="145" y="255"/>
                    <a:pt x="137" y="250"/>
                    <a:pt x="130" y="244"/>
                  </a:cubicBezTo>
                  <a:cubicBezTo>
                    <a:pt x="114" y="235"/>
                    <a:pt x="100" y="227"/>
                    <a:pt x="88" y="223"/>
                  </a:cubicBezTo>
                  <a:cubicBezTo>
                    <a:pt x="65" y="223"/>
                    <a:pt x="40" y="226"/>
                    <a:pt x="22" y="217"/>
                  </a:cubicBezTo>
                  <a:cubicBezTo>
                    <a:pt x="20" y="217"/>
                    <a:pt x="18" y="217"/>
                    <a:pt x="17" y="217"/>
                  </a:cubicBezTo>
                  <a:cubicBezTo>
                    <a:pt x="16" y="208"/>
                    <a:pt x="12" y="192"/>
                    <a:pt x="10" y="190"/>
                  </a:cubicBezTo>
                  <a:cubicBezTo>
                    <a:pt x="8" y="177"/>
                    <a:pt x="0" y="167"/>
                    <a:pt x="12" y="164"/>
                  </a:cubicBezTo>
                  <a:cubicBezTo>
                    <a:pt x="15" y="158"/>
                    <a:pt x="19" y="152"/>
                    <a:pt x="21" y="146"/>
                  </a:cubicBezTo>
                  <a:cubicBezTo>
                    <a:pt x="34" y="146"/>
                    <a:pt x="55" y="146"/>
                    <a:pt x="67" y="134"/>
                  </a:cubicBezTo>
                  <a:cubicBezTo>
                    <a:pt x="68" y="129"/>
                    <a:pt x="70" y="124"/>
                    <a:pt x="72" y="119"/>
                  </a:cubicBezTo>
                  <a:cubicBezTo>
                    <a:pt x="77" y="115"/>
                    <a:pt x="81" y="110"/>
                    <a:pt x="85" y="106"/>
                  </a:cubicBezTo>
                  <a:cubicBezTo>
                    <a:pt x="96" y="77"/>
                    <a:pt x="107" y="79"/>
                    <a:pt x="139" y="75"/>
                  </a:cubicBezTo>
                  <a:cubicBezTo>
                    <a:pt x="143" y="75"/>
                    <a:pt x="174" y="77"/>
                    <a:pt x="183" y="69"/>
                  </a:cubicBezTo>
                  <a:cubicBezTo>
                    <a:pt x="181" y="60"/>
                    <a:pt x="179" y="51"/>
                    <a:pt x="178" y="43"/>
                  </a:cubicBezTo>
                  <a:cubicBezTo>
                    <a:pt x="178" y="27"/>
                    <a:pt x="179" y="0"/>
                    <a:pt x="200" y="10"/>
                  </a:cubicBezTo>
                  <a:cubicBezTo>
                    <a:pt x="216" y="12"/>
                    <a:pt x="232" y="14"/>
                    <a:pt x="249" y="17"/>
                  </a:cubicBezTo>
                  <a:cubicBezTo>
                    <a:pt x="246" y="22"/>
                    <a:pt x="247" y="32"/>
                    <a:pt x="248" y="41"/>
                  </a:cubicBezTo>
                  <a:cubicBezTo>
                    <a:pt x="253" y="49"/>
                    <a:pt x="258" y="54"/>
                    <a:pt x="262" y="67"/>
                  </a:cubicBezTo>
                  <a:cubicBezTo>
                    <a:pt x="262" y="72"/>
                    <a:pt x="262" y="76"/>
                    <a:pt x="262" y="81"/>
                  </a:cubicBezTo>
                  <a:cubicBezTo>
                    <a:pt x="259" y="89"/>
                    <a:pt x="253" y="97"/>
                    <a:pt x="255" y="109"/>
                  </a:cubicBezTo>
                  <a:cubicBezTo>
                    <a:pt x="263" y="116"/>
                    <a:pt x="272" y="124"/>
                    <a:pt x="280" y="132"/>
                  </a:cubicBezTo>
                  <a:cubicBezTo>
                    <a:pt x="281" y="135"/>
                    <a:pt x="282" y="137"/>
                    <a:pt x="284" y="139"/>
                  </a:cubicBezTo>
                  <a:cubicBezTo>
                    <a:pt x="283" y="147"/>
                    <a:pt x="283" y="155"/>
                    <a:pt x="283" y="163"/>
                  </a:cubicBezTo>
                  <a:cubicBezTo>
                    <a:pt x="285" y="165"/>
                    <a:pt x="292" y="165"/>
                    <a:pt x="301" y="165"/>
                  </a:cubicBezTo>
                  <a:cubicBezTo>
                    <a:pt x="317" y="152"/>
                    <a:pt x="345" y="149"/>
                    <a:pt x="371" y="149"/>
                  </a:cubicBezTo>
                  <a:cubicBezTo>
                    <a:pt x="372" y="152"/>
                    <a:pt x="373" y="155"/>
                    <a:pt x="374" y="158"/>
                  </a:cubicBezTo>
                  <a:cubicBezTo>
                    <a:pt x="371" y="164"/>
                    <a:pt x="369" y="169"/>
                    <a:pt x="367" y="175"/>
                  </a:cubicBezTo>
                  <a:cubicBezTo>
                    <a:pt x="354" y="189"/>
                    <a:pt x="339" y="188"/>
                    <a:pt x="342" y="210"/>
                  </a:cubicBezTo>
                  <a:cubicBezTo>
                    <a:pt x="348" y="212"/>
                    <a:pt x="354" y="214"/>
                    <a:pt x="359" y="217"/>
                  </a:cubicBezTo>
                  <a:cubicBezTo>
                    <a:pt x="367" y="227"/>
                    <a:pt x="372" y="232"/>
                    <a:pt x="387" y="241"/>
                  </a:cubicBezTo>
                  <a:cubicBezTo>
                    <a:pt x="392" y="247"/>
                    <a:pt x="394" y="264"/>
                    <a:pt x="406" y="268"/>
                  </a:cubicBezTo>
                  <a:cubicBezTo>
                    <a:pt x="411" y="275"/>
                    <a:pt x="417" y="283"/>
                    <a:pt x="423" y="290"/>
                  </a:cubicBezTo>
                  <a:cubicBezTo>
                    <a:pt x="427" y="292"/>
                    <a:pt x="448" y="303"/>
                    <a:pt x="455" y="290"/>
                  </a:cubicBezTo>
                  <a:cubicBezTo>
                    <a:pt x="457" y="265"/>
                    <a:pt x="451" y="261"/>
                    <a:pt x="473" y="258"/>
                  </a:cubicBezTo>
                  <a:cubicBezTo>
                    <a:pt x="483" y="258"/>
                    <a:pt x="489" y="255"/>
                    <a:pt x="500" y="266"/>
                  </a:cubicBezTo>
                  <a:cubicBezTo>
                    <a:pt x="503" y="266"/>
                    <a:pt x="506" y="266"/>
                    <a:pt x="510" y="267"/>
                  </a:cubicBezTo>
                  <a:cubicBezTo>
                    <a:pt x="520" y="262"/>
                    <a:pt x="530" y="253"/>
                    <a:pt x="538" y="249"/>
                  </a:cubicBezTo>
                  <a:cubicBezTo>
                    <a:pt x="543" y="244"/>
                    <a:pt x="549" y="244"/>
                    <a:pt x="559" y="243"/>
                  </a:cubicBezTo>
                  <a:cubicBezTo>
                    <a:pt x="562" y="247"/>
                    <a:pt x="565" y="250"/>
                    <a:pt x="567" y="254"/>
                  </a:cubicBezTo>
                  <a:cubicBezTo>
                    <a:pt x="567" y="266"/>
                    <a:pt x="549" y="279"/>
                    <a:pt x="540" y="286"/>
                  </a:cubicBezTo>
                  <a:cubicBezTo>
                    <a:pt x="529" y="300"/>
                    <a:pt x="527" y="308"/>
                    <a:pt x="527" y="330"/>
                  </a:cubicBezTo>
                  <a:cubicBezTo>
                    <a:pt x="532" y="338"/>
                    <a:pt x="536" y="346"/>
                    <a:pt x="540" y="354"/>
                  </a:cubicBezTo>
                  <a:cubicBezTo>
                    <a:pt x="546" y="362"/>
                    <a:pt x="556" y="376"/>
                    <a:pt x="572" y="376"/>
                  </a:cubicBezTo>
                  <a:cubicBezTo>
                    <a:pt x="572" y="374"/>
                    <a:pt x="573" y="374"/>
                    <a:pt x="573" y="373"/>
                  </a:cubicBezTo>
                  <a:cubicBezTo>
                    <a:pt x="576" y="373"/>
                    <a:pt x="578" y="373"/>
                    <a:pt x="580" y="373"/>
                  </a:cubicBezTo>
                  <a:cubicBezTo>
                    <a:pt x="589" y="376"/>
                    <a:pt x="612" y="400"/>
                    <a:pt x="622" y="415"/>
                  </a:cubicBezTo>
                  <a:cubicBezTo>
                    <a:pt x="624" y="427"/>
                    <a:pt x="628" y="442"/>
                    <a:pt x="629" y="462"/>
                  </a:cubicBezTo>
                  <a:cubicBezTo>
                    <a:pt x="630" y="467"/>
                    <a:pt x="631" y="473"/>
                    <a:pt x="633" y="479"/>
                  </a:cubicBezTo>
                  <a:cubicBezTo>
                    <a:pt x="643" y="492"/>
                    <a:pt x="644" y="488"/>
                    <a:pt x="663" y="503"/>
                  </a:cubicBezTo>
                  <a:cubicBezTo>
                    <a:pt x="665" y="503"/>
                    <a:pt x="678" y="496"/>
                    <a:pt x="686" y="493"/>
                  </a:cubicBezTo>
                  <a:cubicBezTo>
                    <a:pt x="687" y="486"/>
                    <a:pt x="689" y="485"/>
                    <a:pt x="704" y="482"/>
                  </a:cubicBezTo>
                  <a:cubicBezTo>
                    <a:pt x="718" y="468"/>
                    <a:pt x="709" y="453"/>
                    <a:pt x="701" y="445"/>
                  </a:cubicBezTo>
                  <a:cubicBezTo>
                    <a:pt x="682" y="440"/>
                    <a:pt x="685" y="437"/>
                    <a:pt x="687" y="423"/>
                  </a:cubicBezTo>
                  <a:cubicBezTo>
                    <a:pt x="690" y="418"/>
                    <a:pt x="694" y="413"/>
                    <a:pt x="698" y="407"/>
                  </a:cubicBezTo>
                  <a:cubicBezTo>
                    <a:pt x="698" y="402"/>
                    <a:pt x="698" y="396"/>
                    <a:pt x="698" y="390"/>
                  </a:cubicBezTo>
                  <a:cubicBezTo>
                    <a:pt x="701" y="386"/>
                    <a:pt x="706" y="388"/>
                    <a:pt x="711" y="387"/>
                  </a:cubicBezTo>
                  <a:cubicBezTo>
                    <a:pt x="717" y="382"/>
                    <a:pt x="720" y="379"/>
                    <a:pt x="726" y="376"/>
                  </a:cubicBezTo>
                  <a:cubicBezTo>
                    <a:pt x="726" y="379"/>
                    <a:pt x="728" y="387"/>
                    <a:pt x="722" y="393"/>
                  </a:cubicBezTo>
                  <a:cubicBezTo>
                    <a:pt x="721" y="397"/>
                    <a:pt x="721" y="401"/>
                    <a:pt x="721" y="405"/>
                  </a:cubicBezTo>
                  <a:cubicBezTo>
                    <a:pt x="727" y="413"/>
                    <a:pt x="746" y="416"/>
                    <a:pt x="760" y="420"/>
                  </a:cubicBezTo>
                  <a:cubicBezTo>
                    <a:pt x="769" y="426"/>
                    <a:pt x="778" y="433"/>
                    <a:pt x="788" y="439"/>
                  </a:cubicBezTo>
                  <a:cubicBezTo>
                    <a:pt x="791" y="439"/>
                    <a:pt x="794" y="439"/>
                    <a:pt x="797" y="439"/>
                  </a:cubicBezTo>
                  <a:cubicBezTo>
                    <a:pt x="794" y="445"/>
                    <a:pt x="791" y="451"/>
                    <a:pt x="789" y="456"/>
                  </a:cubicBezTo>
                  <a:cubicBezTo>
                    <a:pt x="790" y="468"/>
                    <a:pt x="791" y="479"/>
                    <a:pt x="793" y="490"/>
                  </a:cubicBezTo>
                  <a:cubicBezTo>
                    <a:pt x="791" y="495"/>
                    <a:pt x="789" y="501"/>
                    <a:pt x="788" y="506"/>
                  </a:cubicBezTo>
                  <a:cubicBezTo>
                    <a:pt x="784" y="506"/>
                    <a:pt x="781" y="506"/>
                    <a:pt x="778" y="503"/>
                  </a:cubicBezTo>
                  <a:cubicBezTo>
                    <a:pt x="764" y="501"/>
                    <a:pt x="755" y="501"/>
                    <a:pt x="748" y="511"/>
                  </a:cubicBezTo>
                  <a:cubicBezTo>
                    <a:pt x="748" y="518"/>
                    <a:pt x="748" y="526"/>
                    <a:pt x="748" y="534"/>
                  </a:cubicBezTo>
                  <a:cubicBezTo>
                    <a:pt x="746" y="534"/>
                    <a:pt x="744" y="534"/>
                    <a:pt x="742" y="535"/>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2000" kern="0" noProof="1">
                <a:solidFill>
                  <a:sysClr val="windowText" lastClr="000000"/>
                </a:solidFill>
                <a:latin typeface="+mn-lt"/>
                <a:ea typeface="微软雅黑"/>
              </a:endParaRPr>
            </a:p>
          </p:txBody>
        </p:sp>
      </p:grpSp>
      <p:grpSp>
        <p:nvGrpSpPr>
          <p:cNvPr id="51" name="组合 50"/>
          <p:cNvGrpSpPr/>
          <p:nvPr/>
        </p:nvGrpSpPr>
        <p:grpSpPr>
          <a:xfrm>
            <a:off x="8102300" y="3121663"/>
            <a:ext cx="843781" cy="843781"/>
            <a:chOff x="8389992" y="3087796"/>
            <a:chExt cx="843781" cy="843781"/>
          </a:xfrm>
        </p:grpSpPr>
        <p:grpSp>
          <p:nvGrpSpPr>
            <p:cNvPr id="52" name="组合 51"/>
            <p:cNvGrpSpPr/>
            <p:nvPr/>
          </p:nvGrpSpPr>
          <p:grpSpPr>
            <a:xfrm>
              <a:off x="8389992" y="3087796"/>
              <a:ext cx="843781" cy="843781"/>
              <a:chOff x="9043412" y="1827589"/>
              <a:chExt cx="843781" cy="843781"/>
            </a:xfrm>
          </p:grpSpPr>
          <p:sp>
            <p:nvSpPr>
              <p:cNvPr id="54" name="Freeform 20"/>
              <p:cNvSpPr>
                <a:spLocks/>
              </p:cNvSpPr>
              <p:nvPr/>
            </p:nvSpPr>
            <p:spPr bwMode="auto">
              <a:xfrm>
                <a:off x="9439995" y="2224623"/>
                <a:ext cx="50136" cy="50136"/>
              </a:xfrm>
              <a:custGeom>
                <a:avLst/>
                <a:gdLst>
                  <a:gd name="T0" fmla="*/ 120 w 240"/>
                  <a:gd name="T1" fmla="*/ 0 h 240"/>
                  <a:gd name="T2" fmla="*/ 120 w 240"/>
                  <a:gd name="T3" fmla="*/ 0 h 240"/>
                  <a:gd name="T4" fmla="*/ 0 w 240"/>
                  <a:gd name="T5" fmla="*/ 120 h 240"/>
                  <a:gd name="T6" fmla="*/ 120 w 240"/>
                  <a:gd name="T7" fmla="*/ 240 h 240"/>
                  <a:gd name="T8" fmla="*/ 240 w 240"/>
                  <a:gd name="T9" fmla="*/ 120 h 240"/>
                  <a:gd name="T10" fmla="*/ 120 w 240"/>
                  <a:gd name="T11" fmla="*/ 0 h 240"/>
                </a:gdLst>
                <a:ahLst/>
                <a:cxnLst>
                  <a:cxn ang="0">
                    <a:pos x="T0" y="T1"/>
                  </a:cxn>
                  <a:cxn ang="0">
                    <a:pos x="T2" y="T3"/>
                  </a:cxn>
                  <a:cxn ang="0">
                    <a:pos x="T4" y="T5"/>
                  </a:cxn>
                  <a:cxn ang="0">
                    <a:pos x="T6" y="T7"/>
                  </a:cxn>
                  <a:cxn ang="0">
                    <a:pos x="T8" y="T9"/>
                  </a:cxn>
                  <a:cxn ang="0">
                    <a:pos x="T10" y="T11"/>
                  </a:cxn>
                </a:cxnLst>
                <a:rect l="0" t="0" r="r" b="b"/>
                <a:pathLst>
                  <a:path w="240" h="240">
                    <a:moveTo>
                      <a:pt x="120" y="0"/>
                    </a:moveTo>
                    <a:lnTo>
                      <a:pt x="120" y="0"/>
                    </a:lnTo>
                    <a:cubicBezTo>
                      <a:pt x="53" y="0"/>
                      <a:pt x="0" y="53"/>
                      <a:pt x="0" y="120"/>
                    </a:cubicBezTo>
                    <a:cubicBezTo>
                      <a:pt x="0" y="186"/>
                      <a:pt x="53" y="240"/>
                      <a:pt x="120" y="240"/>
                    </a:cubicBezTo>
                    <a:cubicBezTo>
                      <a:pt x="186" y="240"/>
                      <a:pt x="240" y="186"/>
                      <a:pt x="240" y="120"/>
                    </a:cubicBezTo>
                    <a:cubicBezTo>
                      <a:pt x="240" y="53"/>
                      <a:pt x="186" y="0"/>
                      <a:pt x="120" y="0"/>
                    </a:cubicBezTo>
                    <a:close/>
                  </a:path>
                </a:pathLst>
              </a:custGeom>
              <a:solidFill>
                <a:srgbClr val="1AAEAB"/>
              </a:solidFill>
              <a:ln w="0">
                <a:solidFill>
                  <a:schemeClr val="bg1">
                    <a:lumMod val="50000"/>
                  </a:schemeClr>
                </a:solidFill>
                <a:prstDash val="solid"/>
                <a:round/>
                <a:headEnd/>
                <a:tailEnd/>
              </a:ln>
            </p:spPr>
            <p:txBody>
              <a:bodyPr/>
              <a:lstStyle/>
              <a:p>
                <a:pPr defTabSz="914377" fontAlgn="auto">
                  <a:spcBef>
                    <a:spcPts val="0"/>
                  </a:spcBef>
                  <a:spcAft>
                    <a:spcPts val="0"/>
                  </a:spcAft>
                  <a:defRPr/>
                </a:pPr>
                <a:endParaRPr lang="zh-CN" altLang="en-US">
                  <a:solidFill>
                    <a:schemeClr val="accent1">
                      <a:lumMod val="75000"/>
                    </a:schemeClr>
                  </a:solidFill>
                  <a:latin typeface="+mn-lt"/>
                  <a:ea typeface="微软雅黑"/>
                </a:endParaRPr>
              </a:p>
            </p:txBody>
          </p:sp>
          <p:sp>
            <p:nvSpPr>
              <p:cNvPr id="55" name="Oval 19"/>
              <p:cNvSpPr/>
              <p:nvPr/>
            </p:nvSpPr>
            <p:spPr>
              <a:xfrm>
                <a:off x="9043412" y="1827589"/>
                <a:ext cx="843781" cy="843781"/>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77" fontAlgn="auto">
                  <a:lnSpc>
                    <a:spcPct val="130000"/>
                  </a:lnSpc>
                  <a:spcBef>
                    <a:spcPts val="0"/>
                  </a:spcBef>
                  <a:spcAft>
                    <a:spcPts val="0"/>
                  </a:spcAft>
                  <a:defRPr/>
                </a:pPr>
                <a:endParaRPr lang="en-US" sz="1200" dirty="0">
                  <a:latin typeface="微软雅黑" panose="020B0503020204020204" pitchFamily="34" charset="-122"/>
                  <a:ea typeface="微软雅黑"/>
                </a:endParaRPr>
              </a:p>
            </p:txBody>
          </p:sp>
        </p:grpSp>
        <p:pic>
          <p:nvPicPr>
            <p:cNvPr id="53" name="Picture 8" descr="C:\Users\lenovo\Downloads\全局性能支撑.png"/>
            <p:cNvPicPr>
              <a:picLocks noChangeAspect="1" noChangeArrowheads="1"/>
            </p:cNvPicPr>
            <p:nvPr/>
          </p:nvPicPr>
          <p:blipFill>
            <a:blip r:embed="rId2" cstate="print">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8562187" y="3278619"/>
              <a:ext cx="520019" cy="521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251475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1798553740"/>
              </p:ext>
            </p:extLst>
          </p:nvPr>
        </p:nvGraphicFramePr>
        <p:xfrm>
          <a:off x="757238" y="857250"/>
          <a:ext cx="10436118" cy="5944109"/>
        </p:xfrm>
        <a:graphic>
          <a:graphicData uri="http://schemas.openxmlformats.org/drawingml/2006/table">
            <a:tbl>
              <a:tblPr firstRow="1" firstCol="1" bandRow="1">
                <a:tableStyleId>{46F890A9-2807-4EBB-B81D-B2AA78EC7F39}</a:tableStyleId>
              </a:tblPr>
              <a:tblGrid>
                <a:gridCol w="928687">
                  <a:extLst>
                    <a:ext uri="{9D8B030D-6E8A-4147-A177-3AD203B41FA5}">
                      <a16:colId xmlns:a16="http://schemas.microsoft.com/office/drawing/2014/main" xmlns="" val="20000"/>
                    </a:ext>
                  </a:extLst>
                </a:gridCol>
                <a:gridCol w="1457325">
                  <a:extLst>
                    <a:ext uri="{9D8B030D-6E8A-4147-A177-3AD203B41FA5}">
                      <a16:colId xmlns:a16="http://schemas.microsoft.com/office/drawing/2014/main" xmlns="" val="20001"/>
                    </a:ext>
                  </a:extLst>
                </a:gridCol>
                <a:gridCol w="2557463">
                  <a:extLst>
                    <a:ext uri="{9D8B030D-6E8A-4147-A177-3AD203B41FA5}">
                      <a16:colId xmlns:a16="http://schemas.microsoft.com/office/drawing/2014/main" xmlns="" val="20002"/>
                    </a:ext>
                  </a:extLst>
                </a:gridCol>
                <a:gridCol w="1628775">
                  <a:extLst>
                    <a:ext uri="{9D8B030D-6E8A-4147-A177-3AD203B41FA5}">
                      <a16:colId xmlns:a16="http://schemas.microsoft.com/office/drawing/2014/main" xmlns="" val="20003"/>
                    </a:ext>
                  </a:extLst>
                </a:gridCol>
                <a:gridCol w="3863868">
                  <a:extLst>
                    <a:ext uri="{9D8B030D-6E8A-4147-A177-3AD203B41FA5}">
                      <a16:colId xmlns:a16="http://schemas.microsoft.com/office/drawing/2014/main" xmlns="" val="20004"/>
                    </a:ext>
                  </a:extLst>
                </a:gridCol>
              </a:tblGrid>
              <a:tr h="428907">
                <a:tc>
                  <a:txBody>
                    <a:bodyPr/>
                    <a:lstStyle/>
                    <a:p>
                      <a:pPr algn="ctr">
                        <a:spcAft>
                          <a:spcPts val="0"/>
                        </a:spcAft>
                      </a:pPr>
                      <a:r>
                        <a:rPr lang="zh-CN" sz="1400" b="1" kern="0" dirty="0">
                          <a:effectLst/>
                        </a:rPr>
                        <a:t>试点地区</a:t>
                      </a:r>
                      <a:endParaRPr lang="zh-CN" sz="14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50"/>
                    </a:solidFill>
                  </a:tcPr>
                </a:tc>
                <a:tc>
                  <a:txBody>
                    <a:bodyPr/>
                    <a:lstStyle/>
                    <a:p>
                      <a:pPr algn="ctr">
                        <a:spcAft>
                          <a:spcPts val="0"/>
                        </a:spcAft>
                      </a:pPr>
                      <a:r>
                        <a:rPr lang="zh-CN" altLang="en-US" sz="1400" b="1" kern="100" dirty="0">
                          <a:effectLst/>
                        </a:rPr>
                        <a:t>交易产品</a:t>
                      </a:r>
                      <a:endParaRPr lang="zh-CN" sz="1400" b="1"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50"/>
                    </a:solidFill>
                  </a:tcPr>
                </a:tc>
                <a:tc>
                  <a:txBody>
                    <a:bodyPr/>
                    <a:lstStyle/>
                    <a:p>
                      <a:pPr algn="ctr">
                        <a:spcAft>
                          <a:spcPts val="0"/>
                        </a:spcAft>
                      </a:pPr>
                      <a:r>
                        <a:rPr lang="zh-CN" altLang="en-US" sz="1400" b="1" kern="100" dirty="0">
                          <a:effectLst/>
                        </a:rPr>
                        <a:t>交易方式</a:t>
                      </a:r>
                      <a:endParaRPr lang="zh-CN" sz="1400" b="1"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3893" marR="338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50"/>
                    </a:solidFill>
                  </a:tcPr>
                </a:tc>
                <a:tc>
                  <a:txBody>
                    <a:bodyPr/>
                    <a:lstStyle/>
                    <a:p>
                      <a:pPr algn="ctr">
                        <a:spcAft>
                          <a:spcPts val="0"/>
                        </a:spcAft>
                      </a:pPr>
                      <a:r>
                        <a:rPr lang="zh-CN" sz="1300" kern="100" dirty="0">
                          <a:solidFill>
                            <a:schemeClr val="bg1"/>
                          </a:solidFill>
                          <a:effectLst/>
                          <a:latin typeface="+mn-lt"/>
                          <a:ea typeface="+mn-ea"/>
                          <a:cs typeface="+mn-cs"/>
                        </a:rPr>
                        <a:t>涨跌幅限制</a:t>
                      </a:r>
                    </a:p>
                  </a:txBody>
                  <a:tcPr marL="67235" marR="672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50"/>
                    </a:solidFill>
                  </a:tcPr>
                </a:tc>
                <a:tc>
                  <a:txBody>
                    <a:bodyPr/>
                    <a:lstStyle/>
                    <a:p>
                      <a:pPr algn="ctr">
                        <a:spcAft>
                          <a:spcPts val="0"/>
                        </a:spcAft>
                      </a:pPr>
                      <a:r>
                        <a:rPr lang="zh-CN" sz="1600" kern="0" dirty="0">
                          <a:effectLst/>
                        </a:rPr>
                        <a:t>纳入行业及企业</a:t>
                      </a:r>
                      <a:endParaRPr lang="zh-CN" sz="1600" b="1"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50"/>
                    </a:solidFill>
                  </a:tcPr>
                </a:tc>
                <a:extLst>
                  <a:ext uri="{0D108BD9-81ED-4DB2-BD59-A6C34878D82A}">
                    <a16:rowId xmlns:a16="http://schemas.microsoft.com/office/drawing/2014/main" xmlns="" val="10000"/>
                  </a:ext>
                </a:extLst>
              </a:tr>
              <a:tr h="548726">
                <a:tc>
                  <a:txBody>
                    <a:bodyPr/>
                    <a:lstStyle/>
                    <a:p>
                      <a:pPr algn="ctr">
                        <a:spcAft>
                          <a:spcPts val="0"/>
                        </a:spcAft>
                      </a:pPr>
                      <a:r>
                        <a:rPr lang="zh-CN" sz="1300" kern="0" dirty="0">
                          <a:effectLst/>
                        </a:rPr>
                        <a:t>深圳 </a:t>
                      </a:r>
                      <a:endParaRPr lang="zh-CN" sz="13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300" kern="0" dirty="0">
                          <a:effectLst/>
                        </a:rPr>
                        <a:t>SZA、CCER</a:t>
                      </a:r>
                      <a:endParaRPr lang="zh-CN" sz="13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altLang="en-US" sz="1300" kern="100" dirty="0">
                          <a:effectLst/>
                        </a:rPr>
                        <a:t>现货交易、电子拍卖、定价点选、大宗交易、协议转让</a:t>
                      </a:r>
                      <a:endParaRPr lang="zh-CN" sz="13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3893" marR="338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300" kern="100" dirty="0">
                          <a:solidFill>
                            <a:schemeClr val="dk1"/>
                          </a:solidFill>
                          <a:effectLst/>
                          <a:latin typeface="+mn-lt"/>
                          <a:ea typeface="+mn-ea"/>
                          <a:cs typeface="+mn-cs"/>
                        </a:rPr>
                        <a:t>10%</a:t>
                      </a:r>
                      <a:r>
                        <a:rPr lang="zh-CN" altLang="en-US" sz="1300" kern="100" dirty="0">
                          <a:solidFill>
                            <a:schemeClr val="dk1"/>
                          </a:solidFill>
                          <a:effectLst/>
                          <a:latin typeface="+mn-lt"/>
                          <a:ea typeface="+mn-ea"/>
                          <a:cs typeface="+mn-cs"/>
                        </a:rPr>
                        <a:t>、</a:t>
                      </a:r>
                      <a:r>
                        <a:rPr lang="en-US" sz="1300" kern="100" dirty="0">
                          <a:solidFill>
                            <a:schemeClr val="dk1"/>
                          </a:solidFill>
                          <a:effectLst/>
                          <a:latin typeface="+mn-lt"/>
                          <a:ea typeface="+mn-ea"/>
                          <a:cs typeface="+mn-cs"/>
                        </a:rPr>
                        <a:t>30%</a:t>
                      </a:r>
                      <a:endParaRPr lang="zh-CN" sz="1300" kern="100" dirty="0">
                        <a:solidFill>
                          <a:schemeClr val="dk1"/>
                        </a:solidFill>
                        <a:effectLst/>
                        <a:latin typeface="+mn-lt"/>
                        <a:ea typeface="+mn-ea"/>
                        <a:cs typeface="+mn-cs"/>
                      </a:endParaRPr>
                    </a:p>
                  </a:txBody>
                  <a:tcPr marL="67235" marR="672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altLang="zh-CN" sz="1600" kern="0" dirty="0">
                          <a:effectLst/>
                        </a:rPr>
                        <a:t>控排企业</a:t>
                      </a:r>
                      <a:r>
                        <a:rPr lang="zh-CN" sz="1600" kern="0" dirty="0">
                          <a:effectLst/>
                        </a:rPr>
                        <a:t>：</a:t>
                      </a:r>
                      <a:r>
                        <a:rPr lang="en-US" sz="1600" kern="0" dirty="0">
                          <a:effectLst/>
                        </a:rPr>
                        <a:t>808</a:t>
                      </a:r>
                    </a:p>
                    <a:p>
                      <a:pPr algn="l">
                        <a:spcAft>
                          <a:spcPts val="0"/>
                        </a:spcAft>
                      </a:pPr>
                      <a:r>
                        <a:rPr lang="zh-CN" altLang="en-US" sz="1600" kern="0" dirty="0">
                          <a:effectLst/>
                        </a:rPr>
                        <a:t>行业</a:t>
                      </a:r>
                      <a:r>
                        <a:rPr lang="zh-CN" sz="1600" kern="0" dirty="0">
                          <a:effectLst/>
                        </a:rPr>
                        <a:t>：电力、水务、建筑和制造业</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751983">
                <a:tc>
                  <a:txBody>
                    <a:bodyPr/>
                    <a:lstStyle/>
                    <a:p>
                      <a:pPr algn="ctr">
                        <a:spcAft>
                          <a:spcPts val="0"/>
                        </a:spcAft>
                      </a:pPr>
                      <a:r>
                        <a:rPr lang="zh-CN" sz="1300" kern="0" dirty="0">
                          <a:effectLst/>
                        </a:rPr>
                        <a:t>上海</a:t>
                      </a:r>
                      <a:endParaRPr lang="zh-CN" sz="13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300" kern="0" dirty="0">
                          <a:effectLst/>
                        </a:rPr>
                        <a:t>SHEA、CCER</a:t>
                      </a:r>
                      <a:endParaRPr lang="zh-CN" sz="13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altLang="en-US" sz="1300" kern="100" dirty="0">
                          <a:effectLst/>
                        </a:rPr>
                        <a:t>挂牌交易、协议转让</a:t>
                      </a:r>
                      <a:endParaRPr lang="en-US" altLang="zh-CN" sz="13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3893" marR="338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300" kern="100" dirty="0">
                          <a:solidFill>
                            <a:schemeClr val="dk1"/>
                          </a:solidFill>
                          <a:effectLst/>
                          <a:latin typeface="+mn-lt"/>
                          <a:ea typeface="+mn-ea"/>
                          <a:cs typeface="+mn-cs"/>
                        </a:rPr>
                        <a:t>10</a:t>
                      </a:r>
                      <a:r>
                        <a:rPr lang="en-US" altLang="zh-CN" sz="1300" kern="100" dirty="0">
                          <a:solidFill>
                            <a:schemeClr val="dk1"/>
                          </a:solidFill>
                          <a:effectLst/>
                          <a:latin typeface="+mn-lt"/>
                          <a:ea typeface="+mn-ea"/>
                          <a:cs typeface="+mn-cs"/>
                        </a:rPr>
                        <a:t>%</a:t>
                      </a:r>
                      <a:r>
                        <a:rPr lang="zh-CN" altLang="en-US" sz="1300" kern="100" dirty="0">
                          <a:solidFill>
                            <a:schemeClr val="dk1"/>
                          </a:solidFill>
                          <a:effectLst/>
                          <a:latin typeface="+mn-lt"/>
                          <a:ea typeface="+mn-ea"/>
                          <a:cs typeface="+mn-cs"/>
                        </a:rPr>
                        <a:t>、</a:t>
                      </a:r>
                      <a:r>
                        <a:rPr lang="en-US" sz="1300" kern="100" dirty="0">
                          <a:solidFill>
                            <a:schemeClr val="dk1"/>
                          </a:solidFill>
                          <a:effectLst/>
                          <a:latin typeface="+mn-lt"/>
                          <a:ea typeface="+mn-ea"/>
                          <a:cs typeface="+mn-cs"/>
                        </a:rPr>
                        <a:t>30%</a:t>
                      </a:r>
                      <a:endParaRPr lang="zh-CN" sz="1300" kern="100" dirty="0">
                        <a:solidFill>
                          <a:schemeClr val="dk1"/>
                        </a:solidFill>
                        <a:effectLst/>
                        <a:latin typeface="+mn-lt"/>
                        <a:ea typeface="+mn-ea"/>
                        <a:cs typeface="+mn-cs"/>
                      </a:endParaRPr>
                    </a:p>
                  </a:txBody>
                  <a:tcPr marL="67235" marR="672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600" kern="0" dirty="0">
                          <a:effectLst/>
                        </a:rPr>
                        <a:t>控排企业：</a:t>
                      </a:r>
                      <a:r>
                        <a:rPr lang="en-US" sz="1600" kern="0" dirty="0">
                          <a:effectLst/>
                        </a:rPr>
                        <a:t>381</a:t>
                      </a:r>
                      <a:br>
                        <a:rPr lang="en-US" sz="1600" kern="0" dirty="0">
                          <a:effectLst/>
                        </a:rPr>
                      </a:br>
                      <a:r>
                        <a:rPr lang="zh-CN" altLang="en-US" sz="1600" kern="0" dirty="0">
                          <a:effectLst/>
                        </a:rPr>
                        <a:t>行业</a:t>
                      </a:r>
                      <a:r>
                        <a:rPr lang="zh-CN" sz="1600" kern="0" dirty="0">
                          <a:effectLst/>
                        </a:rPr>
                        <a:t>：钢铁、化工、电力等工业行业以及宾馆、商场、港口、机场、航空等</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610076">
                <a:tc>
                  <a:txBody>
                    <a:bodyPr/>
                    <a:lstStyle/>
                    <a:p>
                      <a:pPr algn="ctr">
                        <a:spcAft>
                          <a:spcPts val="0"/>
                        </a:spcAft>
                      </a:pPr>
                      <a:r>
                        <a:rPr lang="zh-CN" sz="1300" kern="0" dirty="0">
                          <a:effectLst/>
                        </a:rPr>
                        <a:t>北京</a:t>
                      </a:r>
                      <a:endParaRPr lang="zh-CN" sz="13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300" kern="0" dirty="0">
                          <a:effectLst/>
                        </a:rPr>
                        <a:t>BEA、CCER</a:t>
                      </a:r>
                      <a:endParaRPr lang="zh-CN" sz="13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altLang="en-US" sz="1300" kern="100" dirty="0">
                          <a:effectLst/>
                        </a:rPr>
                        <a:t>公开交易、协议转让</a:t>
                      </a:r>
                      <a:endParaRPr lang="en-US" altLang="zh-CN" sz="13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3893" marR="338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300" kern="100" dirty="0">
                          <a:solidFill>
                            <a:schemeClr val="dk1"/>
                          </a:solidFill>
                          <a:effectLst/>
                          <a:latin typeface="+mn-lt"/>
                          <a:ea typeface="+mn-ea"/>
                          <a:cs typeface="+mn-cs"/>
                        </a:rPr>
                        <a:t>20%</a:t>
                      </a:r>
                    </a:p>
                    <a:p>
                      <a:pPr algn="ctr">
                        <a:spcAft>
                          <a:spcPts val="0"/>
                        </a:spcAft>
                      </a:pPr>
                      <a:r>
                        <a:rPr lang="zh-CN" sz="1300" kern="100" dirty="0">
                          <a:solidFill>
                            <a:schemeClr val="dk1"/>
                          </a:solidFill>
                          <a:effectLst/>
                          <a:latin typeface="+mn-lt"/>
                          <a:ea typeface="+mn-ea"/>
                          <a:cs typeface="+mn-cs"/>
                        </a:rPr>
                        <a:t>（</a:t>
                      </a:r>
                      <a:r>
                        <a:rPr lang="en-US" altLang="zh-CN" sz="1300" kern="100" dirty="0">
                          <a:solidFill>
                            <a:schemeClr val="dk1"/>
                          </a:solidFill>
                          <a:effectLst/>
                          <a:latin typeface="+mn-lt"/>
                          <a:ea typeface="+mn-ea"/>
                          <a:cs typeface="+mn-cs"/>
                        </a:rPr>
                        <a:t>20-150</a:t>
                      </a:r>
                      <a:r>
                        <a:rPr lang="zh-CN" sz="1300" kern="100" dirty="0">
                          <a:solidFill>
                            <a:schemeClr val="dk1"/>
                          </a:solidFill>
                          <a:effectLst/>
                          <a:latin typeface="+mn-lt"/>
                          <a:ea typeface="+mn-ea"/>
                          <a:cs typeface="+mn-cs"/>
                        </a:rPr>
                        <a:t>）</a:t>
                      </a:r>
                    </a:p>
                  </a:txBody>
                  <a:tcPr marL="67235" marR="672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600" kern="0" dirty="0">
                          <a:effectLst/>
                        </a:rPr>
                        <a:t>控排企业：</a:t>
                      </a:r>
                      <a:r>
                        <a:rPr lang="en-US" sz="1600" kern="0" dirty="0">
                          <a:effectLst/>
                        </a:rPr>
                        <a:t>943</a:t>
                      </a:r>
                      <a:br>
                        <a:rPr lang="en-US" sz="1600" kern="0" dirty="0">
                          <a:effectLst/>
                        </a:rPr>
                      </a:br>
                      <a:r>
                        <a:rPr lang="zh-CN" altLang="en-US" sz="1600" kern="0" dirty="0">
                          <a:effectLst/>
                        </a:rPr>
                        <a:t>行业</a:t>
                      </a:r>
                      <a:r>
                        <a:rPr lang="zh-CN" sz="1600" kern="0" dirty="0">
                          <a:effectLst/>
                        </a:rPr>
                        <a:t>：钢铁、化工、电力热力、石化以及油气开采</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556893">
                <a:tc>
                  <a:txBody>
                    <a:bodyPr/>
                    <a:lstStyle/>
                    <a:p>
                      <a:pPr algn="ctr">
                        <a:spcAft>
                          <a:spcPts val="0"/>
                        </a:spcAft>
                      </a:pPr>
                      <a:r>
                        <a:rPr lang="zh-CN" sz="1300" kern="0" dirty="0">
                          <a:effectLst/>
                        </a:rPr>
                        <a:t>广东</a:t>
                      </a:r>
                      <a:endParaRPr lang="zh-CN" sz="13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300" kern="0" dirty="0">
                          <a:effectLst/>
                        </a:rPr>
                        <a:t>GDEA、CCER</a:t>
                      </a:r>
                      <a:endParaRPr lang="zh-CN" sz="13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altLang="en-US" sz="1300" kern="100" dirty="0">
                          <a:effectLst/>
                        </a:rPr>
                        <a:t>挂牌竞价、挂牌点选、单向竞价、协议转让</a:t>
                      </a:r>
                    </a:p>
                  </a:txBody>
                  <a:tcPr marL="33893" marR="338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300" kern="100" dirty="0">
                          <a:solidFill>
                            <a:schemeClr val="dk1"/>
                          </a:solidFill>
                          <a:effectLst/>
                          <a:latin typeface="+mn-lt"/>
                          <a:ea typeface="+mn-ea"/>
                          <a:cs typeface="+mn-cs"/>
                        </a:rPr>
                        <a:t>10%</a:t>
                      </a:r>
                      <a:r>
                        <a:rPr lang="zh-CN" altLang="en-US" sz="1300" kern="100" dirty="0">
                          <a:solidFill>
                            <a:schemeClr val="dk1"/>
                          </a:solidFill>
                          <a:effectLst/>
                          <a:latin typeface="+mn-lt"/>
                          <a:ea typeface="+mn-ea"/>
                          <a:cs typeface="+mn-cs"/>
                        </a:rPr>
                        <a:t>、</a:t>
                      </a:r>
                      <a:r>
                        <a:rPr lang="zh-CN" sz="1300" kern="100" dirty="0">
                          <a:solidFill>
                            <a:schemeClr val="dk1"/>
                          </a:solidFill>
                          <a:effectLst/>
                          <a:latin typeface="+mn-lt"/>
                          <a:ea typeface="+mn-ea"/>
                          <a:cs typeface="+mn-cs"/>
                        </a:rPr>
                        <a:t>单向竞价交易不设涨幅限制</a:t>
                      </a:r>
                      <a:r>
                        <a:rPr lang="zh-CN" altLang="en-US" sz="1300" kern="100" dirty="0">
                          <a:solidFill>
                            <a:schemeClr val="dk1"/>
                          </a:solidFill>
                          <a:effectLst/>
                          <a:latin typeface="+mn-lt"/>
                          <a:ea typeface="+mn-ea"/>
                          <a:cs typeface="+mn-cs"/>
                        </a:rPr>
                        <a:t>、</a:t>
                      </a:r>
                      <a:r>
                        <a:rPr lang="en-US" altLang="zh-CN" sz="1300" kern="100" dirty="0">
                          <a:solidFill>
                            <a:schemeClr val="dk1"/>
                          </a:solidFill>
                          <a:effectLst/>
                          <a:latin typeface="+mn-lt"/>
                          <a:ea typeface="+mn-ea"/>
                          <a:cs typeface="+mn-cs"/>
                        </a:rPr>
                        <a:t>30%</a:t>
                      </a:r>
                      <a:endParaRPr lang="zh-CN" sz="1300" kern="100" dirty="0">
                        <a:solidFill>
                          <a:schemeClr val="dk1"/>
                        </a:solidFill>
                        <a:effectLst/>
                        <a:latin typeface="+mn-lt"/>
                        <a:ea typeface="+mn-ea"/>
                        <a:cs typeface="+mn-cs"/>
                      </a:endParaRPr>
                    </a:p>
                  </a:txBody>
                  <a:tcPr marL="67235" marR="672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600" kern="0" dirty="0">
                          <a:effectLst/>
                        </a:rPr>
                        <a:t>控排企业：</a:t>
                      </a:r>
                      <a:r>
                        <a:rPr lang="en-US" sz="1600" kern="0" dirty="0">
                          <a:effectLst/>
                        </a:rPr>
                        <a:t>246</a:t>
                      </a:r>
                      <a:br>
                        <a:rPr lang="en-US" sz="1600" kern="0" dirty="0">
                          <a:effectLst/>
                        </a:rPr>
                      </a:br>
                      <a:r>
                        <a:rPr lang="zh-CN" altLang="en-US" sz="1600" kern="0" dirty="0">
                          <a:effectLst/>
                        </a:rPr>
                        <a:t>行业</a:t>
                      </a:r>
                      <a:r>
                        <a:rPr lang="zh-CN" sz="1600" kern="0" dirty="0">
                          <a:effectLst/>
                        </a:rPr>
                        <a:t>：电力、水泥、石化以及钢铁行业</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601586">
                <a:tc>
                  <a:txBody>
                    <a:bodyPr/>
                    <a:lstStyle/>
                    <a:p>
                      <a:pPr algn="ctr">
                        <a:spcAft>
                          <a:spcPts val="0"/>
                        </a:spcAft>
                      </a:pPr>
                      <a:r>
                        <a:rPr lang="zh-CN" sz="1300" kern="0" dirty="0">
                          <a:effectLst/>
                        </a:rPr>
                        <a:t>天津</a:t>
                      </a:r>
                      <a:endParaRPr lang="zh-CN" sz="13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300" kern="0" dirty="0">
                          <a:effectLst/>
                        </a:rPr>
                        <a:t>TJEA、CCER</a:t>
                      </a:r>
                      <a:endParaRPr lang="zh-CN" sz="13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altLang="en-US" sz="1300" kern="100" dirty="0">
                          <a:effectLst/>
                        </a:rPr>
                        <a:t>协议交易、电子拍卖</a:t>
                      </a:r>
                      <a:endParaRPr lang="zh-CN" sz="13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3893" marR="338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300" kern="100" dirty="0">
                          <a:solidFill>
                            <a:schemeClr val="dk1"/>
                          </a:solidFill>
                          <a:effectLst/>
                          <a:latin typeface="+mn-lt"/>
                          <a:ea typeface="+mn-ea"/>
                          <a:cs typeface="+mn-cs"/>
                        </a:rPr>
                        <a:t>10%</a:t>
                      </a:r>
                      <a:endParaRPr lang="zh-CN" sz="1300" kern="100" dirty="0">
                        <a:solidFill>
                          <a:schemeClr val="dk1"/>
                        </a:solidFill>
                        <a:effectLst/>
                        <a:latin typeface="+mn-lt"/>
                        <a:ea typeface="+mn-ea"/>
                        <a:cs typeface="+mn-cs"/>
                      </a:endParaRPr>
                    </a:p>
                  </a:txBody>
                  <a:tcPr marL="67235" marR="672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600" kern="0" dirty="0">
                          <a:effectLst/>
                        </a:rPr>
                        <a:t>控排企业：</a:t>
                      </a:r>
                      <a:r>
                        <a:rPr lang="en-US" sz="1600" kern="0" dirty="0">
                          <a:effectLst/>
                        </a:rPr>
                        <a:t>109</a:t>
                      </a:r>
                      <a:br>
                        <a:rPr lang="en-US" sz="1600" kern="0" dirty="0">
                          <a:effectLst/>
                        </a:rPr>
                      </a:br>
                      <a:r>
                        <a:rPr lang="zh-CN" altLang="en-US" sz="1600" kern="0" dirty="0">
                          <a:effectLst/>
                        </a:rPr>
                        <a:t>行业</a:t>
                      </a:r>
                      <a:r>
                        <a:rPr lang="zh-CN" sz="1600" kern="0" dirty="0">
                          <a:effectLst/>
                        </a:rPr>
                        <a:t>：钢铁、化工、电力热力、石化及油气开采</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555606">
                <a:tc>
                  <a:txBody>
                    <a:bodyPr/>
                    <a:lstStyle/>
                    <a:p>
                      <a:pPr algn="ctr">
                        <a:spcAft>
                          <a:spcPts val="0"/>
                        </a:spcAft>
                      </a:pPr>
                      <a:r>
                        <a:rPr lang="zh-CN" sz="1300" kern="0" dirty="0">
                          <a:effectLst/>
                        </a:rPr>
                        <a:t>湖北</a:t>
                      </a:r>
                      <a:endParaRPr lang="zh-CN" sz="13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zh-CN" sz="1300" kern="0" dirty="0">
                          <a:effectLst/>
                        </a:rPr>
                        <a:t>HBEA</a:t>
                      </a:r>
                      <a:r>
                        <a:rPr lang="zh-CN" altLang="en-US" sz="1300" kern="0" dirty="0">
                          <a:effectLst/>
                        </a:rPr>
                        <a:t>、</a:t>
                      </a:r>
                      <a:r>
                        <a:rPr lang="en-US" altLang="zh-CN" sz="1300" kern="0" dirty="0">
                          <a:effectLst/>
                        </a:rPr>
                        <a:t>CCER</a:t>
                      </a:r>
                      <a:r>
                        <a:rPr lang="zh-CN" altLang="en-US" sz="1300" kern="0" dirty="0">
                          <a:effectLst/>
                        </a:rPr>
                        <a:t>、</a:t>
                      </a:r>
                      <a:r>
                        <a:rPr lang="en-US" altLang="zh-CN" sz="1300" kern="0" dirty="0">
                          <a:effectLst/>
                        </a:rPr>
                        <a:t>HBEA1705</a:t>
                      </a:r>
                      <a:endParaRPr lang="zh-CN" sz="13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altLang="en-US" sz="1300" kern="100" dirty="0">
                          <a:effectLst/>
                        </a:rPr>
                        <a:t>电子竞价、网络撮合</a:t>
                      </a:r>
                      <a:endParaRPr lang="en-US" altLang="zh-CN" sz="13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3893" marR="338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300" kern="100" dirty="0">
                          <a:solidFill>
                            <a:schemeClr val="dk1"/>
                          </a:solidFill>
                          <a:effectLst/>
                          <a:latin typeface="+mn-lt"/>
                          <a:ea typeface="+mn-ea"/>
                          <a:cs typeface="+mn-cs"/>
                        </a:rPr>
                        <a:t>10%</a:t>
                      </a:r>
                      <a:r>
                        <a:rPr lang="zh-CN" altLang="en-US" sz="1300" kern="100" dirty="0">
                          <a:solidFill>
                            <a:schemeClr val="dk1"/>
                          </a:solidFill>
                          <a:effectLst/>
                          <a:latin typeface="+mn-lt"/>
                          <a:ea typeface="+mn-ea"/>
                          <a:cs typeface="+mn-cs"/>
                        </a:rPr>
                        <a:t>、</a:t>
                      </a:r>
                      <a:r>
                        <a:rPr lang="en-US" altLang="zh-CN" sz="1300" kern="100" dirty="0">
                          <a:solidFill>
                            <a:schemeClr val="dk1"/>
                          </a:solidFill>
                          <a:effectLst/>
                          <a:latin typeface="+mn-lt"/>
                          <a:ea typeface="+mn-ea"/>
                          <a:cs typeface="+mn-cs"/>
                        </a:rPr>
                        <a:t>30%</a:t>
                      </a:r>
                      <a:endParaRPr lang="zh-CN" sz="1300" kern="100" dirty="0">
                        <a:solidFill>
                          <a:schemeClr val="dk1"/>
                        </a:solidFill>
                        <a:effectLst/>
                        <a:latin typeface="+mn-lt"/>
                        <a:ea typeface="+mn-ea"/>
                        <a:cs typeface="+mn-cs"/>
                      </a:endParaRPr>
                    </a:p>
                  </a:txBody>
                  <a:tcPr marL="67235" marR="672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1600" kern="0" dirty="0">
                          <a:effectLst/>
                        </a:rPr>
                        <a:t>控排企业：</a:t>
                      </a:r>
                      <a:r>
                        <a:rPr lang="en-US" sz="1600" kern="0" dirty="0">
                          <a:effectLst/>
                        </a:rPr>
                        <a:t>344</a:t>
                      </a:r>
                      <a:br>
                        <a:rPr lang="en-US" sz="1600" kern="0" dirty="0">
                          <a:effectLst/>
                        </a:rPr>
                      </a:br>
                      <a:r>
                        <a:rPr lang="zh-CN" altLang="en-US" sz="1600" kern="0" dirty="0">
                          <a:effectLst/>
                        </a:rPr>
                        <a:t>行业</a:t>
                      </a:r>
                      <a:r>
                        <a:rPr lang="zh-CN" sz="1600" kern="0" dirty="0">
                          <a:effectLst/>
                        </a:rPr>
                        <a:t>：电力、钢铁、化工、水泥、化工、汽车制造</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432380">
                <a:tc>
                  <a:txBody>
                    <a:bodyPr/>
                    <a:lstStyle/>
                    <a:p>
                      <a:pPr algn="ctr">
                        <a:spcAft>
                          <a:spcPts val="0"/>
                        </a:spcAft>
                      </a:pPr>
                      <a:r>
                        <a:rPr lang="zh-CN" sz="1300" kern="0" dirty="0">
                          <a:effectLst/>
                        </a:rPr>
                        <a:t>重庆</a:t>
                      </a:r>
                      <a:endParaRPr lang="zh-CN" sz="13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300" kern="0" dirty="0">
                          <a:effectLst/>
                        </a:rPr>
                        <a:t>CQEA、CCER</a:t>
                      </a:r>
                      <a:endParaRPr lang="zh-CN" sz="13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altLang="en-US" sz="1300" kern="100" dirty="0">
                          <a:effectLst/>
                        </a:rPr>
                        <a:t>公开竞价、协议转让</a:t>
                      </a:r>
                      <a:endParaRPr lang="zh-CN" sz="13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3893" marR="338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300" kern="100" dirty="0">
                          <a:solidFill>
                            <a:schemeClr val="dk1"/>
                          </a:solidFill>
                          <a:effectLst/>
                          <a:latin typeface="+mn-lt"/>
                          <a:ea typeface="+mn-ea"/>
                          <a:cs typeface="+mn-cs"/>
                        </a:rPr>
                        <a:t>20%</a:t>
                      </a:r>
                      <a:endParaRPr lang="zh-CN" sz="1300" kern="100" dirty="0">
                        <a:solidFill>
                          <a:schemeClr val="dk1"/>
                        </a:solidFill>
                        <a:effectLst/>
                        <a:latin typeface="+mn-lt"/>
                        <a:ea typeface="+mn-ea"/>
                        <a:cs typeface="+mn-cs"/>
                      </a:endParaRPr>
                    </a:p>
                  </a:txBody>
                  <a:tcPr marL="67235" marR="672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altLang="en-US" sz="1600" kern="0" dirty="0">
                          <a:effectLst/>
                        </a:rPr>
                        <a:t>控排企业：</a:t>
                      </a:r>
                      <a:r>
                        <a:rPr lang="en-US" altLang="zh-CN" sz="1600" kern="0" dirty="0">
                          <a:effectLst/>
                        </a:rPr>
                        <a:t>195 </a:t>
                      </a:r>
                    </a:p>
                    <a:p>
                      <a:pPr algn="l">
                        <a:spcAft>
                          <a:spcPts val="0"/>
                        </a:spcAft>
                      </a:pPr>
                      <a:r>
                        <a:rPr lang="zh-CN" altLang="en-US" sz="1600" kern="0" dirty="0">
                          <a:effectLst/>
                        </a:rPr>
                        <a:t>行业：电力、冶金、化工、建材等多个行业</a:t>
                      </a:r>
                      <a:endParaRPr lang="en-US" altLang="zh-CN" sz="1600" kern="0" dirty="0">
                        <a:effectLst/>
                        <a:latin typeface="微软雅黑" panose="020B0503020204020204" pitchFamily="34" charset="-122"/>
                        <a:ea typeface="微软雅黑" panose="020B0503020204020204" pitchFamily="34" charset="-122"/>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554376">
                <a:tc>
                  <a:txBody>
                    <a:bodyPr/>
                    <a:lstStyle/>
                    <a:p>
                      <a:pPr marL="0" algn="ctr" defTabSz="914400" rtl="0" eaLnBrk="1" latinLnBrk="0" hangingPunct="1">
                        <a:spcAft>
                          <a:spcPts val="0"/>
                        </a:spcAft>
                      </a:pPr>
                      <a:r>
                        <a:rPr lang="zh-CN" altLang="en-US" sz="1300" b="1" kern="0" dirty="0">
                          <a:solidFill>
                            <a:schemeClr val="dk1"/>
                          </a:solidFill>
                          <a:effectLst/>
                          <a:latin typeface="+mn-lt"/>
                          <a:ea typeface="+mn-ea"/>
                          <a:cs typeface="+mn-cs"/>
                        </a:rPr>
                        <a:t>福建</a:t>
                      </a:r>
                      <a:endParaRPr lang="zh-CN" sz="1300" b="1" kern="0" dirty="0">
                        <a:solidFill>
                          <a:schemeClr val="dk1"/>
                        </a:solidFill>
                        <a:effectLst/>
                        <a:latin typeface="+mn-lt"/>
                        <a:ea typeface="+mn-ea"/>
                        <a:cs typeface="+mn-cs"/>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zh-CN" sz="1300" kern="100" dirty="0">
                          <a:solidFill>
                            <a:schemeClr val="dk1"/>
                          </a:solidFill>
                          <a:effectLst/>
                          <a:latin typeface="+mn-lt"/>
                          <a:ea typeface="+mn-ea"/>
                          <a:cs typeface="+mn-cs"/>
                        </a:rPr>
                        <a:t>FJEZ</a:t>
                      </a:r>
                      <a:r>
                        <a:rPr lang="zh-CN" altLang="en-US" sz="1300" kern="100" dirty="0">
                          <a:solidFill>
                            <a:schemeClr val="dk1"/>
                          </a:solidFill>
                          <a:effectLst/>
                          <a:latin typeface="+mn-lt"/>
                          <a:ea typeface="+mn-ea"/>
                          <a:cs typeface="+mn-cs"/>
                        </a:rPr>
                        <a:t>、</a:t>
                      </a:r>
                      <a:r>
                        <a:rPr lang="en-US" altLang="zh-CN" sz="1300" kern="100" dirty="0">
                          <a:solidFill>
                            <a:schemeClr val="dk1"/>
                          </a:solidFill>
                          <a:effectLst/>
                          <a:latin typeface="+mn-lt"/>
                          <a:ea typeface="+mn-ea"/>
                          <a:cs typeface="+mn-cs"/>
                        </a:rPr>
                        <a:t>CCER</a:t>
                      </a:r>
                      <a:r>
                        <a:rPr lang="zh-CN" altLang="en-US" sz="1300" kern="100" dirty="0">
                          <a:solidFill>
                            <a:schemeClr val="dk1"/>
                          </a:solidFill>
                          <a:effectLst/>
                          <a:latin typeface="+mn-lt"/>
                          <a:ea typeface="+mn-ea"/>
                          <a:cs typeface="+mn-cs"/>
                        </a:rPr>
                        <a:t>、</a:t>
                      </a:r>
                      <a:r>
                        <a:rPr lang="en-US" altLang="zh-CN" sz="1300" kern="100" dirty="0">
                          <a:solidFill>
                            <a:schemeClr val="dk1"/>
                          </a:solidFill>
                          <a:effectLst/>
                          <a:latin typeface="+mn-lt"/>
                          <a:ea typeface="+mn-ea"/>
                          <a:cs typeface="+mn-cs"/>
                        </a:rPr>
                        <a:t>FFCCER</a:t>
                      </a:r>
                      <a:endParaRPr lang="zh-CN" sz="1300" kern="100" dirty="0">
                        <a:solidFill>
                          <a:schemeClr val="dk1"/>
                        </a:solidFill>
                        <a:effectLst/>
                        <a:latin typeface="+mn-lt"/>
                        <a:ea typeface="+mn-ea"/>
                        <a:cs typeface="+mn-cs"/>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altLang="en-US" sz="1300" kern="100" dirty="0">
                          <a:solidFill>
                            <a:schemeClr val="dk1"/>
                          </a:solidFill>
                          <a:effectLst/>
                          <a:latin typeface="+mn-lt"/>
                          <a:ea typeface="+mn-ea"/>
                          <a:cs typeface="+mn-cs"/>
                        </a:rPr>
                        <a:t>挂牌点选、协议转让、单向竞价、定价转让</a:t>
                      </a:r>
                      <a:endParaRPr lang="zh-CN" sz="1300" kern="100" dirty="0">
                        <a:solidFill>
                          <a:schemeClr val="dk1"/>
                        </a:solidFill>
                        <a:effectLst/>
                        <a:latin typeface="+mn-lt"/>
                        <a:ea typeface="+mn-ea"/>
                        <a:cs typeface="+mn-cs"/>
                      </a:endParaRPr>
                    </a:p>
                  </a:txBody>
                  <a:tcPr marL="33893" marR="338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zh-CN" sz="1300" kern="100" dirty="0">
                          <a:solidFill>
                            <a:schemeClr val="dk1"/>
                          </a:solidFill>
                          <a:effectLst/>
                          <a:latin typeface="+mn-lt"/>
                          <a:ea typeface="+mn-ea"/>
                          <a:cs typeface="+mn-cs"/>
                        </a:rPr>
                        <a:t>30%</a:t>
                      </a:r>
                      <a:endParaRPr lang="zh-CN" sz="1300" kern="100" dirty="0">
                        <a:solidFill>
                          <a:schemeClr val="dk1"/>
                        </a:solidFill>
                        <a:effectLst/>
                        <a:latin typeface="+mn-lt"/>
                        <a:ea typeface="+mn-ea"/>
                        <a:cs typeface="+mn-cs"/>
                      </a:endParaRPr>
                    </a:p>
                  </a:txBody>
                  <a:tcPr marL="67235" marR="672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spcAft>
                          <a:spcPts val="0"/>
                        </a:spcAft>
                      </a:pPr>
                      <a:r>
                        <a:rPr lang="zh-CN" altLang="en-US" sz="1600" kern="0" dirty="0">
                          <a:solidFill>
                            <a:schemeClr val="dk1"/>
                          </a:solidFill>
                          <a:effectLst/>
                          <a:latin typeface="+mn-lt"/>
                          <a:ea typeface="+mn-ea"/>
                          <a:cs typeface="+mn-cs"/>
                        </a:rPr>
                        <a:t>控排企业： </a:t>
                      </a:r>
                      <a:r>
                        <a:rPr lang="en-US" altLang="zh-CN" sz="1600" kern="0" dirty="0">
                          <a:solidFill>
                            <a:schemeClr val="dk1"/>
                          </a:solidFill>
                          <a:effectLst/>
                          <a:latin typeface="+mn-lt"/>
                          <a:ea typeface="+mn-ea"/>
                          <a:cs typeface="+mn-cs"/>
                        </a:rPr>
                        <a:t>255  </a:t>
                      </a:r>
                    </a:p>
                    <a:p>
                      <a:pPr marL="0" algn="l" defTabSz="914400" rtl="0" eaLnBrk="1" latinLnBrk="0" hangingPunct="1">
                        <a:spcAft>
                          <a:spcPts val="0"/>
                        </a:spcAft>
                      </a:pPr>
                      <a:r>
                        <a:rPr lang="zh-CN" altLang="en-US" sz="1600" kern="0" dirty="0">
                          <a:solidFill>
                            <a:schemeClr val="dk1"/>
                          </a:solidFill>
                          <a:effectLst/>
                          <a:latin typeface="+mn-lt"/>
                          <a:ea typeface="+mn-ea"/>
                          <a:cs typeface="+mn-cs"/>
                        </a:rPr>
                        <a:t>行业： 电力、钢铁、化工、石化、有色、民航、建材、造纸、陶瓷</a:t>
                      </a:r>
                      <a:endParaRPr lang="en-US" altLang="zh-CN" sz="1600" kern="0" dirty="0">
                        <a:solidFill>
                          <a:schemeClr val="dk1"/>
                        </a:solidFill>
                        <a:effectLst/>
                        <a:latin typeface="+mn-lt"/>
                        <a:ea typeface="+mn-ea"/>
                        <a:cs typeface="+mn-cs"/>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sp>
        <p:nvSpPr>
          <p:cNvPr id="4" name="标题 3"/>
          <p:cNvSpPr>
            <a:spLocks noGrp="1"/>
          </p:cNvSpPr>
          <p:nvPr>
            <p:ph type="title"/>
          </p:nvPr>
        </p:nvSpPr>
        <p:spPr>
          <a:xfrm>
            <a:off x="440712" y="239712"/>
            <a:ext cx="10515600" cy="617538"/>
          </a:xfrm>
        </p:spPr>
        <p:txBody>
          <a:bodyPr>
            <a:normAutofit fontScale="90000"/>
          </a:bodyPr>
          <a:lstStyle/>
          <a:p>
            <a:r>
              <a:rPr lang="en-US" altLang="zh-CN" dirty="0"/>
              <a:t/>
            </a:r>
            <a:br>
              <a:rPr lang="en-US" altLang="zh-CN" dirty="0"/>
            </a:br>
            <a:r>
              <a:rPr lang="zh-CN" altLang="en-US" dirty="0"/>
              <a:t>试点地区体系设计要素对比</a:t>
            </a:r>
            <a:br>
              <a:rPr lang="zh-CN" altLang="en-US" dirty="0"/>
            </a:br>
            <a:endParaRPr lang="zh-CN" altLang="en-US" dirty="0"/>
          </a:p>
        </p:txBody>
      </p:sp>
    </p:spTree>
    <p:extLst>
      <p:ext uri="{BB962C8B-B14F-4D97-AF65-F5344CB8AC3E}">
        <p14:creationId xmlns:p14="http://schemas.microsoft.com/office/powerpoint/2010/main" val="2535372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58"/>
          <p:cNvGrpSpPr>
            <a:grpSpLocks/>
          </p:cNvGrpSpPr>
          <p:nvPr/>
        </p:nvGrpSpPr>
        <p:grpSpPr bwMode="auto">
          <a:xfrm>
            <a:off x="1243013" y="1641475"/>
            <a:ext cx="9344031" cy="4659313"/>
            <a:chOff x="205804" y="1642070"/>
            <a:chExt cx="11793214" cy="4658824"/>
          </a:xfrm>
        </p:grpSpPr>
        <p:sp>
          <p:nvSpPr>
            <p:cNvPr id="6" name="矩形 59"/>
            <p:cNvSpPr>
              <a:spLocks noChangeArrowheads="1"/>
            </p:cNvSpPr>
            <p:nvPr/>
          </p:nvSpPr>
          <p:spPr bwMode="auto">
            <a:xfrm>
              <a:off x="5840931" y="4075492"/>
              <a:ext cx="33466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a:spcBef>
                  <a:spcPct val="20000"/>
                </a:spcBef>
                <a:buChar char="•"/>
                <a:defRPr sz="3200">
                  <a:solidFill>
                    <a:srgbClr val="3F3F3F"/>
                  </a:solidFill>
                  <a:latin typeface="Arial" panose="020B0604020202020204" pitchFamily="34" charset="0"/>
                </a:defRPr>
              </a:lvl1pPr>
              <a:lvl2pPr marL="742950" indent="-285750" defTabSz="912813">
                <a:spcBef>
                  <a:spcPct val="20000"/>
                </a:spcBef>
                <a:buChar char="–"/>
                <a:defRPr sz="2800">
                  <a:solidFill>
                    <a:srgbClr val="3F3F3F"/>
                  </a:solidFill>
                  <a:latin typeface="Arial" panose="020B0604020202020204" pitchFamily="34" charset="0"/>
                </a:defRPr>
              </a:lvl2pPr>
              <a:lvl3pPr marL="1143000" indent="-228600" defTabSz="912813">
                <a:spcBef>
                  <a:spcPct val="20000"/>
                </a:spcBef>
                <a:buChar char="•"/>
                <a:defRPr sz="2400">
                  <a:solidFill>
                    <a:srgbClr val="3F3F3F"/>
                  </a:solidFill>
                  <a:latin typeface="Arial" panose="020B0604020202020204" pitchFamily="34" charset="0"/>
                </a:defRPr>
              </a:lvl3pPr>
              <a:lvl4pPr marL="1600200" indent="-228600" defTabSz="912813">
                <a:spcBef>
                  <a:spcPct val="20000"/>
                </a:spcBef>
                <a:buChar char="–"/>
                <a:defRPr sz="2000">
                  <a:solidFill>
                    <a:srgbClr val="3F3F3F"/>
                  </a:solidFill>
                  <a:latin typeface="Arial" panose="020B0604020202020204" pitchFamily="34" charset="0"/>
                </a:defRPr>
              </a:lvl4pPr>
              <a:lvl5pPr marL="2057400" indent="-228600" defTabSz="912813">
                <a:spcBef>
                  <a:spcPct val="20000"/>
                </a:spcBef>
                <a:buChar char="»"/>
                <a:defRPr sz="2000">
                  <a:solidFill>
                    <a:srgbClr val="3F3F3F"/>
                  </a:solidFill>
                  <a:latin typeface="Arial" panose="020B0604020202020204" pitchFamily="34" charset="0"/>
                </a:defRPr>
              </a:lvl5pPr>
              <a:lvl6pPr marL="2514600" indent="-228600" defTabSz="912813" eaLnBrk="0" fontAlgn="base" hangingPunct="0">
                <a:spcBef>
                  <a:spcPct val="20000"/>
                </a:spcBef>
                <a:spcAft>
                  <a:spcPct val="0"/>
                </a:spcAft>
                <a:buChar char="»"/>
                <a:defRPr sz="2000">
                  <a:solidFill>
                    <a:srgbClr val="3F3F3F"/>
                  </a:solidFill>
                  <a:latin typeface="Arial" panose="020B0604020202020204" pitchFamily="34" charset="0"/>
                </a:defRPr>
              </a:lvl6pPr>
              <a:lvl7pPr marL="2971800" indent="-228600" defTabSz="912813" eaLnBrk="0" fontAlgn="base" hangingPunct="0">
                <a:spcBef>
                  <a:spcPct val="20000"/>
                </a:spcBef>
                <a:spcAft>
                  <a:spcPct val="0"/>
                </a:spcAft>
                <a:buChar char="»"/>
                <a:defRPr sz="2000">
                  <a:solidFill>
                    <a:srgbClr val="3F3F3F"/>
                  </a:solidFill>
                  <a:latin typeface="Arial" panose="020B0604020202020204" pitchFamily="34" charset="0"/>
                </a:defRPr>
              </a:lvl7pPr>
              <a:lvl8pPr marL="3429000" indent="-228600" defTabSz="912813" eaLnBrk="0" fontAlgn="base" hangingPunct="0">
                <a:spcBef>
                  <a:spcPct val="20000"/>
                </a:spcBef>
                <a:spcAft>
                  <a:spcPct val="0"/>
                </a:spcAft>
                <a:buChar char="»"/>
                <a:defRPr sz="2000">
                  <a:solidFill>
                    <a:srgbClr val="3F3F3F"/>
                  </a:solidFill>
                  <a:latin typeface="Arial" panose="020B0604020202020204" pitchFamily="34" charset="0"/>
                </a:defRPr>
              </a:lvl8pPr>
              <a:lvl9pPr marL="3886200" indent="-228600" defTabSz="912813" eaLnBrk="0" fontAlgn="base" hangingPunct="0">
                <a:spcBef>
                  <a:spcPct val="20000"/>
                </a:spcBef>
                <a:spcAft>
                  <a:spcPct val="0"/>
                </a:spcAft>
                <a:buChar char="»"/>
                <a:defRPr sz="2000">
                  <a:solidFill>
                    <a:srgbClr val="3F3F3F"/>
                  </a:solidFill>
                  <a:latin typeface="Arial" panose="020B0604020202020204" pitchFamily="34" charset="0"/>
                </a:defRPr>
              </a:lvl9pPr>
            </a:lstStyle>
            <a:p>
              <a:pPr>
                <a:lnSpc>
                  <a:spcPct val="150000"/>
                </a:lnSpc>
                <a:spcBef>
                  <a:spcPct val="0"/>
                </a:spcBef>
                <a:buFontTx/>
                <a:buNone/>
              </a:pPr>
              <a:r>
                <a:rPr lang="zh-CN" altLang="zh-CN" sz="1600" b="0" dirty="0">
                  <a:solidFill>
                    <a:schemeClr val="tx1"/>
                  </a:solidFill>
                  <a:latin typeface="微软雅黑" panose="020B0503020204020204" pitchFamily="34" charset="-122"/>
                  <a:ea typeface="微软雅黑" panose="020B0503020204020204" pitchFamily="34" charset="-122"/>
                </a:rPr>
                <a:t>湖北</a:t>
              </a:r>
              <a:r>
                <a:rPr lang="en-US" altLang="zh-CN" sz="1600" b="0" dirty="0">
                  <a:solidFill>
                    <a:schemeClr val="tx1"/>
                  </a:solidFill>
                  <a:latin typeface="微软雅黑" panose="020B0503020204020204" pitchFamily="34" charset="-122"/>
                  <a:ea typeface="微软雅黑" panose="020B0503020204020204" pitchFamily="34" charset="-122"/>
                </a:rPr>
                <a:t>   </a:t>
              </a:r>
              <a:r>
                <a:rPr lang="zh-CN" altLang="zh-CN" sz="1600" b="0" dirty="0">
                  <a:solidFill>
                    <a:schemeClr val="tx1"/>
                  </a:solidFill>
                  <a:latin typeface="微软雅黑" panose="020B0503020204020204" pitchFamily="34" charset="-122"/>
                  <a:ea typeface="微软雅黑" panose="020B0503020204020204" pitchFamily="34" charset="-122"/>
                </a:rPr>
                <a:t>注重市场流动性</a:t>
              </a:r>
              <a:endParaRPr lang="en-US" altLang="zh-CN" sz="1600" b="0" dirty="0">
                <a:solidFill>
                  <a:schemeClr val="tx1"/>
                </a:solidFill>
                <a:latin typeface="微软雅黑" panose="020B0503020204020204" pitchFamily="34" charset="-122"/>
                <a:ea typeface="微软雅黑" panose="020B0503020204020204" pitchFamily="34" charset="-122"/>
              </a:endParaRPr>
            </a:p>
          </p:txBody>
        </p:sp>
        <p:grpSp>
          <p:nvGrpSpPr>
            <p:cNvPr id="7" name="组合 41"/>
            <p:cNvGrpSpPr>
              <a:grpSpLocks/>
            </p:cNvGrpSpPr>
            <p:nvPr/>
          </p:nvGrpSpPr>
          <p:grpSpPr bwMode="auto">
            <a:xfrm>
              <a:off x="205804" y="2197355"/>
              <a:ext cx="5067449" cy="4103539"/>
              <a:chOff x="488950" y="1160463"/>
              <a:chExt cx="5808663" cy="4703762"/>
            </a:xfrm>
            <a:solidFill>
              <a:schemeClr val="bg1">
                <a:lumMod val="75000"/>
              </a:schemeClr>
            </a:solidFill>
          </p:grpSpPr>
          <p:sp>
            <p:nvSpPr>
              <p:cNvPr id="27" name="Freeform 70"/>
              <p:cNvSpPr>
                <a:spLocks/>
              </p:cNvSpPr>
              <p:nvPr/>
            </p:nvSpPr>
            <p:spPr bwMode="auto">
              <a:xfrm rot="252837">
                <a:off x="488950" y="1458912"/>
                <a:ext cx="2281238" cy="1743075"/>
              </a:xfrm>
              <a:custGeom>
                <a:avLst/>
                <a:gdLst/>
                <a:ahLst/>
                <a:cxnLst>
                  <a:cxn ang="0">
                    <a:pos x="773" y="833"/>
                  </a:cxn>
                  <a:cxn ang="0">
                    <a:pos x="732" y="842"/>
                  </a:cxn>
                  <a:cxn ang="0">
                    <a:pos x="663" y="798"/>
                  </a:cxn>
                  <a:cxn ang="0">
                    <a:pos x="582" y="794"/>
                  </a:cxn>
                  <a:cxn ang="0">
                    <a:pos x="509" y="813"/>
                  </a:cxn>
                  <a:cxn ang="0">
                    <a:pos x="443" y="830"/>
                  </a:cxn>
                  <a:cxn ang="0">
                    <a:pos x="357" y="804"/>
                  </a:cxn>
                  <a:cxn ang="0">
                    <a:pos x="315" y="807"/>
                  </a:cxn>
                  <a:cxn ang="0">
                    <a:pos x="204" y="840"/>
                  </a:cxn>
                  <a:cxn ang="0">
                    <a:pos x="149" y="806"/>
                  </a:cxn>
                  <a:cxn ang="0">
                    <a:pos x="144" y="757"/>
                  </a:cxn>
                  <a:cxn ang="0">
                    <a:pos x="85" y="705"/>
                  </a:cxn>
                  <a:cxn ang="0">
                    <a:pos x="48" y="625"/>
                  </a:cxn>
                  <a:cxn ang="0">
                    <a:pos x="37" y="582"/>
                  </a:cxn>
                  <a:cxn ang="0">
                    <a:pos x="12" y="496"/>
                  </a:cxn>
                  <a:cxn ang="0">
                    <a:pos x="1" y="480"/>
                  </a:cxn>
                  <a:cxn ang="0">
                    <a:pos x="23" y="437"/>
                  </a:cxn>
                  <a:cxn ang="0">
                    <a:pos x="120" y="395"/>
                  </a:cxn>
                  <a:cxn ang="0">
                    <a:pos x="173" y="418"/>
                  </a:cxn>
                  <a:cxn ang="0">
                    <a:pos x="235" y="383"/>
                  </a:cxn>
                  <a:cxn ang="0">
                    <a:pos x="331" y="378"/>
                  </a:cxn>
                  <a:cxn ang="0">
                    <a:pos x="383" y="309"/>
                  </a:cxn>
                  <a:cxn ang="0">
                    <a:pos x="412" y="246"/>
                  </a:cxn>
                  <a:cxn ang="0">
                    <a:pos x="406" y="182"/>
                  </a:cxn>
                  <a:cxn ang="0">
                    <a:pos x="516" y="200"/>
                  </a:cxn>
                  <a:cxn ang="0">
                    <a:pos x="525" y="157"/>
                  </a:cxn>
                  <a:cxn ang="0">
                    <a:pos x="581" y="84"/>
                  </a:cxn>
                  <a:cxn ang="0">
                    <a:pos x="691" y="98"/>
                  </a:cxn>
                  <a:cxn ang="0">
                    <a:pos x="764" y="8"/>
                  </a:cxn>
                  <a:cxn ang="0">
                    <a:pos x="806" y="33"/>
                  </a:cxn>
                  <a:cxn ang="0">
                    <a:pos x="880" y="92"/>
                  </a:cxn>
                  <a:cxn ang="0">
                    <a:pos x="904" y="157"/>
                  </a:cxn>
                  <a:cxn ang="0">
                    <a:pos x="888" y="261"/>
                  </a:cxn>
                  <a:cxn ang="0">
                    <a:pos x="998" y="295"/>
                  </a:cxn>
                  <a:cxn ang="0">
                    <a:pos x="1083" y="359"/>
                  </a:cxn>
                  <a:cxn ang="0">
                    <a:pos x="1107" y="429"/>
                  </a:cxn>
                  <a:cxn ang="0">
                    <a:pos x="1095" y="485"/>
                  </a:cxn>
                  <a:cxn ang="0">
                    <a:pos x="1054" y="510"/>
                  </a:cxn>
                  <a:cxn ang="0">
                    <a:pos x="938" y="580"/>
                  </a:cxn>
                  <a:cxn ang="0">
                    <a:pos x="932" y="657"/>
                  </a:cxn>
                  <a:cxn ang="0">
                    <a:pos x="800" y="687"/>
                  </a:cxn>
                  <a:cxn ang="0">
                    <a:pos x="807" y="744"/>
                  </a:cxn>
                  <a:cxn ang="0">
                    <a:pos x="822" y="790"/>
                  </a:cxn>
                  <a:cxn ang="0">
                    <a:pos x="795" y="850"/>
                  </a:cxn>
                </a:cxnLst>
                <a:rect l="0" t="0" r="r" b="b"/>
                <a:pathLst>
                  <a:path w="1112" h="850">
                    <a:moveTo>
                      <a:pt x="795" y="850"/>
                    </a:moveTo>
                    <a:cubicBezTo>
                      <a:pt x="792" y="848"/>
                      <a:pt x="789" y="847"/>
                      <a:pt x="787" y="846"/>
                    </a:cubicBezTo>
                    <a:cubicBezTo>
                      <a:pt x="782" y="841"/>
                      <a:pt x="777" y="837"/>
                      <a:pt x="773" y="833"/>
                    </a:cubicBezTo>
                    <a:cubicBezTo>
                      <a:pt x="759" y="833"/>
                      <a:pt x="757" y="829"/>
                      <a:pt x="752" y="842"/>
                    </a:cubicBezTo>
                    <a:cubicBezTo>
                      <a:pt x="750" y="841"/>
                      <a:pt x="748" y="840"/>
                      <a:pt x="746" y="840"/>
                    </a:cubicBezTo>
                    <a:cubicBezTo>
                      <a:pt x="742" y="840"/>
                      <a:pt x="737" y="841"/>
                      <a:pt x="732" y="842"/>
                    </a:cubicBezTo>
                    <a:cubicBezTo>
                      <a:pt x="726" y="832"/>
                      <a:pt x="727" y="827"/>
                      <a:pt x="727" y="822"/>
                    </a:cubicBezTo>
                    <a:cubicBezTo>
                      <a:pt x="723" y="820"/>
                      <a:pt x="720" y="819"/>
                      <a:pt x="716" y="817"/>
                    </a:cubicBezTo>
                    <a:cubicBezTo>
                      <a:pt x="698" y="801"/>
                      <a:pt x="684" y="790"/>
                      <a:pt x="663" y="798"/>
                    </a:cubicBezTo>
                    <a:cubicBezTo>
                      <a:pt x="648" y="800"/>
                      <a:pt x="634" y="803"/>
                      <a:pt x="620" y="801"/>
                    </a:cubicBezTo>
                    <a:cubicBezTo>
                      <a:pt x="612" y="799"/>
                      <a:pt x="606" y="796"/>
                      <a:pt x="599" y="794"/>
                    </a:cubicBezTo>
                    <a:cubicBezTo>
                      <a:pt x="594" y="794"/>
                      <a:pt x="588" y="794"/>
                      <a:pt x="582" y="794"/>
                    </a:cubicBezTo>
                    <a:cubicBezTo>
                      <a:pt x="569" y="802"/>
                      <a:pt x="552" y="809"/>
                      <a:pt x="546" y="822"/>
                    </a:cubicBezTo>
                    <a:cubicBezTo>
                      <a:pt x="539" y="822"/>
                      <a:pt x="533" y="822"/>
                      <a:pt x="527" y="822"/>
                    </a:cubicBezTo>
                    <a:cubicBezTo>
                      <a:pt x="521" y="819"/>
                      <a:pt x="515" y="816"/>
                      <a:pt x="509" y="813"/>
                    </a:cubicBezTo>
                    <a:cubicBezTo>
                      <a:pt x="497" y="813"/>
                      <a:pt x="493" y="812"/>
                      <a:pt x="488" y="817"/>
                    </a:cubicBezTo>
                    <a:cubicBezTo>
                      <a:pt x="483" y="819"/>
                      <a:pt x="478" y="820"/>
                      <a:pt x="473" y="822"/>
                    </a:cubicBezTo>
                    <a:cubicBezTo>
                      <a:pt x="459" y="822"/>
                      <a:pt x="454" y="827"/>
                      <a:pt x="443" y="830"/>
                    </a:cubicBezTo>
                    <a:cubicBezTo>
                      <a:pt x="425" y="830"/>
                      <a:pt x="403" y="819"/>
                      <a:pt x="397" y="813"/>
                    </a:cubicBezTo>
                    <a:cubicBezTo>
                      <a:pt x="397" y="792"/>
                      <a:pt x="394" y="797"/>
                      <a:pt x="384" y="789"/>
                    </a:cubicBezTo>
                    <a:cubicBezTo>
                      <a:pt x="364" y="789"/>
                      <a:pt x="369" y="790"/>
                      <a:pt x="357" y="804"/>
                    </a:cubicBezTo>
                    <a:cubicBezTo>
                      <a:pt x="344" y="809"/>
                      <a:pt x="331" y="806"/>
                      <a:pt x="322" y="813"/>
                    </a:cubicBezTo>
                    <a:cubicBezTo>
                      <a:pt x="320" y="813"/>
                      <a:pt x="319" y="813"/>
                      <a:pt x="318" y="813"/>
                    </a:cubicBezTo>
                    <a:cubicBezTo>
                      <a:pt x="317" y="810"/>
                      <a:pt x="316" y="809"/>
                      <a:pt x="315" y="807"/>
                    </a:cubicBezTo>
                    <a:cubicBezTo>
                      <a:pt x="301" y="790"/>
                      <a:pt x="281" y="781"/>
                      <a:pt x="264" y="784"/>
                    </a:cubicBezTo>
                    <a:cubicBezTo>
                      <a:pt x="245" y="797"/>
                      <a:pt x="238" y="803"/>
                      <a:pt x="229" y="824"/>
                    </a:cubicBezTo>
                    <a:cubicBezTo>
                      <a:pt x="222" y="835"/>
                      <a:pt x="215" y="838"/>
                      <a:pt x="204" y="840"/>
                    </a:cubicBezTo>
                    <a:cubicBezTo>
                      <a:pt x="198" y="839"/>
                      <a:pt x="192" y="837"/>
                      <a:pt x="187" y="836"/>
                    </a:cubicBezTo>
                    <a:cubicBezTo>
                      <a:pt x="182" y="832"/>
                      <a:pt x="180" y="831"/>
                      <a:pt x="176" y="831"/>
                    </a:cubicBezTo>
                    <a:cubicBezTo>
                      <a:pt x="172" y="814"/>
                      <a:pt x="158" y="811"/>
                      <a:pt x="149" y="806"/>
                    </a:cubicBezTo>
                    <a:cubicBezTo>
                      <a:pt x="147" y="803"/>
                      <a:pt x="145" y="800"/>
                      <a:pt x="142" y="797"/>
                    </a:cubicBezTo>
                    <a:cubicBezTo>
                      <a:pt x="142" y="789"/>
                      <a:pt x="142" y="781"/>
                      <a:pt x="142" y="773"/>
                    </a:cubicBezTo>
                    <a:cubicBezTo>
                      <a:pt x="146" y="770"/>
                      <a:pt x="144" y="759"/>
                      <a:pt x="144" y="757"/>
                    </a:cubicBezTo>
                    <a:cubicBezTo>
                      <a:pt x="138" y="738"/>
                      <a:pt x="118" y="744"/>
                      <a:pt x="107" y="740"/>
                    </a:cubicBezTo>
                    <a:cubicBezTo>
                      <a:pt x="104" y="736"/>
                      <a:pt x="101" y="733"/>
                      <a:pt x="98" y="730"/>
                    </a:cubicBezTo>
                    <a:cubicBezTo>
                      <a:pt x="93" y="722"/>
                      <a:pt x="89" y="714"/>
                      <a:pt x="85" y="705"/>
                    </a:cubicBezTo>
                    <a:cubicBezTo>
                      <a:pt x="78" y="704"/>
                      <a:pt x="72" y="703"/>
                      <a:pt x="65" y="701"/>
                    </a:cubicBezTo>
                    <a:cubicBezTo>
                      <a:pt x="60" y="687"/>
                      <a:pt x="67" y="675"/>
                      <a:pt x="71" y="665"/>
                    </a:cubicBezTo>
                    <a:cubicBezTo>
                      <a:pt x="71" y="645"/>
                      <a:pt x="58" y="635"/>
                      <a:pt x="48" y="625"/>
                    </a:cubicBezTo>
                    <a:cubicBezTo>
                      <a:pt x="39" y="621"/>
                      <a:pt x="30" y="616"/>
                      <a:pt x="22" y="612"/>
                    </a:cubicBezTo>
                    <a:cubicBezTo>
                      <a:pt x="21" y="611"/>
                      <a:pt x="20" y="609"/>
                      <a:pt x="18" y="608"/>
                    </a:cubicBezTo>
                    <a:cubicBezTo>
                      <a:pt x="18" y="586"/>
                      <a:pt x="17" y="592"/>
                      <a:pt x="37" y="582"/>
                    </a:cubicBezTo>
                    <a:cubicBezTo>
                      <a:pt x="41" y="579"/>
                      <a:pt x="47" y="575"/>
                      <a:pt x="49" y="571"/>
                    </a:cubicBezTo>
                    <a:cubicBezTo>
                      <a:pt x="49" y="552"/>
                      <a:pt x="49" y="534"/>
                      <a:pt x="49" y="516"/>
                    </a:cubicBezTo>
                    <a:cubicBezTo>
                      <a:pt x="45" y="490"/>
                      <a:pt x="26" y="497"/>
                      <a:pt x="12" y="496"/>
                    </a:cubicBezTo>
                    <a:cubicBezTo>
                      <a:pt x="10" y="497"/>
                      <a:pt x="8" y="499"/>
                      <a:pt x="6" y="501"/>
                    </a:cubicBezTo>
                    <a:cubicBezTo>
                      <a:pt x="6" y="502"/>
                      <a:pt x="5" y="502"/>
                      <a:pt x="5" y="503"/>
                    </a:cubicBezTo>
                    <a:cubicBezTo>
                      <a:pt x="0" y="490"/>
                      <a:pt x="0" y="486"/>
                      <a:pt x="1" y="480"/>
                    </a:cubicBezTo>
                    <a:cubicBezTo>
                      <a:pt x="6" y="477"/>
                      <a:pt x="10" y="475"/>
                      <a:pt x="15" y="473"/>
                    </a:cubicBezTo>
                    <a:cubicBezTo>
                      <a:pt x="15" y="469"/>
                      <a:pt x="15" y="464"/>
                      <a:pt x="16" y="460"/>
                    </a:cubicBezTo>
                    <a:cubicBezTo>
                      <a:pt x="1" y="439"/>
                      <a:pt x="0" y="452"/>
                      <a:pt x="23" y="437"/>
                    </a:cubicBezTo>
                    <a:cubicBezTo>
                      <a:pt x="27" y="430"/>
                      <a:pt x="31" y="423"/>
                      <a:pt x="36" y="416"/>
                    </a:cubicBezTo>
                    <a:cubicBezTo>
                      <a:pt x="44" y="413"/>
                      <a:pt x="51" y="410"/>
                      <a:pt x="60" y="407"/>
                    </a:cubicBezTo>
                    <a:cubicBezTo>
                      <a:pt x="85" y="406"/>
                      <a:pt x="97" y="406"/>
                      <a:pt x="120" y="395"/>
                    </a:cubicBezTo>
                    <a:cubicBezTo>
                      <a:pt x="123" y="394"/>
                      <a:pt x="127" y="394"/>
                      <a:pt x="130" y="394"/>
                    </a:cubicBezTo>
                    <a:cubicBezTo>
                      <a:pt x="130" y="402"/>
                      <a:pt x="133" y="419"/>
                      <a:pt x="148" y="424"/>
                    </a:cubicBezTo>
                    <a:cubicBezTo>
                      <a:pt x="155" y="424"/>
                      <a:pt x="165" y="424"/>
                      <a:pt x="173" y="418"/>
                    </a:cubicBezTo>
                    <a:cubicBezTo>
                      <a:pt x="179" y="410"/>
                      <a:pt x="184" y="403"/>
                      <a:pt x="190" y="396"/>
                    </a:cubicBezTo>
                    <a:cubicBezTo>
                      <a:pt x="199" y="396"/>
                      <a:pt x="207" y="399"/>
                      <a:pt x="219" y="396"/>
                    </a:cubicBezTo>
                    <a:cubicBezTo>
                      <a:pt x="224" y="390"/>
                      <a:pt x="228" y="387"/>
                      <a:pt x="235" y="383"/>
                    </a:cubicBezTo>
                    <a:cubicBezTo>
                      <a:pt x="238" y="383"/>
                      <a:pt x="241" y="383"/>
                      <a:pt x="245" y="383"/>
                    </a:cubicBezTo>
                    <a:cubicBezTo>
                      <a:pt x="252" y="385"/>
                      <a:pt x="261" y="390"/>
                      <a:pt x="275" y="390"/>
                    </a:cubicBezTo>
                    <a:cubicBezTo>
                      <a:pt x="288" y="383"/>
                      <a:pt x="313" y="386"/>
                      <a:pt x="331" y="378"/>
                    </a:cubicBezTo>
                    <a:cubicBezTo>
                      <a:pt x="338" y="374"/>
                      <a:pt x="346" y="369"/>
                      <a:pt x="353" y="365"/>
                    </a:cubicBezTo>
                    <a:cubicBezTo>
                      <a:pt x="355" y="359"/>
                      <a:pt x="357" y="353"/>
                      <a:pt x="358" y="348"/>
                    </a:cubicBezTo>
                    <a:cubicBezTo>
                      <a:pt x="374" y="342"/>
                      <a:pt x="378" y="320"/>
                      <a:pt x="383" y="309"/>
                    </a:cubicBezTo>
                    <a:cubicBezTo>
                      <a:pt x="389" y="306"/>
                      <a:pt x="397" y="302"/>
                      <a:pt x="403" y="297"/>
                    </a:cubicBezTo>
                    <a:cubicBezTo>
                      <a:pt x="405" y="290"/>
                      <a:pt x="407" y="284"/>
                      <a:pt x="410" y="278"/>
                    </a:cubicBezTo>
                    <a:cubicBezTo>
                      <a:pt x="410" y="267"/>
                      <a:pt x="411" y="256"/>
                      <a:pt x="412" y="246"/>
                    </a:cubicBezTo>
                    <a:cubicBezTo>
                      <a:pt x="410" y="241"/>
                      <a:pt x="409" y="236"/>
                      <a:pt x="407" y="232"/>
                    </a:cubicBezTo>
                    <a:cubicBezTo>
                      <a:pt x="407" y="215"/>
                      <a:pt x="417" y="197"/>
                      <a:pt x="407" y="187"/>
                    </a:cubicBezTo>
                    <a:cubicBezTo>
                      <a:pt x="407" y="186"/>
                      <a:pt x="406" y="184"/>
                      <a:pt x="406" y="182"/>
                    </a:cubicBezTo>
                    <a:cubicBezTo>
                      <a:pt x="425" y="182"/>
                      <a:pt x="443" y="182"/>
                      <a:pt x="463" y="186"/>
                    </a:cubicBezTo>
                    <a:cubicBezTo>
                      <a:pt x="477" y="193"/>
                      <a:pt x="489" y="187"/>
                      <a:pt x="508" y="200"/>
                    </a:cubicBezTo>
                    <a:cubicBezTo>
                      <a:pt x="510" y="200"/>
                      <a:pt x="513" y="200"/>
                      <a:pt x="516" y="200"/>
                    </a:cubicBezTo>
                    <a:cubicBezTo>
                      <a:pt x="518" y="197"/>
                      <a:pt x="521" y="195"/>
                      <a:pt x="523" y="192"/>
                    </a:cubicBezTo>
                    <a:cubicBezTo>
                      <a:pt x="523" y="189"/>
                      <a:pt x="523" y="186"/>
                      <a:pt x="523" y="184"/>
                    </a:cubicBezTo>
                    <a:cubicBezTo>
                      <a:pt x="518" y="173"/>
                      <a:pt x="521" y="164"/>
                      <a:pt x="525" y="157"/>
                    </a:cubicBezTo>
                    <a:cubicBezTo>
                      <a:pt x="532" y="148"/>
                      <a:pt x="539" y="140"/>
                      <a:pt x="546" y="132"/>
                    </a:cubicBezTo>
                    <a:cubicBezTo>
                      <a:pt x="549" y="113"/>
                      <a:pt x="555" y="109"/>
                      <a:pt x="566" y="96"/>
                    </a:cubicBezTo>
                    <a:cubicBezTo>
                      <a:pt x="571" y="86"/>
                      <a:pt x="568" y="84"/>
                      <a:pt x="581" y="84"/>
                    </a:cubicBezTo>
                    <a:cubicBezTo>
                      <a:pt x="591" y="90"/>
                      <a:pt x="602" y="97"/>
                      <a:pt x="614" y="104"/>
                    </a:cubicBezTo>
                    <a:cubicBezTo>
                      <a:pt x="620" y="106"/>
                      <a:pt x="635" y="104"/>
                      <a:pt x="645" y="114"/>
                    </a:cubicBezTo>
                    <a:cubicBezTo>
                      <a:pt x="659" y="114"/>
                      <a:pt x="686" y="117"/>
                      <a:pt x="691" y="98"/>
                    </a:cubicBezTo>
                    <a:cubicBezTo>
                      <a:pt x="690" y="85"/>
                      <a:pt x="689" y="72"/>
                      <a:pt x="688" y="59"/>
                    </a:cubicBezTo>
                    <a:cubicBezTo>
                      <a:pt x="703" y="31"/>
                      <a:pt x="719" y="32"/>
                      <a:pt x="750" y="29"/>
                    </a:cubicBezTo>
                    <a:cubicBezTo>
                      <a:pt x="757" y="27"/>
                      <a:pt x="761" y="14"/>
                      <a:pt x="764" y="8"/>
                    </a:cubicBezTo>
                    <a:cubicBezTo>
                      <a:pt x="766" y="5"/>
                      <a:pt x="769" y="2"/>
                      <a:pt x="772" y="0"/>
                    </a:cubicBezTo>
                    <a:cubicBezTo>
                      <a:pt x="780" y="0"/>
                      <a:pt x="788" y="0"/>
                      <a:pt x="796" y="0"/>
                    </a:cubicBezTo>
                    <a:cubicBezTo>
                      <a:pt x="800" y="2"/>
                      <a:pt x="802" y="21"/>
                      <a:pt x="806" y="33"/>
                    </a:cubicBezTo>
                    <a:cubicBezTo>
                      <a:pt x="814" y="44"/>
                      <a:pt x="822" y="57"/>
                      <a:pt x="830" y="69"/>
                    </a:cubicBezTo>
                    <a:cubicBezTo>
                      <a:pt x="838" y="73"/>
                      <a:pt x="849" y="77"/>
                      <a:pt x="863" y="80"/>
                    </a:cubicBezTo>
                    <a:cubicBezTo>
                      <a:pt x="869" y="84"/>
                      <a:pt x="874" y="88"/>
                      <a:pt x="880" y="92"/>
                    </a:cubicBezTo>
                    <a:cubicBezTo>
                      <a:pt x="883" y="97"/>
                      <a:pt x="886" y="101"/>
                      <a:pt x="889" y="107"/>
                    </a:cubicBezTo>
                    <a:cubicBezTo>
                      <a:pt x="890" y="116"/>
                      <a:pt x="891" y="126"/>
                      <a:pt x="892" y="136"/>
                    </a:cubicBezTo>
                    <a:cubicBezTo>
                      <a:pt x="896" y="143"/>
                      <a:pt x="899" y="150"/>
                      <a:pt x="904" y="157"/>
                    </a:cubicBezTo>
                    <a:cubicBezTo>
                      <a:pt x="905" y="168"/>
                      <a:pt x="909" y="189"/>
                      <a:pt x="899" y="205"/>
                    </a:cubicBezTo>
                    <a:cubicBezTo>
                      <a:pt x="878" y="218"/>
                      <a:pt x="881" y="211"/>
                      <a:pt x="879" y="236"/>
                    </a:cubicBezTo>
                    <a:cubicBezTo>
                      <a:pt x="880" y="242"/>
                      <a:pt x="881" y="251"/>
                      <a:pt x="888" y="261"/>
                    </a:cubicBezTo>
                    <a:cubicBezTo>
                      <a:pt x="894" y="265"/>
                      <a:pt x="899" y="269"/>
                      <a:pt x="906" y="274"/>
                    </a:cubicBezTo>
                    <a:cubicBezTo>
                      <a:pt x="915" y="276"/>
                      <a:pt x="924" y="278"/>
                      <a:pt x="933" y="280"/>
                    </a:cubicBezTo>
                    <a:cubicBezTo>
                      <a:pt x="951" y="293"/>
                      <a:pt x="972" y="293"/>
                      <a:pt x="998" y="295"/>
                    </a:cubicBezTo>
                    <a:cubicBezTo>
                      <a:pt x="1006" y="299"/>
                      <a:pt x="1020" y="312"/>
                      <a:pt x="1030" y="323"/>
                    </a:cubicBezTo>
                    <a:cubicBezTo>
                      <a:pt x="1039" y="330"/>
                      <a:pt x="1047" y="337"/>
                      <a:pt x="1056" y="344"/>
                    </a:cubicBezTo>
                    <a:cubicBezTo>
                      <a:pt x="1064" y="346"/>
                      <a:pt x="1074" y="347"/>
                      <a:pt x="1083" y="359"/>
                    </a:cubicBezTo>
                    <a:cubicBezTo>
                      <a:pt x="1086" y="367"/>
                      <a:pt x="1089" y="385"/>
                      <a:pt x="1096" y="398"/>
                    </a:cubicBezTo>
                    <a:cubicBezTo>
                      <a:pt x="1099" y="401"/>
                      <a:pt x="1105" y="402"/>
                      <a:pt x="1108" y="413"/>
                    </a:cubicBezTo>
                    <a:cubicBezTo>
                      <a:pt x="1107" y="418"/>
                      <a:pt x="1107" y="423"/>
                      <a:pt x="1107" y="429"/>
                    </a:cubicBezTo>
                    <a:cubicBezTo>
                      <a:pt x="1108" y="433"/>
                      <a:pt x="1110" y="437"/>
                      <a:pt x="1112" y="441"/>
                    </a:cubicBezTo>
                    <a:cubicBezTo>
                      <a:pt x="1099" y="448"/>
                      <a:pt x="1100" y="451"/>
                      <a:pt x="1096" y="466"/>
                    </a:cubicBezTo>
                    <a:cubicBezTo>
                      <a:pt x="1095" y="472"/>
                      <a:pt x="1095" y="479"/>
                      <a:pt x="1095" y="485"/>
                    </a:cubicBezTo>
                    <a:cubicBezTo>
                      <a:pt x="1096" y="492"/>
                      <a:pt x="1097" y="499"/>
                      <a:pt x="1099" y="506"/>
                    </a:cubicBezTo>
                    <a:cubicBezTo>
                      <a:pt x="1097" y="507"/>
                      <a:pt x="1096" y="507"/>
                      <a:pt x="1095" y="508"/>
                    </a:cubicBezTo>
                    <a:cubicBezTo>
                      <a:pt x="1081" y="509"/>
                      <a:pt x="1067" y="509"/>
                      <a:pt x="1054" y="510"/>
                    </a:cubicBezTo>
                    <a:cubicBezTo>
                      <a:pt x="1024" y="513"/>
                      <a:pt x="1011" y="516"/>
                      <a:pt x="1002" y="543"/>
                    </a:cubicBezTo>
                    <a:cubicBezTo>
                      <a:pt x="993" y="552"/>
                      <a:pt x="988" y="557"/>
                      <a:pt x="984" y="571"/>
                    </a:cubicBezTo>
                    <a:cubicBezTo>
                      <a:pt x="970" y="581"/>
                      <a:pt x="950" y="580"/>
                      <a:pt x="938" y="580"/>
                    </a:cubicBezTo>
                    <a:cubicBezTo>
                      <a:pt x="938" y="586"/>
                      <a:pt x="932" y="598"/>
                      <a:pt x="925" y="603"/>
                    </a:cubicBezTo>
                    <a:cubicBezTo>
                      <a:pt x="919" y="614"/>
                      <a:pt x="925" y="626"/>
                      <a:pt x="931" y="642"/>
                    </a:cubicBezTo>
                    <a:cubicBezTo>
                      <a:pt x="931" y="647"/>
                      <a:pt x="931" y="652"/>
                      <a:pt x="932" y="657"/>
                    </a:cubicBezTo>
                    <a:cubicBezTo>
                      <a:pt x="921" y="658"/>
                      <a:pt x="911" y="661"/>
                      <a:pt x="901" y="663"/>
                    </a:cubicBezTo>
                    <a:cubicBezTo>
                      <a:pt x="891" y="666"/>
                      <a:pt x="882" y="672"/>
                      <a:pt x="876" y="676"/>
                    </a:cubicBezTo>
                    <a:cubicBezTo>
                      <a:pt x="849" y="685"/>
                      <a:pt x="823" y="687"/>
                      <a:pt x="800" y="687"/>
                    </a:cubicBezTo>
                    <a:cubicBezTo>
                      <a:pt x="790" y="688"/>
                      <a:pt x="789" y="689"/>
                      <a:pt x="784" y="693"/>
                    </a:cubicBezTo>
                    <a:cubicBezTo>
                      <a:pt x="784" y="700"/>
                      <a:pt x="784" y="701"/>
                      <a:pt x="792" y="713"/>
                    </a:cubicBezTo>
                    <a:cubicBezTo>
                      <a:pt x="783" y="726"/>
                      <a:pt x="791" y="735"/>
                      <a:pt x="807" y="744"/>
                    </a:cubicBezTo>
                    <a:cubicBezTo>
                      <a:pt x="811" y="750"/>
                      <a:pt x="815" y="756"/>
                      <a:pt x="819" y="763"/>
                    </a:cubicBezTo>
                    <a:cubicBezTo>
                      <a:pt x="826" y="766"/>
                      <a:pt x="831" y="768"/>
                      <a:pt x="828" y="783"/>
                    </a:cubicBezTo>
                    <a:cubicBezTo>
                      <a:pt x="826" y="785"/>
                      <a:pt x="823" y="787"/>
                      <a:pt x="822" y="790"/>
                    </a:cubicBezTo>
                    <a:cubicBezTo>
                      <a:pt x="803" y="800"/>
                      <a:pt x="802" y="797"/>
                      <a:pt x="802" y="819"/>
                    </a:cubicBezTo>
                    <a:cubicBezTo>
                      <a:pt x="806" y="823"/>
                      <a:pt x="814" y="830"/>
                      <a:pt x="814" y="844"/>
                    </a:cubicBezTo>
                    <a:cubicBezTo>
                      <a:pt x="807" y="849"/>
                      <a:pt x="799" y="850"/>
                      <a:pt x="795" y="850"/>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1600" b="0" kern="0" noProof="1">
                  <a:solidFill>
                    <a:schemeClr val="tx1"/>
                  </a:solidFill>
                  <a:latin typeface="微软雅黑" panose="020B0503020204020204" pitchFamily="34" charset="-122"/>
                  <a:ea typeface="微软雅黑" panose="020B0503020204020204" pitchFamily="34" charset="-122"/>
                </a:endParaRPr>
              </a:p>
            </p:txBody>
          </p:sp>
          <p:sp>
            <p:nvSpPr>
              <p:cNvPr id="28" name="Freeform 44"/>
              <p:cNvSpPr>
                <a:spLocks/>
              </p:cNvSpPr>
              <p:nvPr/>
            </p:nvSpPr>
            <p:spPr bwMode="auto">
              <a:xfrm rot="252837">
                <a:off x="3819525" y="5607050"/>
                <a:ext cx="309563" cy="257175"/>
              </a:xfrm>
              <a:custGeom>
                <a:avLst/>
                <a:gdLst/>
                <a:ahLst/>
                <a:cxnLst>
                  <a:cxn ang="0">
                    <a:pos x="50" y="125"/>
                  </a:cxn>
                  <a:cxn ang="0">
                    <a:pos x="4" y="103"/>
                  </a:cxn>
                  <a:cxn ang="0">
                    <a:pos x="6" y="49"/>
                  </a:cxn>
                  <a:cxn ang="0">
                    <a:pos x="26" y="41"/>
                  </a:cxn>
                  <a:cxn ang="0">
                    <a:pos x="27" y="20"/>
                  </a:cxn>
                  <a:cxn ang="0">
                    <a:pos x="52" y="19"/>
                  </a:cxn>
                  <a:cxn ang="0">
                    <a:pos x="80" y="3"/>
                  </a:cxn>
                  <a:cxn ang="0">
                    <a:pos x="133" y="0"/>
                  </a:cxn>
                  <a:cxn ang="0">
                    <a:pos x="151" y="18"/>
                  </a:cxn>
                  <a:cxn ang="0">
                    <a:pos x="151" y="29"/>
                  </a:cxn>
                  <a:cxn ang="0">
                    <a:pos x="146" y="38"/>
                  </a:cxn>
                  <a:cxn ang="0">
                    <a:pos x="123" y="75"/>
                  </a:cxn>
                  <a:cxn ang="0">
                    <a:pos x="114" y="93"/>
                  </a:cxn>
                  <a:cxn ang="0">
                    <a:pos x="66" y="122"/>
                  </a:cxn>
                  <a:cxn ang="0">
                    <a:pos x="50" y="125"/>
                  </a:cxn>
                </a:cxnLst>
                <a:rect l="0" t="0" r="r" b="b"/>
                <a:pathLst>
                  <a:path w="151" h="125">
                    <a:moveTo>
                      <a:pt x="50" y="125"/>
                    </a:moveTo>
                    <a:cubicBezTo>
                      <a:pt x="30" y="116"/>
                      <a:pt x="13" y="115"/>
                      <a:pt x="4" y="103"/>
                    </a:cubicBezTo>
                    <a:cubicBezTo>
                      <a:pt x="0" y="87"/>
                      <a:pt x="0" y="61"/>
                      <a:pt x="6" y="49"/>
                    </a:cubicBezTo>
                    <a:cubicBezTo>
                      <a:pt x="10" y="47"/>
                      <a:pt x="20" y="45"/>
                      <a:pt x="26" y="41"/>
                    </a:cubicBezTo>
                    <a:cubicBezTo>
                      <a:pt x="26" y="34"/>
                      <a:pt x="27" y="27"/>
                      <a:pt x="27" y="20"/>
                    </a:cubicBezTo>
                    <a:cubicBezTo>
                      <a:pt x="34" y="13"/>
                      <a:pt x="40" y="21"/>
                      <a:pt x="52" y="19"/>
                    </a:cubicBezTo>
                    <a:cubicBezTo>
                      <a:pt x="62" y="13"/>
                      <a:pt x="71" y="8"/>
                      <a:pt x="80" y="3"/>
                    </a:cubicBezTo>
                    <a:cubicBezTo>
                      <a:pt x="98" y="2"/>
                      <a:pt x="115" y="1"/>
                      <a:pt x="133" y="0"/>
                    </a:cubicBezTo>
                    <a:cubicBezTo>
                      <a:pt x="136" y="2"/>
                      <a:pt x="146" y="8"/>
                      <a:pt x="151" y="18"/>
                    </a:cubicBezTo>
                    <a:cubicBezTo>
                      <a:pt x="151" y="21"/>
                      <a:pt x="151" y="25"/>
                      <a:pt x="151" y="29"/>
                    </a:cubicBezTo>
                    <a:cubicBezTo>
                      <a:pt x="149" y="32"/>
                      <a:pt x="147" y="35"/>
                      <a:pt x="146" y="38"/>
                    </a:cubicBezTo>
                    <a:cubicBezTo>
                      <a:pt x="138" y="50"/>
                      <a:pt x="129" y="61"/>
                      <a:pt x="123" y="75"/>
                    </a:cubicBezTo>
                    <a:cubicBezTo>
                      <a:pt x="122" y="80"/>
                      <a:pt x="120" y="87"/>
                      <a:pt x="114" y="93"/>
                    </a:cubicBezTo>
                    <a:cubicBezTo>
                      <a:pt x="97" y="101"/>
                      <a:pt x="80" y="114"/>
                      <a:pt x="66" y="122"/>
                    </a:cubicBezTo>
                    <a:cubicBezTo>
                      <a:pt x="61" y="123"/>
                      <a:pt x="56" y="124"/>
                      <a:pt x="50" y="125"/>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1600" b="0" kern="0" noProof="1">
                  <a:solidFill>
                    <a:schemeClr val="tx1"/>
                  </a:solidFill>
                  <a:latin typeface="微软雅黑" panose="020B0503020204020204" pitchFamily="34" charset="-122"/>
                  <a:ea typeface="微软雅黑" panose="020B0503020204020204" pitchFamily="34" charset="-122"/>
                </a:endParaRPr>
              </a:p>
            </p:txBody>
          </p:sp>
          <p:sp>
            <p:nvSpPr>
              <p:cNvPr id="29" name="Freeform 45"/>
              <p:cNvSpPr>
                <a:spLocks/>
              </p:cNvSpPr>
              <p:nvPr/>
            </p:nvSpPr>
            <p:spPr bwMode="auto">
              <a:xfrm rot="252837">
                <a:off x="3824288" y="5619750"/>
                <a:ext cx="292100" cy="231775"/>
              </a:xfrm>
              <a:custGeom>
                <a:avLst/>
                <a:gdLst/>
                <a:ahLst/>
                <a:cxnLst>
                  <a:cxn ang="0">
                    <a:pos x="51" y="113"/>
                  </a:cxn>
                  <a:cxn ang="0">
                    <a:pos x="18" y="102"/>
                  </a:cxn>
                  <a:cxn ang="0">
                    <a:pos x="6" y="63"/>
                  </a:cxn>
                  <a:cxn ang="0">
                    <a:pos x="23" y="43"/>
                  </a:cxn>
                  <a:cxn ang="0">
                    <a:pos x="30" y="38"/>
                  </a:cxn>
                  <a:cxn ang="0">
                    <a:pos x="31" y="17"/>
                  </a:cxn>
                  <a:cxn ang="0">
                    <a:pos x="33" y="17"/>
                  </a:cxn>
                  <a:cxn ang="0">
                    <a:pos x="53" y="19"/>
                  </a:cxn>
                  <a:cxn ang="0">
                    <a:pos x="81" y="3"/>
                  </a:cxn>
                  <a:cxn ang="0">
                    <a:pos x="128" y="0"/>
                  </a:cxn>
                  <a:cxn ang="0">
                    <a:pos x="143" y="20"/>
                  </a:cxn>
                  <a:cxn ang="0">
                    <a:pos x="127" y="42"/>
                  </a:cxn>
                  <a:cxn ang="0">
                    <a:pos x="111" y="79"/>
                  </a:cxn>
                  <a:cxn ang="0">
                    <a:pos x="61" y="111"/>
                  </a:cxn>
                  <a:cxn ang="0">
                    <a:pos x="51" y="113"/>
                  </a:cxn>
                </a:cxnLst>
                <a:rect l="0" t="0" r="r" b="b"/>
                <a:pathLst>
                  <a:path w="143" h="113">
                    <a:moveTo>
                      <a:pt x="51" y="113"/>
                    </a:moveTo>
                    <a:cubicBezTo>
                      <a:pt x="40" y="109"/>
                      <a:pt x="29" y="105"/>
                      <a:pt x="18" y="102"/>
                    </a:cubicBezTo>
                    <a:cubicBezTo>
                      <a:pt x="0" y="88"/>
                      <a:pt x="6" y="79"/>
                      <a:pt x="6" y="63"/>
                    </a:cubicBezTo>
                    <a:cubicBezTo>
                      <a:pt x="9" y="44"/>
                      <a:pt x="5" y="48"/>
                      <a:pt x="23" y="43"/>
                    </a:cubicBezTo>
                    <a:cubicBezTo>
                      <a:pt x="25" y="42"/>
                      <a:pt x="27" y="40"/>
                      <a:pt x="30" y="38"/>
                    </a:cubicBezTo>
                    <a:cubicBezTo>
                      <a:pt x="30" y="31"/>
                      <a:pt x="30" y="24"/>
                      <a:pt x="31" y="17"/>
                    </a:cubicBezTo>
                    <a:cubicBezTo>
                      <a:pt x="31" y="17"/>
                      <a:pt x="32" y="17"/>
                      <a:pt x="33" y="17"/>
                    </a:cubicBezTo>
                    <a:cubicBezTo>
                      <a:pt x="37" y="19"/>
                      <a:pt x="45" y="20"/>
                      <a:pt x="53" y="19"/>
                    </a:cubicBezTo>
                    <a:cubicBezTo>
                      <a:pt x="63" y="13"/>
                      <a:pt x="72" y="8"/>
                      <a:pt x="81" y="3"/>
                    </a:cubicBezTo>
                    <a:cubicBezTo>
                      <a:pt x="97" y="2"/>
                      <a:pt x="112" y="0"/>
                      <a:pt x="128" y="0"/>
                    </a:cubicBezTo>
                    <a:cubicBezTo>
                      <a:pt x="132" y="3"/>
                      <a:pt x="143" y="7"/>
                      <a:pt x="143" y="20"/>
                    </a:cubicBezTo>
                    <a:cubicBezTo>
                      <a:pt x="138" y="28"/>
                      <a:pt x="133" y="36"/>
                      <a:pt x="127" y="42"/>
                    </a:cubicBezTo>
                    <a:cubicBezTo>
                      <a:pt x="123" y="53"/>
                      <a:pt x="115" y="63"/>
                      <a:pt x="111" y="79"/>
                    </a:cubicBezTo>
                    <a:cubicBezTo>
                      <a:pt x="94" y="89"/>
                      <a:pt x="78" y="100"/>
                      <a:pt x="61" y="111"/>
                    </a:cubicBezTo>
                    <a:cubicBezTo>
                      <a:pt x="58" y="111"/>
                      <a:pt x="54" y="112"/>
                      <a:pt x="51" y="113"/>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1600" b="0" kern="0" noProof="1">
                  <a:solidFill>
                    <a:schemeClr val="tx1"/>
                  </a:solidFill>
                  <a:latin typeface="微软雅黑" panose="020B0503020204020204" pitchFamily="34" charset="-122"/>
                  <a:ea typeface="微软雅黑" panose="020B0503020204020204" pitchFamily="34" charset="-122"/>
                </a:endParaRPr>
              </a:p>
            </p:txBody>
          </p:sp>
          <p:sp>
            <p:nvSpPr>
              <p:cNvPr id="30" name="Freeform 47"/>
              <p:cNvSpPr>
                <a:spLocks/>
              </p:cNvSpPr>
              <p:nvPr/>
            </p:nvSpPr>
            <p:spPr bwMode="auto">
              <a:xfrm rot="252837">
                <a:off x="3981450" y="4919663"/>
                <a:ext cx="901700" cy="690562"/>
              </a:xfrm>
              <a:custGeom>
                <a:avLst/>
                <a:gdLst/>
                <a:ahLst/>
                <a:cxnLst>
                  <a:cxn ang="0">
                    <a:pos x="30" y="337"/>
                  </a:cxn>
                  <a:cxn ang="0">
                    <a:pos x="15" y="313"/>
                  </a:cxn>
                  <a:cxn ang="0">
                    <a:pos x="0" y="291"/>
                  </a:cxn>
                  <a:cxn ang="0">
                    <a:pos x="10" y="268"/>
                  </a:cxn>
                  <a:cxn ang="0">
                    <a:pos x="37" y="222"/>
                  </a:cxn>
                  <a:cxn ang="0">
                    <a:pos x="70" y="191"/>
                  </a:cxn>
                  <a:cxn ang="0">
                    <a:pos x="103" y="154"/>
                  </a:cxn>
                  <a:cxn ang="0">
                    <a:pos x="119" y="129"/>
                  </a:cxn>
                  <a:cxn ang="0">
                    <a:pos x="139" y="92"/>
                  </a:cxn>
                  <a:cxn ang="0">
                    <a:pos x="137" y="60"/>
                  </a:cxn>
                  <a:cxn ang="0">
                    <a:pos x="147" y="34"/>
                  </a:cxn>
                  <a:cxn ang="0">
                    <a:pos x="156" y="20"/>
                  </a:cxn>
                  <a:cxn ang="0">
                    <a:pos x="167" y="20"/>
                  </a:cxn>
                  <a:cxn ang="0">
                    <a:pos x="186" y="38"/>
                  </a:cxn>
                  <a:cxn ang="0">
                    <a:pos x="197" y="38"/>
                  </a:cxn>
                  <a:cxn ang="0">
                    <a:pos x="201" y="18"/>
                  </a:cxn>
                  <a:cxn ang="0">
                    <a:pos x="190" y="6"/>
                  </a:cxn>
                  <a:cxn ang="0">
                    <a:pos x="193" y="4"/>
                  </a:cxn>
                  <a:cxn ang="0">
                    <a:pos x="248" y="4"/>
                  </a:cxn>
                  <a:cxn ang="0">
                    <a:pos x="284" y="0"/>
                  </a:cxn>
                  <a:cxn ang="0">
                    <a:pos x="290" y="0"/>
                  </a:cxn>
                  <a:cxn ang="0">
                    <a:pos x="290" y="11"/>
                  </a:cxn>
                  <a:cxn ang="0">
                    <a:pos x="267" y="38"/>
                  </a:cxn>
                  <a:cxn ang="0">
                    <a:pos x="294" y="55"/>
                  </a:cxn>
                  <a:cxn ang="0">
                    <a:pos x="325" y="40"/>
                  </a:cxn>
                  <a:cxn ang="0">
                    <a:pos x="336" y="40"/>
                  </a:cxn>
                  <a:cxn ang="0">
                    <a:pos x="343" y="47"/>
                  </a:cxn>
                  <a:cxn ang="0">
                    <a:pos x="398" y="31"/>
                  </a:cxn>
                  <a:cxn ang="0">
                    <a:pos x="414" y="51"/>
                  </a:cxn>
                  <a:cxn ang="0">
                    <a:pos x="439" y="85"/>
                  </a:cxn>
                  <a:cxn ang="0">
                    <a:pos x="439" y="94"/>
                  </a:cxn>
                  <a:cxn ang="0">
                    <a:pos x="421" y="98"/>
                  </a:cxn>
                  <a:cxn ang="0">
                    <a:pos x="408" y="126"/>
                  </a:cxn>
                  <a:cxn ang="0">
                    <a:pos x="408" y="129"/>
                  </a:cxn>
                  <a:cxn ang="0">
                    <a:pos x="355" y="158"/>
                  </a:cxn>
                  <a:cxn ang="0">
                    <a:pos x="347" y="167"/>
                  </a:cxn>
                  <a:cxn ang="0">
                    <a:pos x="337" y="162"/>
                  </a:cxn>
                  <a:cxn ang="0">
                    <a:pos x="326" y="162"/>
                  </a:cxn>
                  <a:cxn ang="0">
                    <a:pos x="320" y="171"/>
                  </a:cxn>
                  <a:cxn ang="0">
                    <a:pos x="312" y="171"/>
                  </a:cxn>
                  <a:cxn ang="0">
                    <a:pos x="295" y="165"/>
                  </a:cxn>
                  <a:cxn ang="0">
                    <a:pos x="295" y="178"/>
                  </a:cxn>
                  <a:cxn ang="0">
                    <a:pos x="277" y="194"/>
                  </a:cxn>
                  <a:cxn ang="0">
                    <a:pos x="262" y="183"/>
                  </a:cxn>
                  <a:cxn ang="0">
                    <a:pos x="259" y="182"/>
                  </a:cxn>
                  <a:cxn ang="0">
                    <a:pos x="244" y="169"/>
                  </a:cxn>
                  <a:cxn ang="0">
                    <a:pos x="235" y="169"/>
                  </a:cxn>
                  <a:cxn ang="0">
                    <a:pos x="229" y="185"/>
                  </a:cxn>
                  <a:cxn ang="0">
                    <a:pos x="217" y="202"/>
                  </a:cxn>
                  <a:cxn ang="0">
                    <a:pos x="196" y="221"/>
                  </a:cxn>
                  <a:cxn ang="0">
                    <a:pos x="183" y="224"/>
                  </a:cxn>
                  <a:cxn ang="0">
                    <a:pos x="171" y="234"/>
                  </a:cxn>
                  <a:cxn ang="0">
                    <a:pos x="146" y="239"/>
                  </a:cxn>
                  <a:cxn ang="0">
                    <a:pos x="143" y="246"/>
                  </a:cxn>
                  <a:cxn ang="0">
                    <a:pos x="136" y="246"/>
                  </a:cxn>
                  <a:cxn ang="0">
                    <a:pos x="111" y="247"/>
                  </a:cxn>
                  <a:cxn ang="0">
                    <a:pos x="78" y="259"/>
                  </a:cxn>
                  <a:cxn ang="0">
                    <a:pos x="44" y="272"/>
                  </a:cxn>
                  <a:cxn ang="0">
                    <a:pos x="43" y="286"/>
                  </a:cxn>
                  <a:cxn ang="0">
                    <a:pos x="29" y="304"/>
                  </a:cxn>
                  <a:cxn ang="0">
                    <a:pos x="48" y="330"/>
                  </a:cxn>
                  <a:cxn ang="0">
                    <a:pos x="30" y="337"/>
                  </a:cxn>
                </a:cxnLst>
                <a:rect l="0" t="0" r="r" b="b"/>
                <a:pathLst>
                  <a:path w="439" h="337">
                    <a:moveTo>
                      <a:pt x="30" y="337"/>
                    </a:moveTo>
                    <a:cubicBezTo>
                      <a:pt x="17" y="329"/>
                      <a:pt x="18" y="321"/>
                      <a:pt x="15" y="313"/>
                    </a:cubicBezTo>
                    <a:cubicBezTo>
                      <a:pt x="10" y="306"/>
                      <a:pt x="5" y="298"/>
                      <a:pt x="0" y="291"/>
                    </a:cubicBezTo>
                    <a:cubicBezTo>
                      <a:pt x="0" y="273"/>
                      <a:pt x="0" y="276"/>
                      <a:pt x="10" y="268"/>
                    </a:cubicBezTo>
                    <a:cubicBezTo>
                      <a:pt x="13" y="241"/>
                      <a:pt x="15" y="238"/>
                      <a:pt x="37" y="222"/>
                    </a:cubicBezTo>
                    <a:cubicBezTo>
                      <a:pt x="47" y="209"/>
                      <a:pt x="56" y="201"/>
                      <a:pt x="70" y="191"/>
                    </a:cubicBezTo>
                    <a:cubicBezTo>
                      <a:pt x="81" y="177"/>
                      <a:pt x="90" y="166"/>
                      <a:pt x="103" y="154"/>
                    </a:cubicBezTo>
                    <a:cubicBezTo>
                      <a:pt x="114" y="148"/>
                      <a:pt x="116" y="139"/>
                      <a:pt x="119" y="129"/>
                    </a:cubicBezTo>
                    <a:cubicBezTo>
                      <a:pt x="119" y="102"/>
                      <a:pt x="126" y="108"/>
                      <a:pt x="139" y="92"/>
                    </a:cubicBezTo>
                    <a:cubicBezTo>
                      <a:pt x="138" y="81"/>
                      <a:pt x="137" y="70"/>
                      <a:pt x="137" y="60"/>
                    </a:cubicBezTo>
                    <a:cubicBezTo>
                      <a:pt x="146" y="51"/>
                      <a:pt x="146" y="43"/>
                      <a:pt x="147" y="34"/>
                    </a:cubicBezTo>
                    <a:cubicBezTo>
                      <a:pt x="150" y="29"/>
                      <a:pt x="153" y="24"/>
                      <a:pt x="156" y="20"/>
                    </a:cubicBezTo>
                    <a:cubicBezTo>
                      <a:pt x="159" y="20"/>
                      <a:pt x="163" y="20"/>
                      <a:pt x="167" y="20"/>
                    </a:cubicBezTo>
                    <a:cubicBezTo>
                      <a:pt x="173" y="26"/>
                      <a:pt x="179" y="32"/>
                      <a:pt x="186" y="38"/>
                    </a:cubicBezTo>
                    <a:cubicBezTo>
                      <a:pt x="189" y="38"/>
                      <a:pt x="193" y="38"/>
                      <a:pt x="197" y="38"/>
                    </a:cubicBezTo>
                    <a:cubicBezTo>
                      <a:pt x="202" y="33"/>
                      <a:pt x="201" y="20"/>
                      <a:pt x="201" y="18"/>
                    </a:cubicBezTo>
                    <a:cubicBezTo>
                      <a:pt x="198" y="14"/>
                      <a:pt x="194" y="10"/>
                      <a:pt x="190" y="6"/>
                    </a:cubicBezTo>
                    <a:cubicBezTo>
                      <a:pt x="191" y="5"/>
                      <a:pt x="192" y="4"/>
                      <a:pt x="193" y="4"/>
                    </a:cubicBezTo>
                    <a:cubicBezTo>
                      <a:pt x="211" y="4"/>
                      <a:pt x="229" y="4"/>
                      <a:pt x="248" y="4"/>
                    </a:cubicBezTo>
                    <a:cubicBezTo>
                      <a:pt x="254" y="7"/>
                      <a:pt x="274" y="7"/>
                      <a:pt x="284" y="0"/>
                    </a:cubicBezTo>
                    <a:cubicBezTo>
                      <a:pt x="285" y="0"/>
                      <a:pt x="288" y="0"/>
                      <a:pt x="290" y="0"/>
                    </a:cubicBezTo>
                    <a:cubicBezTo>
                      <a:pt x="290" y="3"/>
                      <a:pt x="290" y="7"/>
                      <a:pt x="290" y="11"/>
                    </a:cubicBezTo>
                    <a:cubicBezTo>
                      <a:pt x="282" y="20"/>
                      <a:pt x="275" y="29"/>
                      <a:pt x="267" y="38"/>
                    </a:cubicBezTo>
                    <a:cubicBezTo>
                      <a:pt x="268" y="52"/>
                      <a:pt x="271" y="55"/>
                      <a:pt x="294" y="55"/>
                    </a:cubicBezTo>
                    <a:cubicBezTo>
                      <a:pt x="304" y="50"/>
                      <a:pt x="315" y="45"/>
                      <a:pt x="325" y="40"/>
                    </a:cubicBezTo>
                    <a:cubicBezTo>
                      <a:pt x="329" y="40"/>
                      <a:pt x="333" y="40"/>
                      <a:pt x="336" y="40"/>
                    </a:cubicBezTo>
                    <a:cubicBezTo>
                      <a:pt x="338" y="42"/>
                      <a:pt x="340" y="45"/>
                      <a:pt x="343" y="47"/>
                    </a:cubicBezTo>
                    <a:cubicBezTo>
                      <a:pt x="362" y="47"/>
                      <a:pt x="371" y="22"/>
                      <a:pt x="398" y="31"/>
                    </a:cubicBezTo>
                    <a:cubicBezTo>
                      <a:pt x="403" y="37"/>
                      <a:pt x="409" y="44"/>
                      <a:pt x="414" y="51"/>
                    </a:cubicBezTo>
                    <a:cubicBezTo>
                      <a:pt x="423" y="62"/>
                      <a:pt x="431" y="73"/>
                      <a:pt x="439" y="85"/>
                    </a:cubicBezTo>
                    <a:cubicBezTo>
                      <a:pt x="439" y="88"/>
                      <a:pt x="439" y="90"/>
                      <a:pt x="439" y="94"/>
                    </a:cubicBezTo>
                    <a:cubicBezTo>
                      <a:pt x="429" y="94"/>
                      <a:pt x="428" y="95"/>
                      <a:pt x="421" y="98"/>
                    </a:cubicBezTo>
                    <a:cubicBezTo>
                      <a:pt x="415" y="107"/>
                      <a:pt x="397" y="110"/>
                      <a:pt x="408" y="126"/>
                    </a:cubicBezTo>
                    <a:cubicBezTo>
                      <a:pt x="408" y="126"/>
                      <a:pt x="408" y="128"/>
                      <a:pt x="408" y="129"/>
                    </a:cubicBezTo>
                    <a:cubicBezTo>
                      <a:pt x="390" y="136"/>
                      <a:pt x="371" y="151"/>
                      <a:pt x="355" y="158"/>
                    </a:cubicBezTo>
                    <a:cubicBezTo>
                      <a:pt x="353" y="161"/>
                      <a:pt x="350" y="164"/>
                      <a:pt x="347" y="167"/>
                    </a:cubicBezTo>
                    <a:cubicBezTo>
                      <a:pt x="341" y="167"/>
                      <a:pt x="338" y="165"/>
                      <a:pt x="337" y="162"/>
                    </a:cubicBezTo>
                    <a:cubicBezTo>
                      <a:pt x="333" y="162"/>
                      <a:pt x="330" y="162"/>
                      <a:pt x="326" y="162"/>
                    </a:cubicBezTo>
                    <a:cubicBezTo>
                      <a:pt x="324" y="165"/>
                      <a:pt x="321" y="168"/>
                      <a:pt x="320" y="171"/>
                    </a:cubicBezTo>
                    <a:cubicBezTo>
                      <a:pt x="317" y="171"/>
                      <a:pt x="314" y="171"/>
                      <a:pt x="312" y="171"/>
                    </a:cubicBezTo>
                    <a:cubicBezTo>
                      <a:pt x="305" y="160"/>
                      <a:pt x="300" y="164"/>
                      <a:pt x="295" y="165"/>
                    </a:cubicBezTo>
                    <a:cubicBezTo>
                      <a:pt x="295" y="169"/>
                      <a:pt x="295" y="174"/>
                      <a:pt x="295" y="178"/>
                    </a:cubicBezTo>
                    <a:cubicBezTo>
                      <a:pt x="286" y="187"/>
                      <a:pt x="281" y="178"/>
                      <a:pt x="277" y="194"/>
                    </a:cubicBezTo>
                    <a:cubicBezTo>
                      <a:pt x="264" y="194"/>
                      <a:pt x="266" y="189"/>
                      <a:pt x="262" y="183"/>
                    </a:cubicBezTo>
                    <a:cubicBezTo>
                      <a:pt x="261" y="182"/>
                      <a:pt x="259" y="182"/>
                      <a:pt x="259" y="182"/>
                    </a:cubicBezTo>
                    <a:cubicBezTo>
                      <a:pt x="254" y="178"/>
                      <a:pt x="249" y="173"/>
                      <a:pt x="244" y="169"/>
                    </a:cubicBezTo>
                    <a:cubicBezTo>
                      <a:pt x="241" y="169"/>
                      <a:pt x="238" y="169"/>
                      <a:pt x="235" y="169"/>
                    </a:cubicBezTo>
                    <a:cubicBezTo>
                      <a:pt x="231" y="175"/>
                      <a:pt x="231" y="177"/>
                      <a:pt x="229" y="185"/>
                    </a:cubicBezTo>
                    <a:cubicBezTo>
                      <a:pt x="225" y="191"/>
                      <a:pt x="221" y="197"/>
                      <a:pt x="217" y="202"/>
                    </a:cubicBezTo>
                    <a:cubicBezTo>
                      <a:pt x="204" y="209"/>
                      <a:pt x="203" y="209"/>
                      <a:pt x="196" y="221"/>
                    </a:cubicBezTo>
                    <a:cubicBezTo>
                      <a:pt x="192" y="221"/>
                      <a:pt x="188" y="222"/>
                      <a:pt x="183" y="224"/>
                    </a:cubicBezTo>
                    <a:cubicBezTo>
                      <a:pt x="179" y="227"/>
                      <a:pt x="175" y="231"/>
                      <a:pt x="171" y="234"/>
                    </a:cubicBezTo>
                    <a:cubicBezTo>
                      <a:pt x="156" y="234"/>
                      <a:pt x="153" y="235"/>
                      <a:pt x="146" y="239"/>
                    </a:cubicBezTo>
                    <a:cubicBezTo>
                      <a:pt x="145" y="241"/>
                      <a:pt x="144" y="244"/>
                      <a:pt x="143" y="246"/>
                    </a:cubicBezTo>
                    <a:cubicBezTo>
                      <a:pt x="140" y="246"/>
                      <a:pt x="138" y="246"/>
                      <a:pt x="136" y="246"/>
                    </a:cubicBezTo>
                    <a:cubicBezTo>
                      <a:pt x="122" y="239"/>
                      <a:pt x="121" y="242"/>
                      <a:pt x="111" y="247"/>
                    </a:cubicBezTo>
                    <a:cubicBezTo>
                      <a:pt x="100" y="251"/>
                      <a:pt x="89" y="255"/>
                      <a:pt x="78" y="259"/>
                    </a:cubicBezTo>
                    <a:cubicBezTo>
                      <a:pt x="61" y="260"/>
                      <a:pt x="54" y="261"/>
                      <a:pt x="44" y="272"/>
                    </a:cubicBezTo>
                    <a:cubicBezTo>
                      <a:pt x="43" y="276"/>
                      <a:pt x="43" y="281"/>
                      <a:pt x="43" y="286"/>
                    </a:cubicBezTo>
                    <a:cubicBezTo>
                      <a:pt x="30" y="290"/>
                      <a:pt x="29" y="290"/>
                      <a:pt x="29" y="304"/>
                    </a:cubicBezTo>
                    <a:cubicBezTo>
                      <a:pt x="33" y="307"/>
                      <a:pt x="48" y="317"/>
                      <a:pt x="48" y="330"/>
                    </a:cubicBezTo>
                    <a:cubicBezTo>
                      <a:pt x="42" y="336"/>
                      <a:pt x="34" y="337"/>
                      <a:pt x="30" y="337"/>
                    </a:cubicBezTo>
                    <a:close/>
                  </a:path>
                </a:pathLst>
              </a:custGeom>
              <a:solidFill>
                <a:srgbClr val="1AAEAB"/>
              </a:solidFill>
              <a:ln w="9525">
                <a:solidFill>
                  <a:schemeClr val="bg1"/>
                </a:solidFill>
                <a:miter lim="800000"/>
                <a:headEnd/>
                <a:tailEnd/>
              </a:ln>
            </p:spPr>
            <p:txBody>
              <a:bodyPr/>
              <a:lstStyle/>
              <a:p>
                <a:pPr fontAlgn="auto">
                  <a:spcBef>
                    <a:spcPts val="0"/>
                  </a:spcBef>
                  <a:spcAft>
                    <a:spcPts val="0"/>
                  </a:spcAft>
                  <a:defRPr/>
                </a:pPr>
                <a:endParaRPr lang="zh-CN" altLang="en-US" sz="1600" b="0" kern="0" noProof="1">
                  <a:solidFill>
                    <a:schemeClr val="tx1"/>
                  </a:solidFill>
                  <a:latin typeface="微软雅黑" panose="020B0503020204020204" pitchFamily="34" charset="-122"/>
                  <a:ea typeface="微软雅黑" panose="020B0503020204020204" pitchFamily="34" charset="-122"/>
                </a:endParaRPr>
              </a:p>
            </p:txBody>
          </p:sp>
          <p:sp>
            <p:nvSpPr>
              <p:cNvPr id="31" name="Freeform 48"/>
              <p:cNvSpPr>
                <a:spLocks/>
              </p:cNvSpPr>
              <p:nvPr/>
            </p:nvSpPr>
            <p:spPr bwMode="auto">
              <a:xfrm rot="252837">
                <a:off x="2568575" y="4329113"/>
                <a:ext cx="1011238" cy="1084262"/>
              </a:xfrm>
              <a:custGeom>
                <a:avLst/>
                <a:gdLst/>
                <a:ahLst/>
                <a:cxnLst>
                  <a:cxn ang="0">
                    <a:pos x="199" y="509"/>
                  </a:cxn>
                  <a:cxn ang="0">
                    <a:pos x="191" y="474"/>
                  </a:cxn>
                  <a:cxn ang="0">
                    <a:pos x="145" y="488"/>
                  </a:cxn>
                  <a:cxn ang="0">
                    <a:pos x="96" y="453"/>
                  </a:cxn>
                  <a:cxn ang="0">
                    <a:pos x="90" y="389"/>
                  </a:cxn>
                  <a:cxn ang="0">
                    <a:pos x="63" y="351"/>
                  </a:cxn>
                  <a:cxn ang="0">
                    <a:pos x="32" y="318"/>
                  </a:cxn>
                  <a:cxn ang="0">
                    <a:pos x="0" y="329"/>
                  </a:cxn>
                  <a:cxn ang="0">
                    <a:pos x="8" y="261"/>
                  </a:cxn>
                  <a:cxn ang="0">
                    <a:pos x="60" y="214"/>
                  </a:cxn>
                  <a:cxn ang="0">
                    <a:pos x="67" y="179"/>
                  </a:cxn>
                  <a:cxn ang="0">
                    <a:pos x="70" y="106"/>
                  </a:cxn>
                  <a:cxn ang="0">
                    <a:pos x="47" y="67"/>
                  </a:cxn>
                  <a:cxn ang="0">
                    <a:pos x="66" y="13"/>
                  </a:cxn>
                  <a:cxn ang="0">
                    <a:pos x="102" y="56"/>
                  </a:cxn>
                  <a:cxn ang="0">
                    <a:pos x="122" y="30"/>
                  </a:cxn>
                  <a:cxn ang="0">
                    <a:pos x="141" y="54"/>
                  </a:cxn>
                  <a:cxn ang="0">
                    <a:pos x="185" y="89"/>
                  </a:cxn>
                  <a:cxn ang="0">
                    <a:pos x="226" y="153"/>
                  </a:cxn>
                  <a:cxn ang="0">
                    <a:pos x="218" y="187"/>
                  </a:cxn>
                  <a:cxn ang="0">
                    <a:pos x="264" y="219"/>
                  </a:cxn>
                  <a:cxn ang="0">
                    <a:pos x="321" y="199"/>
                  </a:cxn>
                  <a:cxn ang="0">
                    <a:pos x="312" y="152"/>
                  </a:cxn>
                  <a:cxn ang="0">
                    <a:pos x="347" y="105"/>
                  </a:cxn>
                  <a:cxn ang="0">
                    <a:pos x="336" y="70"/>
                  </a:cxn>
                  <a:cxn ang="0">
                    <a:pos x="344" y="64"/>
                  </a:cxn>
                  <a:cxn ang="0">
                    <a:pos x="389" y="75"/>
                  </a:cxn>
                  <a:cxn ang="0">
                    <a:pos x="424" y="90"/>
                  </a:cxn>
                  <a:cxn ang="0">
                    <a:pos x="446" y="83"/>
                  </a:cxn>
                  <a:cxn ang="0">
                    <a:pos x="422" y="123"/>
                  </a:cxn>
                  <a:cxn ang="0">
                    <a:pos x="359" y="128"/>
                  </a:cxn>
                  <a:cxn ang="0">
                    <a:pos x="356" y="162"/>
                  </a:cxn>
                  <a:cxn ang="0">
                    <a:pos x="402" y="191"/>
                  </a:cxn>
                  <a:cxn ang="0">
                    <a:pos x="411" y="255"/>
                  </a:cxn>
                  <a:cxn ang="0">
                    <a:pos x="409" y="307"/>
                  </a:cxn>
                  <a:cxn ang="0">
                    <a:pos x="463" y="336"/>
                  </a:cxn>
                  <a:cxn ang="0">
                    <a:pos x="491" y="346"/>
                  </a:cxn>
                  <a:cxn ang="0">
                    <a:pos x="488" y="367"/>
                  </a:cxn>
                  <a:cxn ang="0">
                    <a:pos x="417" y="398"/>
                  </a:cxn>
                  <a:cxn ang="0">
                    <a:pos x="382" y="417"/>
                  </a:cxn>
                  <a:cxn ang="0">
                    <a:pos x="321" y="431"/>
                  </a:cxn>
                  <a:cxn ang="0">
                    <a:pos x="265" y="435"/>
                  </a:cxn>
                  <a:cxn ang="0">
                    <a:pos x="232" y="430"/>
                  </a:cxn>
                  <a:cxn ang="0">
                    <a:pos x="229" y="488"/>
                  </a:cxn>
                  <a:cxn ang="0">
                    <a:pos x="227" y="528"/>
                  </a:cxn>
                </a:cxnLst>
                <a:rect l="0" t="0" r="r" b="b"/>
                <a:pathLst>
                  <a:path w="494" h="528">
                    <a:moveTo>
                      <a:pt x="227" y="528"/>
                    </a:moveTo>
                    <a:cubicBezTo>
                      <a:pt x="217" y="519"/>
                      <a:pt x="208" y="513"/>
                      <a:pt x="199" y="509"/>
                    </a:cubicBezTo>
                    <a:cubicBezTo>
                      <a:pt x="201" y="495"/>
                      <a:pt x="202" y="488"/>
                      <a:pt x="197" y="479"/>
                    </a:cubicBezTo>
                    <a:cubicBezTo>
                      <a:pt x="195" y="477"/>
                      <a:pt x="193" y="475"/>
                      <a:pt x="191" y="474"/>
                    </a:cubicBezTo>
                    <a:cubicBezTo>
                      <a:pt x="177" y="474"/>
                      <a:pt x="168" y="481"/>
                      <a:pt x="161" y="492"/>
                    </a:cubicBezTo>
                    <a:cubicBezTo>
                      <a:pt x="156" y="491"/>
                      <a:pt x="151" y="489"/>
                      <a:pt x="145" y="488"/>
                    </a:cubicBezTo>
                    <a:cubicBezTo>
                      <a:pt x="139" y="478"/>
                      <a:pt x="136" y="473"/>
                      <a:pt x="131" y="470"/>
                    </a:cubicBezTo>
                    <a:cubicBezTo>
                      <a:pt x="115" y="449"/>
                      <a:pt x="118" y="454"/>
                      <a:pt x="96" y="453"/>
                    </a:cubicBezTo>
                    <a:cubicBezTo>
                      <a:pt x="86" y="443"/>
                      <a:pt x="89" y="428"/>
                      <a:pt x="89" y="420"/>
                    </a:cubicBezTo>
                    <a:cubicBezTo>
                      <a:pt x="93" y="408"/>
                      <a:pt x="96" y="396"/>
                      <a:pt x="90" y="389"/>
                    </a:cubicBezTo>
                    <a:cubicBezTo>
                      <a:pt x="66" y="381"/>
                      <a:pt x="69" y="384"/>
                      <a:pt x="69" y="370"/>
                    </a:cubicBezTo>
                    <a:cubicBezTo>
                      <a:pt x="66" y="363"/>
                      <a:pt x="65" y="357"/>
                      <a:pt x="63" y="351"/>
                    </a:cubicBezTo>
                    <a:cubicBezTo>
                      <a:pt x="60" y="347"/>
                      <a:pt x="59" y="344"/>
                      <a:pt x="57" y="341"/>
                    </a:cubicBezTo>
                    <a:cubicBezTo>
                      <a:pt x="52" y="320"/>
                      <a:pt x="48" y="318"/>
                      <a:pt x="32" y="318"/>
                    </a:cubicBezTo>
                    <a:cubicBezTo>
                      <a:pt x="22" y="323"/>
                      <a:pt x="10" y="331"/>
                      <a:pt x="2" y="331"/>
                    </a:cubicBezTo>
                    <a:cubicBezTo>
                      <a:pt x="2" y="330"/>
                      <a:pt x="1" y="330"/>
                      <a:pt x="0" y="329"/>
                    </a:cubicBezTo>
                    <a:cubicBezTo>
                      <a:pt x="0" y="313"/>
                      <a:pt x="0" y="296"/>
                      <a:pt x="0" y="280"/>
                    </a:cubicBezTo>
                    <a:cubicBezTo>
                      <a:pt x="2" y="274"/>
                      <a:pt x="5" y="267"/>
                      <a:pt x="8" y="261"/>
                    </a:cubicBezTo>
                    <a:cubicBezTo>
                      <a:pt x="21" y="244"/>
                      <a:pt x="28" y="239"/>
                      <a:pt x="47" y="226"/>
                    </a:cubicBezTo>
                    <a:cubicBezTo>
                      <a:pt x="51" y="222"/>
                      <a:pt x="55" y="218"/>
                      <a:pt x="60" y="214"/>
                    </a:cubicBezTo>
                    <a:cubicBezTo>
                      <a:pt x="60" y="205"/>
                      <a:pt x="61" y="197"/>
                      <a:pt x="62" y="189"/>
                    </a:cubicBezTo>
                    <a:cubicBezTo>
                      <a:pt x="63" y="186"/>
                      <a:pt x="65" y="182"/>
                      <a:pt x="67" y="179"/>
                    </a:cubicBezTo>
                    <a:cubicBezTo>
                      <a:pt x="67" y="164"/>
                      <a:pt x="66" y="145"/>
                      <a:pt x="73" y="138"/>
                    </a:cubicBezTo>
                    <a:cubicBezTo>
                      <a:pt x="75" y="125"/>
                      <a:pt x="75" y="113"/>
                      <a:pt x="70" y="106"/>
                    </a:cubicBezTo>
                    <a:cubicBezTo>
                      <a:pt x="62" y="99"/>
                      <a:pt x="55" y="92"/>
                      <a:pt x="47" y="85"/>
                    </a:cubicBezTo>
                    <a:cubicBezTo>
                      <a:pt x="47" y="79"/>
                      <a:pt x="47" y="73"/>
                      <a:pt x="47" y="67"/>
                    </a:cubicBezTo>
                    <a:cubicBezTo>
                      <a:pt x="54" y="67"/>
                      <a:pt x="61" y="66"/>
                      <a:pt x="70" y="62"/>
                    </a:cubicBezTo>
                    <a:cubicBezTo>
                      <a:pt x="76" y="43"/>
                      <a:pt x="66" y="26"/>
                      <a:pt x="66" y="13"/>
                    </a:cubicBezTo>
                    <a:cubicBezTo>
                      <a:pt x="72" y="8"/>
                      <a:pt x="76" y="0"/>
                      <a:pt x="86" y="10"/>
                    </a:cubicBezTo>
                    <a:cubicBezTo>
                      <a:pt x="92" y="23"/>
                      <a:pt x="99" y="36"/>
                      <a:pt x="102" y="56"/>
                    </a:cubicBezTo>
                    <a:cubicBezTo>
                      <a:pt x="108" y="62"/>
                      <a:pt x="106" y="60"/>
                      <a:pt x="116" y="62"/>
                    </a:cubicBezTo>
                    <a:cubicBezTo>
                      <a:pt x="123" y="52"/>
                      <a:pt x="122" y="37"/>
                      <a:pt x="122" y="30"/>
                    </a:cubicBezTo>
                    <a:cubicBezTo>
                      <a:pt x="124" y="28"/>
                      <a:pt x="126" y="26"/>
                      <a:pt x="129" y="24"/>
                    </a:cubicBezTo>
                    <a:cubicBezTo>
                      <a:pt x="134" y="31"/>
                      <a:pt x="137" y="41"/>
                      <a:pt x="141" y="54"/>
                    </a:cubicBezTo>
                    <a:cubicBezTo>
                      <a:pt x="146" y="62"/>
                      <a:pt x="152" y="73"/>
                      <a:pt x="164" y="85"/>
                    </a:cubicBezTo>
                    <a:cubicBezTo>
                      <a:pt x="171" y="86"/>
                      <a:pt x="178" y="87"/>
                      <a:pt x="185" y="89"/>
                    </a:cubicBezTo>
                    <a:cubicBezTo>
                      <a:pt x="192" y="101"/>
                      <a:pt x="198" y="114"/>
                      <a:pt x="205" y="127"/>
                    </a:cubicBezTo>
                    <a:cubicBezTo>
                      <a:pt x="212" y="136"/>
                      <a:pt x="219" y="145"/>
                      <a:pt x="226" y="153"/>
                    </a:cubicBezTo>
                    <a:cubicBezTo>
                      <a:pt x="226" y="156"/>
                      <a:pt x="226" y="159"/>
                      <a:pt x="227" y="163"/>
                    </a:cubicBezTo>
                    <a:cubicBezTo>
                      <a:pt x="219" y="173"/>
                      <a:pt x="218" y="170"/>
                      <a:pt x="218" y="187"/>
                    </a:cubicBezTo>
                    <a:cubicBezTo>
                      <a:pt x="226" y="196"/>
                      <a:pt x="229" y="204"/>
                      <a:pt x="247" y="209"/>
                    </a:cubicBezTo>
                    <a:cubicBezTo>
                      <a:pt x="250" y="211"/>
                      <a:pt x="253" y="215"/>
                      <a:pt x="264" y="219"/>
                    </a:cubicBezTo>
                    <a:cubicBezTo>
                      <a:pt x="269" y="218"/>
                      <a:pt x="274" y="218"/>
                      <a:pt x="280" y="217"/>
                    </a:cubicBezTo>
                    <a:cubicBezTo>
                      <a:pt x="293" y="211"/>
                      <a:pt x="307" y="205"/>
                      <a:pt x="321" y="199"/>
                    </a:cubicBezTo>
                    <a:cubicBezTo>
                      <a:pt x="329" y="187"/>
                      <a:pt x="328" y="179"/>
                      <a:pt x="328" y="169"/>
                    </a:cubicBezTo>
                    <a:cubicBezTo>
                      <a:pt x="323" y="158"/>
                      <a:pt x="317" y="156"/>
                      <a:pt x="312" y="152"/>
                    </a:cubicBezTo>
                    <a:cubicBezTo>
                      <a:pt x="312" y="139"/>
                      <a:pt x="310" y="138"/>
                      <a:pt x="316" y="130"/>
                    </a:cubicBezTo>
                    <a:cubicBezTo>
                      <a:pt x="327" y="125"/>
                      <a:pt x="339" y="118"/>
                      <a:pt x="347" y="105"/>
                    </a:cubicBezTo>
                    <a:cubicBezTo>
                      <a:pt x="347" y="100"/>
                      <a:pt x="347" y="95"/>
                      <a:pt x="347" y="90"/>
                    </a:cubicBezTo>
                    <a:cubicBezTo>
                      <a:pt x="343" y="78"/>
                      <a:pt x="340" y="75"/>
                      <a:pt x="336" y="70"/>
                    </a:cubicBezTo>
                    <a:cubicBezTo>
                      <a:pt x="335" y="69"/>
                      <a:pt x="335" y="67"/>
                      <a:pt x="335" y="66"/>
                    </a:cubicBezTo>
                    <a:cubicBezTo>
                      <a:pt x="338" y="66"/>
                      <a:pt x="341" y="65"/>
                      <a:pt x="344" y="64"/>
                    </a:cubicBezTo>
                    <a:cubicBezTo>
                      <a:pt x="361" y="47"/>
                      <a:pt x="343" y="39"/>
                      <a:pt x="377" y="42"/>
                    </a:cubicBezTo>
                    <a:cubicBezTo>
                      <a:pt x="380" y="53"/>
                      <a:pt x="385" y="64"/>
                      <a:pt x="389" y="75"/>
                    </a:cubicBezTo>
                    <a:cubicBezTo>
                      <a:pt x="393" y="80"/>
                      <a:pt x="395" y="84"/>
                      <a:pt x="404" y="90"/>
                    </a:cubicBezTo>
                    <a:cubicBezTo>
                      <a:pt x="410" y="90"/>
                      <a:pt x="417" y="90"/>
                      <a:pt x="424" y="90"/>
                    </a:cubicBezTo>
                    <a:cubicBezTo>
                      <a:pt x="430" y="86"/>
                      <a:pt x="436" y="82"/>
                      <a:pt x="443" y="77"/>
                    </a:cubicBezTo>
                    <a:cubicBezTo>
                      <a:pt x="443" y="79"/>
                      <a:pt x="445" y="81"/>
                      <a:pt x="446" y="83"/>
                    </a:cubicBezTo>
                    <a:cubicBezTo>
                      <a:pt x="446" y="91"/>
                      <a:pt x="446" y="110"/>
                      <a:pt x="437" y="120"/>
                    </a:cubicBezTo>
                    <a:cubicBezTo>
                      <a:pt x="430" y="122"/>
                      <a:pt x="428" y="123"/>
                      <a:pt x="422" y="123"/>
                    </a:cubicBezTo>
                    <a:cubicBezTo>
                      <a:pt x="415" y="119"/>
                      <a:pt x="409" y="116"/>
                      <a:pt x="403" y="113"/>
                    </a:cubicBezTo>
                    <a:cubicBezTo>
                      <a:pt x="381" y="113"/>
                      <a:pt x="375" y="115"/>
                      <a:pt x="359" y="128"/>
                    </a:cubicBezTo>
                    <a:cubicBezTo>
                      <a:pt x="357" y="131"/>
                      <a:pt x="355" y="135"/>
                      <a:pt x="353" y="138"/>
                    </a:cubicBezTo>
                    <a:cubicBezTo>
                      <a:pt x="353" y="145"/>
                      <a:pt x="350" y="151"/>
                      <a:pt x="356" y="162"/>
                    </a:cubicBezTo>
                    <a:cubicBezTo>
                      <a:pt x="356" y="169"/>
                      <a:pt x="364" y="186"/>
                      <a:pt x="378" y="176"/>
                    </a:cubicBezTo>
                    <a:cubicBezTo>
                      <a:pt x="392" y="174"/>
                      <a:pt x="402" y="168"/>
                      <a:pt x="402" y="191"/>
                    </a:cubicBezTo>
                    <a:cubicBezTo>
                      <a:pt x="399" y="200"/>
                      <a:pt x="396" y="209"/>
                      <a:pt x="394" y="218"/>
                    </a:cubicBezTo>
                    <a:cubicBezTo>
                      <a:pt x="379" y="237"/>
                      <a:pt x="386" y="246"/>
                      <a:pt x="411" y="255"/>
                    </a:cubicBezTo>
                    <a:cubicBezTo>
                      <a:pt x="410" y="260"/>
                      <a:pt x="410" y="265"/>
                      <a:pt x="410" y="271"/>
                    </a:cubicBezTo>
                    <a:cubicBezTo>
                      <a:pt x="409" y="278"/>
                      <a:pt x="401" y="295"/>
                      <a:pt x="409" y="307"/>
                    </a:cubicBezTo>
                    <a:cubicBezTo>
                      <a:pt x="414" y="313"/>
                      <a:pt x="420" y="320"/>
                      <a:pt x="426" y="326"/>
                    </a:cubicBezTo>
                    <a:cubicBezTo>
                      <a:pt x="438" y="329"/>
                      <a:pt x="451" y="333"/>
                      <a:pt x="463" y="336"/>
                    </a:cubicBezTo>
                    <a:cubicBezTo>
                      <a:pt x="468" y="338"/>
                      <a:pt x="469" y="341"/>
                      <a:pt x="476" y="344"/>
                    </a:cubicBezTo>
                    <a:cubicBezTo>
                      <a:pt x="481" y="344"/>
                      <a:pt x="486" y="345"/>
                      <a:pt x="491" y="346"/>
                    </a:cubicBezTo>
                    <a:cubicBezTo>
                      <a:pt x="492" y="349"/>
                      <a:pt x="493" y="353"/>
                      <a:pt x="494" y="357"/>
                    </a:cubicBezTo>
                    <a:cubicBezTo>
                      <a:pt x="492" y="360"/>
                      <a:pt x="490" y="364"/>
                      <a:pt x="488" y="367"/>
                    </a:cubicBezTo>
                    <a:cubicBezTo>
                      <a:pt x="480" y="373"/>
                      <a:pt x="472" y="377"/>
                      <a:pt x="466" y="379"/>
                    </a:cubicBezTo>
                    <a:cubicBezTo>
                      <a:pt x="445" y="379"/>
                      <a:pt x="432" y="387"/>
                      <a:pt x="417" y="398"/>
                    </a:cubicBezTo>
                    <a:cubicBezTo>
                      <a:pt x="414" y="403"/>
                      <a:pt x="410" y="412"/>
                      <a:pt x="403" y="417"/>
                    </a:cubicBezTo>
                    <a:cubicBezTo>
                      <a:pt x="396" y="417"/>
                      <a:pt x="389" y="417"/>
                      <a:pt x="382" y="417"/>
                    </a:cubicBezTo>
                    <a:cubicBezTo>
                      <a:pt x="376" y="423"/>
                      <a:pt x="367" y="437"/>
                      <a:pt x="356" y="435"/>
                    </a:cubicBezTo>
                    <a:cubicBezTo>
                      <a:pt x="344" y="413"/>
                      <a:pt x="332" y="423"/>
                      <a:pt x="321" y="431"/>
                    </a:cubicBezTo>
                    <a:cubicBezTo>
                      <a:pt x="305" y="436"/>
                      <a:pt x="301" y="425"/>
                      <a:pt x="294" y="421"/>
                    </a:cubicBezTo>
                    <a:cubicBezTo>
                      <a:pt x="276" y="415"/>
                      <a:pt x="272" y="423"/>
                      <a:pt x="265" y="435"/>
                    </a:cubicBezTo>
                    <a:cubicBezTo>
                      <a:pt x="257" y="443"/>
                      <a:pt x="244" y="433"/>
                      <a:pt x="240" y="430"/>
                    </a:cubicBezTo>
                    <a:cubicBezTo>
                      <a:pt x="237" y="430"/>
                      <a:pt x="234" y="430"/>
                      <a:pt x="232" y="430"/>
                    </a:cubicBezTo>
                    <a:cubicBezTo>
                      <a:pt x="221" y="440"/>
                      <a:pt x="222" y="437"/>
                      <a:pt x="221" y="455"/>
                    </a:cubicBezTo>
                    <a:cubicBezTo>
                      <a:pt x="227" y="465"/>
                      <a:pt x="234" y="471"/>
                      <a:pt x="229" y="488"/>
                    </a:cubicBezTo>
                    <a:cubicBezTo>
                      <a:pt x="229" y="497"/>
                      <a:pt x="233" y="507"/>
                      <a:pt x="235" y="522"/>
                    </a:cubicBezTo>
                    <a:cubicBezTo>
                      <a:pt x="231" y="526"/>
                      <a:pt x="230" y="528"/>
                      <a:pt x="227" y="528"/>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1600" b="0" kern="0" noProof="1">
                  <a:solidFill>
                    <a:schemeClr val="tx1"/>
                  </a:solidFill>
                  <a:latin typeface="微软雅黑" panose="020B0503020204020204" pitchFamily="34" charset="-122"/>
                  <a:ea typeface="微软雅黑" panose="020B0503020204020204" pitchFamily="34" charset="-122"/>
                </a:endParaRPr>
              </a:p>
            </p:txBody>
          </p:sp>
          <p:sp>
            <p:nvSpPr>
              <p:cNvPr id="32" name="Freeform 49"/>
              <p:cNvSpPr>
                <a:spLocks/>
              </p:cNvSpPr>
              <p:nvPr/>
            </p:nvSpPr>
            <p:spPr bwMode="auto">
              <a:xfrm rot="252837">
                <a:off x="3405188" y="4783138"/>
                <a:ext cx="860425" cy="642937"/>
              </a:xfrm>
              <a:custGeom>
                <a:avLst/>
                <a:gdLst/>
                <a:ahLst/>
                <a:cxnLst>
                  <a:cxn ang="0">
                    <a:pos x="252" y="303"/>
                  </a:cxn>
                  <a:cxn ang="0">
                    <a:pos x="240" y="297"/>
                  </a:cxn>
                  <a:cxn ang="0">
                    <a:pos x="218" y="300"/>
                  </a:cxn>
                  <a:cxn ang="0">
                    <a:pos x="157" y="298"/>
                  </a:cxn>
                  <a:cxn ang="0">
                    <a:pos x="122" y="279"/>
                  </a:cxn>
                  <a:cxn ang="0">
                    <a:pos x="114" y="269"/>
                  </a:cxn>
                  <a:cxn ang="0">
                    <a:pos x="119" y="227"/>
                  </a:cxn>
                  <a:cxn ang="0">
                    <a:pos x="105" y="216"/>
                  </a:cxn>
                  <a:cxn ang="0">
                    <a:pos x="46" y="207"/>
                  </a:cxn>
                  <a:cxn ang="0">
                    <a:pos x="58" y="191"/>
                  </a:cxn>
                  <a:cxn ang="0">
                    <a:pos x="79" y="147"/>
                  </a:cxn>
                  <a:cxn ang="0">
                    <a:pos x="10" y="125"/>
                  </a:cxn>
                  <a:cxn ang="0">
                    <a:pos x="34" y="86"/>
                  </a:cxn>
                  <a:cxn ang="0">
                    <a:pos x="66" y="106"/>
                  </a:cxn>
                  <a:cxn ang="0">
                    <a:pos x="134" y="67"/>
                  </a:cxn>
                  <a:cxn ang="0">
                    <a:pos x="148" y="54"/>
                  </a:cxn>
                  <a:cxn ang="0">
                    <a:pos x="181" y="75"/>
                  </a:cxn>
                  <a:cxn ang="0">
                    <a:pos x="215" y="68"/>
                  </a:cxn>
                  <a:cxn ang="0">
                    <a:pos x="252" y="41"/>
                  </a:cxn>
                  <a:cxn ang="0">
                    <a:pos x="309" y="21"/>
                  </a:cxn>
                  <a:cxn ang="0">
                    <a:pos x="366" y="21"/>
                  </a:cxn>
                  <a:cxn ang="0">
                    <a:pos x="358" y="62"/>
                  </a:cxn>
                  <a:cxn ang="0">
                    <a:pos x="376" y="80"/>
                  </a:cxn>
                  <a:cxn ang="0">
                    <a:pos x="387" y="104"/>
                  </a:cxn>
                  <a:cxn ang="0">
                    <a:pos x="419" y="134"/>
                  </a:cxn>
                  <a:cxn ang="0">
                    <a:pos x="402" y="149"/>
                  </a:cxn>
                  <a:cxn ang="0">
                    <a:pos x="392" y="190"/>
                  </a:cxn>
                  <a:cxn ang="0">
                    <a:pos x="346" y="236"/>
                  </a:cxn>
                  <a:cxn ang="0">
                    <a:pos x="320" y="260"/>
                  </a:cxn>
                  <a:cxn ang="0">
                    <a:pos x="317" y="263"/>
                  </a:cxn>
                  <a:cxn ang="0">
                    <a:pos x="299" y="280"/>
                  </a:cxn>
                  <a:cxn ang="0">
                    <a:pos x="261" y="313"/>
                  </a:cxn>
                </a:cxnLst>
                <a:rect l="0" t="0" r="r" b="b"/>
                <a:pathLst>
                  <a:path w="419" h="313">
                    <a:moveTo>
                      <a:pt x="252" y="313"/>
                    </a:moveTo>
                    <a:cubicBezTo>
                      <a:pt x="252" y="310"/>
                      <a:pt x="252" y="306"/>
                      <a:pt x="252" y="303"/>
                    </a:cubicBezTo>
                    <a:cubicBezTo>
                      <a:pt x="249" y="303"/>
                      <a:pt x="248" y="300"/>
                      <a:pt x="247" y="298"/>
                    </a:cubicBezTo>
                    <a:cubicBezTo>
                      <a:pt x="244" y="298"/>
                      <a:pt x="242" y="297"/>
                      <a:pt x="240" y="297"/>
                    </a:cubicBezTo>
                    <a:cubicBezTo>
                      <a:pt x="236" y="283"/>
                      <a:pt x="229" y="283"/>
                      <a:pt x="222" y="286"/>
                    </a:cubicBezTo>
                    <a:cubicBezTo>
                      <a:pt x="221" y="291"/>
                      <a:pt x="220" y="296"/>
                      <a:pt x="218" y="300"/>
                    </a:cubicBezTo>
                    <a:cubicBezTo>
                      <a:pt x="205" y="301"/>
                      <a:pt x="192" y="302"/>
                      <a:pt x="180" y="303"/>
                    </a:cubicBezTo>
                    <a:cubicBezTo>
                      <a:pt x="172" y="302"/>
                      <a:pt x="164" y="300"/>
                      <a:pt x="157" y="298"/>
                    </a:cubicBezTo>
                    <a:cubicBezTo>
                      <a:pt x="150" y="297"/>
                      <a:pt x="144" y="296"/>
                      <a:pt x="137" y="296"/>
                    </a:cubicBezTo>
                    <a:cubicBezTo>
                      <a:pt x="132" y="290"/>
                      <a:pt x="127" y="285"/>
                      <a:pt x="122" y="279"/>
                    </a:cubicBezTo>
                    <a:cubicBezTo>
                      <a:pt x="120" y="276"/>
                      <a:pt x="118" y="272"/>
                      <a:pt x="116" y="269"/>
                    </a:cubicBezTo>
                    <a:cubicBezTo>
                      <a:pt x="115" y="269"/>
                      <a:pt x="115" y="269"/>
                      <a:pt x="114" y="269"/>
                    </a:cubicBezTo>
                    <a:cubicBezTo>
                      <a:pt x="109" y="254"/>
                      <a:pt x="113" y="250"/>
                      <a:pt x="119" y="242"/>
                    </a:cubicBezTo>
                    <a:cubicBezTo>
                      <a:pt x="119" y="237"/>
                      <a:pt x="119" y="232"/>
                      <a:pt x="119" y="227"/>
                    </a:cubicBezTo>
                    <a:cubicBezTo>
                      <a:pt x="114" y="224"/>
                      <a:pt x="109" y="222"/>
                      <a:pt x="105" y="219"/>
                    </a:cubicBezTo>
                    <a:cubicBezTo>
                      <a:pt x="105" y="217"/>
                      <a:pt x="105" y="216"/>
                      <a:pt x="105" y="216"/>
                    </a:cubicBezTo>
                    <a:cubicBezTo>
                      <a:pt x="86" y="216"/>
                      <a:pt x="70" y="214"/>
                      <a:pt x="58" y="212"/>
                    </a:cubicBezTo>
                    <a:cubicBezTo>
                      <a:pt x="54" y="210"/>
                      <a:pt x="50" y="209"/>
                      <a:pt x="46" y="207"/>
                    </a:cubicBezTo>
                    <a:cubicBezTo>
                      <a:pt x="44" y="202"/>
                      <a:pt x="42" y="197"/>
                      <a:pt x="40" y="193"/>
                    </a:cubicBezTo>
                    <a:cubicBezTo>
                      <a:pt x="46" y="192"/>
                      <a:pt x="52" y="191"/>
                      <a:pt x="58" y="191"/>
                    </a:cubicBezTo>
                    <a:cubicBezTo>
                      <a:pt x="63" y="190"/>
                      <a:pt x="72" y="183"/>
                      <a:pt x="78" y="177"/>
                    </a:cubicBezTo>
                    <a:cubicBezTo>
                      <a:pt x="86" y="164"/>
                      <a:pt x="85" y="156"/>
                      <a:pt x="79" y="147"/>
                    </a:cubicBezTo>
                    <a:cubicBezTo>
                      <a:pt x="73" y="147"/>
                      <a:pt x="68" y="146"/>
                      <a:pt x="63" y="146"/>
                    </a:cubicBezTo>
                    <a:cubicBezTo>
                      <a:pt x="45" y="133"/>
                      <a:pt x="24" y="131"/>
                      <a:pt x="10" y="125"/>
                    </a:cubicBezTo>
                    <a:cubicBezTo>
                      <a:pt x="3" y="117"/>
                      <a:pt x="0" y="111"/>
                      <a:pt x="0" y="107"/>
                    </a:cubicBezTo>
                    <a:cubicBezTo>
                      <a:pt x="12" y="91"/>
                      <a:pt x="10" y="86"/>
                      <a:pt x="34" y="86"/>
                    </a:cubicBezTo>
                    <a:cubicBezTo>
                      <a:pt x="39" y="88"/>
                      <a:pt x="45" y="90"/>
                      <a:pt x="50" y="92"/>
                    </a:cubicBezTo>
                    <a:cubicBezTo>
                      <a:pt x="56" y="97"/>
                      <a:pt x="61" y="101"/>
                      <a:pt x="66" y="106"/>
                    </a:cubicBezTo>
                    <a:cubicBezTo>
                      <a:pt x="75" y="108"/>
                      <a:pt x="83" y="109"/>
                      <a:pt x="96" y="106"/>
                    </a:cubicBezTo>
                    <a:cubicBezTo>
                      <a:pt x="109" y="97"/>
                      <a:pt x="121" y="78"/>
                      <a:pt x="134" y="67"/>
                    </a:cubicBezTo>
                    <a:cubicBezTo>
                      <a:pt x="134" y="63"/>
                      <a:pt x="134" y="59"/>
                      <a:pt x="134" y="55"/>
                    </a:cubicBezTo>
                    <a:cubicBezTo>
                      <a:pt x="138" y="54"/>
                      <a:pt x="143" y="54"/>
                      <a:pt x="148" y="54"/>
                    </a:cubicBezTo>
                    <a:cubicBezTo>
                      <a:pt x="149" y="56"/>
                      <a:pt x="151" y="58"/>
                      <a:pt x="153" y="61"/>
                    </a:cubicBezTo>
                    <a:cubicBezTo>
                      <a:pt x="160" y="64"/>
                      <a:pt x="168" y="71"/>
                      <a:pt x="181" y="75"/>
                    </a:cubicBezTo>
                    <a:cubicBezTo>
                      <a:pt x="185" y="75"/>
                      <a:pt x="188" y="75"/>
                      <a:pt x="192" y="75"/>
                    </a:cubicBezTo>
                    <a:cubicBezTo>
                      <a:pt x="200" y="72"/>
                      <a:pt x="207" y="70"/>
                      <a:pt x="215" y="68"/>
                    </a:cubicBezTo>
                    <a:cubicBezTo>
                      <a:pt x="225" y="58"/>
                      <a:pt x="233" y="52"/>
                      <a:pt x="245" y="47"/>
                    </a:cubicBezTo>
                    <a:cubicBezTo>
                      <a:pt x="247" y="45"/>
                      <a:pt x="248" y="42"/>
                      <a:pt x="252" y="41"/>
                    </a:cubicBezTo>
                    <a:cubicBezTo>
                      <a:pt x="261" y="26"/>
                      <a:pt x="271" y="23"/>
                      <a:pt x="288" y="21"/>
                    </a:cubicBezTo>
                    <a:cubicBezTo>
                      <a:pt x="294" y="21"/>
                      <a:pt x="301" y="21"/>
                      <a:pt x="309" y="21"/>
                    </a:cubicBezTo>
                    <a:cubicBezTo>
                      <a:pt x="326" y="9"/>
                      <a:pt x="330" y="0"/>
                      <a:pt x="355" y="0"/>
                    </a:cubicBezTo>
                    <a:cubicBezTo>
                      <a:pt x="358" y="6"/>
                      <a:pt x="362" y="13"/>
                      <a:pt x="366" y="21"/>
                    </a:cubicBezTo>
                    <a:cubicBezTo>
                      <a:pt x="370" y="24"/>
                      <a:pt x="373" y="26"/>
                      <a:pt x="377" y="30"/>
                    </a:cubicBezTo>
                    <a:cubicBezTo>
                      <a:pt x="371" y="41"/>
                      <a:pt x="363" y="50"/>
                      <a:pt x="358" y="62"/>
                    </a:cubicBezTo>
                    <a:cubicBezTo>
                      <a:pt x="357" y="68"/>
                      <a:pt x="357" y="73"/>
                      <a:pt x="357" y="78"/>
                    </a:cubicBezTo>
                    <a:cubicBezTo>
                      <a:pt x="359" y="80"/>
                      <a:pt x="369" y="80"/>
                      <a:pt x="376" y="80"/>
                    </a:cubicBezTo>
                    <a:cubicBezTo>
                      <a:pt x="378" y="85"/>
                      <a:pt x="380" y="91"/>
                      <a:pt x="382" y="97"/>
                    </a:cubicBezTo>
                    <a:cubicBezTo>
                      <a:pt x="383" y="99"/>
                      <a:pt x="385" y="101"/>
                      <a:pt x="387" y="104"/>
                    </a:cubicBezTo>
                    <a:cubicBezTo>
                      <a:pt x="395" y="102"/>
                      <a:pt x="403" y="101"/>
                      <a:pt x="411" y="101"/>
                    </a:cubicBezTo>
                    <a:cubicBezTo>
                      <a:pt x="416" y="108"/>
                      <a:pt x="419" y="119"/>
                      <a:pt x="419" y="134"/>
                    </a:cubicBezTo>
                    <a:cubicBezTo>
                      <a:pt x="416" y="137"/>
                      <a:pt x="413" y="141"/>
                      <a:pt x="406" y="145"/>
                    </a:cubicBezTo>
                    <a:cubicBezTo>
                      <a:pt x="406" y="147"/>
                      <a:pt x="403" y="148"/>
                      <a:pt x="402" y="149"/>
                    </a:cubicBezTo>
                    <a:cubicBezTo>
                      <a:pt x="401" y="157"/>
                      <a:pt x="400" y="166"/>
                      <a:pt x="399" y="175"/>
                    </a:cubicBezTo>
                    <a:cubicBezTo>
                      <a:pt x="396" y="180"/>
                      <a:pt x="394" y="184"/>
                      <a:pt x="392" y="190"/>
                    </a:cubicBezTo>
                    <a:cubicBezTo>
                      <a:pt x="388" y="193"/>
                      <a:pt x="382" y="195"/>
                      <a:pt x="382" y="200"/>
                    </a:cubicBezTo>
                    <a:cubicBezTo>
                      <a:pt x="367" y="203"/>
                      <a:pt x="359" y="229"/>
                      <a:pt x="346" y="236"/>
                    </a:cubicBezTo>
                    <a:cubicBezTo>
                      <a:pt x="346" y="238"/>
                      <a:pt x="337" y="243"/>
                      <a:pt x="336" y="243"/>
                    </a:cubicBezTo>
                    <a:cubicBezTo>
                      <a:pt x="330" y="249"/>
                      <a:pt x="325" y="254"/>
                      <a:pt x="320" y="260"/>
                    </a:cubicBezTo>
                    <a:cubicBezTo>
                      <a:pt x="320" y="260"/>
                      <a:pt x="320" y="262"/>
                      <a:pt x="320" y="263"/>
                    </a:cubicBezTo>
                    <a:cubicBezTo>
                      <a:pt x="319" y="263"/>
                      <a:pt x="317" y="263"/>
                      <a:pt x="317" y="263"/>
                    </a:cubicBezTo>
                    <a:cubicBezTo>
                      <a:pt x="317" y="263"/>
                      <a:pt x="317" y="265"/>
                      <a:pt x="317" y="266"/>
                    </a:cubicBezTo>
                    <a:cubicBezTo>
                      <a:pt x="309" y="266"/>
                      <a:pt x="302" y="276"/>
                      <a:pt x="299" y="280"/>
                    </a:cubicBezTo>
                    <a:cubicBezTo>
                      <a:pt x="296" y="287"/>
                      <a:pt x="293" y="293"/>
                      <a:pt x="290" y="300"/>
                    </a:cubicBezTo>
                    <a:cubicBezTo>
                      <a:pt x="276" y="303"/>
                      <a:pt x="271" y="306"/>
                      <a:pt x="261" y="313"/>
                    </a:cubicBezTo>
                    <a:cubicBezTo>
                      <a:pt x="258" y="313"/>
                      <a:pt x="255" y="313"/>
                      <a:pt x="252" y="313"/>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1600" b="0" kern="0" noProof="1">
                  <a:solidFill>
                    <a:schemeClr val="tx1"/>
                  </a:solidFill>
                  <a:latin typeface="微软雅黑" panose="020B0503020204020204" pitchFamily="34" charset="-122"/>
                  <a:ea typeface="微软雅黑" panose="020B0503020204020204" pitchFamily="34" charset="-122"/>
                </a:endParaRPr>
              </a:p>
            </p:txBody>
          </p:sp>
          <p:sp>
            <p:nvSpPr>
              <p:cNvPr id="33" name="Freeform 50"/>
              <p:cNvSpPr>
                <a:spLocks/>
              </p:cNvSpPr>
              <p:nvPr/>
            </p:nvSpPr>
            <p:spPr bwMode="auto">
              <a:xfrm rot="252837">
                <a:off x="5241925" y="4895850"/>
                <a:ext cx="206375" cy="474663"/>
              </a:xfrm>
              <a:custGeom>
                <a:avLst/>
                <a:gdLst/>
                <a:ahLst/>
                <a:cxnLst>
                  <a:cxn ang="0">
                    <a:pos x="46" y="231"/>
                  </a:cxn>
                  <a:cxn ang="0">
                    <a:pos x="27" y="204"/>
                  </a:cxn>
                  <a:cxn ang="0">
                    <a:pos x="9" y="182"/>
                  </a:cxn>
                  <a:cxn ang="0">
                    <a:pos x="0" y="170"/>
                  </a:cxn>
                  <a:cxn ang="0">
                    <a:pos x="3" y="123"/>
                  </a:cxn>
                  <a:cxn ang="0">
                    <a:pos x="17" y="84"/>
                  </a:cxn>
                  <a:cxn ang="0">
                    <a:pos x="21" y="63"/>
                  </a:cxn>
                  <a:cxn ang="0">
                    <a:pos x="33" y="35"/>
                  </a:cxn>
                  <a:cxn ang="0">
                    <a:pos x="69" y="0"/>
                  </a:cxn>
                  <a:cxn ang="0">
                    <a:pos x="92" y="1"/>
                  </a:cxn>
                  <a:cxn ang="0">
                    <a:pos x="95" y="4"/>
                  </a:cxn>
                  <a:cxn ang="0">
                    <a:pos x="100" y="33"/>
                  </a:cxn>
                  <a:cxn ang="0">
                    <a:pos x="95" y="106"/>
                  </a:cxn>
                  <a:cxn ang="0">
                    <a:pos x="89" y="123"/>
                  </a:cxn>
                  <a:cxn ang="0">
                    <a:pos x="66" y="171"/>
                  </a:cxn>
                  <a:cxn ang="0">
                    <a:pos x="60" y="223"/>
                  </a:cxn>
                  <a:cxn ang="0">
                    <a:pos x="54" y="229"/>
                  </a:cxn>
                  <a:cxn ang="0">
                    <a:pos x="46" y="231"/>
                  </a:cxn>
                </a:cxnLst>
                <a:rect l="0" t="0" r="r" b="b"/>
                <a:pathLst>
                  <a:path w="101" h="231">
                    <a:moveTo>
                      <a:pt x="46" y="231"/>
                    </a:moveTo>
                    <a:cubicBezTo>
                      <a:pt x="40" y="222"/>
                      <a:pt x="33" y="213"/>
                      <a:pt x="27" y="204"/>
                    </a:cubicBezTo>
                    <a:cubicBezTo>
                      <a:pt x="11" y="199"/>
                      <a:pt x="13" y="190"/>
                      <a:pt x="9" y="182"/>
                    </a:cubicBezTo>
                    <a:cubicBezTo>
                      <a:pt x="6" y="178"/>
                      <a:pt x="3" y="174"/>
                      <a:pt x="0" y="170"/>
                    </a:cubicBezTo>
                    <a:cubicBezTo>
                      <a:pt x="0" y="153"/>
                      <a:pt x="6" y="135"/>
                      <a:pt x="3" y="123"/>
                    </a:cubicBezTo>
                    <a:cubicBezTo>
                      <a:pt x="3" y="100"/>
                      <a:pt x="4" y="99"/>
                      <a:pt x="17" y="84"/>
                    </a:cubicBezTo>
                    <a:cubicBezTo>
                      <a:pt x="18" y="77"/>
                      <a:pt x="20" y="70"/>
                      <a:pt x="21" y="63"/>
                    </a:cubicBezTo>
                    <a:cubicBezTo>
                      <a:pt x="25" y="54"/>
                      <a:pt x="29" y="44"/>
                      <a:pt x="33" y="35"/>
                    </a:cubicBezTo>
                    <a:cubicBezTo>
                      <a:pt x="46" y="18"/>
                      <a:pt x="53" y="12"/>
                      <a:pt x="69" y="0"/>
                    </a:cubicBezTo>
                    <a:cubicBezTo>
                      <a:pt x="76" y="0"/>
                      <a:pt x="84" y="0"/>
                      <a:pt x="92" y="1"/>
                    </a:cubicBezTo>
                    <a:cubicBezTo>
                      <a:pt x="93" y="1"/>
                      <a:pt x="94" y="2"/>
                      <a:pt x="95" y="4"/>
                    </a:cubicBezTo>
                    <a:cubicBezTo>
                      <a:pt x="98" y="13"/>
                      <a:pt x="101" y="20"/>
                      <a:pt x="100" y="33"/>
                    </a:cubicBezTo>
                    <a:cubicBezTo>
                      <a:pt x="87" y="50"/>
                      <a:pt x="96" y="80"/>
                      <a:pt x="95" y="106"/>
                    </a:cubicBezTo>
                    <a:cubicBezTo>
                      <a:pt x="92" y="111"/>
                      <a:pt x="90" y="117"/>
                      <a:pt x="89" y="123"/>
                    </a:cubicBezTo>
                    <a:cubicBezTo>
                      <a:pt x="81" y="139"/>
                      <a:pt x="73" y="155"/>
                      <a:pt x="66" y="171"/>
                    </a:cubicBezTo>
                    <a:cubicBezTo>
                      <a:pt x="63" y="188"/>
                      <a:pt x="62" y="205"/>
                      <a:pt x="60" y="223"/>
                    </a:cubicBezTo>
                    <a:cubicBezTo>
                      <a:pt x="58" y="225"/>
                      <a:pt x="56" y="226"/>
                      <a:pt x="54" y="229"/>
                    </a:cubicBezTo>
                    <a:cubicBezTo>
                      <a:pt x="52" y="229"/>
                      <a:pt x="49" y="230"/>
                      <a:pt x="46" y="231"/>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1600" b="0" kern="0" noProof="1">
                  <a:solidFill>
                    <a:schemeClr val="tx1"/>
                  </a:solidFill>
                  <a:latin typeface="微软雅黑" panose="020B0503020204020204" pitchFamily="34" charset="-122"/>
                  <a:ea typeface="微软雅黑" panose="020B0503020204020204" pitchFamily="34" charset="-122"/>
                </a:endParaRPr>
              </a:p>
            </p:txBody>
          </p:sp>
          <p:sp>
            <p:nvSpPr>
              <p:cNvPr id="34" name="Freeform 51"/>
              <p:cNvSpPr>
                <a:spLocks/>
              </p:cNvSpPr>
              <p:nvPr/>
            </p:nvSpPr>
            <p:spPr bwMode="auto">
              <a:xfrm rot="252837">
                <a:off x="5249863" y="4908550"/>
                <a:ext cx="188912" cy="446088"/>
              </a:xfrm>
              <a:custGeom>
                <a:avLst/>
                <a:gdLst/>
                <a:ahLst/>
                <a:cxnLst>
                  <a:cxn ang="0">
                    <a:pos x="45" y="218"/>
                  </a:cxn>
                  <a:cxn ang="0">
                    <a:pos x="28" y="193"/>
                  </a:cxn>
                  <a:cxn ang="0">
                    <a:pos x="17" y="190"/>
                  </a:cxn>
                  <a:cxn ang="0">
                    <a:pos x="3" y="164"/>
                  </a:cxn>
                  <a:cxn ang="0">
                    <a:pos x="2" y="152"/>
                  </a:cxn>
                  <a:cxn ang="0">
                    <a:pos x="7" y="121"/>
                  </a:cxn>
                  <a:cxn ang="0">
                    <a:pos x="20" y="80"/>
                  </a:cxn>
                  <a:cxn ang="0">
                    <a:pos x="23" y="60"/>
                  </a:cxn>
                  <a:cxn ang="0">
                    <a:pos x="49" y="15"/>
                  </a:cxn>
                  <a:cxn ang="0">
                    <a:pos x="67" y="1"/>
                  </a:cxn>
                  <a:cxn ang="0">
                    <a:pos x="86" y="0"/>
                  </a:cxn>
                  <a:cxn ang="0">
                    <a:pos x="90" y="24"/>
                  </a:cxn>
                  <a:cxn ang="0">
                    <a:pos x="84" y="97"/>
                  </a:cxn>
                  <a:cxn ang="0">
                    <a:pos x="60" y="151"/>
                  </a:cxn>
                  <a:cxn ang="0">
                    <a:pos x="56" y="162"/>
                  </a:cxn>
                  <a:cxn ang="0">
                    <a:pos x="50" y="214"/>
                  </a:cxn>
                  <a:cxn ang="0">
                    <a:pos x="45" y="218"/>
                  </a:cxn>
                </a:cxnLst>
                <a:rect l="0" t="0" r="r" b="b"/>
                <a:pathLst>
                  <a:path w="92" h="218">
                    <a:moveTo>
                      <a:pt x="45" y="218"/>
                    </a:moveTo>
                    <a:cubicBezTo>
                      <a:pt x="39" y="209"/>
                      <a:pt x="33" y="201"/>
                      <a:pt x="28" y="193"/>
                    </a:cubicBezTo>
                    <a:cubicBezTo>
                      <a:pt x="25" y="192"/>
                      <a:pt x="21" y="190"/>
                      <a:pt x="17" y="190"/>
                    </a:cubicBezTo>
                    <a:cubicBezTo>
                      <a:pt x="15" y="179"/>
                      <a:pt x="7" y="166"/>
                      <a:pt x="3" y="164"/>
                    </a:cubicBezTo>
                    <a:cubicBezTo>
                      <a:pt x="2" y="160"/>
                      <a:pt x="2" y="156"/>
                      <a:pt x="2" y="152"/>
                    </a:cubicBezTo>
                    <a:cubicBezTo>
                      <a:pt x="4" y="140"/>
                      <a:pt x="7" y="131"/>
                      <a:pt x="7" y="121"/>
                    </a:cubicBezTo>
                    <a:cubicBezTo>
                      <a:pt x="0" y="98"/>
                      <a:pt x="10" y="94"/>
                      <a:pt x="20" y="80"/>
                    </a:cubicBezTo>
                    <a:cubicBezTo>
                      <a:pt x="21" y="73"/>
                      <a:pt x="22" y="67"/>
                      <a:pt x="23" y="60"/>
                    </a:cubicBezTo>
                    <a:cubicBezTo>
                      <a:pt x="32" y="41"/>
                      <a:pt x="36" y="29"/>
                      <a:pt x="49" y="15"/>
                    </a:cubicBezTo>
                    <a:cubicBezTo>
                      <a:pt x="55" y="10"/>
                      <a:pt x="61" y="5"/>
                      <a:pt x="67" y="1"/>
                    </a:cubicBezTo>
                    <a:cubicBezTo>
                      <a:pt x="73" y="0"/>
                      <a:pt x="80" y="0"/>
                      <a:pt x="86" y="0"/>
                    </a:cubicBezTo>
                    <a:cubicBezTo>
                      <a:pt x="86" y="2"/>
                      <a:pt x="92" y="17"/>
                      <a:pt x="90" y="24"/>
                    </a:cubicBezTo>
                    <a:cubicBezTo>
                      <a:pt x="78" y="41"/>
                      <a:pt x="85" y="70"/>
                      <a:pt x="84" y="97"/>
                    </a:cubicBezTo>
                    <a:cubicBezTo>
                      <a:pt x="79" y="113"/>
                      <a:pt x="69" y="134"/>
                      <a:pt x="60" y="151"/>
                    </a:cubicBezTo>
                    <a:cubicBezTo>
                      <a:pt x="58" y="155"/>
                      <a:pt x="57" y="159"/>
                      <a:pt x="56" y="162"/>
                    </a:cubicBezTo>
                    <a:cubicBezTo>
                      <a:pt x="53" y="179"/>
                      <a:pt x="52" y="196"/>
                      <a:pt x="50" y="214"/>
                    </a:cubicBezTo>
                    <a:cubicBezTo>
                      <a:pt x="48" y="215"/>
                      <a:pt x="46" y="216"/>
                      <a:pt x="45" y="218"/>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1600" b="0" kern="0" noProof="1">
                  <a:solidFill>
                    <a:schemeClr val="tx1"/>
                  </a:solidFill>
                  <a:latin typeface="微软雅黑" panose="020B0503020204020204" pitchFamily="34" charset="-122"/>
                  <a:ea typeface="微软雅黑" panose="020B0503020204020204" pitchFamily="34" charset="-122"/>
                </a:endParaRPr>
              </a:p>
            </p:txBody>
          </p:sp>
          <p:sp>
            <p:nvSpPr>
              <p:cNvPr id="35" name="Freeform 52"/>
              <p:cNvSpPr>
                <a:spLocks/>
              </p:cNvSpPr>
              <p:nvPr/>
            </p:nvSpPr>
            <p:spPr bwMode="auto">
              <a:xfrm rot="252837">
                <a:off x="4772025" y="4521200"/>
                <a:ext cx="477838" cy="625475"/>
              </a:xfrm>
              <a:custGeom>
                <a:avLst/>
                <a:gdLst/>
                <a:ahLst/>
                <a:cxnLst>
                  <a:cxn ang="0">
                    <a:pos x="78" y="304"/>
                  </a:cxn>
                  <a:cxn ang="0">
                    <a:pos x="67" y="284"/>
                  </a:cxn>
                  <a:cxn ang="0">
                    <a:pos x="66" y="281"/>
                  </a:cxn>
                  <a:cxn ang="0">
                    <a:pos x="35" y="240"/>
                  </a:cxn>
                  <a:cxn ang="0">
                    <a:pos x="3" y="237"/>
                  </a:cxn>
                  <a:cxn ang="0">
                    <a:pos x="5" y="204"/>
                  </a:cxn>
                  <a:cxn ang="0">
                    <a:pos x="6" y="174"/>
                  </a:cxn>
                  <a:cxn ang="0">
                    <a:pos x="24" y="153"/>
                  </a:cxn>
                  <a:cxn ang="0">
                    <a:pos x="27" y="139"/>
                  </a:cxn>
                  <a:cxn ang="0">
                    <a:pos x="28" y="109"/>
                  </a:cxn>
                  <a:cxn ang="0">
                    <a:pos x="43" y="99"/>
                  </a:cxn>
                  <a:cxn ang="0">
                    <a:pos x="55" y="87"/>
                  </a:cxn>
                  <a:cxn ang="0">
                    <a:pos x="59" y="76"/>
                  </a:cxn>
                  <a:cxn ang="0">
                    <a:pos x="59" y="66"/>
                  </a:cxn>
                  <a:cxn ang="0">
                    <a:pos x="69" y="36"/>
                  </a:cxn>
                  <a:cxn ang="0">
                    <a:pos x="98" y="29"/>
                  </a:cxn>
                  <a:cxn ang="0">
                    <a:pos x="117" y="3"/>
                  </a:cxn>
                  <a:cxn ang="0">
                    <a:pos x="132" y="6"/>
                  </a:cxn>
                  <a:cxn ang="0">
                    <a:pos x="159" y="55"/>
                  </a:cxn>
                  <a:cxn ang="0">
                    <a:pos x="190" y="58"/>
                  </a:cxn>
                  <a:cxn ang="0">
                    <a:pos x="228" y="49"/>
                  </a:cxn>
                  <a:cxn ang="0">
                    <a:pos x="234" y="52"/>
                  </a:cxn>
                  <a:cxn ang="0">
                    <a:pos x="217" y="71"/>
                  </a:cxn>
                  <a:cxn ang="0">
                    <a:pos x="217" y="89"/>
                  </a:cxn>
                  <a:cxn ang="0">
                    <a:pos x="185" y="102"/>
                  </a:cxn>
                  <a:cxn ang="0">
                    <a:pos x="197" y="113"/>
                  </a:cxn>
                  <a:cxn ang="0">
                    <a:pos x="206" y="119"/>
                  </a:cxn>
                  <a:cxn ang="0">
                    <a:pos x="198" y="126"/>
                  </a:cxn>
                  <a:cxn ang="0">
                    <a:pos x="196" y="168"/>
                  </a:cxn>
                  <a:cxn ang="0">
                    <a:pos x="202" y="172"/>
                  </a:cxn>
                  <a:cxn ang="0">
                    <a:pos x="202" y="174"/>
                  </a:cxn>
                  <a:cxn ang="0">
                    <a:pos x="198" y="173"/>
                  </a:cxn>
                  <a:cxn ang="0">
                    <a:pos x="183" y="174"/>
                  </a:cxn>
                  <a:cxn ang="0">
                    <a:pos x="181" y="190"/>
                  </a:cxn>
                  <a:cxn ang="0">
                    <a:pos x="164" y="217"/>
                  </a:cxn>
                  <a:cxn ang="0">
                    <a:pos x="152" y="230"/>
                  </a:cxn>
                  <a:cxn ang="0">
                    <a:pos x="132" y="231"/>
                  </a:cxn>
                  <a:cxn ang="0">
                    <a:pos x="137" y="248"/>
                  </a:cxn>
                  <a:cxn ang="0">
                    <a:pos x="96" y="282"/>
                  </a:cxn>
                  <a:cxn ang="0">
                    <a:pos x="95" y="290"/>
                  </a:cxn>
                  <a:cxn ang="0">
                    <a:pos x="78" y="304"/>
                  </a:cxn>
                </a:cxnLst>
                <a:rect l="0" t="0" r="r" b="b"/>
                <a:pathLst>
                  <a:path w="234" h="304">
                    <a:moveTo>
                      <a:pt x="78" y="304"/>
                    </a:moveTo>
                    <a:cubicBezTo>
                      <a:pt x="78" y="293"/>
                      <a:pt x="71" y="286"/>
                      <a:pt x="67" y="284"/>
                    </a:cubicBezTo>
                    <a:cubicBezTo>
                      <a:pt x="66" y="283"/>
                      <a:pt x="66" y="282"/>
                      <a:pt x="66" y="281"/>
                    </a:cubicBezTo>
                    <a:cubicBezTo>
                      <a:pt x="56" y="267"/>
                      <a:pt x="45" y="254"/>
                      <a:pt x="35" y="240"/>
                    </a:cubicBezTo>
                    <a:cubicBezTo>
                      <a:pt x="20" y="236"/>
                      <a:pt x="11" y="239"/>
                      <a:pt x="3" y="237"/>
                    </a:cubicBezTo>
                    <a:cubicBezTo>
                      <a:pt x="0" y="221"/>
                      <a:pt x="3" y="215"/>
                      <a:pt x="5" y="204"/>
                    </a:cubicBezTo>
                    <a:cubicBezTo>
                      <a:pt x="11" y="192"/>
                      <a:pt x="6" y="183"/>
                      <a:pt x="6" y="174"/>
                    </a:cubicBezTo>
                    <a:cubicBezTo>
                      <a:pt x="12" y="167"/>
                      <a:pt x="18" y="160"/>
                      <a:pt x="24" y="153"/>
                    </a:cubicBezTo>
                    <a:cubicBezTo>
                      <a:pt x="25" y="148"/>
                      <a:pt x="26" y="144"/>
                      <a:pt x="27" y="139"/>
                    </a:cubicBezTo>
                    <a:cubicBezTo>
                      <a:pt x="27" y="129"/>
                      <a:pt x="23" y="114"/>
                      <a:pt x="28" y="109"/>
                    </a:cubicBezTo>
                    <a:cubicBezTo>
                      <a:pt x="33" y="105"/>
                      <a:pt x="38" y="102"/>
                      <a:pt x="43" y="99"/>
                    </a:cubicBezTo>
                    <a:cubicBezTo>
                      <a:pt x="47" y="95"/>
                      <a:pt x="51" y="91"/>
                      <a:pt x="55" y="87"/>
                    </a:cubicBezTo>
                    <a:cubicBezTo>
                      <a:pt x="56" y="83"/>
                      <a:pt x="58" y="80"/>
                      <a:pt x="59" y="76"/>
                    </a:cubicBezTo>
                    <a:cubicBezTo>
                      <a:pt x="59" y="73"/>
                      <a:pt x="59" y="69"/>
                      <a:pt x="59" y="66"/>
                    </a:cubicBezTo>
                    <a:cubicBezTo>
                      <a:pt x="49" y="48"/>
                      <a:pt x="54" y="45"/>
                      <a:pt x="69" y="36"/>
                    </a:cubicBezTo>
                    <a:cubicBezTo>
                      <a:pt x="79" y="33"/>
                      <a:pt x="87" y="34"/>
                      <a:pt x="98" y="29"/>
                    </a:cubicBezTo>
                    <a:cubicBezTo>
                      <a:pt x="106" y="24"/>
                      <a:pt x="113" y="11"/>
                      <a:pt x="117" y="3"/>
                    </a:cubicBezTo>
                    <a:cubicBezTo>
                      <a:pt x="122" y="1"/>
                      <a:pt x="125" y="0"/>
                      <a:pt x="132" y="6"/>
                    </a:cubicBezTo>
                    <a:cubicBezTo>
                      <a:pt x="138" y="19"/>
                      <a:pt x="137" y="43"/>
                      <a:pt x="159" y="55"/>
                    </a:cubicBezTo>
                    <a:cubicBezTo>
                      <a:pt x="169" y="56"/>
                      <a:pt x="180" y="56"/>
                      <a:pt x="190" y="58"/>
                    </a:cubicBezTo>
                    <a:cubicBezTo>
                      <a:pt x="198" y="49"/>
                      <a:pt x="215" y="50"/>
                      <a:pt x="228" y="49"/>
                    </a:cubicBezTo>
                    <a:cubicBezTo>
                      <a:pt x="230" y="50"/>
                      <a:pt x="232" y="51"/>
                      <a:pt x="234" y="52"/>
                    </a:cubicBezTo>
                    <a:cubicBezTo>
                      <a:pt x="228" y="59"/>
                      <a:pt x="223" y="62"/>
                      <a:pt x="217" y="71"/>
                    </a:cubicBezTo>
                    <a:cubicBezTo>
                      <a:pt x="217" y="77"/>
                      <a:pt x="217" y="83"/>
                      <a:pt x="217" y="89"/>
                    </a:cubicBezTo>
                    <a:cubicBezTo>
                      <a:pt x="202" y="89"/>
                      <a:pt x="182" y="84"/>
                      <a:pt x="185" y="102"/>
                    </a:cubicBezTo>
                    <a:cubicBezTo>
                      <a:pt x="190" y="105"/>
                      <a:pt x="193" y="107"/>
                      <a:pt x="197" y="113"/>
                    </a:cubicBezTo>
                    <a:cubicBezTo>
                      <a:pt x="200" y="115"/>
                      <a:pt x="203" y="116"/>
                      <a:pt x="206" y="119"/>
                    </a:cubicBezTo>
                    <a:cubicBezTo>
                      <a:pt x="203" y="121"/>
                      <a:pt x="201" y="124"/>
                      <a:pt x="198" y="126"/>
                    </a:cubicBezTo>
                    <a:cubicBezTo>
                      <a:pt x="198" y="139"/>
                      <a:pt x="188" y="155"/>
                      <a:pt x="196" y="168"/>
                    </a:cubicBezTo>
                    <a:cubicBezTo>
                      <a:pt x="198" y="169"/>
                      <a:pt x="200" y="171"/>
                      <a:pt x="202" y="172"/>
                    </a:cubicBezTo>
                    <a:cubicBezTo>
                      <a:pt x="202" y="173"/>
                      <a:pt x="202" y="174"/>
                      <a:pt x="202" y="174"/>
                    </a:cubicBezTo>
                    <a:cubicBezTo>
                      <a:pt x="201" y="174"/>
                      <a:pt x="200" y="173"/>
                      <a:pt x="198" y="173"/>
                    </a:cubicBezTo>
                    <a:cubicBezTo>
                      <a:pt x="193" y="173"/>
                      <a:pt x="188" y="173"/>
                      <a:pt x="183" y="174"/>
                    </a:cubicBezTo>
                    <a:cubicBezTo>
                      <a:pt x="178" y="178"/>
                      <a:pt x="183" y="180"/>
                      <a:pt x="181" y="190"/>
                    </a:cubicBezTo>
                    <a:cubicBezTo>
                      <a:pt x="165" y="201"/>
                      <a:pt x="168" y="197"/>
                      <a:pt x="164" y="217"/>
                    </a:cubicBezTo>
                    <a:cubicBezTo>
                      <a:pt x="160" y="221"/>
                      <a:pt x="155" y="226"/>
                      <a:pt x="152" y="230"/>
                    </a:cubicBezTo>
                    <a:cubicBezTo>
                      <a:pt x="145" y="230"/>
                      <a:pt x="139" y="231"/>
                      <a:pt x="132" y="231"/>
                    </a:cubicBezTo>
                    <a:cubicBezTo>
                      <a:pt x="128" y="236"/>
                      <a:pt x="127" y="241"/>
                      <a:pt x="137" y="248"/>
                    </a:cubicBezTo>
                    <a:cubicBezTo>
                      <a:pt x="117" y="253"/>
                      <a:pt x="108" y="268"/>
                      <a:pt x="96" y="282"/>
                    </a:cubicBezTo>
                    <a:cubicBezTo>
                      <a:pt x="96" y="284"/>
                      <a:pt x="95" y="287"/>
                      <a:pt x="95" y="290"/>
                    </a:cubicBezTo>
                    <a:cubicBezTo>
                      <a:pt x="89" y="297"/>
                      <a:pt x="84" y="300"/>
                      <a:pt x="78" y="304"/>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1600" b="0" kern="0" noProof="1">
                  <a:solidFill>
                    <a:schemeClr val="tx1"/>
                  </a:solidFill>
                  <a:latin typeface="微软雅黑" panose="020B0503020204020204" pitchFamily="34" charset="-122"/>
                  <a:ea typeface="微软雅黑" panose="020B0503020204020204" pitchFamily="34" charset="-122"/>
                </a:endParaRPr>
              </a:p>
            </p:txBody>
          </p:sp>
          <p:sp>
            <p:nvSpPr>
              <p:cNvPr id="36" name="Freeform 53"/>
              <p:cNvSpPr>
                <a:spLocks/>
              </p:cNvSpPr>
              <p:nvPr/>
            </p:nvSpPr>
            <p:spPr bwMode="auto">
              <a:xfrm rot="252837">
                <a:off x="3321050" y="4367213"/>
                <a:ext cx="693738" cy="611187"/>
              </a:xfrm>
              <a:custGeom>
                <a:avLst/>
                <a:gdLst/>
                <a:ahLst/>
                <a:cxnLst>
                  <a:cxn ang="0">
                    <a:pos x="134" y="298"/>
                  </a:cxn>
                  <a:cxn ang="0">
                    <a:pos x="108" y="281"/>
                  </a:cxn>
                  <a:cxn ang="0">
                    <a:pos x="96" y="277"/>
                  </a:cxn>
                  <a:cxn ang="0">
                    <a:pos x="62" y="285"/>
                  </a:cxn>
                  <a:cxn ang="0">
                    <a:pos x="53" y="297"/>
                  </a:cxn>
                  <a:cxn ang="0">
                    <a:pos x="57" y="277"/>
                  </a:cxn>
                  <a:cxn ang="0">
                    <a:pos x="59" y="254"/>
                  </a:cxn>
                  <a:cxn ang="0">
                    <a:pos x="34" y="242"/>
                  </a:cxn>
                  <a:cxn ang="0">
                    <a:pos x="38" y="230"/>
                  </a:cxn>
                  <a:cxn ang="0">
                    <a:pos x="47" y="199"/>
                  </a:cxn>
                  <a:cxn ang="0">
                    <a:pos x="47" y="179"/>
                  </a:cxn>
                  <a:cxn ang="0">
                    <a:pos x="39" y="171"/>
                  </a:cxn>
                  <a:cxn ang="0">
                    <a:pos x="11" y="176"/>
                  </a:cxn>
                  <a:cxn ang="0">
                    <a:pos x="3" y="162"/>
                  </a:cxn>
                  <a:cxn ang="0">
                    <a:pos x="0" y="156"/>
                  </a:cxn>
                  <a:cxn ang="0">
                    <a:pos x="33" y="122"/>
                  </a:cxn>
                  <a:cxn ang="0">
                    <a:pos x="41" y="122"/>
                  </a:cxn>
                  <a:cxn ang="0">
                    <a:pos x="80" y="129"/>
                  </a:cxn>
                  <a:cxn ang="0">
                    <a:pos x="88" y="120"/>
                  </a:cxn>
                  <a:cxn ang="0">
                    <a:pos x="91" y="109"/>
                  </a:cxn>
                  <a:cxn ang="0">
                    <a:pos x="97" y="109"/>
                  </a:cxn>
                  <a:cxn ang="0">
                    <a:pos x="140" y="114"/>
                  </a:cxn>
                  <a:cxn ang="0">
                    <a:pos x="149" y="81"/>
                  </a:cxn>
                  <a:cxn ang="0">
                    <a:pos x="110" y="60"/>
                  </a:cxn>
                  <a:cxn ang="0">
                    <a:pos x="120" y="44"/>
                  </a:cxn>
                  <a:cxn ang="0">
                    <a:pos x="133" y="52"/>
                  </a:cxn>
                  <a:cxn ang="0">
                    <a:pos x="156" y="57"/>
                  </a:cxn>
                  <a:cxn ang="0">
                    <a:pos x="216" y="17"/>
                  </a:cxn>
                  <a:cxn ang="0">
                    <a:pos x="241" y="0"/>
                  </a:cxn>
                  <a:cxn ang="0">
                    <a:pos x="262" y="37"/>
                  </a:cxn>
                  <a:cxn ang="0">
                    <a:pos x="295" y="73"/>
                  </a:cxn>
                  <a:cxn ang="0">
                    <a:pos x="313" y="79"/>
                  </a:cxn>
                  <a:cxn ang="0">
                    <a:pos x="313" y="114"/>
                  </a:cxn>
                  <a:cxn ang="0">
                    <a:pos x="283" y="147"/>
                  </a:cxn>
                  <a:cxn ang="0">
                    <a:pos x="298" y="144"/>
                  </a:cxn>
                  <a:cxn ang="0">
                    <a:pos x="321" y="143"/>
                  </a:cxn>
                  <a:cxn ang="0">
                    <a:pos x="318" y="183"/>
                  </a:cxn>
                  <a:cxn ang="0">
                    <a:pos x="332" y="199"/>
                  </a:cxn>
                  <a:cxn ang="0">
                    <a:pos x="339" y="211"/>
                  </a:cxn>
                  <a:cxn ang="0">
                    <a:pos x="310" y="223"/>
                  </a:cxn>
                  <a:cxn ang="0">
                    <a:pos x="269" y="257"/>
                  </a:cxn>
                  <a:cxn ang="0">
                    <a:pos x="235" y="264"/>
                  </a:cxn>
                  <a:cxn ang="0">
                    <a:pos x="219" y="255"/>
                  </a:cxn>
                  <a:cxn ang="0">
                    <a:pos x="192" y="244"/>
                  </a:cxn>
                  <a:cxn ang="0">
                    <a:pos x="185" y="248"/>
                  </a:cxn>
                  <a:cxn ang="0">
                    <a:pos x="184" y="260"/>
                  </a:cxn>
                  <a:cxn ang="0">
                    <a:pos x="156" y="293"/>
                  </a:cxn>
                  <a:cxn ang="0">
                    <a:pos x="134" y="298"/>
                  </a:cxn>
                </a:cxnLst>
                <a:rect l="0" t="0" r="r" b="b"/>
                <a:pathLst>
                  <a:path w="339" h="298">
                    <a:moveTo>
                      <a:pt x="134" y="298"/>
                    </a:moveTo>
                    <a:cubicBezTo>
                      <a:pt x="118" y="293"/>
                      <a:pt x="115" y="285"/>
                      <a:pt x="108" y="281"/>
                    </a:cubicBezTo>
                    <a:cubicBezTo>
                      <a:pt x="104" y="279"/>
                      <a:pt x="100" y="278"/>
                      <a:pt x="96" y="277"/>
                    </a:cubicBezTo>
                    <a:cubicBezTo>
                      <a:pt x="78" y="277"/>
                      <a:pt x="74" y="275"/>
                      <a:pt x="62" y="285"/>
                    </a:cubicBezTo>
                    <a:cubicBezTo>
                      <a:pt x="59" y="288"/>
                      <a:pt x="56" y="293"/>
                      <a:pt x="53" y="297"/>
                    </a:cubicBezTo>
                    <a:cubicBezTo>
                      <a:pt x="53" y="288"/>
                      <a:pt x="56" y="281"/>
                      <a:pt x="57" y="277"/>
                    </a:cubicBezTo>
                    <a:cubicBezTo>
                      <a:pt x="57" y="269"/>
                      <a:pt x="58" y="261"/>
                      <a:pt x="59" y="254"/>
                    </a:cubicBezTo>
                    <a:cubicBezTo>
                      <a:pt x="50" y="250"/>
                      <a:pt x="42" y="246"/>
                      <a:pt x="34" y="242"/>
                    </a:cubicBezTo>
                    <a:cubicBezTo>
                      <a:pt x="34" y="238"/>
                      <a:pt x="36" y="233"/>
                      <a:pt x="38" y="230"/>
                    </a:cubicBezTo>
                    <a:cubicBezTo>
                      <a:pt x="41" y="220"/>
                      <a:pt x="44" y="209"/>
                      <a:pt x="47" y="199"/>
                    </a:cubicBezTo>
                    <a:cubicBezTo>
                      <a:pt x="52" y="194"/>
                      <a:pt x="47" y="181"/>
                      <a:pt x="47" y="179"/>
                    </a:cubicBezTo>
                    <a:cubicBezTo>
                      <a:pt x="44" y="176"/>
                      <a:pt x="41" y="173"/>
                      <a:pt x="39" y="171"/>
                    </a:cubicBezTo>
                    <a:cubicBezTo>
                      <a:pt x="30" y="171"/>
                      <a:pt x="20" y="174"/>
                      <a:pt x="11" y="176"/>
                    </a:cubicBezTo>
                    <a:cubicBezTo>
                      <a:pt x="1" y="176"/>
                      <a:pt x="3" y="164"/>
                      <a:pt x="3" y="162"/>
                    </a:cubicBezTo>
                    <a:cubicBezTo>
                      <a:pt x="1" y="160"/>
                      <a:pt x="0" y="158"/>
                      <a:pt x="0" y="156"/>
                    </a:cubicBezTo>
                    <a:cubicBezTo>
                      <a:pt x="0" y="128"/>
                      <a:pt x="12" y="127"/>
                      <a:pt x="33" y="122"/>
                    </a:cubicBezTo>
                    <a:cubicBezTo>
                      <a:pt x="36" y="122"/>
                      <a:pt x="38" y="122"/>
                      <a:pt x="41" y="122"/>
                    </a:cubicBezTo>
                    <a:cubicBezTo>
                      <a:pt x="51" y="128"/>
                      <a:pt x="64" y="136"/>
                      <a:pt x="80" y="129"/>
                    </a:cubicBezTo>
                    <a:cubicBezTo>
                      <a:pt x="83" y="126"/>
                      <a:pt x="85" y="123"/>
                      <a:pt x="88" y="120"/>
                    </a:cubicBezTo>
                    <a:cubicBezTo>
                      <a:pt x="89" y="116"/>
                      <a:pt x="90" y="113"/>
                      <a:pt x="91" y="109"/>
                    </a:cubicBezTo>
                    <a:cubicBezTo>
                      <a:pt x="93" y="109"/>
                      <a:pt x="94" y="109"/>
                      <a:pt x="97" y="109"/>
                    </a:cubicBezTo>
                    <a:cubicBezTo>
                      <a:pt x="102" y="114"/>
                      <a:pt x="126" y="114"/>
                      <a:pt x="140" y="114"/>
                    </a:cubicBezTo>
                    <a:cubicBezTo>
                      <a:pt x="151" y="103"/>
                      <a:pt x="149" y="92"/>
                      <a:pt x="149" y="81"/>
                    </a:cubicBezTo>
                    <a:cubicBezTo>
                      <a:pt x="134" y="66"/>
                      <a:pt x="123" y="66"/>
                      <a:pt x="110" y="60"/>
                    </a:cubicBezTo>
                    <a:cubicBezTo>
                      <a:pt x="104" y="47"/>
                      <a:pt x="109" y="44"/>
                      <a:pt x="120" y="44"/>
                    </a:cubicBezTo>
                    <a:cubicBezTo>
                      <a:pt x="125" y="46"/>
                      <a:pt x="129" y="49"/>
                      <a:pt x="133" y="52"/>
                    </a:cubicBezTo>
                    <a:cubicBezTo>
                      <a:pt x="140" y="53"/>
                      <a:pt x="148" y="55"/>
                      <a:pt x="156" y="57"/>
                    </a:cubicBezTo>
                    <a:cubicBezTo>
                      <a:pt x="178" y="57"/>
                      <a:pt x="206" y="37"/>
                      <a:pt x="216" y="17"/>
                    </a:cubicBezTo>
                    <a:cubicBezTo>
                      <a:pt x="216" y="1"/>
                      <a:pt x="228" y="0"/>
                      <a:pt x="241" y="0"/>
                    </a:cubicBezTo>
                    <a:cubicBezTo>
                      <a:pt x="252" y="5"/>
                      <a:pt x="260" y="19"/>
                      <a:pt x="262" y="37"/>
                    </a:cubicBezTo>
                    <a:cubicBezTo>
                      <a:pt x="271" y="48"/>
                      <a:pt x="280" y="60"/>
                      <a:pt x="295" y="73"/>
                    </a:cubicBezTo>
                    <a:cubicBezTo>
                      <a:pt x="301" y="75"/>
                      <a:pt x="307" y="77"/>
                      <a:pt x="313" y="79"/>
                    </a:cubicBezTo>
                    <a:cubicBezTo>
                      <a:pt x="314" y="88"/>
                      <a:pt x="322" y="102"/>
                      <a:pt x="313" y="114"/>
                    </a:cubicBezTo>
                    <a:cubicBezTo>
                      <a:pt x="293" y="127"/>
                      <a:pt x="280" y="118"/>
                      <a:pt x="283" y="147"/>
                    </a:cubicBezTo>
                    <a:cubicBezTo>
                      <a:pt x="287" y="147"/>
                      <a:pt x="293" y="146"/>
                      <a:pt x="298" y="144"/>
                    </a:cubicBezTo>
                    <a:cubicBezTo>
                      <a:pt x="305" y="143"/>
                      <a:pt x="313" y="143"/>
                      <a:pt x="321" y="143"/>
                    </a:cubicBezTo>
                    <a:cubicBezTo>
                      <a:pt x="320" y="156"/>
                      <a:pt x="319" y="169"/>
                      <a:pt x="318" y="183"/>
                    </a:cubicBezTo>
                    <a:cubicBezTo>
                      <a:pt x="321" y="188"/>
                      <a:pt x="324" y="191"/>
                      <a:pt x="332" y="199"/>
                    </a:cubicBezTo>
                    <a:cubicBezTo>
                      <a:pt x="334" y="203"/>
                      <a:pt x="337" y="207"/>
                      <a:pt x="339" y="211"/>
                    </a:cubicBezTo>
                    <a:cubicBezTo>
                      <a:pt x="325" y="211"/>
                      <a:pt x="319" y="218"/>
                      <a:pt x="310" y="223"/>
                    </a:cubicBezTo>
                    <a:cubicBezTo>
                      <a:pt x="300" y="238"/>
                      <a:pt x="282" y="244"/>
                      <a:pt x="269" y="257"/>
                    </a:cubicBezTo>
                    <a:cubicBezTo>
                      <a:pt x="259" y="261"/>
                      <a:pt x="245" y="265"/>
                      <a:pt x="235" y="264"/>
                    </a:cubicBezTo>
                    <a:cubicBezTo>
                      <a:pt x="229" y="261"/>
                      <a:pt x="224" y="258"/>
                      <a:pt x="219" y="255"/>
                    </a:cubicBezTo>
                    <a:cubicBezTo>
                      <a:pt x="204" y="239"/>
                      <a:pt x="206" y="245"/>
                      <a:pt x="192" y="244"/>
                    </a:cubicBezTo>
                    <a:cubicBezTo>
                      <a:pt x="189" y="245"/>
                      <a:pt x="187" y="246"/>
                      <a:pt x="185" y="248"/>
                    </a:cubicBezTo>
                    <a:cubicBezTo>
                      <a:pt x="185" y="252"/>
                      <a:pt x="184" y="256"/>
                      <a:pt x="184" y="260"/>
                    </a:cubicBezTo>
                    <a:cubicBezTo>
                      <a:pt x="174" y="270"/>
                      <a:pt x="163" y="281"/>
                      <a:pt x="156" y="293"/>
                    </a:cubicBezTo>
                    <a:cubicBezTo>
                      <a:pt x="146" y="297"/>
                      <a:pt x="139" y="298"/>
                      <a:pt x="134" y="298"/>
                    </a:cubicBezTo>
                    <a:close/>
                  </a:path>
                </a:pathLst>
              </a:custGeom>
              <a:grpFill/>
              <a:ln w="0">
                <a:solidFill>
                  <a:schemeClr val="bg1"/>
                </a:solidFill>
                <a:round/>
                <a:headEnd/>
                <a:tailEnd/>
              </a:ln>
            </p:spPr>
            <p:txBody>
              <a:bodyPr/>
              <a:lstStyle/>
              <a:p>
                <a:pPr fontAlgn="auto">
                  <a:spcBef>
                    <a:spcPts val="0"/>
                  </a:spcBef>
                  <a:spcAft>
                    <a:spcPts val="0"/>
                  </a:spcAft>
                  <a:defRPr/>
                </a:pPr>
                <a:endParaRPr lang="zh-CN" altLang="en-US" sz="1600" b="0" kern="0" noProof="1">
                  <a:solidFill>
                    <a:schemeClr val="tx1"/>
                  </a:solidFill>
                  <a:latin typeface="微软雅黑" panose="020B0503020204020204" pitchFamily="34" charset="-122"/>
                  <a:ea typeface="微软雅黑" panose="020B0503020204020204" pitchFamily="34" charset="-122"/>
                </a:endParaRPr>
              </a:p>
            </p:txBody>
          </p:sp>
          <p:sp>
            <p:nvSpPr>
              <p:cNvPr id="37" name="Freeform 54"/>
              <p:cNvSpPr>
                <a:spLocks/>
              </p:cNvSpPr>
              <p:nvPr/>
            </p:nvSpPr>
            <p:spPr bwMode="auto">
              <a:xfrm rot="252837">
                <a:off x="3914775" y="4273550"/>
                <a:ext cx="620713" cy="741363"/>
              </a:xfrm>
              <a:custGeom>
                <a:avLst/>
                <a:gdLst/>
                <a:ahLst/>
                <a:cxnLst>
                  <a:cxn ang="0">
                    <a:pos x="187" y="362"/>
                  </a:cxn>
                  <a:cxn ang="0">
                    <a:pos x="159" y="360"/>
                  </a:cxn>
                  <a:cxn ang="0">
                    <a:pos x="154" y="352"/>
                  </a:cxn>
                  <a:cxn ang="0">
                    <a:pos x="132" y="337"/>
                  </a:cxn>
                  <a:cxn ang="0">
                    <a:pos x="132" y="329"/>
                  </a:cxn>
                  <a:cxn ang="0">
                    <a:pos x="151" y="288"/>
                  </a:cxn>
                  <a:cxn ang="0">
                    <a:pos x="133" y="263"/>
                  </a:cxn>
                  <a:cxn ang="0">
                    <a:pos x="115" y="255"/>
                  </a:cxn>
                  <a:cxn ang="0">
                    <a:pos x="98" y="260"/>
                  </a:cxn>
                  <a:cxn ang="0">
                    <a:pos x="75" y="276"/>
                  </a:cxn>
                  <a:cxn ang="0">
                    <a:pos x="56" y="277"/>
                  </a:cxn>
                  <a:cxn ang="0">
                    <a:pos x="39" y="252"/>
                  </a:cxn>
                  <a:cxn ang="0">
                    <a:pos x="36" y="247"/>
                  </a:cxn>
                  <a:cxn ang="0">
                    <a:pos x="37" y="202"/>
                  </a:cxn>
                  <a:cxn ang="0">
                    <a:pos x="0" y="207"/>
                  </a:cxn>
                  <a:cxn ang="0">
                    <a:pos x="19" y="192"/>
                  </a:cxn>
                  <a:cxn ang="0">
                    <a:pos x="36" y="163"/>
                  </a:cxn>
                  <a:cxn ang="0">
                    <a:pos x="27" y="130"/>
                  </a:cxn>
                  <a:cxn ang="0">
                    <a:pos x="26" y="90"/>
                  </a:cxn>
                  <a:cxn ang="0">
                    <a:pos x="23" y="77"/>
                  </a:cxn>
                  <a:cxn ang="0">
                    <a:pos x="46" y="47"/>
                  </a:cxn>
                  <a:cxn ang="0">
                    <a:pos x="80" y="36"/>
                  </a:cxn>
                  <a:cxn ang="0">
                    <a:pos x="95" y="28"/>
                  </a:cxn>
                  <a:cxn ang="0">
                    <a:pos x="86" y="9"/>
                  </a:cxn>
                  <a:cxn ang="0">
                    <a:pos x="118" y="11"/>
                  </a:cxn>
                  <a:cxn ang="0">
                    <a:pos x="135" y="13"/>
                  </a:cxn>
                  <a:cxn ang="0">
                    <a:pos x="175" y="36"/>
                  </a:cxn>
                  <a:cxn ang="0">
                    <a:pos x="192" y="42"/>
                  </a:cxn>
                  <a:cxn ang="0">
                    <a:pos x="209" y="42"/>
                  </a:cxn>
                  <a:cxn ang="0">
                    <a:pos x="221" y="29"/>
                  </a:cxn>
                  <a:cxn ang="0">
                    <a:pos x="243" y="44"/>
                  </a:cxn>
                  <a:cxn ang="0">
                    <a:pos x="254" y="50"/>
                  </a:cxn>
                  <a:cxn ang="0">
                    <a:pos x="290" y="79"/>
                  </a:cxn>
                  <a:cxn ang="0">
                    <a:pos x="290" y="123"/>
                  </a:cxn>
                  <a:cxn ang="0">
                    <a:pos x="278" y="183"/>
                  </a:cxn>
                  <a:cxn ang="0">
                    <a:pos x="281" y="194"/>
                  </a:cxn>
                  <a:cxn ang="0">
                    <a:pos x="293" y="237"/>
                  </a:cxn>
                  <a:cxn ang="0">
                    <a:pos x="297" y="269"/>
                  </a:cxn>
                  <a:cxn ang="0">
                    <a:pos x="302" y="304"/>
                  </a:cxn>
                  <a:cxn ang="0">
                    <a:pos x="240" y="307"/>
                  </a:cxn>
                  <a:cxn ang="0">
                    <a:pos x="251" y="330"/>
                  </a:cxn>
                  <a:cxn ang="0">
                    <a:pos x="248" y="340"/>
                  </a:cxn>
                  <a:cxn ang="0">
                    <a:pos x="227" y="322"/>
                  </a:cxn>
                  <a:cxn ang="0">
                    <a:pos x="208" y="321"/>
                  </a:cxn>
                  <a:cxn ang="0">
                    <a:pos x="197" y="337"/>
                  </a:cxn>
                  <a:cxn ang="0">
                    <a:pos x="187" y="362"/>
                  </a:cxn>
                </a:cxnLst>
                <a:rect l="0" t="0" r="r" b="b"/>
                <a:pathLst>
                  <a:path w="302" h="362">
                    <a:moveTo>
                      <a:pt x="187" y="362"/>
                    </a:moveTo>
                    <a:cubicBezTo>
                      <a:pt x="177" y="352"/>
                      <a:pt x="167" y="359"/>
                      <a:pt x="159" y="360"/>
                    </a:cubicBezTo>
                    <a:cubicBezTo>
                      <a:pt x="158" y="357"/>
                      <a:pt x="156" y="354"/>
                      <a:pt x="154" y="352"/>
                    </a:cubicBezTo>
                    <a:cubicBezTo>
                      <a:pt x="154" y="331"/>
                      <a:pt x="140" y="337"/>
                      <a:pt x="132" y="337"/>
                    </a:cubicBezTo>
                    <a:cubicBezTo>
                      <a:pt x="132" y="334"/>
                      <a:pt x="132" y="331"/>
                      <a:pt x="132" y="329"/>
                    </a:cubicBezTo>
                    <a:cubicBezTo>
                      <a:pt x="139" y="316"/>
                      <a:pt x="149" y="300"/>
                      <a:pt x="151" y="288"/>
                    </a:cubicBezTo>
                    <a:cubicBezTo>
                      <a:pt x="142" y="279"/>
                      <a:pt x="134" y="271"/>
                      <a:pt x="133" y="263"/>
                    </a:cubicBezTo>
                    <a:cubicBezTo>
                      <a:pt x="125" y="253"/>
                      <a:pt x="121" y="255"/>
                      <a:pt x="115" y="255"/>
                    </a:cubicBezTo>
                    <a:cubicBezTo>
                      <a:pt x="109" y="257"/>
                      <a:pt x="103" y="258"/>
                      <a:pt x="98" y="260"/>
                    </a:cubicBezTo>
                    <a:cubicBezTo>
                      <a:pt x="90" y="267"/>
                      <a:pt x="82" y="272"/>
                      <a:pt x="75" y="276"/>
                    </a:cubicBezTo>
                    <a:cubicBezTo>
                      <a:pt x="68" y="276"/>
                      <a:pt x="62" y="277"/>
                      <a:pt x="56" y="277"/>
                    </a:cubicBezTo>
                    <a:cubicBezTo>
                      <a:pt x="54" y="262"/>
                      <a:pt x="44" y="257"/>
                      <a:pt x="39" y="252"/>
                    </a:cubicBezTo>
                    <a:cubicBezTo>
                      <a:pt x="38" y="250"/>
                      <a:pt x="37" y="248"/>
                      <a:pt x="36" y="247"/>
                    </a:cubicBezTo>
                    <a:cubicBezTo>
                      <a:pt x="36" y="232"/>
                      <a:pt x="36" y="217"/>
                      <a:pt x="37" y="202"/>
                    </a:cubicBezTo>
                    <a:cubicBezTo>
                      <a:pt x="22" y="202"/>
                      <a:pt x="11" y="203"/>
                      <a:pt x="0" y="207"/>
                    </a:cubicBezTo>
                    <a:cubicBezTo>
                      <a:pt x="0" y="192"/>
                      <a:pt x="6" y="195"/>
                      <a:pt x="19" y="192"/>
                    </a:cubicBezTo>
                    <a:cubicBezTo>
                      <a:pt x="30" y="187"/>
                      <a:pt x="36" y="174"/>
                      <a:pt x="36" y="163"/>
                    </a:cubicBezTo>
                    <a:cubicBezTo>
                      <a:pt x="33" y="152"/>
                      <a:pt x="30" y="141"/>
                      <a:pt x="27" y="130"/>
                    </a:cubicBezTo>
                    <a:cubicBezTo>
                      <a:pt x="27" y="116"/>
                      <a:pt x="26" y="103"/>
                      <a:pt x="26" y="90"/>
                    </a:cubicBezTo>
                    <a:cubicBezTo>
                      <a:pt x="25" y="86"/>
                      <a:pt x="24" y="81"/>
                      <a:pt x="23" y="77"/>
                    </a:cubicBezTo>
                    <a:cubicBezTo>
                      <a:pt x="35" y="71"/>
                      <a:pt x="40" y="59"/>
                      <a:pt x="46" y="47"/>
                    </a:cubicBezTo>
                    <a:cubicBezTo>
                      <a:pt x="56" y="41"/>
                      <a:pt x="64" y="31"/>
                      <a:pt x="80" y="36"/>
                    </a:cubicBezTo>
                    <a:cubicBezTo>
                      <a:pt x="86" y="36"/>
                      <a:pt x="93" y="35"/>
                      <a:pt x="95" y="28"/>
                    </a:cubicBezTo>
                    <a:cubicBezTo>
                      <a:pt x="95" y="16"/>
                      <a:pt x="91" y="14"/>
                      <a:pt x="86" y="9"/>
                    </a:cubicBezTo>
                    <a:cubicBezTo>
                      <a:pt x="88" y="0"/>
                      <a:pt x="107" y="7"/>
                      <a:pt x="118" y="11"/>
                    </a:cubicBezTo>
                    <a:cubicBezTo>
                      <a:pt x="124" y="11"/>
                      <a:pt x="129" y="12"/>
                      <a:pt x="135" y="13"/>
                    </a:cubicBezTo>
                    <a:cubicBezTo>
                      <a:pt x="145" y="19"/>
                      <a:pt x="162" y="26"/>
                      <a:pt x="175" y="36"/>
                    </a:cubicBezTo>
                    <a:cubicBezTo>
                      <a:pt x="181" y="37"/>
                      <a:pt x="187" y="39"/>
                      <a:pt x="192" y="42"/>
                    </a:cubicBezTo>
                    <a:cubicBezTo>
                      <a:pt x="198" y="42"/>
                      <a:pt x="203" y="42"/>
                      <a:pt x="209" y="42"/>
                    </a:cubicBezTo>
                    <a:cubicBezTo>
                      <a:pt x="212" y="37"/>
                      <a:pt x="217" y="33"/>
                      <a:pt x="221" y="29"/>
                    </a:cubicBezTo>
                    <a:cubicBezTo>
                      <a:pt x="226" y="29"/>
                      <a:pt x="234" y="34"/>
                      <a:pt x="243" y="44"/>
                    </a:cubicBezTo>
                    <a:cubicBezTo>
                      <a:pt x="246" y="46"/>
                      <a:pt x="250" y="48"/>
                      <a:pt x="254" y="50"/>
                    </a:cubicBezTo>
                    <a:cubicBezTo>
                      <a:pt x="263" y="53"/>
                      <a:pt x="279" y="65"/>
                      <a:pt x="290" y="79"/>
                    </a:cubicBezTo>
                    <a:cubicBezTo>
                      <a:pt x="293" y="92"/>
                      <a:pt x="297" y="106"/>
                      <a:pt x="290" y="123"/>
                    </a:cubicBezTo>
                    <a:cubicBezTo>
                      <a:pt x="272" y="143"/>
                      <a:pt x="261" y="154"/>
                      <a:pt x="278" y="183"/>
                    </a:cubicBezTo>
                    <a:cubicBezTo>
                      <a:pt x="278" y="187"/>
                      <a:pt x="280" y="190"/>
                      <a:pt x="281" y="194"/>
                    </a:cubicBezTo>
                    <a:cubicBezTo>
                      <a:pt x="285" y="198"/>
                      <a:pt x="291" y="225"/>
                      <a:pt x="293" y="237"/>
                    </a:cubicBezTo>
                    <a:cubicBezTo>
                      <a:pt x="301" y="247"/>
                      <a:pt x="301" y="254"/>
                      <a:pt x="297" y="269"/>
                    </a:cubicBezTo>
                    <a:cubicBezTo>
                      <a:pt x="297" y="278"/>
                      <a:pt x="296" y="290"/>
                      <a:pt x="302" y="304"/>
                    </a:cubicBezTo>
                    <a:cubicBezTo>
                      <a:pt x="281" y="305"/>
                      <a:pt x="261" y="306"/>
                      <a:pt x="240" y="307"/>
                    </a:cubicBezTo>
                    <a:cubicBezTo>
                      <a:pt x="235" y="311"/>
                      <a:pt x="244" y="321"/>
                      <a:pt x="251" y="330"/>
                    </a:cubicBezTo>
                    <a:cubicBezTo>
                      <a:pt x="250" y="333"/>
                      <a:pt x="249" y="336"/>
                      <a:pt x="248" y="340"/>
                    </a:cubicBezTo>
                    <a:cubicBezTo>
                      <a:pt x="240" y="340"/>
                      <a:pt x="228" y="323"/>
                      <a:pt x="227" y="322"/>
                    </a:cubicBezTo>
                    <a:cubicBezTo>
                      <a:pt x="220" y="321"/>
                      <a:pt x="214" y="321"/>
                      <a:pt x="208" y="321"/>
                    </a:cubicBezTo>
                    <a:cubicBezTo>
                      <a:pt x="204" y="327"/>
                      <a:pt x="201" y="332"/>
                      <a:pt x="197" y="337"/>
                    </a:cubicBezTo>
                    <a:cubicBezTo>
                      <a:pt x="197" y="343"/>
                      <a:pt x="196" y="357"/>
                      <a:pt x="187" y="362"/>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1600" b="0" kern="0" noProof="1">
                  <a:solidFill>
                    <a:schemeClr val="tx1"/>
                  </a:solidFill>
                  <a:latin typeface="微软雅黑" panose="020B0503020204020204" pitchFamily="34" charset="-122"/>
                  <a:ea typeface="微软雅黑" panose="020B0503020204020204" pitchFamily="34" charset="-122"/>
                </a:endParaRPr>
              </a:p>
            </p:txBody>
          </p:sp>
          <p:sp>
            <p:nvSpPr>
              <p:cNvPr id="38" name="Freeform 55"/>
              <p:cNvSpPr>
                <a:spLocks/>
              </p:cNvSpPr>
              <p:nvPr/>
            </p:nvSpPr>
            <p:spPr bwMode="auto">
              <a:xfrm rot="252837">
                <a:off x="4471988" y="4275138"/>
                <a:ext cx="544512" cy="768350"/>
              </a:xfrm>
              <a:custGeom>
                <a:avLst/>
                <a:gdLst/>
                <a:ahLst/>
                <a:cxnLst>
                  <a:cxn ang="0">
                    <a:pos x="70" y="374"/>
                  </a:cxn>
                  <a:cxn ang="0">
                    <a:pos x="57" y="369"/>
                  </a:cxn>
                  <a:cxn ang="0">
                    <a:pos x="56" y="365"/>
                  </a:cxn>
                  <a:cxn ang="0">
                    <a:pos x="79" y="337"/>
                  </a:cxn>
                  <a:cxn ang="0">
                    <a:pos x="75" y="318"/>
                  </a:cxn>
                  <a:cxn ang="0">
                    <a:pos x="53" y="324"/>
                  </a:cxn>
                  <a:cxn ang="0">
                    <a:pos x="37" y="324"/>
                  </a:cxn>
                  <a:cxn ang="0">
                    <a:pos x="31" y="302"/>
                  </a:cxn>
                  <a:cxn ang="0">
                    <a:pos x="32" y="257"/>
                  </a:cxn>
                  <a:cxn ang="0">
                    <a:pos x="27" y="251"/>
                  </a:cxn>
                  <a:cxn ang="0">
                    <a:pos x="13" y="201"/>
                  </a:cxn>
                  <a:cxn ang="0">
                    <a:pos x="10" y="159"/>
                  </a:cxn>
                  <a:cxn ang="0">
                    <a:pos x="28" y="136"/>
                  </a:cxn>
                  <a:cxn ang="0">
                    <a:pos x="28" y="106"/>
                  </a:cxn>
                  <a:cxn ang="0">
                    <a:pos x="21" y="88"/>
                  </a:cxn>
                  <a:cxn ang="0">
                    <a:pos x="16" y="83"/>
                  </a:cxn>
                  <a:cxn ang="0">
                    <a:pos x="29" y="71"/>
                  </a:cxn>
                  <a:cxn ang="0">
                    <a:pos x="49" y="65"/>
                  </a:cxn>
                  <a:cxn ang="0">
                    <a:pos x="53" y="64"/>
                  </a:cxn>
                  <a:cxn ang="0">
                    <a:pos x="94" y="34"/>
                  </a:cxn>
                  <a:cxn ang="0">
                    <a:pos x="144" y="13"/>
                  </a:cxn>
                  <a:cxn ang="0">
                    <a:pos x="163" y="0"/>
                  </a:cxn>
                  <a:cxn ang="0">
                    <a:pos x="164" y="27"/>
                  </a:cxn>
                  <a:cxn ang="0">
                    <a:pos x="180" y="32"/>
                  </a:cxn>
                  <a:cxn ang="0">
                    <a:pos x="191" y="9"/>
                  </a:cxn>
                  <a:cxn ang="0">
                    <a:pos x="212" y="31"/>
                  </a:cxn>
                  <a:cxn ang="0">
                    <a:pos x="242" y="24"/>
                  </a:cxn>
                  <a:cxn ang="0">
                    <a:pos x="252" y="24"/>
                  </a:cxn>
                  <a:cxn ang="0">
                    <a:pos x="236" y="55"/>
                  </a:cxn>
                  <a:cxn ang="0">
                    <a:pos x="265" y="94"/>
                  </a:cxn>
                  <a:cxn ang="0">
                    <a:pos x="264" y="108"/>
                  </a:cxn>
                  <a:cxn ang="0">
                    <a:pos x="256" y="123"/>
                  </a:cxn>
                  <a:cxn ang="0">
                    <a:pos x="215" y="141"/>
                  </a:cxn>
                  <a:cxn ang="0">
                    <a:pos x="199" y="171"/>
                  </a:cxn>
                  <a:cxn ang="0">
                    <a:pos x="200" y="194"/>
                  </a:cxn>
                  <a:cxn ang="0">
                    <a:pos x="188" y="206"/>
                  </a:cxn>
                  <a:cxn ang="0">
                    <a:pos x="172" y="247"/>
                  </a:cxn>
                  <a:cxn ang="0">
                    <a:pos x="168" y="263"/>
                  </a:cxn>
                  <a:cxn ang="0">
                    <a:pos x="151" y="294"/>
                  </a:cxn>
                  <a:cxn ang="0">
                    <a:pos x="153" y="307"/>
                  </a:cxn>
                  <a:cxn ang="0">
                    <a:pos x="146" y="346"/>
                  </a:cxn>
                  <a:cxn ang="0">
                    <a:pos x="150" y="354"/>
                  </a:cxn>
                  <a:cxn ang="0">
                    <a:pos x="130" y="365"/>
                  </a:cxn>
                  <a:cxn ang="0">
                    <a:pos x="87" y="368"/>
                  </a:cxn>
                  <a:cxn ang="0">
                    <a:pos x="70" y="374"/>
                  </a:cxn>
                </a:cxnLst>
                <a:rect l="0" t="0" r="r" b="b"/>
                <a:pathLst>
                  <a:path w="265" h="374">
                    <a:moveTo>
                      <a:pt x="70" y="374"/>
                    </a:moveTo>
                    <a:cubicBezTo>
                      <a:pt x="66" y="370"/>
                      <a:pt x="61" y="370"/>
                      <a:pt x="57" y="369"/>
                    </a:cubicBezTo>
                    <a:cubicBezTo>
                      <a:pt x="56" y="367"/>
                      <a:pt x="56" y="366"/>
                      <a:pt x="56" y="365"/>
                    </a:cubicBezTo>
                    <a:cubicBezTo>
                      <a:pt x="64" y="356"/>
                      <a:pt x="71" y="346"/>
                      <a:pt x="79" y="337"/>
                    </a:cubicBezTo>
                    <a:cubicBezTo>
                      <a:pt x="79" y="325"/>
                      <a:pt x="78" y="323"/>
                      <a:pt x="75" y="318"/>
                    </a:cubicBezTo>
                    <a:cubicBezTo>
                      <a:pt x="64" y="318"/>
                      <a:pt x="60" y="320"/>
                      <a:pt x="53" y="324"/>
                    </a:cubicBezTo>
                    <a:cubicBezTo>
                      <a:pt x="48" y="324"/>
                      <a:pt x="42" y="324"/>
                      <a:pt x="37" y="324"/>
                    </a:cubicBezTo>
                    <a:cubicBezTo>
                      <a:pt x="35" y="317"/>
                      <a:pt x="32" y="309"/>
                      <a:pt x="31" y="302"/>
                    </a:cubicBezTo>
                    <a:cubicBezTo>
                      <a:pt x="31" y="284"/>
                      <a:pt x="36" y="270"/>
                      <a:pt x="32" y="257"/>
                    </a:cubicBezTo>
                    <a:cubicBezTo>
                      <a:pt x="31" y="255"/>
                      <a:pt x="29" y="253"/>
                      <a:pt x="27" y="251"/>
                    </a:cubicBezTo>
                    <a:cubicBezTo>
                      <a:pt x="27" y="232"/>
                      <a:pt x="15" y="214"/>
                      <a:pt x="13" y="201"/>
                    </a:cubicBezTo>
                    <a:cubicBezTo>
                      <a:pt x="4" y="182"/>
                      <a:pt x="0" y="173"/>
                      <a:pt x="10" y="159"/>
                    </a:cubicBezTo>
                    <a:cubicBezTo>
                      <a:pt x="16" y="158"/>
                      <a:pt x="25" y="141"/>
                      <a:pt x="28" y="136"/>
                    </a:cubicBezTo>
                    <a:cubicBezTo>
                      <a:pt x="28" y="126"/>
                      <a:pt x="28" y="116"/>
                      <a:pt x="28" y="106"/>
                    </a:cubicBezTo>
                    <a:cubicBezTo>
                      <a:pt x="25" y="100"/>
                      <a:pt x="23" y="94"/>
                      <a:pt x="21" y="88"/>
                    </a:cubicBezTo>
                    <a:cubicBezTo>
                      <a:pt x="19" y="86"/>
                      <a:pt x="17" y="84"/>
                      <a:pt x="16" y="83"/>
                    </a:cubicBezTo>
                    <a:cubicBezTo>
                      <a:pt x="20" y="79"/>
                      <a:pt x="25" y="74"/>
                      <a:pt x="29" y="71"/>
                    </a:cubicBezTo>
                    <a:cubicBezTo>
                      <a:pt x="30" y="71"/>
                      <a:pt x="47" y="69"/>
                      <a:pt x="49" y="65"/>
                    </a:cubicBezTo>
                    <a:cubicBezTo>
                      <a:pt x="50" y="64"/>
                      <a:pt x="51" y="64"/>
                      <a:pt x="53" y="64"/>
                    </a:cubicBezTo>
                    <a:cubicBezTo>
                      <a:pt x="62" y="51"/>
                      <a:pt x="81" y="44"/>
                      <a:pt x="94" y="34"/>
                    </a:cubicBezTo>
                    <a:cubicBezTo>
                      <a:pt x="101" y="19"/>
                      <a:pt x="128" y="24"/>
                      <a:pt x="144" y="13"/>
                    </a:cubicBezTo>
                    <a:cubicBezTo>
                      <a:pt x="149" y="0"/>
                      <a:pt x="149" y="0"/>
                      <a:pt x="163" y="0"/>
                    </a:cubicBezTo>
                    <a:cubicBezTo>
                      <a:pt x="163" y="9"/>
                      <a:pt x="164" y="18"/>
                      <a:pt x="164" y="27"/>
                    </a:cubicBezTo>
                    <a:cubicBezTo>
                      <a:pt x="167" y="32"/>
                      <a:pt x="173" y="31"/>
                      <a:pt x="180" y="32"/>
                    </a:cubicBezTo>
                    <a:cubicBezTo>
                      <a:pt x="189" y="24"/>
                      <a:pt x="186" y="14"/>
                      <a:pt x="191" y="9"/>
                    </a:cubicBezTo>
                    <a:cubicBezTo>
                      <a:pt x="193" y="13"/>
                      <a:pt x="198" y="28"/>
                      <a:pt x="212" y="31"/>
                    </a:cubicBezTo>
                    <a:cubicBezTo>
                      <a:pt x="222" y="31"/>
                      <a:pt x="230" y="30"/>
                      <a:pt x="242" y="24"/>
                    </a:cubicBezTo>
                    <a:cubicBezTo>
                      <a:pt x="245" y="24"/>
                      <a:pt x="248" y="24"/>
                      <a:pt x="252" y="24"/>
                    </a:cubicBezTo>
                    <a:cubicBezTo>
                      <a:pt x="246" y="35"/>
                      <a:pt x="233" y="41"/>
                      <a:pt x="236" y="55"/>
                    </a:cubicBezTo>
                    <a:cubicBezTo>
                      <a:pt x="246" y="66"/>
                      <a:pt x="255" y="77"/>
                      <a:pt x="265" y="94"/>
                    </a:cubicBezTo>
                    <a:cubicBezTo>
                      <a:pt x="264" y="99"/>
                      <a:pt x="264" y="103"/>
                      <a:pt x="264" y="108"/>
                    </a:cubicBezTo>
                    <a:cubicBezTo>
                      <a:pt x="260" y="112"/>
                      <a:pt x="259" y="116"/>
                      <a:pt x="256" y="123"/>
                    </a:cubicBezTo>
                    <a:cubicBezTo>
                      <a:pt x="242" y="141"/>
                      <a:pt x="229" y="134"/>
                      <a:pt x="215" y="141"/>
                    </a:cubicBezTo>
                    <a:cubicBezTo>
                      <a:pt x="200" y="153"/>
                      <a:pt x="197" y="150"/>
                      <a:pt x="199" y="171"/>
                    </a:cubicBezTo>
                    <a:cubicBezTo>
                      <a:pt x="205" y="177"/>
                      <a:pt x="204" y="185"/>
                      <a:pt x="200" y="194"/>
                    </a:cubicBezTo>
                    <a:cubicBezTo>
                      <a:pt x="196" y="198"/>
                      <a:pt x="192" y="202"/>
                      <a:pt x="188" y="206"/>
                    </a:cubicBezTo>
                    <a:cubicBezTo>
                      <a:pt x="167" y="221"/>
                      <a:pt x="169" y="217"/>
                      <a:pt x="172" y="247"/>
                    </a:cubicBezTo>
                    <a:cubicBezTo>
                      <a:pt x="170" y="252"/>
                      <a:pt x="169" y="258"/>
                      <a:pt x="168" y="263"/>
                    </a:cubicBezTo>
                    <a:cubicBezTo>
                      <a:pt x="155" y="274"/>
                      <a:pt x="151" y="275"/>
                      <a:pt x="151" y="294"/>
                    </a:cubicBezTo>
                    <a:cubicBezTo>
                      <a:pt x="152" y="298"/>
                      <a:pt x="153" y="302"/>
                      <a:pt x="153" y="307"/>
                    </a:cubicBezTo>
                    <a:cubicBezTo>
                      <a:pt x="149" y="315"/>
                      <a:pt x="144" y="332"/>
                      <a:pt x="146" y="346"/>
                    </a:cubicBezTo>
                    <a:cubicBezTo>
                      <a:pt x="147" y="348"/>
                      <a:pt x="149" y="351"/>
                      <a:pt x="150" y="354"/>
                    </a:cubicBezTo>
                    <a:cubicBezTo>
                      <a:pt x="143" y="357"/>
                      <a:pt x="136" y="361"/>
                      <a:pt x="130" y="365"/>
                    </a:cubicBezTo>
                    <a:cubicBezTo>
                      <a:pt x="116" y="351"/>
                      <a:pt x="102" y="361"/>
                      <a:pt x="87" y="368"/>
                    </a:cubicBezTo>
                    <a:cubicBezTo>
                      <a:pt x="81" y="370"/>
                      <a:pt x="75" y="371"/>
                      <a:pt x="70" y="374"/>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1600" b="0" kern="0" noProof="1">
                  <a:solidFill>
                    <a:schemeClr val="tx1"/>
                  </a:solidFill>
                  <a:latin typeface="微软雅黑" panose="020B0503020204020204" pitchFamily="34" charset="-122"/>
                  <a:ea typeface="微软雅黑" panose="020B0503020204020204" pitchFamily="34" charset="-122"/>
                </a:endParaRPr>
              </a:p>
            </p:txBody>
          </p:sp>
          <p:sp>
            <p:nvSpPr>
              <p:cNvPr id="39" name="Freeform 56"/>
              <p:cNvSpPr>
                <a:spLocks/>
              </p:cNvSpPr>
              <p:nvPr/>
            </p:nvSpPr>
            <p:spPr bwMode="auto">
              <a:xfrm rot="252837">
                <a:off x="2665413" y="3668713"/>
                <a:ext cx="1122362" cy="1109662"/>
              </a:xfrm>
              <a:custGeom>
                <a:avLst/>
                <a:gdLst/>
                <a:ahLst/>
                <a:cxnLst>
                  <a:cxn ang="0">
                    <a:pos x="238" y="540"/>
                  </a:cxn>
                  <a:cxn ang="0">
                    <a:pos x="200" y="513"/>
                  </a:cxn>
                  <a:cxn ang="0">
                    <a:pos x="198" y="464"/>
                  </a:cxn>
                  <a:cxn ang="0">
                    <a:pos x="150" y="410"/>
                  </a:cxn>
                  <a:cxn ang="0">
                    <a:pos x="127" y="386"/>
                  </a:cxn>
                  <a:cxn ang="0">
                    <a:pos x="108" y="347"/>
                  </a:cxn>
                  <a:cxn ang="0">
                    <a:pos x="84" y="382"/>
                  </a:cxn>
                  <a:cxn ang="0">
                    <a:pos x="79" y="329"/>
                  </a:cxn>
                  <a:cxn ang="0">
                    <a:pos x="74" y="268"/>
                  </a:cxn>
                  <a:cxn ang="0">
                    <a:pos x="83" y="228"/>
                  </a:cxn>
                  <a:cxn ang="0">
                    <a:pos x="59" y="174"/>
                  </a:cxn>
                  <a:cxn ang="0">
                    <a:pos x="8" y="111"/>
                  </a:cxn>
                  <a:cxn ang="0">
                    <a:pos x="2" y="106"/>
                  </a:cxn>
                  <a:cxn ang="0">
                    <a:pos x="15" y="51"/>
                  </a:cxn>
                  <a:cxn ang="0">
                    <a:pos x="2" y="22"/>
                  </a:cxn>
                  <a:cxn ang="0">
                    <a:pos x="64" y="42"/>
                  </a:cxn>
                  <a:cxn ang="0">
                    <a:pos x="113" y="102"/>
                  </a:cxn>
                  <a:cxn ang="0">
                    <a:pos x="137" y="94"/>
                  </a:cxn>
                  <a:cxn ang="0">
                    <a:pos x="160" y="106"/>
                  </a:cxn>
                  <a:cxn ang="0">
                    <a:pos x="175" y="112"/>
                  </a:cxn>
                  <a:cxn ang="0">
                    <a:pos x="211" y="99"/>
                  </a:cxn>
                  <a:cxn ang="0">
                    <a:pos x="209" y="43"/>
                  </a:cxn>
                  <a:cxn ang="0">
                    <a:pos x="233" y="62"/>
                  </a:cxn>
                  <a:cxn ang="0">
                    <a:pos x="273" y="53"/>
                  </a:cxn>
                  <a:cxn ang="0">
                    <a:pos x="296" y="8"/>
                  </a:cxn>
                  <a:cxn ang="0">
                    <a:pos x="330" y="39"/>
                  </a:cxn>
                  <a:cxn ang="0">
                    <a:pos x="366" y="84"/>
                  </a:cxn>
                  <a:cxn ang="0">
                    <a:pos x="429" y="109"/>
                  </a:cxn>
                  <a:cxn ang="0">
                    <a:pos x="482" y="109"/>
                  </a:cxn>
                  <a:cxn ang="0">
                    <a:pos x="535" y="124"/>
                  </a:cxn>
                  <a:cxn ang="0">
                    <a:pos x="547" y="162"/>
                  </a:cxn>
                  <a:cxn ang="0">
                    <a:pos x="495" y="241"/>
                  </a:cxn>
                  <a:cxn ang="0">
                    <a:pos x="432" y="216"/>
                  </a:cxn>
                  <a:cxn ang="0">
                    <a:pos x="429" y="242"/>
                  </a:cxn>
                  <a:cxn ang="0">
                    <a:pos x="432" y="313"/>
                  </a:cxn>
                  <a:cxn ang="0">
                    <a:pos x="450" y="361"/>
                  </a:cxn>
                  <a:cxn ang="0">
                    <a:pos x="478" y="409"/>
                  </a:cxn>
                  <a:cxn ang="0">
                    <a:pos x="429" y="426"/>
                  </a:cxn>
                  <a:cxn ang="0">
                    <a:pos x="397" y="413"/>
                  </a:cxn>
                  <a:cxn ang="0">
                    <a:pos x="361" y="371"/>
                  </a:cxn>
                  <a:cxn ang="0">
                    <a:pos x="322" y="382"/>
                  </a:cxn>
                  <a:cxn ang="0">
                    <a:pos x="306" y="401"/>
                  </a:cxn>
                  <a:cxn ang="0">
                    <a:pos x="286" y="455"/>
                  </a:cxn>
                  <a:cxn ang="0">
                    <a:pos x="282" y="483"/>
                  </a:cxn>
                  <a:cxn ang="0">
                    <a:pos x="294" y="521"/>
                  </a:cxn>
                  <a:cxn ang="0">
                    <a:pos x="243" y="542"/>
                  </a:cxn>
                </a:cxnLst>
                <a:rect l="0" t="0" r="r" b="b"/>
                <a:pathLst>
                  <a:path w="547" h="542">
                    <a:moveTo>
                      <a:pt x="243" y="542"/>
                    </a:moveTo>
                    <a:cubicBezTo>
                      <a:pt x="241" y="542"/>
                      <a:pt x="240" y="541"/>
                      <a:pt x="238" y="540"/>
                    </a:cubicBezTo>
                    <a:cubicBezTo>
                      <a:pt x="225" y="530"/>
                      <a:pt x="217" y="529"/>
                      <a:pt x="208" y="522"/>
                    </a:cubicBezTo>
                    <a:cubicBezTo>
                      <a:pt x="205" y="519"/>
                      <a:pt x="202" y="516"/>
                      <a:pt x="200" y="513"/>
                    </a:cubicBezTo>
                    <a:cubicBezTo>
                      <a:pt x="200" y="510"/>
                      <a:pt x="200" y="507"/>
                      <a:pt x="200" y="504"/>
                    </a:cubicBezTo>
                    <a:cubicBezTo>
                      <a:pt x="215" y="486"/>
                      <a:pt x="207" y="477"/>
                      <a:pt x="198" y="464"/>
                    </a:cubicBezTo>
                    <a:cubicBezTo>
                      <a:pt x="185" y="451"/>
                      <a:pt x="180" y="434"/>
                      <a:pt x="173" y="427"/>
                    </a:cubicBezTo>
                    <a:cubicBezTo>
                      <a:pt x="164" y="406"/>
                      <a:pt x="166" y="411"/>
                      <a:pt x="150" y="410"/>
                    </a:cubicBezTo>
                    <a:cubicBezTo>
                      <a:pt x="147" y="408"/>
                      <a:pt x="143" y="407"/>
                      <a:pt x="140" y="405"/>
                    </a:cubicBezTo>
                    <a:cubicBezTo>
                      <a:pt x="135" y="399"/>
                      <a:pt x="131" y="392"/>
                      <a:pt x="127" y="386"/>
                    </a:cubicBezTo>
                    <a:cubicBezTo>
                      <a:pt x="123" y="377"/>
                      <a:pt x="120" y="367"/>
                      <a:pt x="117" y="358"/>
                    </a:cubicBezTo>
                    <a:cubicBezTo>
                      <a:pt x="114" y="354"/>
                      <a:pt x="111" y="350"/>
                      <a:pt x="108" y="347"/>
                    </a:cubicBezTo>
                    <a:cubicBezTo>
                      <a:pt x="84" y="347"/>
                      <a:pt x="97" y="368"/>
                      <a:pt x="89" y="384"/>
                    </a:cubicBezTo>
                    <a:cubicBezTo>
                      <a:pt x="87" y="383"/>
                      <a:pt x="85" y="382"/>
                      <a:pt x="84" y="382"/>
                    </a:cubicBezTo>
                    <a:cubicBezTo>
                      <a:pt x="84" y="368"/>
                      <a:pt x="76" y="355"/>
                      <a:pt x="74" y="346"/>
                    </a:cubicBezTo>
                    <a:cubicBezTo>
                      <a:pt x="80" y="342"/>
                      <a:pt x="79" y="330"/>
                      <a:pt x="79" y="329"/>
                    </a:cubicBezTo>
                    <a:cubicBezTo>
                      <a:pt x="79" y="322"/>
                      <a:pt x="80" y="315"/>
                      <a:pt x="81" y="308"/>
                    </a:cubicBezTo>
                    <a:cubicBezTo>
                      <a:pt x="74" y="294"/>
                      <a:pt x="71" y="278"/>
                      <a:pt x="74" y="268"/>
                    </a:cubicBezTo>
                    <a:cubicBezTo>
                      <a:pt x="78" y="263"/>
                      <a:pt x="81" y="258"/>
                      <a:pt x="85" y="254"/>
                    </a:cubicBezTo>
                    <a:cubicBezTo>
                      <a:pt x="84" y="245"/>
                      <a:pt x="84" y="236"/>
                      <a:pt x="83" y="228"/>
                    </a:cubicBezTo>
                    <a:cubicBezTo>
                      <a:pt x="79" y="222"/>
                      <a:pt x="75" y="216"/>
                      <a:pt x="71" y="210"/>
                    </a:cubicBezTo>
                    <a:cubicBezTo>
                      <a:pt x="68" y="196"/>
                      <a:pt x="64" y="181"/>
                      <a:pt x="59" y="174"/>
                    </a:cubicBezTo>
                    <a:cubicBezTo>
                      <a:pt x="45" y="157"/>
                      <a:pt x="31" y="139"/>
                      <a:pt x="28" y="125"/>
                    </a:cubicBezTo>
                    <a:cubicBezTo>
                      <a:pt x="21" y="120"/>
                      <a:pt x="14" y="116"/>
                      <a:pt x="8" y="111"/>
                    </a:cubicBezTo>
                    <a:cubicBezTo>
                      <a:pt x="6" y="110"/>
                      <a:pt x="5" y="108"/>
                      <a:pt x="4" y="106"/>
                    </a:cubicBezTo>
                    <a:cubicBezTo>
                      <a:pt x="3" y="106"/>
                      <a:pt x="2" y="106"/>
                      <a:pt x="2" y="106"/>
                    </a:cubicBezTo>
                    <a:cubicBezTo>
                      <a:pt x="2" y="96"/>
                      <a:pt x="0" y="87"/>
                      <a:pt x="2" y="81"/>
                    </a:cubicBezTo>
                    <a:cubicBezTo>
                      <a:pt x="16" y="75"/>
                      <a:pt x="15" y="62"/>
                      <a:pt x="15" y="51"/>
                    </a:cubicBezTo>
                    <a:cubicBezTo>
                      <a:pt x="11" y="45"/>
                      <a:pt x="6" y="39"/>
                      <a:pt x="2" y="34"/>
                    </a:cubicBezTo>
                    <a:cubicBezTo>
                      <a:pt x="2" y="30"/>
                      <a:pt x="2" y="26"/>
                      <a:pt x="2" y="22"/>
                    </a:cubicBezTo>
                    <a:cubicBezTo>
                      <a:pt x="15" y="21"/>
                      <a:pt x="29" y="20"/>
                      <a:pt x="43" y="19"/>
                    </a:cubicBezTo>
                    <a:cubicBezTo>
                      <a:pt x="48" y="21"/>
                      <a:pt x="58" y="31"/>
                      <a:pt x="64" y="42"/>
                    </a:cubicBezTo>
                    <a:cubicBezTo>
                      <a:pt x="64" y="58"/>
                      <a:pt x="78" y="77"/>
                      <a:pt x="95" y="91"/>
                    </a:cubicBezTo>
                    <a:cubicBezTo>
                      <a:pt x="101" y="92"/>
                      <a:pt x="107" y="90"/>
                      <a:pt x="113" y="102"/>
                    </a:cubicBezTo>
                    <a:cubicBezTo>
                      <a:pt x="119" y="102"/>
                      <a:pt x="125" y="101"/>
                      <a:pt x="133" y="95"/>
                    </a:cubicBezTo>
                    <a:cubicBezTo>
                      <a:pt x="134" y="94"/>
                      <a:pt x="135" y="94"/>
                      <a:pt x="137" y="94"/>
                    </a:cubicBezTo>
                    <a:cubicBezTo>
                      <a:pt x="138" y="95"/>
                      <a:pt x="139" y="95"/>
                      <a:pt x="140" y="97"/>
                    </a:cubicBezTo>
                    <a:cubicBezTo>
                      <a:pt x="140" y="104"/>
                      <a:pt x="150" y="105"/>
                      <a:pt x="160" y="106"/>
                    </a:cubicBezTo>
                    <a:cubicBezTo>
                      <a:pt x="161" y="108"/>
                      <a:pt x="163" y="110"/>
                      <a:pt x="164" y="112"/>
                    </a:cubicBezTo>
                    <a:cubicBezTo>
                      <a:pt x="168" y="112"/>
                      <a:pt x="171" y="112"/>
                      <a:pt x="175" y="112"/>
                    </a:cubicBezTo>
                    <a:cubicBezTo>
                      <a:pt x="178" y="109"/>
                      <a:pt x="182" y="106"/>
                      <a:pt x="186" y="104"/>
                    </a:cubicBezTo>
                    <a:cubicBezTo>
                      <a:pt x="194" y="102"/>
                      <a:pt x="203" y="100"/>
                      <a:pt x="211" y="99"/>
                    </a:cubicBezTo>
                    <a:cubicBezTo>
                      <a:pt x="213" y="97"/>
                      <a:pt x="214" y="94"/>
                      <a:pt x="216" y="93"/>
                    </a:cubicBezTo>
                    <a:cubicBezTo>
                      <a:pt x="216" y="74"/>
                      <a:pt x="201" y="51"/>
                      <a:pt x="209" y="43"/>
                    </a:cubicBezTo>
                    <a:cubicBezTo>
                      <a:pt x="213" y="45"/>
                      <a:pt x="217" y="53"/>
                      <a:pt x="229" y="57"/>
                    </a:cubicBezTo>
                    <a:cubicBezTo>
                      <a:pt x="230" y="58"/>
                      <a:pt x="231" y="60"/>
                      <a:pt x="233" y="62"/>
                    </a:cubicBezTo>
                    <a:cubicBezTo>
                      <a:pt x="240" y="65"/>
                      <a:pt x="252" y="66"/>
                      <a:pt x="263" y="62"/>
                    </a:cubicBezTo>
                    <a:cubicBezTo>
                      <a:pt x="266" y="59"/>
                      <a:pt x="269" y="56"/>
                      <a:pt x="273" y="53"/>
                    </a:cubicBezTo>
                    <a:cubicBezTo>
                      <a:pt x="273" y="35"/>
                      <a:pt x="267" y="31"/>
                      <a:pt x="266" y="22"/>
                    </a:cubicBezTo>
                    <a:cubicBezTo>
                      <a:pt x="272" y="17"/>
                      <a:pt x="283" y="0"/>
                      <a:pt x="296" y="8"/>
                    </a:cubicBezTo>
                    <a:cubicBezTo>
                      <a:pt x="300" y="17"/>
                      <a:pt x="302" y="24"/>
                      <a:pt x="317" y="34"/>
                    </a:cubicBezTo>
                    <a:cubicBezTo>
                      <a:pt x="321" y="35"/>
                      <a:pt x="326" y="37"/>
                      <a:pt x="330" y="39"/>
                    </a:cubicBezTo>
                    <a:cubicBezTo>
                      <a:pt x="337" y="49"/>
                      <a:pt x="352" y="55"/>
                      <a:pt x="362" y="72"/>
                    </a:cubicBezTo>
                    <a:cubicBezTo>
                      <a:pt x="363" y="75"/>
                      <a:pt x="364" y="80"/>
                      <a:pt x="366" y="84"/>
                    </a:cubicBezTo>
                    <a:cubicBezTo>
                      <a:pt x="369" y="90"/>
                      <a:pt x="378" y="105"/>
                      <a:pt x="391" y="110"/>
                    </a:cubicBezTo>
                    <a:cubicBezTo>
                      <a:pt x="404" y="109"/>
                      <a:pt x="417" y="109"/>
                      <a:pt x="429" y="109"/>
                    </a:cubicBezTo>
                    <a:cubicBezTo>
                      <a:pt x="438" y="104"/>
                      <a:pt x="444" y="99"/>
                      <a:pt x="457" y="101"/>
                    </a:cubicBezTo>
                    <a:cubicBezTo>
                      <a:pt x="465" y="103"/>
                      <a:pt x="474" y="106"/>
                      <a:pt x="482" y="109"/>
                    </a:cubicBezTo>
                    <a:cubicBezTo>
                      <a:pt x="490" y="109"/>
                      <a:pt x="498" y="109"/>
                      <a:pt x="506" y="110"/>
                    </a:cubicBezTo>
                    <a:cubicBezTo>
                      <a:pt x="515" y="116"/>
                      <a:pt x="518" y="123"/>
                      <a:pt x="535" y="124"/>
                    </a:cubicBezTo>
                    <a:cubicBezTo>
                      <a:pt x="538" y="127"/>
                      <a:pt x="543" y="130"/>
                      <a:pt x="547" y="134"/>
                    </a:cubicBezTo>
                    <a:cubicBezTo>
                      <a:pt x="547" y="143"/>
                      <a:pt x="547" y="153"/>
                      <a:pt x="547" y="162"/>
                    </a:cubicBezTo>
                    <a:cubicBezTo>
                      <a:pt x="535" y="174"/>
                      <a:pt x="527" y="191"/>
                      <a:pt x="523" y="207"/>
                    </a:cubicBezTo>
                    <a:cubicBezTo>
                      <a:pt x="516" y="219"/>
                      <a:pt x="506" y="230"/>
                      <a:pt x="495" y="241"/>
                    </a:cubicBezTo>
                    <a:cubicBezTo>
                      <a:pt x="471" y="247"/>
                      <a:pt x="471" y="237"/>
                      <a:pt x="457" y="227"/>
                    </a:cubicBezTo>
                    <a:cubicBezTo>
                      <a:pt x="448" y="216"/>
                      <a:pt x="438" y="216"/>
                      <a:pt x="432" y="216"/>
                    </a:cubicBezTo>
                    <a:cubicBezTo>
                      <a:pt x="431" y="217"/>
                      <a:pt x="430" y="219"/>
                      <a:pt x="429" y="220"/>
                    </a:cubicBezTo>
                    <a:cubicBezTo>
                      <a:pt x="429" y="227"/>
                      <a:pt x="429" y="235"/>
                      <a:pt x="429" y="242"/>
                    </a:cubicBezTo>
                    <a:cubicBezTo>
                      <a:pt x="434" y="252"/>
                      <a:pt x="435" y="260"/>
                      <a:pt x="435" y="274"/>
                    </a:cubicBezTo>
                    <a:cubicBezTo>
                      <a:pt x="432" y="284"/>
                      <a:pt x="429" y="299"/>
                      <a:pt x="432" y="313"/>
                    </a:cubicBezTo>
                    <a:cubicBezTo>
                      <a:pt x="435" y="316"/>
                      <a:pt x="438" y="319"/>
                      <a:pt x="441" y="323"/>
                    </a:cubicBezTo>
                    <a:cubicBezTo>
                      <a:pt x="449" y="326"/>
                      <a:pt x="464" y="347"/>
                      <a:pt x="450" y="361"/>
                    </a:cubicBezTo>
                    <a:cubicBezTo>
                      <a:pt x="437" y="369"/>
                      <a:pt x="437" y="365"/>
                      <a:pt x="437" y="384"/>
                    </a:cubicBezTo>
                    <a:cubicBezTo>
                      <a:pt x="442" y="395"/>
                      <a:pt x="462" y="394"/>
                      <a:pt x="478" y="409"/>
                    </a:cubicBezTo>
                    <a:cubicBezTo>
                      <a:pt x="478" y="414"/>
                      <a:pt x="478" y="427"/>
                      <a:pt x="472" y="433"/>
                    </a:cubicBezTo>
                    <a:cubicBezTo>
                      <a:pt x="455" y="433"/>
                      <a:pt x="438" y="430"/>
                      <a:pt x="429" y="426"/>
                    </a:cubicBezTo>
                    <a:cubicBezTo>
                      <a:pt x="429" y="415"/>
                      <a:pt x="426" y="405"/>
                      <a:pt x="423" y="400"/>
                    </a:cubicBezTo>
                    <a:cubicBezTo>
                      <a:pt x="408" y="400"/>
                      <a:pt x="407" y="408"/>
                      <a:pt x="397" y="413"/>
                    </a:cubicBezTo>
                    <a:cubicBezTo>
                      <a:pt x="392" y="412"/>
                      <a:pt x="387" y="412"/>
                      <a:pt x="382" y="412"/>
                    </a:cubicBezTo>
                    <a:cubicBezTo>
                      <a:pt x="366" y="400"/>
                      <a:pt x="363" y="384"/>
                      <a:pt x="361" y="371"/>
                    </a:cubicBezTo>
                    <a:cubicBezTo>
                      <a:pt x="359" y="368"/>
                      <a:pt x="356" y="365"/>
                      <a:pt x="355" y="363"/>
                    </a:cubicBezTo>
                    <a:cubicBezTo>
                      <a:pt x="331" y="363"/>
                      <a:pt x="325" y="360"/>
                      <a:pt x="322" y="382"/>
                    </a:cubicBezTo>
                    <a:cubicBezTo>
                      <a:pt x="315" y="388"/>
                      <a:pt x="311" y="387"/>
                      <a:pt x="305" y="391"/>
                    </a:cubicBezTo>
                    <a:cubicBezTo>
                      <a:pt x="305" y="394"/>
                      <a:pt x="305" y="397"/>
                      <a:pt x="306" y="401"/>
                    </a:cubicBezTo>
                    <a:cubicBezTo>
                      <a:pt x="310" y="407"/>
                      <a:pt x="320" y="417"/>
                      <a:pt x="316" y="431"/>
                    </a:cubicBezTo>
                    <a:cubicBezTo>
                      <a:pt x="311" y="442"/>
                      <a:pt x="294" y="449"/>
                      <a:pt x="286" y="455"/>
                    </a:cubicBezTo>
                    <a:cubicBezTo>
                      <a:pt x="285" y="457"/>
                      <a:pt x="283" y="458"/>
                      <a:pt x="282" y="460"/>
                    </a:cubicBezTo>
                    <a:cubicBezTo>
                      <a:pt x="282" y="467"/>
                      <a:pt x="282" y="475"/>
                      <a:pt x="282" y="483"/>
                    </a:cubicBezTo>
                    <a:cubicBezTo>
                      <a:pt x="287" y="493"/>
                      <a:pt x="298" y="487"/>
                      <a:pt x="298" y="512"/>
                    </a:cubicBezTo>
                    <a:cubicBezTo>
                      <a:pt x="296" y="514"/>
                      <a:pt x="295" y="517"/>
                      <a:pt x="294" y="521"/>
                    </a:cubicBezTo>
                    <a:cubicBezTo>
                      <a:pt x="289" y="523"/>
                      <a:pt x="285" y="525"/>
                      <a:pt x="281" y="527"/>
                    </a:cubicBezTo>
                    <a:cubicBezTo>
                      <a:pt x="268" y="532"/>
                      <a:pt x="256" y="537"/>
                      <a:pt x="243" y="542"/>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1600" b="0" kern="0" noProof="1">
                  <a:solidFill>
                    <a:schemeClr val="tx1"/>
                  </a:solidFill>
                  <a:latin typeface="微软雅黑" panose="020B0503020204020204" pitchFamily="34" charset="-122"/>
                  <a:ea typeface="微软雅黑" panose="020B0503020204020204" pitchFamily="34" charset="-122"/>
                </a:endParaRPr>
              </a:p>
            </p:txBody>
          </p:sp>
          <p:sp>
            <p:nvSpPr>
              <p:cNvPr id="40" name="Freeform 57"/>
              <p:cNvSpPr>
                <a:spLocks/>
              </p:cNvSpPr>
              <p:nvPr/>
            </p:nvSpPr>
            <p:spPr bwMode="auto">
              <a:xfrm rot="252837">
                <a:off x="601663" y="3089275"/>
                <a:ext cx="2255837" cy="1377950"/>
              </a:xfrm>
              <a:custGeom>
                <a:avLst/>
                <a:gdLst/>
                <a:ahLst/>
                <a:cxnLst>
                  <a:cxn ang="0">
                    <a:pos x="711" y="667"/>
                  </a:cxn>
                  <a:cxn ang="0">
                    <a:pos x="695" y="638"/>
                  </a:cxn>
                  <a:cxn ang="0">
                    <a:pos x="671" y="599"/>
                  </a:cxn>
                  <a:cxn ang="0">
                    <a:pos x="639" y="591"/>
                  </a:cxn>
                  <a:cxn ang="0">
                    <a:pos x="595" y="562"/>
                  </a:cxn>
                  <a:cxn ang="0">
                    <a:pos x="568" y="559"/>
                  </a:cxn>
                  <a:cxn ang="0">
                    <a:pos x="535" y="585"/>
                  </a:cxn>
                  <a:cxn ang="0">
                    <a:pos x="527" y="616"/>
                  </a:cxn>
                  <a:cxn ang="0">
                    <a:pos x="515" y="564"/>
                  </a:cxn>
                  <a:cxn ang="0">
                    <a:pos x="445" y="572"/>
                  </a:cxn>
                  <a:cxn ang="0">
                    <a:pos x="406" y="543"/>
                  </a:cxn>
                  <a:cxn ang="0">
                    <a:pos x="343" y="510"/>
                  </a:cxn>
                  <a:cxn ang="0">
                    <a:pos x="317" y="493"/>
                  </a:cxn>
                  <a:cxn ang="0">
                    <a:pos x="274" y="440"/>
                  </a:cxn>
                  <a:cxn ang="0">
                    <a:pos x="243" y="430"/>
                  </a:cxn>
                  <a:cxn ang="0">
                    <a:pos x="207" y="394"/>
                  </a:cxn>
                  <a:cxn ang="0">
                    <a:pos x="165" y="343"/>
                  </a:cxn>
                  <a:cxn ang="0">
                    <a:pos x="128" y="354"/>
                  </a:cxn>
                  <a:cxn ang="0">
                    <a:pos x="85" y="311"/>
                  </a:cxn>
                  <a:cxn ang="0">
                    <a:pos x="12" y="255"/>
                  </a:cxn>
                  <a:cxn ang="0">
                    <a:pos x="19" y="219"/>
                  </a:cxn>
                  <a:cxn ang="0">
                    <a:pos x="26" y="158"/>
                  </a:cxn>
                  <a:cxn ang="0">
                    <a:pos x="59" y="174"/>
                  </a:cxn>
                  <a:cxn ang="0">
                    <a:pos x="61" y="122"/>
                  </a:cxn>
                  <a:cxn ang="0">
                    <a:pos x="61" y="56"/>
                  </a:cxn>
                  <a:cxn ang="0">
                    <a:pos x="88" y="56"/>
                  </a:cxn>
                  <a:cxn ang="0">
                    <a:pos x="127" y="41"/>
                  </a:cxn>
                  <a:cxn ang="0">
                    <a:pos x="177" y="4"/>
                  </a:cxn>
                  <a:cxn ang="0">
                    <a:pos x="231" y="24"/>
                  </a:cxn>
                  <a:cxn ang="0">
                    <a:pos x="284" y="13"/>
                  </a:cxn>
                  <a:cxn ang="0">
                    <a:pos x="322" y="47"/>
                  </a:cxn>
                  <a:cxn ang="0">
                    <a:pos x="375" y="37"/>
                  </a:cxn>
                  <a:cxn ang="0">
                    <a:pos x="441" y="39"/>
                  </a:cxn>
                  <a:cxn ang="0">
                    <a:pos x="510" y="18"/>
                  </a:cxn>
                  <a:cxn ang="0">
                    <a:pos x="593" y="22"/>
                  </a:cxn>
                  <a:cxn ang="0">
                    <a:pos x="616" y="51"/>
                  </a:cxn>
                  <a:cxn ang="0">
                    <a:pos x="619" y="103"/>
                  </a:cxn>
                  <a:cxn ang="0">
                    <a:pos x="648" y="232"/>
                  </a:cxn>
                  <a:cxn ang="0">
                    <a:pos x="699" y="251"/>
                  </a:cxn>
                  <a:cxn ang="0">
                    <a:pos x="802" y="308"/>
                  </a:cxn>
                  <a:cxn ang="0">
                    <a:pos x="876" y="312"/>
                  </a:cxn>
                  <a:cxn ang="0">
                    <a:pos x="907" y="350"/>
                  </a:cxn>
                  <a:cxn ang="0">
                    <a:pos x="940" y="384"/>
                  </a:cxn>
                  <a:cxn ang="0">
                    <a:pos x="957" y="372"/>
                  </a:cxn>
                  <a:cxn ang="0">
                    <a:pos x="996" y="371"/>
                  </a:cxn>
                  <a:cxn ang="0">
                    <a:pos x="1020" y="339"/>
                  </a:cxn>
                  <a:cxn ang="0">
                    <a:pos x="1075" y="406"/>
                  </a:cxn>
                  <a:cxn ang="0">
                    <a:pos x="1100" y="478"/>
                  </a:cxn>
                  <a:cxn ang="0">
                    <a:pos x="1093" y="554"/>
                  </a:cxn>
                  <a:cxn ang="0">
                    <a:pos x="1090" y="566"/>
                  </a:cxn>
                  <a:cxn ang="0">
                    <a:pos x="1056" y="565"/>
                  </a:cxn>
                  <a:cxn ang="0">
                    <a:pos x="1060" y="613"/>
                  </a:cxn>
                  <a:cxn ang="0">
                    <a:pos x="1039" y="616"/>
                  </a:cxn>
                  <a:cxn ang="0">
                    <a:pos x="989" y="622"/>
                  </a:cxn>
                  <a:cxn ang="0">
                    <a:pos x="960" y="622"/>
                  </a:cxn>
                  <a:cxn ang="0">
                    <a:pos x="921" y="595"/>
                  </a:cxn>
                  <a:cxn ang="0">
                    <a:pos x="884" y="601"/>
                  </a:cxn>
                  <a:cxn ang="0">
                    <a:pos x="833" y="635"/>
                  </a:cxn>
                  <a:cxn ang="0">
                    <a:pos x="791" y="662"/>
                  </a:cxn>
                </a:cxnLst>
                <a:rect l="0" t="0" r="r" b="b"/>
                <a:pathLst>
                  <a:path w="1100" h="671">
                    <a:moveTo>
                      <a:pt x="758" y="671"/>
                    </a:moveTo>
                    <a:cubicBezTo>
                      <a:pt x="752" y="665"/>
                      <a:pt x="716" y="667"/>
                      <a:pt x="711" y="667"/>
                    </a:cubicBezTo>
                    <a:cubicBezTo>
                      <a:pt x="709" y="667"/>
                      <a:pt x="706" y="668"/>
                      <a:pt x="704" y="669"/>
                    </a:cubicBezTo>
                    <a:cubicBezTo>
                      <a:pt x="670" y="667"/>
                      <a:pt x="689" y="654"/>
                      <a:pt x="695" y="638"/>
                    </a:cubicBezTo>
                    <a:cubicBezTo>
                      <a:pt x="695" y="634"/>
                      <a:pt x="695" y="629"/>
                      <a:pt x="695" y="625"/>
                    </a:cubicBezTo>
                    <a:cubicBezTo>
                      <a:pt x="673" y="618"/>
                      <a:pt x="675" y="612"/>
                      <a:pt x="671" y="599"/>
                    </a:cubicBezTo>
                    <a:cubicBezTo>
                      <a:pt x="670" y="598"/>
                      <a:pt x="669" y="596"/>
                      <a:pt x="668" y="595"/>
                    </a:cubicBezTo>
                    <a:cubicBezTo>
                      <a:pt x="656" y="595"/>
                      <a:pt x="647" y="594"/>
                      <a:pt x="639" y="591"/>
                    </a:cubicBezTo>
                    <a:cubicBezTo>
                      <a:pt x="635" y="586"/>
                      <a:pt x="632" y="582"/>
                      <a:pt x="629" y="578"/>
                    </a:cubicBezTo>
                    <a:cubicBezTo>
                      <a:pt x="614" y="574"/>
                      <a:pt x="601" y="566"/>
                      <a:pt x="595" y="562"/>
                    </a:cubicBezTo>
                    <a:cubicBezTo>
                      <a:pt x="593" y="561"/>
                      <a:pt x="590" y="559"/>
                      <a:pt x="588" y="559"/>
                    </a:cubicBezTo>
                    <a:cubicBezTo>
                      <a:pt x="581" y="559"/>
                      <a:pt x="574" y="559"/>
                      <a:pt x="568" y="559"/>
                    </a:cubicBezTo>
                    <a:cubicBezTo>
                      <a:pt x="559" y="564"/>
                      <a:pt x="554" y="574"/>
                      <a:pt x="543" y="578"/>
                    </a:cubicBezTo>
                    <a:cubicBezTo>
                      <a:pt x="540" y="580"/>
                      <a:pt x="537" y="582"/>
                      <a:pt x="535" y="585"/>
                    </a:cubicBezTo>
                    <a:cubicBezTo>
                      <a:pt x="533" y="588"/>
                      <a:pt x="532" y="591"/>
                      <a:pt x="531" y="594"/>
                    </a:cubicBezTo>
                    <a:cubicBezTo>
                      <a:pt x="529" y="601"/>
                      <a:pt x="528" y="608"/>
                      <a:pt x="527" y="616"/>
                    </a:cubicBezTo>
                    <a:cubicBezTo>
                      <a:pt x="499" y="612"/>
                      <a:pt x="507" y="588"/>
                      <a:pt x="515" y="573"/>
                    </a:cubicBezTo>
                    <a:cubicBezTo>
                      <a:pt x="515" y="570"/>
                      <a:pt x="515" y="567"/>
                      <a:pt x="515" y="564"/>
                    </a:cubicBezTo>
                    <a:cubicBezTo>
                      <a:pt x="503" y="555"/>
                      <a:pt x="503" y="558"/>
                      <a:pt x="495" y="557"/>
                    </a:cubicBezTo>
                    <a:cubicBezTo>
                      <a:pt x="471" y="562"/>
                      <a:pt x="460" y="563"/>
                      <a:pt x="445" y="572"/>
                    </a:cubicBezTo>
                    <a:cubicBezTo>
                      <a:pt x="428" y="572"/>
                      <a:pt x="419" y="560"/>
                      <a:pt x="415" y="551"/>
                    </a:cubicBezTo>
                    <a:cubicBezTo>
                      <a:pt x="412" y="548"/>
                      <a:pt x="409" y="545"/>
                      <a:pt x="406" y="543"/>
                    </a:cubicBezTo>
                    <a:cubicBezTo>
                      <a:pt x="391" y="543"/>
                      <a:pt x="376" y="543"/>
                      <a:pt x="362" y="543"/>
                    </a:cubicBezTo>
                    <a:cubicBezTo>
                      <a:pt x="349" y="535"/>
                      <a:pt x="348" y="519"/>
                      <a:pt x="343" y="510"/>
                    </a:cubicBezTo>
                    <a:cubicBezTo>
                      <a:pt x="333" y="508"/>
                      <a:pt x="333" y="508"/>
                      <a:pt x="329" y="502"/>
                    </a:cubicBezTo>
                    <a:cubicBezTo>
                      <a:pt x="325" y="499"/>
                      <a:pt x="321" y="496"/>
                      <a:pt x="317" y="493"/>
                    </a:cubicBezTo>
                    <a:cubicBezTo>
                      <a:pt x="309" y="490"/>
                      <a:pt x="302" y="487"/>
                      <a:pt x="294" y="485"/>
                    </a:cubicBezTo>
                    <a:cubicBezTo>
                      <a:pt x="271" y="465"/>
                      <a:pt x="277" y="462"/>
                      <a:pt x="274" y="440"/>
                    </a:cubicBezTo>
                    <a:cubicBezTo>
                      <a:pt x="272" y="437"/>
                      <a:pt x="270" y="433"/>
                      <a:pt x="269" y="430"/>
                    </a:cubicBezTo>
                    <a:cubicBezTo>
                      <a:pt x="260" y="430"/>
                      <a:pt x="251" y="430"/>
                      <a:pt x="243" y="430"/>
                    </a:cubicBezTo>
                    <a:cubicBezTo>
                      <a:pt x="226" y="424"/>
                      <a:pt x="227" y="419"/>
                      <a:pt x="224" y="409"/>
                    </a:cubicBezTo>
                    <a:cubicBezTo>
                      <a:pt x="217" y="399"/>
                      <a:pt x="211" y="396"/>
                      <a:pt x="207" y="394"/>
                    </a:cubicBezTo>
                    <a:cubicBezTo>
                      <a:pt x="199" y="387"/>
                      <a:pt x="191" y="381"/>
                      <a:pt x="184" y="374"/>
                    </a:cubicBezTo>
                    <a:cubicBezTo>
                      <a:pt x="178" y="364"/>
                      <a:pt x="171" y="353"/>
                      <a:pt x="165" y="343"/>
                    </a:cubicBezTo>
                    <a:cubicBezTo>
                      <a:pt x="152" y="343"/>
                      <a:pt x="149" y="343"/>
                      <a:pt x="142" y="346"/>
                    </a:cubicBezTo>
                    <a:cubicBezTo>
                      <a:pt x="137" y="348"/>
                      <a:pt x="132" y="351"/>
                      <a:pt x="128" y="354"/>
                    </a:cubicBezTo>
                    <a:cubicBezTo>
                      <a:pt x="121" y="354"/>
                      <a:pt x="114" y="354"/>
                      <a:pt x="108" y="354"/>
                    </a:cubicBezTo>
                    <a:cubicBezTo>
                      <a:pt x="89" y="341"/>
                      <a:pt x="88" y="324"/>
                      <a:pt x="85" y="311"/>
                    </a:cubicBezTo>
                    <a:cubicBezTo>
                      <a:pt x="79" y="302"/>
                      <a:pt x="74" y="293"/>
                      <a:pt x="69" y="284"/>
                    </a:cubicBezTo>
                    <a:cubicBezTo>
                      <a:pt x="51" y="266"/>
                      <a:pt x="29" y="261"/>
                      <a:pt x="12" y="255"/>
                    </a:cubicBezTo>
                    <a:cubicBezTo>
                      <a:pt x="0" y="246"/>
                      <a:pt x="7" y="238"/>
                      <a:pt x="10" y="232"/>
                    </a:cubicBezTo>
                    <a:cubicBezTo>
                      <a:pt x="15" y="229"/>
                      <a:pt x="18" y="221"/>
                      <a:pt x="19" y="219"/>
                    </a:cubicBezTo>
                    <a:cubicBezTo>
                      <a:pt x="19" y="205"/>
                      <a:pt x="19" y="191"/>
                      <a:pt x="20" y="178"/>
                    </a:cubicBezTo>
                    <a:cubicBezTo>
                      <a:pt x="13" y="160"/>
                      <a:pt x="8" y="158"/>
                      <a:pt x="26" y="158"/>
                    </a:cubicBezTo>
                    <a:cubicBezTo>
                      <a:pt x="28" y="159"/>
                      <a:pt x="30" y="161"/>
                      <a:pt x="32" y="163"/>
                    </a:cubicBezTo>
                    <a:cubicBezTo>
                      <a:pt x="35" y="169"/>
                      <a:pt x="46" y="190"/>
                      <a:pt x="59" y="174"/>
                    </a:cubicBezTo>
                    <a:cubicBezTo>
                      <a:pt x="61" y="168"/>
                      <a:pt x="62" y="163"/>
                      <a:pt x="64" y="157"/>
                    </a:cubicBezTo>
                    <a:cubicBezTo>
                      <a:pt x="63" y="145"/>
                      <a:pt x="62" y="133"/>
                      <a:pt x="61" y="122"/>
                    </a:cubicBezTo>
                    <a:cubicBezTo>
                      <a:pt x="58" y="112"/>
                      <a:pt x="54" y="103"/>
                      <a:pt x="51" y="94"/>
                    </a:cubicBezTo>
                    <a:cubicBezTo>
                      <a:pt x="46" y="74"/>
                      <a:pt x="48" y="66"/>
                      <a:pt x="61" y="56"/>
                    </a:cubicBezTo>
                    <a:cubicBezTo>
                      <a:pt x="62" y="53"/>
                      <a:pt x="64" y="50"/>
                      <a:pt x="66" y="47"/>
                    </a:cubicBezTo>
                    <a:cubicBezTo>
                      <a:pt x="74" y="50"/>
                      <a:pt x="81" y="53"/>
                      <a:pt x="88" y="56"/>
                    </a:cubicBezTo>
                    <a:cubicBezTo>
                      <a:pt x="95" y="56"/>
                      <a:pt x="101" y="56"/>
                      <a:pt x="108" y="56"/>
                    </a:cubicBezTo>
                    <a:cubicBezTo>
                      <a:pt x="114" y="51"/>
                      <a:pt x="120" y="48"/>
                      <a:pt x="127" y="41"/>
                    </a:cubicBezTo>
                    <a:cubicBezTo>
                      <a:pt x="134" y="21"/>
                      <a:pt x="141" y="11"/>
                      <a:pt x="160" y="1"/>
                    </a:cubicBezTo>
                    <a:cubicBezTo>
                      <a:pt x="165" y="1"/>
                      <a:pt x="165" y="0"/>
                      <a:pt x="177" y="4"/>
                    </a:cubicBezTo>
                    <a:cubicBezTo>
                      <a:pt x="185" y="9"/>
                      <a:pt x="194" y="14"/>
                      <a:pt x="203" y="20"/>
                    </a:cubicBezTo>
                    <a:cubicBezTo>
                      <a:pt x="203" y="36"/>
                      <a:pt x="220" y="28"/>
                      <a:pt x="231" y="24"/>
                    </a:cubicBezTo>
                    <a:cubicBezTo>
                      <a:pt x="238" y="23"/>
                      <a:pt x="245" y="22"/>
                      <a:pt x="252" y="21"/>
                    </a:cubicBezTo>
                    <a:cubicBezTo>
                      <a:pt x="266" y="7"/>
                      <a:pt x="264" y="0"/>
                      <a:pt x="284" y="13"/>
                    </a:cubicBezTo>
                    <a:cubicBezTo>
                      <a:pt x="284" y="30"/>
                      <a:pt x="284" y="28"/>
                      <a:pt x="302" y="39"/>
                    </a:cubicBezTo>
                    <a:cubicBezTo>
                      <a:pt x="309" y="41"/>
                      <a:pt x="315" y="44"/>
                      <a:pt x="322" y="47"/>
                    </a:cubicBezTo>
                    <a:cubicBezTo>
                      <a:pt x="327" y="47"/>
                      <a:pt x="333" y="47"/>
                      <a:pt x="339" y="47"/>
                    </a:cubicBezTo>
                    <a:cubicBezTo>
                      <a:pt x="349" y="43"/>
                      <a:pt x="360" y="38"/>
                      <a:pt x="375" y="37"/>
                    </a:cubicBezTo>
                    <a:cubicBezTo>
                      <a:pt x="395" y="30"/>
                      <a:pt x="394" y="27"/>
                      <a:pt x="418" y="38"/>
                    </a:cubicBezTo>
                    <a:cubicBezTo>
                      <a:pt x="425" y="38"/>
                      <a:pt x="433" y="38"/>
                      <a:pt x="441" y="39"/>
                    </a:cubicBezTo>
                    <a:cubicBezTo>
                      <a:pt x="449" y="33"/>
                      <a:pt x="447" y="28"/>
                      <a:pt x="457" y="25"/>
                    </a:cubicBezTo>
                    <a:cubicBezTo>
                      <a:pt x="474" y="11"/>
                      <a:pt x="482" y="4"/>
                      <a:pt x="510" y="18"/>
                    </a:cubicBezTo>
                    <a:cubicBezTo>
                      <a:pt x="528" y="18"/>
                      <a:pt x="554" y="14"/>
                      <a:pt x="577" y="14"/>
                    </a:cubicBezTo>
                    <a:cubicBezTo>
                      <a:pt x="582" y="16"/>
                      <a:pt x="587" y="19"/>
                      <a:pt x="593" y="22"/>
                    </a:cubicBezTo>
                    <a:cubicBezTo>
                      <a:pt x="597" y="26"/>
                      <a:pt x="603" y="34"/>
                      <a:pt x="615" y="37"/>
                    </a:cubicBezTo>
                    <a:cubicBezTo>
                      <a:pt x="615" y="41"/>
                      <a:pt x="615" y="46"/>
                      <a:pt x="616" y="51"/>
                    </a:cubicBezTo>
                    <a:cubicBezTo>
                      <a:pt x="620" y="58"/>
                      <a:pt x="634" y="69"/>
                      <a:pt x="629" y="86"/>
                    </a:cubicBezTo>
                    <a:cubicBezTo>
                      <a:pt x="625" y="91"/>
                      <a:pt x="622" y="97"/>
                      <a:pt x="619" y="103"/>
                    </a:cubicBezTo>
                    <a:cubicBezTo>
                      <a:pt x="619" y="110"/>
                      <a:pt x="619" y="117"/>
                      <a:pt x="619" y="124"/>
                    </a:cubicBezTo>
                    <a:cubicBezTo>
                      <a:pt x="623" y="161"/>
                      <a:pt x="615" y="199"/>
                      <a:pt x="648" y="232"/>
                    </a:cubicBezTo>
                    <a:cubicBezTo>
                      <a:pt x="653" y="235"/>
                      <a:pt x="665" y="243"/>
                      <a:pt x="675" y="247"/>
                    </a:cubicBezTo>
                    <a:cubicBezTo>
                      <a:pt x="683" y="248"/>
                      <a:pt x="691" y="249"/>
                      <a:pt x="699" y="251"/>
                    </a:cubicBezTo>
                    <a:cubicBezTo>
                      <a:pt x="711" y="274"/>
                      <a:pt x="729" y="282"/>
                      <a:pt x="760" y="287"/>
                    </a:cubicBezTo>
                    <a:cubicBezTo>
                      <a:pt x="772" y="296"/>
                      <a:pt x="781" y="306"/>
                      <a:pt x="802" y="308"/>
                    </a:cubicBezTo>
                    <a:cubicBezTo>
                      <a:pt x="822" y="308"/>
                      <a:pt x="843" y="307"/>
                      <a:pt x="863" y="307"/>
                    </a:cubicBezTo>
                    <a:cubicBezTo>
                      <a:pt x="867" y="308"/>
                      <a:pt x="871" y="310"/>
                      <a:pt x="876" y="312"/>
                    </a:cubicBezTo>
                    <a:cubicBezTo>
                      <a:pt x="882" y="315"/>
                      <a:pt x="888" y="320"/>
                      <a:pt x="895" y="324"/>
                    </a:cubicBezTo>
                    <a:cubicBezTo>
                      <a:pt x="899" y="332"/>
                      <a:pt x="903" y="341"/>
                      <a:pt x="907" y="350"/>
                    </a:cubicBezTo>
                    <a:cubicBezTo>
                      <a:pt x="911" y="366"/>
                      <a:pt x="910" y="368"/>
                      <a:pt x="928" y="383"/>
                    </a:cubicBezTo>
                    <a:cubicBezTo>
                      <a:pt x="932" y="383"/>
                      <a:pt x="936" y="383"/>
                      <a:pt x="940" y="384"/>
                    </a:cubicBezTo>
                    <a:cubicBezTo>
                      <a:pt x="942" y="380"/>
                      <a:pt x="944" y="377"/>
                      <a:pt x="947" y="373"/>
                    </a:cubicBezTo>
                    <a:cubicBezTo>
                      <a:pt x="950" y="373"/>
                      <a:pt x="954" y="372"/>
                      <a:pt x="957" y="372"/>
                    </a:cubicBezTo>
                    <a:cubicBezTo>
                      <a:pt x="957" y="378"/>
                      <a:pt x="965" y="383"/>
                      <a:pt x="976" y="383"/>
                    </a:cubicBezTo>
                    <a:cubicBezTo>
                      <a:pt x="982" y="379"/>
                      <a:pt x="989" y="375"/>
                      <a:pt x="996" y="371"/>
                    </a:cubicBezTo>
                    <a:cubicBezTo>
                      <a:pt x="1003" y="361"/>
                      <a:pt x="1010" y="348"/>
                      <a:pt x="1018" y="340"/>
                    </a:cubicBezTo>
                    <a:cubicBezTo>
                      <a:pt x="1019" y="339"/>
                      <a:pt x="1019" y="339"/>
                      <a:pt x="1020" y="339"/>
                    </a:cubicBezTo>
                    <a:cubicBezTo>
                      <a:pt x="1023" y="343"/>
                      <a:pt x="1032" y="349"/>
                      <a:pt x="1042" y="355"/>
                    </a:cubicBezTo>
                    <a:cubicBezTo>
                      <a:pt x="1046" y="370"/>
                      <a:pt x="1059" y="388"/>
                      <a:pt x="1075" y="406"/>
                    </a:cubicBezTo>
                    <a:cubicBezTo>
                      <a:pt x="1079" y="418"/>
                      <a:pt x="1082" y="430"/>
                      <a:pt x="1086" y="443"/>
                    </a:cubicBezTo>
                    <a:cubicBezTo>
                      <a:pt x="1092" y="450"/>
                      <a:pt x="1100" y="461"/>
                      <a:pt x="1100" y="478"/>
                    </a:cubicBezTo>
                    <a:cubicBezTo>
                      <a:pt x="1087" y="493"/>
                      <a:pt x="1086" y="492"/>
                      <a:pt x="1087" y="515"/>
                    </a:cubicBezTo>
                    <a:cubicBezTo>
                      <a:pt x="1090" y="525"/>
                      <a:pt x="1099" y="539"/>
                      <a:pt x="1093" y="554"/>
                    </a:cubicBezTo>
                    <a:cubicBezTo>
                      <a:pt x="1093" y="558"/>
                      <a:pt x="1093" y="562"/>
                      <a:pt x="1093" y="566"/>
                    </a:cubicBezTo>
                    <a:cubicBezTo>
                      <a:pt x="1092" y="566"/>
                      <a:pt x="1091" y="566"/>
                      <a:pt x="1090" y="566"/>
                    </a:cubicBezTo>
                    <a:cubicBezTo>
                      <a:pt x="1090" y="561"/>
                      <a:pt x="1081" y="558"/>
                      <a:pt x="1079" y="555"/>
                    </a:cubicBezTo>
                    <a:cubicBezTo>
                      <a:pt x="1064" y="555"/>
                      <a:pt x="1062" y="560"/>
                      <a:pt x="1056" y="565"/>
                    </a:cubicBezTo>
                    <a:cubicBezTo>
                      <a:pt x="1056" y="574"/>
                      <a:pt x="1059" y="584"/>
                      <a:pt x="1062" y="599"/>
                    </a:cubicBezTo>
                    <a:cubicBezTo>
                      <a:pt x="1061" y="604"/>
                      <a:pt x="1061" y="608"/>
                      <a:pt x="1060" y="613"/>
                    </a:cubicBezTo>
                    <a:cubicBezTo>
                      <a:pt x="1058" y="614"/>
                      <a:pt x="1055" y="615"/>
                      <a:pt x="1053" y="616"/>
                    </a:cubicBezTo>
                    <a:cubicBezTo>
                      <a:pt x="1048" y="616"/>
                      <a:pt x="1043" y="616"/>
                      <a:pt x="1039" y="616"/>
                    </a:cubicBezTo>
                    <a:cubicBezTo>
                      <a:pt x="1033" y="608"/>
                      <a:pt x="1027" y="600"/>
                      <a:pt x="1021" y="592"/>
                    </a:cubicBezTo>
                    <a:cubicBezTo>
                      <a:pt x="998" y="581"/>
                      <a:pt x="985" y="599"/>
                      <a:pt x="989" y="622"/>
                    </a:cubicBezTo>
                    <a:cubicBezTo>
                      <a:pt x="987" y="625"/>
                      <a:pt x="986" y="628"/>
                      <a:pt x="985" y="631"/>
                    </a:cubicBezTo>
                    <a:cubicBezTo>
                      <a:pt x="975" y="631"/>
                      <a:pt x="962" y="625"/>
                      <a:pt x="960" y="622"/>
                    </a:cubicBezTo>
                    <a:cubicBezTo>
                      <a:pt x="959" y="618"/>
                      <a:pt x="957" y="614"/>
                      <a:pt x="957" y="609"/>
                    </a:cubicBezTo>
                    <a:cubicBezTo>
                      <a:pt x="943" y="602"/>
                      <a:pt x="930" y="599"/>
                      <a:pt x="921" y="595"/>
                    </a:cubicBezTo>
                    <a:cubicBezTo>
                      <a:pt x="919" y="592"/>
                      <a:pt x="917" y="589"/>
                      <a:pt x="915" y="587"/>
                    </a:cubicBezTo>
                    <a:cubicBezTo>
                      <a:pt x="896" y="587"/>
                      <a:pt x="897" y="591"/>
                      <a:pt x="884" y="601"/>
                    </a:cubicBezTo>
                    <a:cubicBezTo>
                      <a:pt x="876" y="605"/>
                      <a:pt x="867" y="610"/>
                      <a:pt x="860" y="615"/>
                    </a:cubicBezTo>
                    <a:cubicBezTo>
                      <a:pt x="841" y="618"/>
                      <a:pt x="844" y="621"/>
                      <a:pt x="833" y="635"/>
                    </a:cubicBezTo>
                    <a:cubicBezTo>
                      <a:pt x="808" y="638"/>
                      <a:pt x="811" y="638"/>
                      <a:pt x="797" y="657"/>
                    </a:cubicBezTo>
                    <a:cubicBezTo>
                      <a:pt x="795" y="658"/>
                      <a:pt x="793" y="660"/>
                      <a:pt x="791" y="662"/>
                    </a:cubicBezTo>
                    <a:cubicBezTo>
                      <a:pt x="776" y="664"/>
                      <a:pt x="769" y="667"/>
                      <a:pt x="758" y="671"/>
                    </a:cubicBezTo>
                    <a:close/>
                  </a:path>
                </a:pathLst>
              </a:custGeom>
              <a:grpFill/>
              <a:ln w="9525" algn="ctr">
                <a:solidFill>
                  <a:srgbClr val="FFFFFF"/>
                </a:solidFill>
                <a:miter lim="800000"/>
                <a:headEnd/>
                <a:tailEnd/>
              </a:ln>
            </p:spPr>
            <p:txBody>
              <a:bodyPr/>
              <a:lstStyle/>
              <a:p>
                <a:pPr fontAlgn="auto">
                  <a:spcBef>
                    <a:spcPts val="0"/>
                  </a:spcBef>
                  <a:spcAft>
                    <a:spcPts val="0"/>
                  </a:spcAft>
                  <a:defRPr/>
                </a:pPr>
                <a:endParaRPr lang="zh-CN" altLang="en-US" sz="1600" b="0" kern="0" noProof="1">
                  <a:solidFill>
                    <a:schemeClr val="tx1"/>
                  </a:solidFill>
                  <a:latin typeface="微软雅黑" panose="020B0503020204020204" pitchFamily="34" charset="-122"/>
                  <a:ea typeface="微软雅黑" panose="020B0503020204020204" pitchFamily="34" charset="-122"/>
                </a:endParaRPr>
              </a:p>
            </p:txBody>
          </p:sp>
          <p:sp>
            <p:nvSpPr>
              <p:cNvPr id="41" name="Freeform 58"/>
              <p:cNvSpPr>
                <a:spLocks/>
              </p:cNvSpPr>
              <p:nvPr/>
            </p:nvSpPr>
            <p:spPr bwMode="auto">
              <a:xfrm rot="252837">
                <a:off x="4987925" y="4217988"/>
                <a:ext cx="422275" cy="427037"/>
              </a:xfrm>
              <a:custGeom>
                <a:avLst/>
                <a:gdLst/>
                <a:ahLst/>
                <a:cxnLst>
                  <a:cxn ang="0">
                    <a:pos x="89" y="208"/>
                  </a:cxn>
                  <a:cxn ang="0">
                    <a:pos x="61" y="197"/>
                  </a:cxn>
                  <a:cxn ang="0">
                    <a:pos x="49" y="160"/>
                  </a:cxn>
                  <a:cxn ang="0">
                    <a:pos x="38" y="151"/>
                  </a:cxn>
                  <a:cxn ang="0">
                    <a:pos x="27" y="150"/>
                  </a:cxn>
                  <a:cxn ang="0">
                    <a:pos x="0" y="97"/>
                  </a:cxn>
                  <a:cxn ang="0">
                    <a:pos x="15" y="75"/>
                  </a:cxn>
                  <a:cxn ang="0">
                    <a:pos x="33" y="56"/>
                  </a:cxn>
                  <a:cxn ang="0">
                    <a:pos x="40" y="45"/>
                  </a:cxn>
                  <a:cxn ang="0">
                    <a:pos x="41" y="16"/>
                  </a:cxn>
                  <a:cxn ang="0">
                    <a:pos x="64" y="12"/>
                  </a:cxn>
                  <a:cxn ang="0">
                    <a:pos x="79" y="12"/>
                  </a:cxn>
                  <a:cxn ang="0">
                    <a:pos x="115" y="10"/>
                  </a:cxn>
                  <a:cxn ang="0">
                    <a:pos x="143" y="19"/>
                  </a:cxn>
                  <a:cxn ang="0">
                    <a:pos x="169" y="11"/>
                  </a:cxn>
                  <a:cxn ang="0">
                    <a:pos x="183" y="17"/>
                  </a:cxn>
                  <a:cxn ang="0">
                    <a:pos x="205" y="19"/>
                  </a:cxn>
                  <a:cxn ang="0">
                    <a:pos x="180" y="53"/>
                  </a:cxn>
                  <a:cxn ang="0">
                    <a:pos x="197" y="53"/>
                  </a:cxn>
                  <a:cxn ang="0">
                    <a:pos x="204" y="46"/>
                  </a:cxn>
                  <a:cxn ang="0">
                    <a:pos x="202" y="61"/>
                  </a:cxn>
                  <a:cxn ang="0">
                    <a:pos x="181" y="69"/>
                  </a:cxn>
                  <a:cxn ang="0">
                    <a:pos x="182" y="80"/>
                  </a:cxn>
                  <a:cxn ang="0">
                    <a:pos x="193" y="86"/>
                  </a:cxn>
                  <a:cxn ang="0">
                    <a:pos x="191" y="116"/>
                  </a:cxn>
                  <a:cxn ang="0">
                    <a:pos x="190" y="139"/>
                  </a:cxn>
                  <a:cxn ang="0">
                    <a:pos x="185" y="141"/>
                  </a:cxn>
                  <a:cxn ang="0">
                    <a:pos x="185" y="134"/>
                  </a:cxn>
                  <a:cxn ang="0">
                    <a:pos x="152" y="157"/>
                  </a:cxn>
                  <a:cxn ang="0">
                    <a:pos x="148" y="167"/>
                  </a:cxn>
                  <a:cxn ang="0">
                    <a:pos x="147" y="200"/>
                  </a:cxn>
                  <a:cxn ang="0">
                    <a:pos x="141" y="198"/>
                  </a:cxn>
                  <a:cxn ang="0">
                    <a:pos x="89" y="208"/>
                  </a:cxn>
                </a:cxnLst>
                <a:rect l="0" t="0" r="r" b="b"/>
                <a:pathLst>
                  <a:path w="206" h="208">
                    <a:moveTo>
                      <a:pt x="89" y="208"/>
                    </a:moveTo>
                    <a:cubicBezTo>
                      <a:pt x="72" y="205"/>
                      <a:pt x="67" y="203"/>
                      <a:pt x="61" y="197"/>
                    </a:cubicBezTo>
                    <a:cubicBezTo>
                      <a:pt x="57" y="184"/>
                      <a:pt x="53" y="172"/>
                      <a:pt x="49" y="160"/>
                    </a:cubicBezTo>
                    <a:cubicBezTo>
                      <a:pt x="45" y="157"/>
                      <a:pt x="41" y="154"/>
                      <a:pt x="38" y="151"/>
                    </a:cubicBezTo>
                    <a:cubicBezTo>
                      <a:pt x="34" y="150"/>
                      <a:pt x="31" y="150"/>
                      <a:pt x="27" y="150"/>
                    </a:cubicBezTo>
                    <a:cubicBezTo>
                      <a:pt x="33" y="128"/>
                      <a:pt x="9" y="106"/>
                      <a:pt x="0" y="97"/>
                    </a:cubicBezTo>
                    <a:cubicBezTo>
                      <a:pt x="0" y="88"/>
                      <a:pt x="11" y="81"/>
                      <a:pt x="15" y="75"/>
                    </a:cubicBezTo>
                    <a:cubicBezTo>
                      <a:pt x="15" y="63"/>
                      <a:pt x="26" y="62"/>
                      <a:pt x="33" y="56"/>
                    </a:cubicBezTo>
                    <a:cubicBezTo>
                      <a:pt x="36" y="52"/>
                      <a:pt x="38" y="48"/>
                      <a:pt x="40" y="45"/>
                    </a:cubicBezTo>
                    <a:cubicBezTo>
                      <a:pt x="40" y="36"/>
                      <a:pt x="39" y="18"/>
                      <a:pt x="41" y="16"/>
                    </a:cubicBezTo>
                    <a:cubicBezTo>
                      <a:pt x="47" y="15"/>
                      <a:pt x="53" y="5"/>
                      <a:pt x="64" y="12"/>
                    </a:cubicBezTo>
                    <a:cubicBezTo>
                      <a:pt x="69" y="12"/>
                      <a:pt x="74" y="12"/>
                      <a:pt x="79" y="12"/>
                    </a:cubicBezTo>
                    <a:cubicBezTo>
                      <a:pt x="86" y="3"/>
                      <a:pt x="102" y="7"/>
                      <a:pt x="115" y="10"/>
                    </a:cubicBezTo>
                    <a:cubicBezTo>
                      <a:pt x="119" y="16"/>
                      <a:pt x="131" y="25"/>
                      <a:pt x="143" y="19"/>
                    </a:cubicBezTo>
                    <a:cubicBezTo>
                      <a:pt x="150" y="14"/>
                      <a:pt x="158" y="0"/>
                      <a:pt x="169" y="11"/>
                    </a:cubicBezTo>
                    <a:cubicBezTo>
                      <a:pt x="173" y="13"/>
                      <a:pt x="178" y="15"/>
                      <a:pt x="183" y="17"/>
                    </a:cubicBezTo>
                    <a:cubicBezTo>
                      <a:pt x="190" y="18"/>
                      <a:pt x="198" y="18"/>
                      <a:pt x="205" y="19"/>
                    </a:cubicBezTo>
                    <a:cubicBezTo>
                      <a:pt x="203" y="25"/>
                      <a:pt x="168" y="42"/>
                      <a:pt x="180" y="53"/>
                    </a:cubicBezTo>
                    <a:cubicBezTo>
                      <a:pt x="185" y="53"/>
                      <a:pt x="191" y="53"/>
                      <a:pt x="197" y="53"/>
                    </a:cubicBezTo>
                    <a:cubicBezTo>
                      <a:pt x="199" y="51"/>
                      <a:pt x="202" y="49"/>
                      <a:pt x="204" y="46"/>
                    </a:cubicBezTo>
                    <a:cubicBezTo>
                      <a:pt x="205" y="49"/>
                      <a:pt x="206" y="56"/>
                      <a:pt x="202" y="61"/>
                    </a:cubicBezTo>
                    <a:cubicBezTo>
                      <a:pt x="191" y="63"/>
                      <a:pt x="187" y="65"/>
                      <a:pt x="181" y="69"/>
                    </a:cubicBezTo>
                    <a:cubicBezTo>
                      <a:pt x="181" y="73"/>
                      <a:pt x="182" y="76"/>
                      <a:pt x="182" y="80"/>
                    </a:cubicBezTo>
                    <a:cubicBezTo>
                      <a:pt x="186" y="82"/>
                      <a:pt x="189" y="84"/>
                      <a:pt x="193" y="86"/>
                    </a:cubicBezTo>
                    <a:cubicBezTo>
                      <a:pt x="191" y="95"/>
                      <a:pt x="191" y="102"/>
                      <a:pt x="191" y="116"/>
                    </a:cubicBezTo>
                    <a:cubicBezTo>
                      <a:pt x="192" y="120"/>
                      <a:pt x="196" y="134"/>
                      <a:pt x="190" y="139"/>
                    </a:cubicBezTo>
                    <a:cubicBezTo>
                      <a:pt x="188" y="139"/>
                      <a:pt x="186" y="140"/>
                      <a:pt x="185" y="141"/>
                    </a:cubicBezTo>
                    <a:cubicBezTo>
                      <a:pt x="185" y="138"/>
                      <a:pt x="185" y="136"/>
                      <a:pt x="185" y="134"/>
                    </a:cubicBezTo>
                    <a:cubicBezTo>
                      <a:pt x="174" y="127"/>
                      <a:pt x="158" y="152"/>
                      <a:pt x="152" y="157"/>
                    </a:cubicBezTo>
                    <a:cubicBezTo>
                      <a:pt x="150" y="160"/>
                      <a:pt x="149" y="164"/>
                      <a:pt x="148" y="167"/>
                    </a:cubicBezTo>
                    <a:cubicBezTo>
                      <a:pt x="148" y="178"/>
                      <a:pt x="147" y="188"/>
                      <a:pt x="147" y="200"/>
                    </a:cubicBezTo>
                    <a:cubicBezTo>
                      <a:pt x="145" y="199"/>
                      <a:pt x="143" y="198"/>
                      <a:pt x="141" y="198"/>
                    </a:cubicBezTo>
                    <a:cubicBezTo>
                      <a:pt x="117" y="198"/>
                      <a:pt x="108" y="201"/>
                      <a:pt x="89" y="208"/>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1600" b="0" kern="0" noProof="1">
                  <a:solidFill>
                    <a:schemeClr val="tx1"/>
                  </a:solidFill>
                  <a:latin typeface="微软雅黑" panose="020B0503020204020204" pitchFamily="34" charset="-122"/>
                  <a:ea typeface="微软雅黑" panose="020B0503020204020204" pitchFamily="34" charset="-122"/>
                </a:endParaRPr>
              </a:p>
            </p:txBody>
          </p:sp>
          <p:sp>
            <p:nvSpPr>
              <p:cNvPr id="42" name="Freeform 59"/>
              <p:cNvSpPr>
                <a:spLocks/>
              </p:cNvSpPr>
              <p:nvPr/>
            </p:nvSpPr>
            <p:spPr bwMode="auto">
              <a:xfrm rot="252837">
                <a:off x="3556000" y="3963988"/>
                <a:ext cx="531813" cy="565150"/>
              </a:xfrm>
              <a:custGeom>
                <a:avLst/>
                <a:gdLst/>
                <a:ahLst/>
                <a:cxnLst>
                  <a:cxn ang="0">
                    <a:pos x="211" y="274"/>
                  </a:cxn>
                  <a:cxn ang="0">
                    <a:pos x="169" y="235"/>
                  </a:cxn>
                  <a:cxn ang="0">
                    <a:pos x="122" y="198"/>
                  </a:cxn>
                  <a:cxn ang="0">
                    <a:pos x="112" y="215"/>
                  </a:cxn>
                  <a:cxn ang="0">
                    <a:pos x="86" y="242"/>
                  </a:cxn>
                  <a:cxn ang="0">
                    <a:pos x="86" y="244"/>
                  </a:cxn>
                  <a:cxn ang="0">
                    <a:pos x="80" y="247"/>
                  </a:cxn>
                  <a:cxn ang="0">
                    <a:pos x="67" y="252"/>
                  </a:cxn>
                  <a:cxn ang="0">
                    <a:pos x="23" y="238"/>
                  </a:cxn>
                  <a:cxn ang="0">
                    <a:pos x="24" y="207"/>
                  </a:cxn>
                  <a:cxn ang="0">
                    <a:pos x="3" y="179"/>
                  </a:cxn>
                  <a:cxn ang="0">
                    <a:pos x="7" y="132"/>
                  </a:cxn>
                  <a:cxn ang="0">
                    <a:pos x="1" y="99"/>
                  </a:cxn>
                  <a:cxn ang="0">
                    <a:pos x="3" y="98"/>
                  </a:cxn>
                  <a:cxn ang="0">
                    <a:pos x="23" y="110"/>
                  </a:cxn>
                  <a:cxn ang="0">
                    <a:pos x="37" y="124"/>
                  </a:cxn>
                  <a:cxn ang="0">
                    <a:pos x="100" y="70"/>
                  </a:cxn>
                  <a:cxn ang="0">
                    <a:pos x="119" y="39"/>
                  </a:cxn>
                  <a:cxn ang="0">
                    <a:pos x="119" y="13"/>
                  </a:cxn>
                  <a:cxn ang="0">
                    <a:pos x="131" y="6"/>
                  </a:cxn>
                  <a:cxn ang="0">
                    <a:pos x="179" y="14"/>
                  </a:cxn>
                  <a:cxn ang="0">
                    <a:pos x="199" y="32"/>
                  </a:cxn>
                  <a:cxn ang="0">
                    <a:pos x="222" y="38"/>
                  </a:cxn>
                  <a:cxn ang="0">
                    <a:pos x="260" y="79"/>
                  </a:cxn>
                  <a:cxn ang="0">
                    <a:pos x="226" y="106"/>
                  </a:cxn>
                  <a:cxn ang="0">
                    <a:pos x="159" y="115"/>
                  </a:cxn>
                  <a:cxn ang="0">
                    <a:pos x="160" y="127"/>
                  </a:cxn>
                  <a:cxn ang="0">
                    <a:pos x="172" y="171"/>
                  </a:cxn>
                  <a:cxn ang="0">
                    <a:pos x="188" y="187"/>
                  </a:cxn>
                  <a:cxn ang="0">
                    <a:pos x="204" y="208"/>
                  </a:cxn>
                  <a:cxn ang="0">
                    <a:pos x="210" y="229"/>
                  </a:cxn>
                  <a:cxn ang="0">
                    <a:pos x="211" y="274"/>
                  </a:cxn>
                </a:cxnLst>
                <a:rect l="0" t="0" r="r" b="b"/>
                <a:pathLst>
                  <a:path w="260" h="274">
                    <a:moveTo>
                      <a:pt x="211" y="274"/>
                    </a:moveTo>
                    <a:cubicBezTo>
                      <a:pt x="189" y="264"/>
                      <a:pt x="179" y="248"/>
                      <a:pt x="169" y="235"/>
                    </a:cubicBezTo>
                    <a:cubicBezTo>
                      <a:pt x="166" y="207"/>
                      <a:pt x="146" y="184"/>
                      <a:pt x="122" y="198"/>
                    </a:cubicBezTo>
                    <a:cubicBezTo>
                      <a:pt x="115" y="205"/>
                      <a:pt x="113" y="204"/>
                      <a:pt x="112" y="215"/>
                    </a:cubicBezTo>
                    <a:cubicBezTo>
                      <a:pt x="106" y="225"/>
                      <a:pt x="96" y="234"/>
                      <a:pt x="86" y="242"/>
                    </a:cubicBezTo>
                    <a:cubicBezTo>
                      <a:pt x="86" y="243"/>
                      <a:pt x="86" y="243"/>
                      <a:pt x="86" y="244"/>
                    </a:cubicBezTo>
                    <a:cubicBezTo>
                      <a:pt x="82" y="244"/>
                      <a:pt x="81" y="246"/>
                      <a:pt x="80" y="247"/>
                    </a:cubicBezTo>
                    <a:cubicBezTo>
                      <a:pt x="76" y="248"/>
                      <a:pt x="71" y="250"/>
                      <a:pt x="67" y="252"/>
                    </a:cubicBezTo>
                    <a:cubicBezTo>
                      <a:pt x="49" y="252"/>
                      <a:pt x="32" y="247"/>
                      <a:pt x="23" y="238"/>
                    </a:cubicBezTo>
                    <a:cubicBezTo>
                      <a:pt x="30" y="225"/>
                      <a:pt x="28" y="216"/>
                      <a:pt x="24" y="207"/>
                    </a:cubicBezTo>
                    <a:cubicBezTo>
                      <a:pt x="15" y="197"/>
                      <a:pt x="4" y="188"/>
                      <a:pt x="3" y="179"/>
                    </a:cubicBezTo>
                    <a:cubicBezTo>
                      <a:pt x="4" y="164"/>
                      <a:pt x="5" y="148"/>
                      <a:pt x="7" y="132"/>
                    </a:cubicBezTo>
                    <a:cubicBezTo>
                      <a:pt x="3" y="117"/>
                      <a:pt x="0" y="109"/>
                      <a:pt x="1" y="99"/>
                    </a:cubicBezTo>
                    <a:cubicBezTo>
                      <a:pt x="2" y="98"/>
                      <a:pt x="3" y="98"/>
                      <a:pt x="3" y="98"/>
                    </a:cubicBezTo>
                    <a:cubicBezTo>
                      <a:pt x="10" y="102"/>
                      <a:pt x="16" y="106"/>
                      <a:pt x="23" y="110"/>
                    </a:cubicBezTo>
                    <a:cubicBezTo>
                      <a:pt x="27" y="114"/>
                      <a:pt x="32" y="119"/>
                      <a:pt x="37" y="124"/>
                    </a:cubicBezTo>
                    <a:cubicBezTo>
                      <a:pt x="67" y="136"/>
                      <a:pt x="91" y="94"/>
                      <a:pt x="100" y="70"/>
                    </a:cubicBezTo>
                    <a:cubicBezTo>
                      <a:pt x="106" y="59"/>
                      <a:pt x="113" y="49"/>
                      <a:pt x="119" y="39"/>
                    </a:cubicBezTo>
                    <a:cubicBezTo>
                      <a:pt x="119" y="30"/>
                      <a:pt x="119" y="22"/>
                      <a:pt x="119" y="13"/>
                    </a:cubicBezTo>
                    <a:cubicBezTo>
                      <a:pt x="123" y="11"/>
                      <a:pt x="127" y="9"/>
                      <a:pt x="131" y="6"/>
                    </a:cubicBezTo>
                    <a:cubicBezTo>
                      <a:pt x="148" y="5"/>
                      <a:pt x="160" y="0"/>
                      <a:pt x="179" y="14"/>
                    </a:cubicBezTo>
                    <a:cubicBezTo>
                      <a:pt x="186" y="20"/>
                      <a:pt x="192" y="26"/>
                      <a:pt x="199" y="32"/>
                    </a:cubicBezTo>
                    <a:cubicBezTo>
                      <a:pt x="206" y="34"/>
                      <a:pt x="214" y="36"/>
                      <a:pt x="222" y="38"/>
                    </a:cubicBezTo>
                    <a:cubicBezTo>
                      <a:pt x="232" y="43"/>
                      <a:pt x="260" y="60"/>
                      <a:pt x="260" y="79"/>
                    </a:cubicBezTo>
                    <a:cubicBezTo>
                      <a:pt x="247" y="87"/>
                      <a:pt x="237" y="99"/>
                      <a:pt x="226" y="106"/>
                    </a:cubicBezTo>
                    <a:cubicBezTo>
                      <a:pt x="202" y="115"/>
                      <a:pt x="176" y="102"/>
                      <a:pt x="159" y="115"/>
                    </a:cubicBezTo>
                    <a:cubicBezTo>
                      <a:pt x="159" y="119"/>
                      <a:pt x="160" y="123"/>
                      <a:pt x="160" y="127"/>
                    </a:cubicBezTo>
                    <a:cubicBezTo>
                      <a:pt x="169" y="140"/>
                      <a:pt x="147" y="154"/>
                      <a:pt x="172" y="171"/>
                    </a:cubicBezTo>
                    <a:cubicBezTo>
                      <a:pt x="177" y="176"/>
                      <a:pt x="182" y="181"/>
                      <a:pt x="188" y="187"/>
                    </a:cubicBezTo>
                    <a:cubicBezTo>
                      <a:pt x="193" y="194"/>
                      <a:pt x="199" y="201"/>
                      <a:pt x="204" y="208"/>
                    </a:cubicBezTo>
                    <a:cubicBezTo>
                      <a:pt x="206" y="215"/>
                      <a:pt x="208" y="222"/>
                      <a:pt x="210" y="229"/>
                    </a:cubicBezTo>
                    <a:cubicBezTo>
                      <a:pt x="210" y="244"/>
                      <a:pt x="210" y="258"/>
                      <a:pt x="211" y="274"/>
                    </a:cubicBezTo>
                    <a:close/>
                  </a:path>
                </a:pathLst>
              </a:custGeom>
              <a:solidFill>
                <a:srgbClr val="1AAEAB"/>
              </a:solidFill>
              <a:ln w="9525">
                <a:solidFill>
                  <a:schemeClr val="bg1"/>
                </a:solidFill>
                <a:miter lim="800000"/>
                <a:headEnd/>
                <a:tailEnd/>
              </a:ln>
            </p:spPr>
            <p:txBody>
              <a:bodyPr/>
              <a:lstStyle/>
              <a:p>
                <a:pPr fontAlgn="auto">
                  <a:spcBef>
                    <a:spcPts val="0"/>
                  </a:spcBef>
                  <a:spcAft>
                    <a:spcPts val="0"/>
                  </a:spcAft>
                  <a:defRPr/>
                </a:pPr>
                <a:endParaRPr lang="zh-CN" altLang="en-US" sz="1600" b="0" kern="0" noProof="1">
                  <a:solidFill>
                    <a:schemeClr val="tx1"/>
                  </a:solidFill>
                  <a:latin typeface="微软雅黑" panose="020B0503020204020204" pitchFamily="34" charset="-122"/>
                  <a:ea typeface="微软雅黑" panose="020B0503020204020204" pitchFamily="34" charset="-122"/>
                </a:endParaRPr>
              </a:p>
            </p:txBody>
          </p:sp>
          <p:sp>
            <p:nvSpPr>
              <p:cNvPr id="43" name="Freeform 60"/>
              <p:cNvSpPr>
                <a:spLocks/>
              </p:cNvSpPr>
              <p:nvPr/>
            </p:nvSpPr>
            <p:spPr bwMode="auto">
              <a:xfrm rot="252837">
                <a:off x="3902075" y="3887788"/>
                <a:ext cx="868363" cy="538162"/>
              </a:xfrm>
              <a:custGeom>
                <a:avLst/>
                <a:gdLst/>
                <a:ahLst/>
                <a:cxnLst>
                  <a:cxn ang="0">
                    <a:pos x="45" y="262"/>
                  </a:cxn>
                  <a:cxn ang="0">
                    <a:pos x="3" y="214"/>
                  </a:cxn>
                  <a:cxn ang="0">
                    <a:pos x="4" y="197"/>
                  </a:cxn>
                  <a:cxn ang="0">
                    <a:pos x="4" y="185"/>
                  </a:cxn>
                  <a:cxn ang="0">
                    <a:pos x="0" y="175"/>
                  </a:cxn>
                  <a:cxn ang="0">
                    <a:pos x="54" y="171"/>
                  </a:cxn>
                  <a:cxn ang="0">
                    <a:pos x="85" y="149"/>
                  </a:cxn>
                  <a:cxn ang="0">
                    <a:pos x="100" y="138"/>
                  </a:cxn>
                  <a:cxn ang="0">
                    <a:pos x="101" y="127"/>
                  </a:cxn>
                  <a:cxn ang="0">
                    <a:pos x="60" y="88"/>
                  </a:cxn>
                  <a:cxn ang="0">
                    <a:pos x="57" y="81"/>
                  </a:cxn>
                  <a:cxn ang="0">
                    <a:pos x="56" y="55"/>
                  </a:cxn>
                  <a:cxn ang="0">
                    <a:pos x="77" y="38"/>
                  </a:cxn>
                  <a:cxn ang="0">
                    <a:pos x="75" y="13"/>
                  </a:cxn>
                  <a:cxn ang="0">
                    <a:pos x="60" y="0"/>
                  </a:cxn>
                  <a:cxn ang="0">
                    <a:pos x="110" y="0"/>
                  </a:cxn>
                  <a:cxn ang="0">
                    <a:pos x="131" y="4"/>
                  </a:cxn>
                  <a:cxn ang="0">
                    <a:pos x="176" y="36"/>
                  </a:cxn>
                  <a:cxn ang="0">
                    <a:pos x="190" y="42"/>
                  </a:cxn>
                  <a:cxn ang="0">
                    <a:pos x="256" y="43"/>
                  </a:cxn>
                  <a:cxn ang="0">
                    <a:pos x="278" y="57"/>
                  </a:cxn>
                  <a:cxn ang="0">
                    <a:pos x="294" y="77"/>
                  </a:cxn>
                  <a:cxn ang="0">
                    <a:pos x="325" y="80"/>
                  </a:cxn>
                  <a:cxn ang="0">
                    <a:pos x="347" y="90"/>
                  </a:cxn>
                  <a:cxn ang="0">
                    <a:pos x="375" y="96"/>
                  </a:cxn>
                  <a:cxn ang="0">
                    <a:pos x="384" y="109"/>
                  </a:cxn>
                  <a:cxn ang="0">
                    <a:pos x="404" y="121"/>
                  </a:cxn>
                  <a:cxn ang="0">
                    <a:pos x="394" y="141"/>
                  </a:cxn>
                  <a:cxn ang="0">
                    <a:pos x="410" y="163"/>
                  </a:cxn>
                  <a:cxn ang="0">
                    <a:pos x="423" y="186"/>
                  </a:cxn>
                  <a:cxn ang="0">
                    <a:pos x="423" y="188"/>
                  </a:cxn>
                  <a:cxn ang="0">
                    <a:pos x="360" y="221"/>
                  </a:cxn>
                  <a:cxn ang="0">
                    <a:pos x="346" y="233"/>
                  </a:cxn>
                  <a:cxn ang="0">
                    <a:pos x="312" y="249"/>
                  </a:cxn>
                  <a:cxn ang="0">
                    <a:pos x="305" y="253"/>
                  </a:cxn>
                  <a:cxn ang="0">
                    <a:pos x="288" y="237"/>
                  </a:cxn>
                  <a:cxn ang="0">
                    <a:pos x="252" y="214"/>
                  </a:cxn>
                  <a:cxn ang="0">
                    <a:pos x="231" y="227"/>
                  </a:cxn>
                  <a:cxn ang="0">
                    <a:pos x="161" y="198"/>
                  </a:cxn>
                  <a:cxn ang="0">
                    <a:pos x="128" y="190"/>
                  </a:cxn>
                  <a:cxn ang="0">
                    <a:pos x="114" y="214"/>
                  </a:cxn>
                  <a:cxn ang="0">
                    <a:pos x="110" y="221"/>
                  </a:cxn>
                  <a:cxn ang="0">
                    <a:pos x="102" y="220"/>
                  </a:cxn>
                  <a:cxn ang="0">
                    <a:pos x="54" y="256"/>
                  </a:cxn>
                  <a:cxn ang="0">
                    <a:pos x="45" y="262"/>
                  </a:cxn>
                </a:cxnLst>
                <a:rect l="0" t="0" r="r" b="b"/>
                <a:pathLst>
                  <a:path w="423" h="262">
                    <a:moveTo>
                      <a:pt x="45" y="262"/>
                    </a:moveTo>
                    <a:cubicBezTo>
                      <a:pt x="35" y="241"/>
                      <a:pt x="14" y="226"/>
                      <a:pt x="3" y="214"/>
                    </a:cubicBezTo>
                    <a:cubicBezTo>
                      <a:pt x="0" y="204"/>
                      <a:pt x="1" y="202"/>
                      <a:pt x="4" y="197"/>
                    </a:cubicBezTo>
                    <a:cubicBezTo>
                      <a:pt x="4" y="192"/>
                      <a:pt x="4" y="188"/>
                      <a:pt x="4" y="185"/>
                    </a:cubicBezTo>
                    <a:cubicBezTo>
                      <a:pt x="3" y="181"/>
                      <a:pt x="1" y="178"/>
                      <a:pt x="0" y="175"/>
                    </a:cubicBezTo>
                    <a:cubicBezTo>
                      <a:pt x="8" y="168"/>
                      <a:pt x="39" y="171"/>
                      <a:pt x="54" y="171"/>
                    </a:cubicBezTo>
                    <a:cubicBezTo>
                      <a:pt x="66" y="167"/>
                      <a:pt x="76" y="159"/>
                      <a:pt x="85" y="149"/>
                    </a:cubicBezTo>
                    <a:cubicBezTo>
                      <a:pt x="90" y="145"/>
                      <a:pt x="95" y="142"/>
                      <a:pt x="100" y="138"/>
                    </a:cubicBezTo>
                    <a:cubicBezTo>
                      <a:pt x="100" y="134"/>
                      <a:pt x="100" y="131"/>
                      <a:pt x="101" y="127"/>
                    </a:cubicBezTo>
                    <a:cubicBezTo>
                      <a:pt x="89" y="107"/>
                      <a:pt x="74" y="95"/>
                      <a:pt x="60" y="88"/>
                    </a:cubicBezTo>
                    <a:cubicBezTo>
                      <a:pt x="59" y="86"/>
                      <a:pt x="57" y="83"/>
                      <a:pt x="57" y="81"/>
                    </a:cubicBezTo>
                    <a:cubicBezTo>
                      <a:pt x="56" y="72"/>
                      <a:pt x="56" y="63"/>
                      <a:pt x="56" y="55"/>
                    </a:cubicBezTo>
                    <a:cubicBezTo>
                      <a:pt x="63" y="48"/>
                      <a:pt x="66" y="42"/>
                      <a:pt x="77" y="38"/>
                    </a:cubicBezTo>
                    <a:cubicBezTo>
                      <a:pt x="89" y="30"/>
                      <a:pt x="79" y="17"/>
                      <a:pt x="75" y="13"/>
                    </a:cubicBezTo>
                    <a:cubicBezTo>
                      <a:pt x="69" y="8"/>
                      <a:pt x="63" y="6"/>
                      <a:pt x="60" y="0"/>
                    </a:cubicBezTo>
                    <a:cubicBezTo>
                      <a:pt x="77" y="0"/>
                      <a:pt x="93" y="0"/>
                      <a:pt x="110" y="0"/>
                    </a:cubicBezTo>
                    <a:cubicBezTo>
                      <a:pt x="117" y="2"/>
                      <a:pt x="124" y="3"/>
                      <a:pt x="131" y="4"/>
                    </a:cubicBezTo>
                    <a:cubicBezTo>
                      <a:pt x="137" y="16"/>
                      <a:pt x="156" y="31"/>
                      <a:pt x="176" y="36"/>
                    </a:cubicBezTo>
                    <a:cubicBezTo>
                      <a:pt x="181" y="37"/>
                      <a:pt x="185" y="39"/>
                      <a:pt x="190" y="42"/>
                    </a:cubicBezTo>
                    <a:cubicBezTo>
                      <a:pt x="212" y="42"/>
                      <a:pt x="234" y="42"/>
                      <a:pt x="256" y="43"/>
                    </a:cubicBezTo>
                    <a:cubicBezTo>
                      <a:pt x="263" y="48"/>
                      <a:pt x="270" y="52"/>
                      <a:pt x="278" y="57"/>
                    </a:cubicBezTo>
                    <a:cubicBezTo>
                      <a:pt x="279" y="62"/>
                      <a:pt x="284" y="70"/>
                      <a:pt x="294" y="77"/>
                    </a:cubicBezTo>
                    <a:cubicBezTo>
                      <a:pt x="304" y="78"/>
                      <a:pt x="314" y="79"/>
                      <a:pt x="325" y="80"/>
                    </a:cubicBezTo>
                    <a:cubicBezTo>
                      <a:pt x="332" y="83"/>
                      <a:pt x="340" y="86"/>
                      <a:pt x="347" y="90"/>
                    </a:cubicBezTo>
                    <a:cubicBezTo>
                      <a:pt x="350" y="93"/>
                      <a:pt x="364" y="88"/>
                      <a:pt x="375" y="96"/>
                    </a:cubicBezTo>
                    <a:cubicBezTo>
                      <a:pt x="375" y="99"/>
                      <a:pt x="377" y="103"/>
                      <a:pt x="384" y="109"/>
                    </a:cubicBezTo>
                    <a:cubicBezTo>
                      <a:pt x="386" y="109"/>
                      <a:pt x="404" y="111"/>
                      <a:pt x="404" y="121"/>
                    </a:cubicBezTo>
                    <a:cubicBezTo>
                      <a:pt x="397" y="129"/>
                      <a:pt x="396" y="126"/>
                      <a:pt x="394" y="141"/>
                    </a:cubicBezTo>
                    <a:cubicBezTo>
                      <a:pt x="397" y="145"/>
                      <a:pt x="406" y="151"/>
                      <a:pt x="410" y="163"/>
                    </a:cubicBezTo>
                    <a:cubicBezTo>
                      <a:pt x="410" y="169"/>
                      <a:pt x="410" y="180"/>
                      <a:pt x="423" y="186"/>
                    </a:cubicBezTo>
                    <a:cubicBezTo>
                      <a:pt x="423" y="187"/>
                      <a:pt x="423" y="187"/>
                      <a:pt x="423" y="188"/>
                    </a:cubicBezTo>
                    <a:cubicBezTo>
                      <a:pt x="391" y="192"/>
                      <a:pt x="384" y="204"/>
                      <a:pt x="360" y="221"/>
                    </a:cubicBezTo>
                    <a:cubicBezTo>
                      <a:pt x="353" y="223"/>
                      <a:pt x="350" y="227"/>
                      <a:pt x="346" y="233"/>
                    </a:cubicBezTo>
                    <a:cubicBezTo>
                      <a:pt x="330" y="240"/>
                      <a:pt x="323" y="235"/>
                      <a:pt x="312" y="249"/>
                    </a:cubicBezTo>
                    <a:cubicBezTo>
                      <a:pt x="310" y="250"/>
                      <a:pt x="307" y="251"/>
                      <a:pt x="305" y="253"/>
                    </a:cubicBezTo>
                    <a:cubicBezTo>
                      <a:pt x="300" y="247"/>
                      <a:pt x="294" y="242"/>
                      <a:pt x="288" y="237"/>
                    </a:cubicBezTo>
                    <a:cubicBezTo>
                      <a:pt x="268" y="233"/>
                      <a:pt x="262" y="221"/>
                      <a:pt x="252" y="214"/>
                    </a:cubicBezTo>
                    <a:cubicBezTo>
                      <a:pt x="237" y="214"/>
                      <a:pt x="239" y="215"/>
                      <a:pt x="231" y="227"/>
                    </a:cubicBezTo>
                    <a:cubicBezTo>
                      <a:pt x="202" y="226"/>
                      <a:pt x="179" y="208"/>
                      <a:pt x="161" y="198"/>
                    </a:cubicBezTo>
                    <a:cubicBezTo>
                      <a:pt x="146" y="197"/>
                      <a:pt x="135" y="193"/>
                      <a:pt x="128" y="190"/>
                    </a:cubicBezTo>
                    <a:cubicBezTo>
                      <a:pt x="103" y="190"/>
                      <a:pt x="96" y="193"/>
                      <a:pt x="114" y="214"/>
                    </a:cubicBezTo>
                    <a:cubicBezTo>
                      <a:pt x="113" y="216"/>
                      <a:pt x="112" y="218"/>
                      <a:pt x="110" y="221"/>
                    </a:cubicBezTo>
                    <a:cubicBezTo>
                      <a:pt x="107" y="220"/>
                      <a:pt x="104" y="220"/>
                      <a:pt x="102" y="220"/>
                    </a:cubicBezTo>
                    <a:cubicBezTo>
                      <a:pt x="73" y="220"/>
                      <a:pt x="66" y="231"/>
                      <a:pt x="54" y="256"/>
                    </a:cubicBezTo>
                    <a:cubicBezTo>
                      <a:pt x="51" y="257"/>
                      <a:pt x="48" y="260"/>
                      <a:pt x="45" y="262"/>
                    </a:cubicBezTo>
                    <a:close/>
                  </a:path>
                </a:pathLst>
              </a:custGeom>
              <a:solidFill>
                <a:srgbClr val="1AAEAB"/>
              </a:solidFill>
              <a:ln w="9525" algn="ctr">
                <a:solidFill>
                  <a:schemeClr val="bg1"/>
                </a:solidFill>
                <a:miter lim="800000"/>
                <a:headEnd/>
                <a:tailEnd/>
              </a:ln>
            </p:spPr>
            <p:txBody>
              <a:bodyPr/>
              <a:lstStyle/>
              <a:p>
                <a:pPr fontAlgn="auto">
                  <a:spcBef>
                    <a:spcPts val="0"/>
                  </a:spcBef>
                  <a:spcAft>
                    <a:spcPts val="0"/>
                  </a:spcAft>
                  <a:defRPr/>
                </a:pPr>
                <a:endParaRPr lang="zh-CN" altLang="en-US" sz="1600" b="0" kern="0" noProof="1">
                  <a:solidFill>
                    <a:schemeClr val="tx1"/>
                  </a:solidFill>
                  <a:latin typeface="微软雅黑" panose="020B0503020204020204" pitchFamily="34" charset="-122"/>
                  <a:ea typeface="微软雅黑" panose="020B0503020204020204" pitchFamily="34" charset="-122"/>
                </a:endParaRPr>
              </a:p>
            </p:txBody>
          </p:sp>
          <p:sp>
            <p:nvSpPr>
              <p:cNvPr id="44" name="Freeform 61"/>
              <p:cNvSpPr>
                <a:spLocks/>
              </p:cNvSpPr>
              <p:nvPr/>
            </p:nvSpPr>
            <p:spPr bwMode="auto">
              <a:xfrm rot="252837">
                <a:off x="4627563" y="3679825"/>
                <a:ext cx="536575" cy="661988"/>
              </a:xfrm>
              <a:custGeom>
                <a:avLst/>
                <a:gdLst/>
                <a:ahLst/>
                <a:cxnLst>
                  <a:cxn ang="0">
                    <a:pos x="121" y="321"/>
                  </a:cxn>
                  <a:cxn ang="0">
                    <a:pos x="118" y="319"/>
                  </a:cxn>
                  <a:cxn ang="0">
                    <a:pos x="119" y="294"/>
                  </a:cxn>
                  <a:cxn ang="0">
                    <a:pos x="114" y="289"/>
                  </a:cxn>
                  <a:cxn ang="0">
                    <a:pos x="86" y="304"/>
                  </a:cxn>
                  <a:cxn ang="0">
                    <a:pos x="81" y="307"/>
                  </a:cxn>
                  <a:cxn ang="0">
                    <a:pos x="72" y="298"/>
                  </a:cxn>
                  <a:cxn ang="0">
                    <a:pos x="69" y="292"/>
                  </a:cxn>
                  <a:cxn ang="0">
                    <a:pos x="57" y="263"/>
                  </a:cxn>
                  <a:cxn ang="0">
                    <a:pos x="52" y="259"/>
                  </a:cxn>
                  <a:cxn ang="0">
                    <a:pos x="62" y="244"/>
                  </a:cxn>
                  <a:cxn ang="0">
                    <a:pos x="34" y="220"/>
                  </a:cxn>
                  <a:cxn ang="0">
                    <a:pos x="33" y="213"/>
                  </a:cxn>
                  <a:cxn ang="0">
                    <a:pos x="30" y="211"/>
                  </a:cxn>
                  <a:cxn ang="0">
                    <a:pos x="48" y="193"/>
                  </a:cxn>
                  <a:cxn ang="0">
                    <a:pos x="57" y="182"/>
                  </a:cxn>
                  <a:cxn ang="0">
                    <a:pos x="44" y="141"/>
                  </a:cxn>
                  <a:cxn ang="0">
                    <a:pos x="31" y="141"/>
                  </a:cxn>
                  <a:cxn ang="0">
                    <a:pos x="26" y="147"/>
                  </a:cxn>
                  <a:cxn ang="0">
                    <a:pos x="22" y="147"/>
                  </a:cxn>
                  <a:cxn ang="0">
                    <a:pos x="11" y="120"/>
                  </a:cxn>
                  <a:cxn ang="0">
                    <a:pos x="0" y="113"/>
                  </a:cxn>
                  <a:cxn ang="0">
                    <a:pos x="24" y="83"/>
                  </a:cxn>
                  <a:cxn ang="0">
                    <a:pos x="25" y="40"/>
                  </a:cxn>
                  <a:cxn ang="0">
                    <a:pos x="26" y="39"/>
                  </a:cxn>
                  <a:cxn ang="0">
                    <a:pos x="32" y="41"/>
                  </a:cxn>
                  <a:cxn ang="0">
                    <a:pos x="51" y="67"/>
                  </a:cxn>
                  <a:cxn ang="0">
                    <a:pos x="62" y="67"/>
                  </a:cxn>
                  <a:cxn ang="0">
                    <a:pos x="74" y="37"/>
                  </a:cxn>
                  <a:cxn ang="0">
                    <a:pos x="75" y="29"/>
                  </a:cxn>
                  <a:cxn ang="0">
                    <a:pos x="53" y="9"/>
                  </a:cxn>
                  <a:cxn ang="0">
                    <a:pos x="63" y="0"/>
                  </a:cxn>
                  <a:cxn ang="0">
                    <a:pos x="66" y="0"/>
                  </a:cxn>
                  <a:cxn ang="0">
                    <a:pos x="89" y="33"/>
                  </a:cxn>
                  <a:cxn ang="0">
                    <a:pos x="99" y="44"/>
                  </a:cxn>
                  <a:cxn ang="0">
                    <a:pos x="140" y="52"/>
                  </a:cxn>
                  <a:cxn ang="0">
                    <a:pos x="148" y="59"/>
                  </a:cxn>
                  <a:cxn ang="0">
                    <a:pos x="176" y="108"/>
                  </a:cxn>
                  <a:cxn ang="0">
                    <a:pos x="178" y="113"/>
                  </a:cxn>
                  <a:cxn ang="0">
                    <a:pos x="201" y="108"/>
                  </a:cxn>
                  <a:cxn ang="0">
                    <a:pos x="213" y="100"/>
                  </a:cxn>
                  <a:cxn ang="0">
                    <a:pos x="221" y="123"/>
                  </a:cxn>
                  <a:cxn ang="0">
                    <a:pos x="195" y="126"/>
                  </a:cxn>
                  <a:cxn ang="0">
                    <a:pos x="189" y="140"/>
                  </a:cxn>
                  <a:cxn ang="0">
                    <a:pos x="188" y="154"/>
                  </a:cxn>
                  <a:cxn ang="0">
                    <a:pos x="183" y="169"/>
                  </a:cxn>
                  <a:cxn ang="0">
                    <a:pos x="206" y="191"/>
                  </a:cxn>
                  <a:cxn ang="0">
                    <a:pos x="220" y="202"/>
                  </a:cxn>
                  <a:cxn ang="0">
                    <a:pos x="229" y="209"/>
                  </a:cxn>
                  <a:cxn ang="0">
                    <a:pos x="256" y="212"/>
                  </a:cxn>
                  <a:cxn ang="0">
                    <a:pos x="261" y="216"/>
                  </a:cxn>
                  <a:cxn ang="0">
                    <a:pos x="261" y="224"/>
                  </a:cxn>
                  <a:cxn ang="0">
                    <a:pos x="234" y="247"/>
                  </a:cxn>
                  <a:cxn ang="0">
                    <a:pos x="235" y="258"/>
                  </a:cxn>
                  <a:cxn ang="0">
                    <a:pos x="224" y="264"/>
                  </a:cxn>
                  <a:cxn ang="0">
                    <a:pos x="224" y="292"/>
                  </a:cxn>
                  <a:cxn ang="0">
                    <a:pos x="185" y="314"/>
                  </a:cxn>
                  <a:cxn ang="0">
                    <a:pos x="155" y="318"/>
                  </a:cxn>
                  <a:cxn ang="0">
                    <a:pos x="140" y="296"/>
                  </a:cxn>
                  <a:cxn ang="0">
                    <a:pos x="131" y="304"/>
                  </a:cxn>
                  <a:cxn ang="0">
                    <a:pos x="127" y="321"/>
                  </a:cxn>
                  <a:cxn ang="0">
                    <a:pos x="121" y="321"/>
                  </a:cxn>
                </a:cxnLst>
                <a:rect l="0" t="0" r="r" b="b"/>
                <a:pathLst>
                  <a:path w="261" h="322">
                    <a:moveTo>
                      <a:pt x="121" y="321"/>
                    </a:moveTo>
                    <a:cubicBezTo>
                      <a:pt x="120" y="320"/>
                      <a:pt x="119" y="319"/>
                      <a:pt x="118" y="319"/>
                    </a:cubicBezTo>
                    <a:cubicBezTo>
                      <a:pt x="118" y="311"/>
                      <a:pt x="118" y="302"/>
                      <a:pt x="119" y="294"/>
                    </a:cubicBezTo>
                    <a:cubicBezTo>
                      <a:pt x="117" y="292"/>
                      <a:pt x="115" y="290"/>
                      <a:pt x="114" y="289"/>
                    </a:cubicBezTo>
                    <a:cubicBezTo>
                      <a:pt x="94" y="289"/>
                      <a:pt x="94" y="289"/>
                      <a:pt x="86" y="304"/>
                    </a:cubicBezTo>
                    <a:cubicBezTo>
                      <a:pt x="84" y="305"/>
                      <a:pt x="82" y="306"/>
                      <a:pt x="81" y="307"/>
                    </a:cubicBezTo>
                    <a:cubicBezTo>
                      <a:pt x="81" y="302"/>
                      <a:pt x="76" y="301"/>
                      <a:pt x="72" y="298"/>
                    </a:cubicBezTo>
                    <a:cubicBezTo>
                      <a:pt x="71" y="295"/>
                      <a:pt x="70" y="293"/>
                      <a:pt x="69" y="292"/>
                    </a:cubicBezTo>
                    <a:cubicBezTo>
                      <a:pt x="69" y="273"/>
                      <a:pt x="61" y="273"/>
                      <a:pt x="57" y="263"/>
                    </a:cubicBezTo>
                    <a:cubicBezTo>
                      <a:pt x="55" y="262"/>
                      <a:pt x="53" y="260"/>
                      <a:pt x="52" y="259"/>
                    </a:cubicBezTo>
                    <a:cubicBezTo>
                      <a:pt x="52" y="249"/>
                      <a:pt x="58" y="249"/>
                      <a:pt x="62" y="244"/>
                    </a:cubicBezTo>
                    <a:cubicBezTo>
                      <a:pt x="62" y="223"/>
                      <a:pt x="42" y="227"/>
                      <a:pt x="34" y="220"/>
                    </a:cubicBezTo>
                    <a:cubicBezTo>
                      <a:pt x="33" y="217"/>
                      <a:pt x="33" y="215"/>
                      <a:pt x="33" y="213"/>
                    </a:cubicBezTo>
                    <a:cubicBezTo>
                      <a:pt x="32" y="212"/>
                      <a:pt x="31" y="212"/>
                      <a:pt x="30" y="211"/>
                    </a:cubicBezTo>
                    <a:cubicBezTo>
                      <a:pt x="30" y="202"/>
                      <a:pt x="40" y="196"/>
                      <a:pt x="48" y="193"/>
                    </a:cubicBezTo>
                    <a:cubicBezTo>
                      <a:pt x="51" y="189"/>
                      <a:pt x="54" y="186"/>
                      <a:pt x="57" y="182"/>
                    </a:cubicBezTo>
                    <a:cubicBezTo>
                      <a:pt x="57" y="166"/>
                      <a:pt x="53" y="150"/>
                      <a:pt x="44" y="141"/>
                    </a:cubicBezTo>
                    <a:cubicBezTo>
                      <a:pt x="39" y="141"/>
                      <a:pt x="35" y="141"/>
                      <a:pt x="31" y="141"/>
                    </a:cubicBezTo>
                    <a:cubicBezTo>
                      <a:pt x="29" y="143"/>
                      <a:pt x="28" y="145"/>
                      <a:pt x="26" y="147"/>
                    </a:cubicBezTo>
                    <a:cubicBezTo>
                      <a:pt x="25" y="147"/>
                      <a:pt x="23" y="147"/>
                      <a:pt x="22" y="147"/>
                    </a:cubicBezTo>
                    <a:cubicBezTo>
                      <a:pt x="13" y="140"/>
                      <a:pt x="13" y="127"/>
                      <a:pt x="11" y="120"/>
                    </a:cubicBezTo>
                    <a:cubicBezTo>
                      <a:pt x="8" y="117"/>
                      <a:pt x="4" y="115"/>
                      <a:pt x="0" y="113"/>
                    </a:cubicBezTo>
                    <a:cubicBezTo>
                      <a:pt x="0" y="100"/>
                      <a:pt x="16" y="92"/>
                      <a:pt x="24" y="83"/>
                    </a:cubicBezTo>
                    <a:cubicBezTo>
                      <a:pt x="28" y="67"/>
                      <a:pt x="25" y="54"/>
                      <a:pt x="25" y="40"/>
                    </a:cubicBezTo>
                    <a:cubicBezTo>
                      <a:pt x="25" y="39"/>
                      <a:pt x="26" y="39"/>
                      <a:pt x="26" y="39"/>
                    </a:cubicBezTo>
                    <a:cubicBezTo>
                      <a:pt x="28" y="39"/>
                      <a:pt x="30" y="40"/>
                      <a:pt x="32" y="41"/>
                    </a:cubicBezTo>
                    <a:cubicBezTo>
                      <a:pt x="34" y="45"/>
                      <a:pt x="38" y="62"/>
                      <a:pt x="51" y="67"/>
                    </a:cubicBezTo>
                    <a:cubicBezTo>
                      <a:pt x="54" y="67"/>
                      <a:pt x="58" y="67"/>
                      <a:pt x="62" y="67"/>
                    </a:cubicBezTo>
                    <a:cubicBezTo>
                      <a:pt x="70" y="54"/>
                      <a:pt x="68" y="47"/>
                      <a:pt x="74" y="37"/>
                    </a:cubicBezTo>
                    <a:cubicBezTo>
                      <a:pt x="74" y="34"/>
                      <a:pt x="74" y="32"/>
                      <a:pt x="75" y="29"/>
                    </a:cubicBezTo>
                    <a:cubicBezTo>
                      <a:pt x="68" y="22"/>
                      <a:pt x="61" y="16"/>
                      <a:pt x="53" y="9"/>
                    </a:cubicBezTo>
                    <a:cubicBezTo>
                      <a:pt x="53" y="2"/>
                      <a:pt x="59" y="3"/>
                      <a:pt x="63" y="0"/>
                    </a:cubicBezTo>
                    <a:cubicBezTo>
                      <a:pt x="64" y="0"/>
                      <a:pt x="65" y="0"/>
                      <a:pt x="66" y="0"/>
                    </a:cubicBezTo>
                    <a:cubicBezTo>
                      <a:pt x="74" y="8"/>
                      <a:pt x="84" y="17"/>
                      <a:pt x="89" y="33"/>
                    </a:cubicBezTo>
                    <a:cubicBezTo>
                      <a:pt x="92" y="37"/>
                      <a:pt x="95" y="40"/>
                      <a:pt x="99" y="44"/>
                    </a:cubicBezTo>
                    <a:cubicBezTo>
                      <a:pt x="112" y="47"/>
                      <a:pt x="126" y="49"/>
                      <a:pt x="140" y="52"/>
                    </a:cubicBezTo>
                    <a:cubicBezTo>
                      <a:pt x="142" y="54"/>
                      <a:pt x="145" y="57"/>
                      <a:pt x="148" y="59"/>
                    </a:cubicBezTo>
                    <a:cubicBezTo>
                      <a:pt x="154" y="71"/>
                      <a:pt x="158" y="96"/>
                      <a:pt x="176" y="108"/>
                    </a:cubicBezTo>
                    <a:cubicBezTo>
                      <a:pt x="177" y="110"/>
                      <a:pt x="177" y="111"/>
                      <a:pt x="178" y="113"/>
                    </a:cubicBezTo>
                    <a:cubicBezTo>
                      <a:pt x="184" y="113"/>
                      <a:pt x="194" y="113"/>
                      <a:pt x="201" y="108"/>
                    </a:cubicBezTo>
                    <a:cubicBezTo>
                      <a:pt x="202" y="96"/>
                      <a:pt x="200" y="102"/>
                      <a:pt x="213" y="100"/>
                    </a:cubicBezTo>
                    <a:cubicBezTo>
                      <a:pt x="214" y="102"/>
                      <a:pt x="221" y="113"/>
                      <a:pt x="221" y="123"/>
                    </a:cubicBezTo>
                    <a:cubicBezTo>
                      <a:pt x="213" y="127"/>
                      <a:pt x="201" y="126"/>
                      <a:pt x="195" y="126"/>
                    </a:cubicBezTo>
                    <a:cubicBezTo>
                      <a:pt x="193" y="131"/>
                      <a:pt x="191" y="136"/>
                      <a:pt x="189" y="140"/>
                    </a:cubicBezTo>
                    <a:cubicBezTo>
                      <a:pt x="188" y="144"/>
                      <a:pt x="188" y="149"/>
                      <a:pt x="188" y="154"/>
                    </a:cubicBezTo>
                    <a:cubicBezTo>
                      <a:pt x="182" y="158"/>
                      <a:pt x="183" y="158"/>
                      <a:pt x="183" y="169"/>
                    </a:cubicBezTo>
                    <a:cubicBezTo>
                      <a:pt x="190" y="176"/>
                      <a:pt x="198" y="184"/>
                      <a:pt x="206" y="191"/>
                    </a:cubicBezTo>
                    <a:cubicBezTo>
                      <a:pt x="208" y="192"/>
                      <a:pt x="217" y="192"/>
                      <a:pt x="220" y="202"/>
                    </a:cubicBezTo>
                    <a:cubicBezTo>
                      <a:pt x="223" y="204"/>
                      <a:pt x="226" y="206"/>
                      <a:pt x="229" y="209"/>
                    </a:cubicBezTo>
                    <a:cubicBezTo>
                      <a:pt x="238" y="210"/>
                      <a:pt x="247" y="211"/>
                      <a:pt x="256" y="212"/>
                    </a:cubicBezTo>
                    <a:cubicBezTo>
                      <a:pt x="257" y="213"/>
                      <a:pt x="259" y="214"/>
                      <a:pt x="261" y="216"/>
                    </a:cubicBezTo>
                    <a:cubicBezTo>
                      <a:pt x="261" y="219"/>
                      <a:pt x="261" y="222"/>
                      <a:pt x="261" y="224"/>
                    </a:cubicBezTo>
                    <a:cubicBezTo>
                      <a:pt x="249" y="237"/>
                      <a:pt x="234" y="228"/>
                      <a:pt x="234" y="247"/>
                    </a:cubicBezTo>
                    <a:cubicBezTo>
                      <a:pt x="236" y="250"/>
                      <a:pt x="237" y="253"/>
                      <a:pt x="235" y="258"/>
                    </a:cubicBezTo>
                    <a:cubicBezTo>
                      <a:pt x="230" y="259"/>
                      <a:pt x="227" y="262"/>
                      <a:pt x="224" y="264"/>
                    </a:cubicBezTo>
                    <a:cubicBezTo>
                      <a:pt x="224" y="273"/>
                      <a:pt x="224" y="283"/>
                      <a:pt x="224" y="292"/>
                    </a:cubicBezTo>
                    <a:cubicBezTo>
                      <a:pt x="213" y="309"/>
                      <a:pt x="202" y="311"/>
                      <a:pt x="185" y="314"/>
                    </a:cubicBezTo>
                    <a:cubicBezTo>
                      <a:pt x="173" y="318"/>
                      <a:pt x="164" y="322"/>
                      <a:pt x="155" y="318"/>
                    </a:cubicBezTo>
                    <a:cubicBezTo>
                      <a:pt x="147" y="309"/>
                      <a:pt x="145" y="301"/>
                      <a:pt x="140" y="296"/>
                    </a:cubicBezTo>
                    <a:cubicBezTo>
                      <a:pt x="132" y="297"/>
                      <a:pt x="134" y="297"/>
                      <a:pt x="131" y="304"/>
                    </a:cubicBezTo>
                    <a:cubicBezTo>
                      <a:pt x="130" y="309"/>
                      <a:pt x="128" y="315"/>
                      <a:pt x="127" y="321"/>
                    </a:cubicBezTo>
                    <a:cubicBezTo>
                      <a:pt x="125" y="321"/>
                      <a:pt x="123" y="321"/>
                      <a:pt x="121" y="321"/>
                    </a:cubicBezTo>
                    <a:close/>
                  </a:path>
                </a:pathLst>
              </a:custGeom>
              <a:grpFill/>
              <a:ln w="9525" algn="ctr">
                <a:solidFill>
                  <a:srgbClr val="FFFFFF"/>
                </a:solidFill>
                <a:miter lim="800000"/>
                <a:headEnd/>
                <a:tailEnd/>
              </a:ln>
            </p:spPr>
            <p:txBody>
              <a:bodyPr/>
              <a:lstStyle/>
              <a:p>
                <a:pPr fontAlgn="auto">
                  <a:spcBef>
                    <a:spcPts val="0"/>
                  </a:spcBef>
                  <a:spcAft>
                    <a:spcPts val="0"/>
                  </a:spcAft>
                  <a:defRPr/>
                </a:pPr>
                <a:endParaRPr lang="zh-CN" altLang="en-US" sz="1600" b="0" kern="0" noProof="1">
                  <a:solidFill>
                    <a:schemeClr val="tx1"/>
                  </a:solidFill>
                  <a:latin typeface="微软雅黑" panose="020B0503020204020204" pitchFamily="34" charset="-122"/>
                  <a:ea typeface="微软雅黑" panose="020B0503020204020204" pitchFamily="34" charset="-122"/>
                </a:endParaRPr>
              </a:p>
            </p:txBody>
          </p:sp>
          <p:sp>
            <p:nvSpPr>
              <p:cNvPr id="45" name="Freeform 62"/>
              <p:cNvSpPr>
                <a:spLocks/>
              </p:cNvSpPr>
              <p:nvPr/>
            </p:nvSpPr>
            <p:spPr bwMode="auto">
              <a:xfrm rot="252837">
                <a:off x="4768850" y="3605213"/>
                <a:ext cx="636588" cy="619125"/>
              </a:xfrm>
              <a:custGeom>
                <a:avLst/>
                <a:gdLst/>
                <a:ahLst/>
                <a:cxnLst>
                  <a:cxn ang="0">
                    <a:pos x="196" y="302"/>
                  </a:cxn>
                  <a:cxn ang="0">
                    <a:pos x="178" y="298"/>
                  </a:cxn>
                  <a:cxn ang="0">
                    <a:pos x="178" y="291"/>
                  </a:cxn>
                  <a:cxn ang="0">
                    <a:pos x="198" y="278"/>
                  </a:cxn>
                  <a:cxn ang="0">
                    <a:pos x="203" y="271"/>
                  </a:cxn>
                  <a:cxn ang="0">
                    <a:pos x="171" y="248"/>
                  </a:cxn>
                  <a:cxn ang="0">
                    <a:pos x="157" y="235"/>
                  </a:cxn>
                  <a:cxn ang="0">
                    <a:pos x="136" y="221"/>
                  </a:cxn>
                  <a:cxn ang="0">
                    <a:pos x="123" y="206"/>
                  </a:cxn>
                  <a:cxn ang="0">
                    <a:pos x="130" y="187"/>
                  </a:cxn>
                  <a:cxn ang="0">
                    <a:pos x="134" y="176"/>
                  </a:cxn>
                  <a:cxn ang="0">
                    <a:pos x="162" y="170"/>
                  </a:cxn>
                  <a:cxn ang="0">
                    <a:pos x="151" y="138"/>
                  </a:cxn>
                  <a:cxn ang="0">
                    <a:pos x="132" y="141"/>
                  </a:cxn>
                  <a:cxn ang="0">
                    <a:pos x="130" y="150"/>
                  </a:cxn>
                  <a:cxn ang="0">
                    <a:pos x="118" y="152"/>
                  </a:cxn>
                  <a:cxn ang="0">
                    <a:pos x="109" y="143"/>
                  </a:cxn>
                  <a:cxn ang="0">
                    <a:pos x="83" y="94"/>
                  </a:cxn>
                  <a:cxn ang="0">
                    <a:pos x="58" y="88"/>
                  </a:cxn>
                  <a:cxn ang="0">
                    <a:pos x="37" y="82"/>
                  </a:cxn>
                  <a:cxn ang="0">
                    <a:pos x="32" y="76"/>
                  </a:cxn>
                  <a:cxn ang="0">
                    <a:pos x="4" y="39"/>
                  </a:cxn>
                  <a:cxn ang="0">
                    <a:pos x="14" y="23"/>
                  </a:cxn>
                  <a:cxn ang="0">
                    <a:pos x="21" y="29"/>
                  </a:cxn>
                  <a:cxn ang="0">
                    <a:pos x="21" y="31"/>
                  </a:cxn>
                  <a:cxn ang="0">
                    <a:pos x="38" y="50"/>
                  </a:cxn>
                  <a:cxn ang="0">
                    <a:pos x="67" y="55"/>
                  </a:cxn>
                  <a:cxn ang="0">
                    <a:pos x="95" y="43"/>
                  </a:cxn>
                  <a:cxn ang="0">
                    <a:pos x="104" y="43"/>
                  </a:cxn>
                  <a:cxn ang="0">
                    <a:pos x="116" y="28"/>
                  </a:cxn>
                  <a:cxn ang="0">
                    <a:pos x="136" y="0"/>
                  </a:cxn>
                  <a:cxn ang="0">
                    <a:pos x="137" y="15"/>
                  </a:cxn>
                  <a:cxn ang="0">
                    <a:pos x="155" y="29"/>
                  </a:cxn>
                  <a:cxn ang="0">
                    <a:pos x="194" y="49"/>
                  </a:cxn>
                  <a:cxn ang="0">
                    <a:pos x="236" y="122"/>
                  </a:cxn>
                  <a:cxn ang="0">
                    <a:pos x="247" y="153"/>
                  </a:cxn>
                  <a:cxn ang="0">
                    <a:pos x="300" y="185"/>
                  </a:cxn>
                  <a:cxn ang="0">
                    <a:pos x="300" y="188"/>
                  </a:cxn>
                  <a:cxn ang="0">
                    <a:pos x="268" y="191"/>
                  </a:cxn>
                  <a:cxn ang="0">
                    <a:pos x="268" y="202"/>
                  </a:cxn>
                  <a:cxn ang="0">
                    <a:pos x="287" y="210"/>
                  </a:cxn>
                  <a:cxn ang="0">
                    <a:pos x="285" y="224"/>
                  </a:cxn>
                  <a:cxn ang="0">
                    <a:pos x="308" y="235"/>
                  </a:cxn>
                  <a:cxn ang="0">
                    <a:pos x="310" y="238"/>
                  </a:cxn>
                  <a:cxn ang="0">
                    <a:pos x="286" y="262"/>
                  </a:cxn>
                  <a:cxn ang="0">
                    <a:pos x="286" y="265"/>
                  </a:cxn>
                  <a:cxn ang="0">
                    <a:pos x="258" y="288"/>
                  </a:cxn>
                  <a:cxn ang="0">
                    <a:pos x="239" y="294"/>
                  </a:cxn>
                  <a:cxn ang="0">
                    <a:pos x="238" y="297"/>
                  </a:cxn>
                  <a:cxn ang="0">
                    <a:pos x="209" y="296"/>
                  </a:cxn>
                  <a:cxn ang="0">
                    <a:pos x="196" y="302"/>
                  </a:cxn>
                </a:cxnLst>
                <a:rect l="0" t="0" r="r" b="b"/>
                <a:pathLst>
                  <a:path w="310" h="302">
                    <a:moveTo>
                      <a:pt x="196" y="302"/>
                    </a:moveTo>
                    <a:cubicBezTo>
                      <a:pt x="186" y="298"/>
                      <a:pt x="182" y="299"/>
                      <a:pt x="178" y="298"/>
                    </a:cubicBezTo>
                    <a:cubicBezTo>
                      <a:pt x="178" y="296"/>
                      <a:pt x="178" y="293"/>
                      <a:pt x="178" y="291"/>
                    </a:cubicBezTo>
                    <a:cubicBezTo>
                      <a:pt x="165" y="287"/>
                      <a:pt x="195" y="279"/>
                      <a:pt x="198" y="278"/>
                    </a:cubicBezTo>
                    <a:cubicBezTo>
                      <a:pt x="199" y="276"/>
                      <a:pt x="201" y="273"/>
                      <a:pt x="203" y="271"/>
                    </a:cubicBezTo>
                    <a:cubicBezTo>
                      <a:pt x="203" y="245"/>
                      <a:pt x="186" y="249"/>
                      <a:pt x="171" y="248"/>
                    </a:cubicBezTo>
                    <a:cubicBezTo>
                      <a:pt x="162" y="246"/>
                      <a:pt x="159" y="238"/>
                      <a:pt x="157" y="235"/>
                    </a:cubicBezTo>
                    <a:cubicBezTo>
                      <a:pt x="146" y="231"/>
                      <a:pt x="139" y="225"/>
                      <a:pt x="136" y="221"/>
                    </a:cubicBezTo>
                    <a:cubicBezTo>
                      <a:pt x="125" y="214"/>
                      <a:pt x="125" y="211"/>
                      <a:pt x="123" y="206"/>
                    </a:cubicBezTo>
                    <a:cubicBezTo>
                      <a:pt x="132" y="201"/>
                      <a:pt x="129" y="192"/>
                      <a:pt x="130" y="187"/>
                    </a:cubicBezTo>
                    <a:cubicBezTo>
                      <a:pt x="131" y="183"/>
                      <a:pt x="132" y="180"/>
                      <a:pt x="134" y="176"/>
                    </a:cubicBezTo>
                    <a:cubicBezTo>
                      <a:pt x="142" y="176"/>
                      <a:pt x="151" y="178"/>
                      <a:pt x="162" y="170"/>
                    </a:cubicBezTo>
                    <a:cubicBezTo>
                      <a:pt x="162" y="156"/>
                      <a:pt x="158" y="143"/>
                      <a:pt x="151" y="138"/>
                    </a:cubicBezTo>
                    <a:cubicBezTo>
                      <a:pt x="140" y="138"/>
                      <a:pt x="138" y="138"/>
                      <a:pt x="132" y="141"/>
                    </a:cubicBezTo>
                    <a:cubicBezTo>
                      <a:pt x="132" y="144"/>
                      <a:pt x="131" y="147"/>
                      <a:pt x="130" y="150"/>
                    </a:cubicBezTo>
                    <a:cubicBezTo>
                      <a:pt x="126" y="151"/>
                      <a:pt x="122" y="151"/>
                      <a:pt x="118" y="152"/>
                    </a:cubicBezTo>
                    <a:cubicBezTo>
                      <a:pt x="115" y="145"/>
                      <a:pt x="113" y="146"/>
                      <a:pt x="109" y="143"/>
                    </a:cubicBezTo>
                    <a:cubicBezTo>
                      <a:pt x="98" y="123"/>
                      <a:pt x="93" y="106"/>
                      <a:pt x="83" y="94"/>
                    </a:cubicBezTo>
                    <a:cubicBezTo>
                      <a:pt x="74" y="88"/>
                      <a:pt x="64" y="89"/>
                      <a:pt x="58" y="88"/>
                    </a:cubicBezTo>
                    <a:cubicBezTo>
                      <a:pt x="51" y="86"/>
                      <a:pt x="44" y="83"/>
                      <a:pt x="37" y="82"/>
                    </a:cubicBezTo>
                    <a:cubicBezTo>
                      <a:pt x="35" y="80"/>
                      <a:pt x="33" y="78"/>
                      <a:pt x="32" y="76"/>
                    </a:cubicBezTo>
                    <a:cubicBezTo>
                      <a:pt x="26" y="61"/>
                      <a:pt x="13" y="45"/>
                      <a:pt x="4" y="39"/>
                    </a:cubicBezTo>
                    <a:cubicBezTo>
                      <a:pt x="4" y="29"/>
                      <a:pt x="0" y="13"/>
                      <a:pt x="14" y="23"/>
                    </a:cubicBezTo>
                    <a:cubicBezTo>
                      <a:pt x="16" y="25"/>
                      <a:pt x="17" y="27"/>
                      <a:pt x="21" y="29"/>
                    </a:cubicBezTo>
                    <a:cubicBezTo>
                      <a:pt x="21" y="30"/>
                      <a:pt x="21" y="30"/>
                      <a:pt x="21" y="31"/>
                    </a:cubicBezTo>
                    <a:cubicBezTo>
                      <a:pt x="26" y="35"/>
                      <a:pt x="31" y="39"/>
                      <a:pt x="38" y="50"/>
                    </a:cubicBezTo>
                    <a:cubicBezTo>
                      <a:pt x="44" y="53"/>
                      <a:pt x="54" y="54"/>
                      <a:pt x="67" y="55"/>
                    </a:cubicBezTo>
                    <a:cubicBezTo>
                      <a:pt x="76" y="52"/>
                      <a:pt x="83" y="25"/>
                      <a:pt x="95" y="43"/>
                    </a:cubicBezTo>
                    <a:cubicBezTo>
                      <a:pt x="98" y="43"/>
                      <a:pt x="100" y="43"/>
                      <a:pt x="104" y="43"/>
                    </a:cubicBezTo>
                    <a:cubicBezTo>
                      <a:pt x="108" y="38"/>
                      <a:pt x="112" y="33"/>
                      <a:pt x="116" y="28"/>
                    </a:cubicBezTo>
                    <a:cubicBezTo>
                      <a:pt x="119" y="15"/>
                      <a:pt x="120" y="0"/>
                      <a:pt x="136" y="0"/>
                    </a:cubicBezTo>
                    <a:cubicBezTo>
                      <a:pt x="136" y="4"/>
                      <a:pt x="136" y="9"/>
                      <a:pt x="137" y="15"/>
                    </a:cubicBezTo>
                    <a:cubicBezTo>
                      <a:pt x="143" y="19"/>
                      <a:pt x="149" y="24"/>
                      <a:pt x="155" y="29"/>
                    </a:cubicBezTo>
                    <a:cubicBezTo>
                      <a:pt x="166" y="32"/>
                      <a:pt x="178" y="42"/>
                      <a:pt x="194" y="49"/>
                    </a:cubicBezTo>
                    <a:cubicBezTo>
                      <a:pt x="205" y="72"/>
                      <a:pt x="218" y="96"/>
                      <a:pt x="236" y="122"/>
                    </a:cubicBezTo>
                    <a:cubicBezTo>
                      <a:pt x="236" y="129"/>
                      <a:pt x="239" y="142"/>
                      <a:pt x="247" y="153"/>
                    </a:cubicBezTo>
                    <a:cubicBezTo>
                      <a:pt x="267" y="163"/>
                      <a:pt x="278" y="169"/>
                      <a:pt x="300" y="185"/>
                    </a:cubicBezTo>
                    <a:cubicBezTo>
                      <a:pt x="300" y="186"/>
                      <a:pt x="300" y="187"/>
                      <a:pt x="300" y="188"/>
                    </a:cubicBezTo>
                    <a:cubicBezTo>
                      <a:pt x="294" y="194"/>
                      <a:pt x="270" y="191"/>
                      <a:pt x="268" y="191"/>
                    </a:cubicBezTo>
                    <a:cubicBezTo>
                      <a:pt x="268" y="194"/>
                      <a:pt x="268" y="198"/>
                      <a:pt x="268" y="202"/>
                    </a:cubicBezTo>
                    <a:cubicBezTo>
                      <a:pt x="274" y="205"/>
                      <a:pt x="280" y="207"/>
                      <a:pt x="287" y="210"/>
                    </a:cubicBezTo>
                    <a:cubicBezTo>
                      <a:pt x="284" y="214"/>
                      <a:pt x="283" y="217"/>
                      <a:pt x="285" y="224"/>
                    </a:cubicBezTo>
                    <a:cubicBezTo>
                      <a:pt x="293" y="228"/>
                      <a:pt x="300" y="231"/>
                      <a:pt x="308" y="235"/>
                    </a:cubicBezTo>
                    <a:cubicBezTo>
                      <a:pt x="308" y="236"/>
                      <a:pt x="309" y="237"/>
                      <a:pt x="310" y="238"/>
                    </a:cubicBezTo>
                    <a:cubicBezTo>
                      <a:pt x="310" y="251"/>
                      <a:pt x="297" y="256"/>
                      <a:pt x="286" y="262"/>
                    </a:cubicBezTo>
                    <a:cubicBezTo>
                      <a:pt x="286" y="263"/>
                      <a:pt x="286" y="264"/>
                      <a:pt x="286" y="265"/>
                    </a:cubicBezTo>
                    <a:cubicBezTo>
                      <a:pt x="281" y="265"/>
                      <a:pt x="264" y="284"/>
                      <a:pt x="258" y="288"/>
                    </a:cubicBezTo>
                    <a:cubicBezTo>
                      <a:pt x="252" y="290"/>
                      <a:pt x="245" y="292"/>
                      <a:pt x="239" y="294"/>
                    </a:cubicBezTo>
                    <a:cubicBezTo>
                      <a:pt x="238" y="295"/>
                      <a:pt x="238" y="296"/>
                      <a:pt x="238" y="297"/>
                    </a:cubicBezTo>
                    <a:cubicBezTo>
                      <a:pt x="228" y="297"/>
                      <a:pt x="219" y="296"/>
                      <a:pt x="209" y="296"/>
                    </a:cubicBezTo>
                    <a:cubicBezTo>
                      <a:pt x="205" y="297"/>
                      <a:pt x="201" y="300"/>
                      <a:pt x="196" y="302"/>
                    </a:cubicBezTo>
                    <a:close/>
                  </a:path>
                </a:pathLst>
              </a:custGeom>
              <a:grpFill/>
              <a:ln w="9525">
                <a:solidFill>
                  <a:schemeClr val="bg1"/>
                </a:solidFill>
                <a:miter lim="800000"/>
                <a:headEnd/>
                <a:tailEnd/>
              </a:ln>
            </p:spPr>
            <p:txBody>
              <a:bodyPr/>
              <a:lstStyle/>
              <a:p>
                <a:pPr fontAlgn="auto">
                  <a:spcBef>
                    <a:spcPts val="0"/>
                  </a:spcBef>
                  <a:spcAft>
                    <a:spcPts val="0"/>
                  </a:spcAft>
                  <a:defRPr/>
                </a:pPr>
                <a:endParaRPr lang="zh-CN" altLang="en-US" sz="1600" b="0" kern="0" noProof="1">
                  <a:solidFill>
                    <a:schemeClr val="tx1"/>
                  </a:solidFill>
                  <a:latin typeface="微软雅黑" panose="020B0503020204020204" pitchFamily="34" charset="-122"/>
                  <a:ea typeface="微软雅黑" panose="020B0503020204020204" pitchFamily="34" charset="-122"/>
                </a:endParaRPr>
              </a:p>
            </p:txBody>
          </p:sp>
          <p:sp>
            <p:nvSpPr>
              <p:cNvPr id="46" name="Freeform 63"/>
              <p:cNvSpPr>
                <a:spLocks/>
              </p:cNvSpPr>
              <p:nvPr/>
            </p:nvSpPr>
            <p:spPr bwMode="auto">
              <a:xfrm rot="252837">
                <a:off x="4143375" y="3452813"/>
                <a:ext cx="641350" cy="622300"/>
              </a:xfrm>
              <a:custGeom>
                <a:avLst/>
                <a:gdLst/>
                <a:ahLst/>
                <a:cxnLst>
                  <a:cxn ang="0">
                    <a:pos x="268" y="303"/>
                  </a:cxn>
                  <a:cxn ang="0">
                    <a:pos x="243" y="299"/>
                  </a:cxn>
                  <a:cxn ang="0">
                    <a:pos x="224" y="289"/>
                  </a:cxn>
                  <a:cxn ang="0">
                    <a:pos x="187" y="281"/>
                  </a:cxn>
                  <a:cxn ang="0">
                    <a:pos x="177" y="266"/>
                  </a:cxn>
                  <a:cxn ang="0">
                    <a:pos x="158" y="254"/>
                  </a:cxn>
                  <a:cxn ang="0">
                    <a:pos x="90" y="252"/>
                  </a:cxn>
                  <a:cxn ang="0">
                    <a:pos x="47" y="231"/>
                  </a:cxn>
                  <a:cxn ang="0">
                    <a:pos x="33" y="216"/>
                  </a:cxn>
                  <a:cxn ang="0">
                    <a:pos x="10" y="163"/>
                  </a:cxn>
                  <a:cxn ang="0">
                    <a:pos x="0" y="137"/>
                  </a:cxn>
                  <a:cxn ang="0">
                    <a:pos x="0" y="116"/>
                  </a:cxn>
                  <a:cxn ang="0">
                    <a:pos x="27" y="101"/>
                  </a:cxn>
                  <a:cxn ang="0">
                    <a:pos x="37" y="96"/>
                  </a:cxn>
                  <a:cxn ang="0">
                    <a:pos x="76" y="80"/>
                  </a:cxn>
                  <a:cxn ang="0">
                    <a:pos x="116" y="71"/>
                  </a:cxn>
                  <a:cxn ang="0">
                    <a:pos x="144" y="45"/>
                  </a:cxn>
                  <a:cxn ang="0">
                    <a:pos x="159" y="0"/>
                  </a:cxn>
                  <a:cxn ang="0">
                    <a:pos x="188" y="6"/>
                  </a:cxn>
                  <a:cxn ang="0">
                    <a:pos x="232" y="6"/>
                  </a:cxn>
                  <a:cxn ang="0">
                    <a:pos x="239" y="17"/>
                  </a:cxn>
                  <a:cxn ang="0">
                    <a:pos x="245" y="45"/>
                  </a:cxn>
                  <a:cxn ang="0">
                    <a:pos x="228" y="66"/>
                  </a:cxn>
                  <a:cxn ang="0">
                    <a:pos x="221" y="68"/>
                  </a:cxn>
                  <a:cxn ang="0">
                    <a:pos x="221" y="72"/>
                  </a:cxn>
                  <a:cxn ang="0">
                    <a:pos x="241" y="87"/>
                  </a:cxn>
                  <a:cxn ang="0">
                    <a:pos x="243" y="90"/>
                  </a:cxn>
                  <a:cxn ang="0">
                    <a:pos x="286" y="104"/>
                  </a:cxn>
                  <a:cxn ang="0">
                    <a:pos x="298" y="114"/>
                  </a:cxn>
                  <a:cxn ang="0">
                    <a:pos x="313" y="126"/>
                  </a:cxn>
                  <a:cxn ang="0">
                    <a:pos x="313" y="131"/>
                  </a:cxn>
                  <a:cxn ang="0">
                    <a:pos x="304" y="157"/>
                  </a:cxn>
                  <a:cxn ang="0">
                    <a:pos x="295" y="154"/>
                  </a:cxn>
                  <a:cxn ang="0">
                    <a:pos x="264" y="130"/>
                  </a:cxn>
                  <a:cxn ang="0">
                    <a:pos x="265" y="169"/>
                  </a:cxn>
                  <a:cxn ang="0">
                    <a:pos x="240" y="198"/>
                  </a:cxn>
                  <a:cxn ang="0">
                    <a:pos x="240" y="210"/>
                  </a:cxn>
                  <a:cxn ang="0">
                    <a:pos x="251" y="219"/>
                  </a:cxn>
                  <a:cxn ang="0">
                    <a:pos x="257" y="240"/>
                  </a:cxn>
                  <a:cxn ang="0">
                    <a:pos x="272" y="249"/>
                  </a:cxn>
                  <a:cxn ang="0">
                    <a:pos x="287" y="243"/>
                  </a:cxn>
                  <a:cxn ang="0">
                    <a:pos x="294" y="281"/>
                  </a:cxn>
                  <a:cxn ang="0">
                    <a:pos x="275" y="292"/>
                  </a:cxn>
                  <a:cxn ang="0">
                    <a:pos x="268" y="303"/>
                  </a:cxn>
                </a:cxnLst>
                <a:rect l="0" t="0" r="r" b="b"/>
                <a:pathLst>
                  <a:path w="313" h="303">
                    <a:moveTo>
                      <a:pt x="268" y="303"/>
                    </a:moveTo>
                    <a:cubicBezTo>
                      <a:pt x="260" y="302"/>
                      <a:pt x="251" y="301"/>
                      <a:pt x="243" y="299"/>
                    </a:cubicBezTo>
                    <a:cubicBezTo>
                      <a:pt x="237" y="296"/>
                      <a:pt x="230" y="292"/>
                      <a:pt x="224" y="289"/>
                    </a:cubicBezTo>
                    <a:cubicBezTo>
                      <a:pt x="202" y="289"/>
                      <a:pt x="197" y="289"/>
                      <a:pt x="187" y="281"/>
                    </a:cubicBezTo>
                    <a:cubicBezTo>
                      <a:pt x="183" y="276"/>
                      <a:pt x="179" y="271"/>
                      <a:pt x="177" y="266"/>
                    </a:cubicBezTo>
                    <a:cubicBezTo>
                      <a:pt x="170" y="262"/>
                      <a:pt x="164" y="258"/>
                      <a:pt x="158" y="254"/>
                    </a:cubicBezTo>
                    <a:cubicBezTo>
                      <a:pt x="135" y="253"/>
                      <a:pt x="112" y="253"/>
                      <a:pt x="90" y="252"/>
                    </a:cubicBezTo>
                    <a:cubicBezTo>
                      <a:pt x="76" y="246"/>
                      <a:pt x="51" y="239"/>
                      <a:pt x="47" y="231"/>
                    </a:cubicBezTo>
                    <a:cubicBezTo>
                      <a:pt x="37" y="225"/>
                      <a:pt x="36" y="220"/>
                      <a:pt x="33" y="216"/>
                    </a:cubicBezTo>
                    <a:cubicBezTo>
                      <a:pt x="30" y="192"/>
                      <a:pt x="17" y="177"/>
                      <a:pt x="10" y="163"/>
                    </a:cubicBezTo>
                    <a:cubicBezTo>
                      <a:pt x="6" y="154"/>
                      <a:pt x="3" y="146"/>
                      <a:pt x="0" y="137"/>
                    </a:cubicBezTo>
                    <a:cubicBezTo>
                      <a:pt x="0" y="130"/>
                      <a:pt x="0" y="123"/>
                      <a:pt x="0" y="116"/>
                    </a:cubicBezTo>
                    <a:cubicBezTo>
                      <a:pt x="9" y="116"/>
                      <a:pt x="20" y="107"/>
                      <a:pt x="27" y="101"/>
                    </a:cubicBezTo>
                    <a:cubicBezTo>
                      <a:pt x="30" y="99"/>
                      <a:pt x="33" y="97"/>
                      <a:pt x="37" y="96"/>
                    </a:cubicBezTo>
                    <a:cubicBezTo>
                      <a:pt x="52" y="95"/>
                      <a:pt x="64" y="90"/>
                      <a:pt x="76" y="80"/>
                    </a:cubicBezTo>
                    <a:cubicBezTo>
                      <a:pt x="88" y="79"/>
                      <a:pt x="102" y="74"/>
                      <a:pt x="116" y="71"/>
                    </a:cubicBezTo>
                    <a:cubicBezTo>
                      <a:pt x="127" y="64"/>
                      <a:pt x="136" y="54"/>
                      <a:pt x="144" y="45"/>
                    </a:cubicBezTo>
                    <a:cubicBezTo>
                      <a:pt x="159" y="35"/>
                      <a:pt x="158" y="12"/>
                      <a:pt x="159" y="0"/>
                    </a:cubicBezTo>
                    <a:cubicBezTo>
                      <a:pt x="168" y="1"/>
                      <a:pt x="178" y="4"/>
                      <a:pt x="188" y="6"/>
                    </a:cubicBezTo>
                    <a:cubicBezTo>
                      <a:pt x="202" y="6"/>
                      <a:pt x="217" y="6"/>
                      <a:pt x="232" y="6"/>
                    </a:cubicBezTo>
                    <a:cubicBezTo>
                      <a:pt x="234" y="10"/>
                      <a:pt x="237" y="13"/>
                      <a:pt x="239" y="17"/>
                    </a:cubicBezTo>
                    <a:cubicBezTo>
                      <a:pt x="244" y="20"/>
                      <a:pt x="253" y="33"/>
                      <a:pt x="245" y="45"/>
                    </a:cubicBezTo>
                    <a:cubicBezTo>
                      <a:pt x="234" y="51"/>
                      <a:pt x="230" y="53"/>
                      <a:pt x="228" y="66"/>
                    </a:cubicBezTo>
                    <a:cubicBezTo>
                      <a:pt x="225" y="66"/>
                      <a:pt x="223" y="67"/>
                      <a:pt x="221" y="68"/>
                    </a:cubicBezTo>
                    <a:cubicBezTo>
                      <a:pt x="221" y="69"/>
                      <a:pt x="221" y="70"/>
                      <a:pt x="221" y="72"/>
                    </a:cubicBezTo>
                    <a:cubicBezTo>
                      <a:pt x="228" y="77"/>
                      <a:pt x="234" y="81"/>
                      <a:pt x="241" y="87"/>
                    </a:cubicBezTo>
                    <a:cubicBezTo>
                      <a:pt x="241" y="87"/>
                      <a:pt x="242" y="89"/>
                      <a:pt x="243" y="90"/>
                    </a:cubicBezTo>
                    <a:cubicBezTo>
                      <a:pt x="251" y="96"/>
                      <a:pt x="268" y="117"/>
                      <a:pt x="286" y="104"/>
                    </a:cubicBezTo>
                    <a:cubicBezTo>
                      <a:pt x="290" y="104"/>
                      <a:pt x="293" y="107"/>
                      <a:pt x="298" y="114"/>
                    </a:cubicBezTo>
                    <a:cubicBezTo>
                      <a:pt x="303" y="117"/>
                      <a:pt x="308" y="122"/>
                      <a:pt x="313" y="126"/>
                    </a:cubicBezTo>
                    <a:cubicBezTo>
                      <a:pt x="313" y="127"/>
                      <a:pt x="313" y="129"/>
                      <a:pt x="313" y="131"/>
                    </a:cubicBezTo>
                    <a:cubicBezTo>
                      <a:pt x="307" y="136"/>
                      <a:pt x="307" y="149"/>
                      <a:pt x="304" y="157"/>
                    </a:cubicBezTo>
                    <a:cubicBezTo>
                      <a:pt x="301" y="156"/>
                      <a:pt x="298" y="155"/>
                      <a:pt x="295" y="154"/>
                    </a:cubicBezTo>
                    <a:cubicBezTo>
                      <a:pt x="283" y="139"/>
                      <a:pt x="283" y="124"/>
                      <a:pt x="264" y="130"/>
                    </a:cubicBezTo>
                    <a:cubicBezTo>
                      <a:pt x="264" y="143"/>
                      <a:pt x="265" y="156"/>
                      <a:pt x="265" y="169"/>
                    </a:cubicBezTo>
                    <a:cubicBezTo>
                      <a:pt x="261" y="179"/>
                      <a:pt x="248" y="191"/>
                      <a:pt x="240" y="198"/>
                    </a:cubicBezTo>
                    <a:cubicBezTo>
                      <a:pt x="240" y="202"/>
                      <a:pt x="240" y="206"/>
                      <a:pt x="240" y="210"/>
                    </a:cubicBezTo>
                    <a:cubicBezTo>
                      <a:pt x="243" y="213"/>
                      <a:pt x="244" y="216"/>
                      <a:pt x="251" y="219"/>
                    </a:cubicBezTo>
                    <a:cubicBezTo>
                      <a:pt x="253" y="226"/>
                      <a:pt x="255" y="233"/>
                      <a:pt x="257" y="240"/>
                    </a:cubicBezTo>
                    <a:cubicBezTo>
                      <a:pt x="258" y="242"/>
                      <a:pt x="261" y="249"/>
                      <a:pt x="272" y="249"/>
                    </a:cubicBezTo>
                    <a:cubicBezTo>
                      <a:pt x="278" y="243"/>
                      <a:pt x="277" y="242"/>
                      <a:pt x="287" y="243"/>
                    </a:cubicBezTo>
                    <a:cubicBezTo>
                      <a:pt x="290" y="250"/>
                      <a:pt x="301" y="268"/>
                      <a:pt x="294" y="281"/>
                    </a:cubicBezTo>
                    <a:cubicBezTo>
                      <a:pt x="288" y="281"/>
                      <a:pt x="277" y="289"/>
                      <a:pt x="275" y="292"/>
                    </a:cubicBezTo>
                    <a:cubicBezTo>
                      <a:pt x="273" y="295"/>
                      <a:pt x="270" y="299"/>
                      <a:pt x="268" y="303"/>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1600" b="0" kern="0" noProof="1">
                  <a:solidFill>
                    <a:schemeClr val="tx1"/>
                  </a:solidFill>
                  <a:latin typeface="微软雅黑" panose="020B0503020204020204" pitchFamily="34" charset="-122"/>
                  <a:ea typeface="微软雅黑" panose="020B0503020204020204" pitchFamily="34" charset="-122"/>
                </a:endParaRPr>
              </a:p>
            </p:txBody>
          </p:sp>
          <p:sp>
            <p:nvSpPr>
              <p:cNvPr id="47" name="Freeform 64"/>
              <p:cNvSpPr>
                <a:spLocks/>
              </p:cNvSpPr>
              <p:nvPr/>
            </p:nvSpPr>
            <p:spPr bwMode="auto">
              <a:xfrm rot="252837">
                <a:off x="3646488" y="3008313"/>
                <a:ext cx="566737" cy="1022350"/>
              </a:xfrm>
              <a:custGeom>
                <a:avLst/>
                <a:gdLst/>
                <a:ahLst/>
                <a:cxnLst>
                  <a:cxn ang="0">
                    <a:pos x="194" y="498"/>
                  </a:cxn>
                  <a:cxn ang="0">
                    <a:pos x="157" y="472"/>
                  </a:cxn>
                  <a:cxn ang="0">
                    <a:pos x="143" y="468"/>
                  </a:cxn>
                  <a:cxn ang="0">
                    <a:pos x="102" y="473"/>
                  </a:cxn>
                  <a:cxn ang="0">
                    <a:pos x="84" y="463"/>
                  </a:cxn>
                  <a:cxn ang="0">
                    <a:pos x="56" y="448"/>
                  </a:cxn>
                  <a:cxn ang="0">
                    <a:pos x="32" y="448"/>
                  </a:cxn>
                  <a:cxn ang="0">
                    <a:pos x="8" y="440"/>
                  </a:cxn>
                  <a:cxn ang="0">
                    <a:pos x="12" y="425"/>
                  </a:cxn>
                  <a:cxn ang="0">
                    <a:pos x="6" y="407"/>
                  </a:cxn>
                  <a:cxn ang="0">
                    <a:pos x="2" y="396"/>
                  </a:cxn>
                  <a:cxn ang="0">
                    <a:pos x="33" y="395"/>
                  </a:cxn>
                  <a:cxn ang="0">
                    <a:pos x="38" y="354"/>
                  </a:cxn>
                  <a:cxn ang="0">
                    <a:pos x="30" y="338"/>
                  </a:cxn>
                  <a:cxn ang="0">
                    <a:pos x="60" y="297"/>
                  </a:cxn>
                  <a:cxn ang="0">
                    <a:pos x="86" y="310"/>
                  </a:cxn>
                  <a:cxn ang="0">
                    <a:pos x="98" y="306"/>
                  </a:cxn>
                  <a:cxn ang="0">
                    <a:pos x="98" y="283"/>
                  </a:cxn>
                  <a:cxn ang="0">
                    <a:pos x="122" y="280"/>
                  </a:cxn>
                  <a:cxn ang="0">
                    <a:pos x="137" y="280"/>
                  </a:cxn>
                  <a:cxn ang="0">
                    <a:pos x="139" y="233"/>
                  </a:cxn>
                  <a:cxn ang="0">
                    <a:pos x="145" y="215"/>
                  </a:cxn>
                  <a:cxn ang="0">
                    <a:pos x="145" y="204"/>
                  </a:cxn>
                  <a:cxn ang="0">
                    <a:pos x="135" y="203"/>
                  </a:cxn>
                  <a:cxn ang="0">
                    <a:pos x="107" y="184"/>
                  </a:cxn>
                  <a:cxn ang="0">
                    <a:pos x="72" y="171"/>
                  </a:cxn>
                  <a:cxn ang="0">
                    <a:pos x="77" y="157"/>
                  </a:cxn>
                  <a:cxn ang="0">
                    <a:pos x="74" y="137"/>
                  </a:cxn>
                  <a:cxn ang="0">
                    <a:pos x="85" y="124"/>
                  </a:cxn>
                  <a:cxn ang="0">
                    <a:pos x="104" y="127"/>
                  </a:cxn>
                  <a:cxn ang="0">
                    <a:pos x="149" y="129"/>
                  </a:cxn>
                  <a:cxn ang="0">
                    <a:pos x="157" y="80"/>
                  </a:cxn>
                  <a:cxn ang="0">
                    <a:pos x="171" y="59"/>
                  </a:cxn>
                  <a:cxn ang="0">
                    <a:pos x="189" y="34"/>
                  </a:cxn>
                  <a:cxn ang="0">
                    <a:pos x="206" y="22"/>
                  </a:cxn>
                  <a:cxn ang="0">
                    <a:pos x="216" y="6"/>
                  </a:cxn>
                  <a:cxn ang="0">
                    <a:pos x="228" y="15"/>
                  </a:cxn>
                  <a:cxn ang="0">
                    <a:pos x="231" y="15"/>
                  </a:cxn>
                  <a:cxn ang="0">
                    <a:pos x="243" y="0"/>
                  </a:cxn>
                  <a:cxn ang="0">
                    <a:pos x="262" y="16"/>
                  </a:cxn>
                  <a:cxn ang="0">
                    <a:pos x="254" y="29"/>
                  </a:cxn>
                  <a:cxn ang="0">
                    <a:pos x="239" y="71"/>
                  </a:cxn>
                  <a:cxn ang="0">
                    <a:pos x="243" y="128"/>
                  </a:cxn>
                  <a:cxn ang="0">
                    <a:pos x="225" y="168"/>
                  </a:cxn>
                  <a:cxn ang="0">
                    <a:pos x="225" y="215"/>
                  </a:cxn>
                  <a:cxn ang="0">
                    <a:pos x="236" y="254"/>
                  </a:cxn>
                  <a:cxn ang="0">
                    <a:pos x="234" y="301"/>
                  </a:cxn>
                  <a:cxn ang="0">
                    <a:pos x="245" y="318"/>
                  </a:cxn>
                  <a:cxn ang="0">
                    <a:pos x="244" y="337"/>
                  </a:cxn>
                  <a:cxn ang="0">
                    <a:pos x="257" y="370"/>
                  </a:cxn>
                  <a:cxn ang="0">
                    <a:pos x="276" y="410"/>
                  </a:cxn>
                  <a:cxn ang="0">
                    <a:pos x="260" y="407"/>
                  </a:cxn>
                  <a:cxn ang="0">
                    <a:pos x="201" y="410"/>
                  </a:cxn>
                  <a:cxn ang="0">
                    <a:pos x="200" y="417"/>
                  </a:cxn>
                  <a:cxn ang="0">
                    <a:pos x="222" y="435"/>
                  </a:cxn>
                  <a:cxn ang="0">
                    <a:pos x="224" y="444"/>
                  </a:cxn>
                  <a:cxn ang="0">
                    <a:pos x="197" y="464"/>
                  </a:cxn>
                  <a:cxn ang="0">
                    <a:pos x="198" y="498"/>
                  </a:cxn>
                  <a:cxn ang="0">
                    <a:pos x="194" y="498"/>
                  </a:cxn>
                </a:cxnLst>
                <a:rect l="0" t="0" r="r" b="b"/>
                <a:pathLst>
                  <a:path w="276" h="498">
                    <a:moveTo>
                      <a:pt x="194" y="498"/>
                    </a:moveTo>
                    <a:cubicBezTo>
                      <a:pt x="173" y="491"/>
                      <a:pt x="168" y="482"/>
                      <a:pt x="157" y="472"/>
                    </a:cubicBezTo>
                    <a:cubicBezTo>
                      <a:pt x="152" y="471"/>
                      <a:pt x="148" y="469"/>
                      <a:pt x="143" y="468"/>
                    </a:cubicBezTo>
                    <a:cubicBezTo>
                      <a:pt x="128" y="468"/>
                      <a:pt x="113" y="467"/>
                      <a:pt x="102" y="473"/>
                    </a:cubicBezTo>
                    <a:cubicBezTo>
                      <a:pt x="96" y="473"/>
                      <a:pt x="86" y="465"/>
                      <a:pt x="84" y="463"/>
                    </a:cubicBezTo>
                    <a:cubicBezTo>
                      <a:pt x="66" y="463"/>
                      <a:pt x="62" y="450"/>
                      <a:pt x="56" y="448"/>
                    </a:cubicBezTo>
                    <a:cubicBezTo>
                      <a:pt x="48" y="448"/>
                      <a:pt x="40" y="448"/>
                      <a:pt x="32" y="448"/>
                    </a:cubicBezTo>
                    <a:cubicBezTo>
                      <a:pt x="24" y="445"/>
                      <a:pt x="16" y="442"/>
                      <a:pt x="8" y="440"/>
                    </a:cubicBezTo>
                    <a:cubicBezTo>
                      <a:pt x="8" y="432"/>
                      <a:pt x="10" y="430"/>
                      <a:pt x="12" y="425"/>
                    </a:cubicBezTo>
                    <a:cubicBezTo>
                      <a:pt x="12" y="411"/>
                      <a:pt x="11" y="409"/>
                      <a:pt x="6" y="407"/>
                    </a:cubicBezTo>
                    <a:cubicBezTo>
                      <a:pt x="0" y="402"/>
                      <a:pt x="0" y="397"/>
                      <a:pt x="2" y="396"/>
                    </a:cubicBezTo>
                    <a:cubicBezTo>
                      <a:pt x="12" y="395"/>
                      <a:pt x="23" y="395"/>
                      <a:pt x="33" y="395"/>
                    </a:cubicBezTo>
                    <a:cubicBezTo>
                      <a:pt x="42" y="382"/>
                      <a:pt x="38" y="366"/>
                      <a:pt x="38" y="354"/>
                    </a:cubicBezTo>
                    <a:cubicBezTo>
                      <a:pt x="35" y="349"/>
                      <a:pt x="32" y="343"/>
                      <a:pt x="30" y="338"/>
                    </a:cubicBezTo>
                    <a:cubicBezTo>
                      <a:pt x="24" y="301"/>
                      <a:pt x="23" y="297"/>
                      <a:pt x="60" y="297"/>
                    </a:cubicBezTo>
                    <a:cubicBezTo>
                      <a:pt x="68" y="301"/>
                      <a:pt x="77" y="305"/>
                      <a:pt x="86" y="310"/>
                    </a:cubicBezTo>
                    <a:cubicBezTo>
                      <a:pt x="88" y="310"/>
                      <a:pt x="95" y="308"/>
                      <a:pt x="98" y="306"/>
                    </a:cubicBezTo>
                    <a:cubicBezTo>
                      <a:pt x="98" y="298"/>
                      <a:pt x="98" y="290"/>
                      <a:pt x="98" y="283"/>
                    </a:cubicBezTo>
                    <a:cubicBezTo>
                      <a:pt x="98" y="276"/>
                      <a:pt x="116" y="274"/>
                      <a:pt x="122" y="280"/>
                    </a:cubicBezTo>
                    <a:cubicBezTo>
                      <a:pt x="127" y="280"/>
                      <a:pt x="131" y="280"/>
                      <a:pt x="137" y="280"/>
                    </a:cubicBezTo>
                    <a:cubicBezTo>
                      <a:pt x="143" y="265"/>
                      <a:pt x="144" y="242"/>
                      <a:pt x="139" y="233"/>
                    </a:cubicBezTo>
                    <a:cubicBezTo>
                      <a:pt x="140" y="222"/>
                      <a:pt x="142" y="221"/>
                      <a:pt x="145" y="215"/>
                    </a:cubicBezTo>
                    <a:cubicBezTo>
                      <a:pt x="145" y="211"/>
                      <a:pt x="145" y="208"/>
                      <a:pt x="145" y="204"/>
                    </a:cubicBezTo>
                    <a:cubicBezTo>
                      <a:pt x="142" y="204"/>
                      <a:pt x="138" y="203"/>
                      <a:pt x="135" y="203"/>
                    </a:cubicBezTo>
                    <a:cubicBezTo>
                      <a:pt x="125" y="194"/>
                      <a:pt x="111" y="188"/>
                      <a:pt x="107" y="184"/>
                    </a:cubicBezTo>
                    <a:cubicBezTo>
                      <a:pt x="94" y="181"/>
                      <a:pt x="77" y="176"/>
                      <a:pt x="72" y="171"/>
                    </a:cubicBezTo>
                    <a:cubicBezTo>
                      <a:pt x="72" y="164"/>
                      <a:pt x="74" y="162"/>
                      <a:pt x="77" y="157"/>
                    </a:cubicBezTo>
                    <a:cubicBezTo>
                      <a:pt x="76" y="150"/>
                      <a:pt x="75" y="143"/>
                      <a:pt x="74" y="137"/>
                    </a:cubicBezTo>
                    <a:cubicBezTo>
                      <a:pt x="77" y="137"/>
                      <a:pt x="83" y="128"/>
                      <a:pt x="85" y="124"/>
                    </a:cubicBezTo>
                    <a:cubicBezTo>
                      <a:pt x="89" y="124"/>
                      <a:pt x="95" y="123"/>
                      <a:pt x="104" y="127"/>
                    </a:cubicBezTo>
                    <a:cubicBezTo>
                      <a:pt x="119" y="128"/>
                      <a:pt x="134" y="128"/>
                      <a:pt x="149" y="129"/>
                    </a:cubicBezTo>
                    <a:cubicBezTo>
                      <a:pt x="162" y="116"/>
                      <a:pt x="157" y="92"/>
                      <a:pt x="157" y="80"/>
                    </a:cubicBezTo>
                    <a:cubicBezTo>
                      <a:pt x="157" y="67"/>
                      <a:pt x="164" y="66"/>
                      <a:pt x="171" y="59"/>
                    </a:cubicBezTo>
                    <a:cubicBezTo>
                      <a:pt x="177" y="50"/>
                      <a:pt x="183" y="42"/>
                      <a:pt x="189" y="34"/>
                    </a:cubicBezTo>
                    <a:cubicBezTo>
                      <a:pt x="194" y="30"/>
                      <a:pt x="200" y="26"/>
                      <a:pt x="206" y="22"/>
                    </a:cubicBezTo>
                    <a:cubicBezTo>
                      <a:pt x="209" y="16"/>
                      <a:pt x="213" y="11"/>
                      <a:pt x="216" y="6"/>
                    </a:cubicBezTo>
                    <a:cubicBezTo>
                      <a:pt x="220" y="9"/>
                      <a:pt x="224" y="12"/>
                      <a:pt x="228" y="15"/>
                    </a:cubicBezTo>
                    <a:cubicBezTo>
                      <a:pt x="229" y="15"/>
                      <a:pt x="230" y="15"/>
                      <a:pt x="231" y="15"/>
                    </a:cubicBezTo>
                    <a:cubicBezTo>
                      <a:pt x="236" y="12"/>
                      <a:pt x="240" y="5"/>
                      <a:pt x="243" y="0"/>
                    </a:cubicBezTo>
                    <a:cubicBezTo>
                      <a:pt x="247" y="0"/>
                      <a:pt x="262" y="1"/>
                      <a:pt x="262" y="16"/>
                    </a:cubicBezTo>
                    <a:cubicBezTo>
                      <a:pt x="259" y="20"/>
                      <a:pt x="257" y="24"/>
                      <a:pt x="254" y="29"/>
                    </a:cubicBezTo>
                    <a:cubicBezTo>
                      <a:pt x="254" y="44"/>
                      <a:pt x="253" y="57"/>
                      <a:pt x="239" y="71"/>
                    </a:cubicBezTo>
                    <a:cubicBezTo>
                      <a:pt x="234" y="88"/>
                      <a:pt x="240" y="108"/>
                      <a:pt x="243" y="128"/>
                    </a:cubicBezTo>
                    <a:cubicBezTo>
                      <a:pt x="243" y="142"/>
                      <a:pt x="232" y="157"/>
                      <a:pt x="225" y="168"/>
                    </a:cubicBezTo>
                    <a:cubicBezTo>
                      <a:pt x="225" y="184"/>
                      <a:pt x="225" y="199"/>
                      <a:pt x="225" y="215"/>
                    </a:cubicBezTo>
                    <a:cubicBezTo>
                      <a:pt x="229" y="224"/>
                      <a:pt x="236" y="240"/>
                      <a:pt x="236" y="254"/>
                    </a:cubicBezTo>
                    <a:cubicBezTo>
                      <a:pt x="231" y="268"/>
                      <a:pt x="228" y="283"/>
                      <a:pt x="234" y="301"/>
                    </a:cubicBezTo>
                    <a:cubicBezTo>
                      <a:pt x="237" y="306"/>
                      <a:pt x="240" y="307"/>
                      <a:pt x="245" y="318"/>
                    </a:cubicBezTo>
                    <a:cubicBezTo>
                      <a:pt x="244" y="324"/>
                      <a:pt x="244" y="330"/>
                      <a:pt x="244" y="337"/>
                    </a:cubicBezTo>
                    <a:cubicBezTo>
                      <a:pt x="248" y="347"/>
                      <a:pt x="253" y="359"/>
                      <a:pt x="257" y="370"/>
                    </a:cubicBezTo>
                    <a:cubicBezTo>
                      <a:pt x="265" y="380"/>
                      <a:pt x="272" y="392"/>
                      <a:pt x="276" y="410"/>
                    </a:cubicBezTo>
                    <a:cubicBezTo>
                      <a:pt x="271" y="409"/>
                      <a:pt x="266" y="408"/>
                      <a:pt x="260" y="407"/>
                    </a:cubicBezTo>
                    <a:cubicBezTo>
                      <a:pt x="247" y="407"/>
                      <a:pt x="206" y="405"/>
                      <a:pt x="201" y="410"/>
                    </a:cubicBezTo>
                    <a:cubicBezTo>
                      <a:pt x="200" y="412"/>
                      <a:pt x="200" y="415"/>
                      <a:pt x="200" y="417"/>
                    </a:cubicBezTo>
                    <a:cubicBezTo>
                      <a:pt x="207" y="423"/>
                      <a:pt x="214" y="429"/>
                      <a:pt x="222" y="435"/>
                    </a:cubicBezTo>
                    <a:cubicBezTo>
                      <a:pt x="223" y="438"/>
                      <a:pt x="223" y="441"/>
                      <a:pt x="224" y="444"/>
                    </a:cubicBezTo>
                    <a:cubicBezTo>
                      <a:pt x="210" y="449"/>
                      <a:pt x="206" y="453"/>
                      <a:pt x="197" y="464"/>
                    </a:cubicBezTo>
                    <a:cubicBezTo>
                      <a:pt x="197" y="475"/>
                      <a:pt x="197" y="486"/>
                      <a:pt x="198" y="498"/>
                    </a:cubicBezTo>
                    <a:cubicBezTo>
                      <a:pt x="196" y="498"/>
                      <a:pt x="195" y="498"/>
                      <a:pt x="194" y="498"/>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1600" b="0" kern="0" noProof="1">
                  <a:solidFill>
                    <a:schemeClr val="tx1"/>
                  </a:solidFill>
                  <a:latin typeface="微软雅黑" panose="020B0503020204020204" pitchFamily="34" charset="-122"/>
                  <a:ea typeface="微软雅黑" panose="020B0503020204020204" pitchFamily="34" charset="-122"/>
                </a:endParaRPr>
              </a:p>
            </p:txBody>
          </p:sp>
          <p:sp>
            <p:nvSpPr>
              <p:cNvPr id="48" name="Freeform 65"/>
              <p:cNvSpPr>
                <a:spLocks/>
              </p:cNvSpPr>
              <p:nvPr/>
            </p:nvSpPr>
            <p:spPr bwMode="auto">
              <a:xfrm rot="252837">
                <a:off x="1909763" y="2895600"/>
                <a:ext cx="1433512" cy="1036638"/>
              </a:xfrm>
              <a:custGeom>
                <a:avLst/>
                <a:gdLst/>
                <a:ahLst/>
                <a:cxnLst>
                  <a:cxn ang="0">
                    <a:pos x="293" y="490"/>
                  </a:cxn>
                  <a:cxn ang="0">
                    <a:pos x="241" y="427"/>
                  </a:cxn>
                  <a:cxn ang="0">
                    <a:pos x="139" y="407"/>
                  </a:cxn>
                  <a:cxn ang="0">
                    <a:pos x="83" y="376"/>
                  </a:cxn>
                  <a:cxn ang="0">
                    <a:pos x="39" y="359"/>
                  </a:cxn>
                  <a:cxn ang="0">
                    <a:pos x="0" y="232"/>
                  </a:cxn>
                  <a:cxn ang="0">
                    <a:pos x="6" y="184"/>
                  </a:cxn>
                  <a:cxn ang="0">
                    <a:pos x="24" y="185"/>
                  </a:cxn>
                  <a:cxn ang="0">
                    <a:pos x="61" y="192"/>
                  </a:cxn>
                  <a:cxn ang="0">
                    <a:pos x="89" y="183"/>
                  </a:cxn>
                  <a:cxn ang="0">
                    <a:pos x="78" y="141"/>
                  </a:cxn>
                  <a:cxn ang="0">
                    <a:pos x="101" y="126"/>
                  </a:cxn>
                  <a:cxn ang="0">
                    <a:pos x="68" y="70"/>
                  </a:cxn>
                  <a:cxn ang="0">
                    <a:pos x="59" y="37"/>
                  </a:cxn>
                  <a:cxn ang="0">
                    <a:pos x="141" y="22"/>
                  </a:cxn>
                  <a:cxn ang="0">
                    <a:pos x="224" y="5"/>
                  </a:cxn>
                  <a:cxn ang="0">
                    <a:pos x="339" y="41"/>
                  </a:cxn>
                  <a:cxn ang="0">
                    <a:pos x="379" y="69"/>
                  </a:cxn>
                  <a:cxn ang="0">
                    <a:pos x="404" y="61"/>
                  </a:cxn>
                  <a:cxn ang="0">
                    <a:pos x="427" y="30"/>
                  </a:cxn>
                  <a:cxn ang="0">
                    <a:pos x="481" y="47"/>
                  </a:cxn>
                  <a:cxn ang="0">
                    <a:pos x="521" y="72"/>
                  </a:cxn>
                  <a:cxn ang="0">
                    <a:pos x="527" y="78"/>
                  </a:cxn>
                  <a:cxn ang="0">
                    <a:pos x="579" y="103"/>
                  </a:cxn>
                  <a:cxn ang="0">
                    <a:pos x="626" y="134"/>
                  </a:cxn>
                  <a:cxn ang="0">
                    <a:pos x="669" y="177"/>
                  </a:cxn>
                  <a:cxn ang="0">
                    <a:pos x="685" y="232"/>
                  </a:cxn>
                  <a:cxn ang="0">
                    <a:pos x="648" y="304"/>
                  </a:cxn>
                  <a:cxn ang="0">
                    <a:pos x="628" y="328"/>
                  </a:cxn>
                  <a:cxn ang="0">
                    <a:pos x="629" y="352"/>
                  </a:cxn>
                  <a:cxn ang="0">
                    <a:pos x="577" y="341"/>
                  </a:cxn>
                  <a:cxn ang="0">
                    <a:pos x="597" y="410"/>
                  </a:cxn>
                  <a:cxn ang="0">
                    <a:pos x="586" y="449"/>
                  </a:cxn>
                  <a:cxn ang="0">
                    <a:pos x="563" y="459"/>
                  </a:cxn>
                  <a:cxn ang="0">
                    <a:pos x="543" y="451"/>
                  </a:cxn>
                  <a:cxn ang="0">
                    <a:pos x="526" y="441"/>
                  </a:cxn>
                  <a:cxn ang="0">
                    <a:pos x="509" y="441"/>
                  </a:cxn>
                  <a:cxn ang="0">
                    <a:pos x="469" y="411"/>
                  </a:cxn>
                  <a:cxn ang="0">
                    <a:pos x="447" y="369"/>
                  </a:cxn>
                  <a:cxn ang="0">
                    <a:pos x="392" y="390"/>
                  </a:cxn>
                  <a:cxn ang="0">
                    <a:pos x="405" y="418"/>
                  </a:cxn>
                  <a:cxn ang="0">
                    <a:pos x="372" y="483"/>
                  </a:cxn>
                  <a:cxn ang="0">
                    <a:pos x="350" y="503"/>
                  </a:cxn>
                  <a:cxn ang="0">
                    <a:pos x="319" y="494"/>
                  </a:cxn>
                </a:cxnLst>
                <a:rect l="0" t="0" r="r" b="b"/>
                <a:pathLst>
                  <a:path w="699" h="505">
                    <a:moveTo>
                      <a:pt x="309" y="505"/>
                    </a:moveTo>
                    <a:cubicBezTo>
                      <a:pt x="304" y="500"/>
                      <a:pt x="299" y="495"/>
                      <a:pt x="293" y="490"/>
                    </a:cubicBezTo>
                    <a:cubicBezTo>
                      <a:pt x="289" y="474"/>
                      <a:pt x="283" y="460"/>
                      <a:pt x="277" y="448"/>
                    </a:cubicBezTo>
                    <a:cubicBezTo>
                      <a:pt x="264" y="433"/>
                      <a:pt x="252" y="431"/>
                      <a:pt x="241" y="427"/>
                    </a:cubicBezTo>
                    <a:cubicBezTo>
                      <a:pt x="221" y="427"/>
                      <a:pt x="201" y="428"/>
                      <a:pt x="181" y="428"/>
                    </a:cubicBezTo>
                    <a:cubicBezTo>
                      <a:pt x="160" y="425"/>
                      <a:pt x="150" y="414"/>
                      <a:pt x="139" y="407"/>
                    </a:cubicBezTo>
                    <a:cubicBezTo>
                      <a:pt x="117" y="404"/>
                      <a:pt x="102" y="398"/>
                      <a:pt x="89" y="388"/>
                    </a:cubicBezTo>
                    <a:cubicBezTo>
                      <a:pt x="89" y="385"/>
                      <a:pt x="83" y="377"/>
                      <a:pt x="83" y="376"/>
                    </a:cubicBezTo>
                    <a:cubicBezTo>
                      <a:pt x="81" y="374"/>
                      <a:pt x="79" y="372"/>
                      <a:pt x="78" y="371"/>
                    </a:cubicBezTo>
                    <a:cubicBezTo>
                      <a:pt x="61" y="369"/>
                      <a:pt x="49" y="366"/>
                      <a:pt x="39" y="359"/>
                    </a:cubicBezTo>
                    <a:cubicBezTo>
                      <a:pt x="16" y="353"/>
                      <a:pt x="7" y="318"/>
                      <a:pt x="3" y="304"/>
                    </a:cubicBezTo>
                    <a:cubicBezTo>
                      <a:pt x="2" y="279"/>
                      <a:pt x="1" y="255"/>
                      <a:pt x="0" y="232"/>
                    </a:cubicBezTo>
                    <a:cubicBezTo>
                      <a:pt x="5" y="223"/>
                      <a:pt x="11" y="212"/>
                      <a:pt x="12" y="205"/>
                    </a:cubicBezTo>
                    <a:cubicBezTo>
                      <a:pt x="12" y="193"/>
                      <a:pt x="6" y="187"/>
                      <a:pt x="6" y="184"/>
                    </a:cubicBezTo>
                    <a:cubicBezTo>
                      <a:pt x="8" y="183"/>
                      <a:pt x="10" y="183"/>
                      <a:pt x="12" y="183"/>
                    </a:cubicBezTo>
                    <a:cubicBezTo>
                      <a:pt x="15" y="186"/>
                      <a:pt x="20" y="185"/>
                      <a:pt x="24" y="185"/>
                    </a:cubicBezTo>
                    <a:cubicBezTo>
                      <a:pt x="28" y="181"/>
                      <a:pt x="29" y="179"/>
                      <a:pt x="29" y="176"/>
                    </a:cubicBezTo>
                    <a:cubicBezTo>
                      <a:pt x="41" y="171"/>
                      <a:pt x="45" y="184"/>
                      <a:pt x="61" y="192"/>
                    </a:cubicBezTo>
                    <a:cubicBezTo>
                      <a:pt x="64" y="192"/>
                      <a:pt x="79" y="192"/>
                      <a:pt x="84" y="189"/>
                    </a:cubicBezTo>
                    <a:cubicBezTo>
                      <a:pt x="85" y="187"/>
                      <a:pt x="87" y="185"/>
                      <a:pt x="89" y="183"/>
                    </a:cubicBezTo>
                    <a:cubicBezTo>
                      <a:pt x="89" y="178"/>
                      <a:pt x="89" y="173"/>
                      <a:pt x="89" y="169"/>
                    </a:cubicBezTo>
                    <a:cubicBezTo>
                      <a:pt x="80" y="157"/>
                      <a:pt x="72" y="151"/>
                      <a:pt x="78" y="141"/>
                    </a:cubicBezTo>
                    <a:cubicBezTo>
                      <a:pt x="84" y="138"/>
                      <a:pt x="89" y="135"/>
                      <a:pt x="95" y="132"/>
                    </a:cubicBezTo>
                    <a:cubicBezTo>
                      <a:pt x="97" y="130"/>
                      <a:pt x="98" y="128"/>
                      <a:pt x="101" y="126"/>
                    </a:cubicBezTo>
                    <a:cubicBezTo>
                      <a:pt x="112" y="104"/>
                      <a:pt x="99" y="99"/>
                      <a:pt x="89" y="92"/>
                    </a:cubicBezTo>
                    <a:cubicBezTo>
                      <a:pt x="84" y="81"/>
                      <a:pt x="75" y="70"/>
                      <a:pt x="68" y="70"/>
                    </a:cubicBezTo>
                    <a:cubicBezTo>
                      <a:pt x="67" y="65"/>
                      <a:pt x="64" y="63"/>
                      <a:pt x="64" y="58"/>
                    </a:cubicBezTo>
                    <a:cubicBezTo>
                      <a:pt x="72" y="50"/>
                      <a:pt x="60" y="38"/>
                      <a:pt x="59" y="37"/>
                    </a:cubicBezTo>
                    <a:cubicBezTo>
                      <a:pt x="59" y="35"/>
                      <a:pt x="59" y="34"/>
                      <a:pt x="59" y="33"/>
                    </a:cubicBezTo>
                    <a:cubicBezTo>
                      <a:pt x="82" y="27"/>
                      <a:pt x="115" y="29"/>
                      <a:pt x="141" y="22"/>
                    </a:cubicBezTo>
                    <a:cubicBezTo>
                      <a:pt x="164" y="10"/>
                      <a:pt x="181" y="0"/>
                      <a:pt x="212" y="0"/>
                    </a:cubicBezTo>
                    <a:cubicBezTo>
                      <a:pt x="216" y="2"/>
                      <a:pt x="220" y="4"/>
                      <a:pt x="224" y="5"/>
                    </a:cubicBezTo>
                    <a:cubicBezTo>
                      <a:pt x="247" y="5"/>
                      <a:pt x="271" y="2"/>
                      <a:pt x="295" y="12"/>
                    </a:cubicBezTo>
                    <a:cubicBezTo>
                      <a:pt x="309" y="21"/>
                      <a:pt x="324" y="31"/>
                      <a:pt x="339" y="41"/>
                    </a:cubicBezTo>
                    <a:cubicBezTo>
                      <a:pt x="340" y="42"/>
                      <a:pt x="341" y="45"/>
                      <a:pt x="343" y="47"/>
                    </a:cubicBezTo>
                    <a:cubicBezTo>
                      <a:pt x="351" y="53"/>
                      <a:pt x="362" y="63"/>
                      <a:pt x="379" y="69"/>
                    </a:cubicBezTo>
                    <a:cubicBezTo>
                      <a:pt x="384" y="69"/>
                      <a:pt x="390" y="69"/>
                      <a:pt x="396" y="69"/>
                    </a:cubicBezTo>
                    <a:cubicBezTo>
                      <a:pt x="398" y="66"/>
                      <a:pt x="401" y="64"/>
                      <a:pt x="404" y="61"/>
                    </a:cubicBezTo>
                    <a:cubicBezTo>
                      <a:pt x="406" y="50"/>
                      <a:pt x="404" y="40"/>
                      <a:pt x="401" y="33"/>
                    </a:cubicBezTo>
                    <a:cubicBezTo>
                      <a:pt x="407" y="27"/>
                      <a:pt x="417" y="29"/>
                      <a:pt x="427" y="30"/>
                    </a:cubicBezTo>
                    <a:cubicBezTo>
                      <a:pt x="432" y="33"/>
                      <a:pt x="438" y="37"/>
                      <a:pt x="444" y="41"/>
                    </a:cubicBezTo>
                    <a:cubicBezTo>
                      <a:pt x="454" y="43"/>
                      <a:pt x="467" y="46"/>
                      <a:pt x="481" y="47"/>
                    </a:cubicBezTo>
                    <a:cubicBezTo>
                      <a:pt x="488" y="51"/>
                      <a:pt x="496" y="54"/>
                      <a:pt x="504" y="58"/>
                    </a:cubicBezTo>
                    <a:cubicBezTo>
                      <a:pt x="510" y="63"/>
                      <a:pt x="516" y="67"/>
                      <a:pt x="521" y="72"/>
                    </a:cubicBezTo>
                    <a:cubicBezTo>
                      <a:pt x="521" y="73"/>
                      <a:pt x="521" y="73"/>
                      <a:pt x="521" y="74"/>
                    </a:cubicBezTo>
                    <a:cubicBezTo>
                      <a:pt x="523" y="75"/>
                      <a:pt x="525" y="77"/>
                      <a:pt x="527" y="78"/>
                    </a:cubicBezTo>
                    <a:cubicBezTo>
                      <a:pt x="536" y="80"/>
                      <a:pt x="545" y="78"/>
                      <a:pt x="556" y="76"/>
                    </a:cubicBezTo>
                    <a:cubicBezTo>
                      <a:pt x="563" y="85"/>
                      <a:pt x="571" y="94"/>
                      <a:pt x="579" y="103"/>
                    </a:cubicBezTo>
                    <a:cubicBezTo>
                      <a:pt x="589" y="111"/>
                      <a:pt x="600" y="118"/>
                      <a:pt x="610" y="126"/>
                    </a:cubicBezTo>
                    <a:cubicBezTo>
                      <a:pt x="615" y="129"/>
                      <a:pt x="620" y="131"/>
                      <a:pt x="626" y="134"/>
                    </a:cubicBezTo>
                    <a:cubicBezTo>
                      <a:pt x="635" y="134"/>
                      <a:pt x="645" y="134"/>
                      <a:pt x="654" y="134"/>
                    </a:cubicBezTo>
                    <a:cubicBezTo>
                      <a:pt x="659" y="139"/>
                      <a:pt x="668" y="163"/>
                      <a:pt x="669" y="177"/>
                    </a:cubicBezTo>
                    <a:cubicBezTo>
                      <a:pt x="673" y="187"/>
                      <a:pt x="678" y="197"/>
                      <a:pt x="682" y="207"/>
                    </a:cubicBezTo>
                    <a:cubicBezTo>
                      <a:pt x="683" y="215"/>
                      <a:pt x="683" y="223"/>
                      <a:pt x="685" y="232"/>
                    </a:cubicBezTo>
                    <a:cubicBezTo>
                      <a:pt x="689" y="238"/>
                      <a:pt x="699" y="250"/>
                      <a:pt x="688" y="262"/>
                    </a:cubicBezTo>
                    <a:cubicBezTo>
                      <a:pt x="662" y="275"/>
                      <a:pt x="664" y="278"/>
                      <a:pt x="648" y="304"/>
                    </a:cubicBezTo>
                    <a:cubicBezTo>
                      <a:pt x="642" y="308"/>
                      <a:pt x="635" y="314"/>
                      <a:pt x="629" y="319"/>
                    </a:cubicBezTo>
                    <a:cubicBezTo>
                      <a:pt x="628" y="322"/>
                      <a:pt x="628" y="325"/>
                      <a:pt x="628" y="328"/>
                    </a:cubicBezTo>
                    <a:cubicBezTo>
                      <a:pt x="634" y="333"/>
                      <a:pt x="640" y="339"/>
                      <a:pt x="647" y="345"/>
                    </a:cubicBezTo>
                    <a:cubicBezTo>
                      <a:pt x="647" y="355"/>
                      <a:pt x="632" y="352"/>
                      <a:pt x="629" y="352"/>
                    </a:cubicBezTo>
                    <a:cubicBezTo>
                      <a:pt x="622" y="348"/>
                      <a:pt x="616" y="344"/>
                      <a:pt x="609" y="339"/>
                    </a:cubicBezTo>
                    <a:cubicBezTo>
                      <a:pt x="599" y="339"/>
                      <a:pt x="580" y="338"/>
                      <a:pt x="577" y="341"/>
                    </a:cubicBezTo>
                    <a:cubicBezTo>
                      <a:pt x="577" y="360"/>
                      <a:pt x="575" y="372"/>
                      <a:pt x="597" y="389"/>
                    </a:cubicBezTo>
                    <a:cubicBezTo>
                      <a:pt x="597" y="395"/>
                      <a:pt x="597" y="403"/>
                      <a:pt x="597" y="410"/>
                    </a:cubicBezTo>
                    <a:cubicBezTo>
                      <a:pt x="600" y="419"/>
                      <a:pt x="603" y="428"/>
                      <a:pt x="606" y="438"/>
                    </a:cubicBezTo>
                    <a:cubicBezTo>
                      <a:pt x="606" y="449"/>
                      <a:pt x="596" y="448"/>
                      <a:pt x="586" y="449"/>
                    </a:cubicBezTo>
                    <a:cubicBezTo>
                      <a:pt x="577" y="451"/>
                      <a:pt x="575" y="454"/>
                      <a:pt x="569" y="459"/>
                    </a:cubicBezTo>
                    <a:cubicBezTo>
                      <a:pt x="567" y="459"/>
                      <a:pt x="564" y="459"/>
                      <a:pt x="563" y="459"/>
                    </a:cubicBezTo>
                    <a:cubicBezTo>
                      <a:pt x="561" y="457"/>
                      <a:pt x="560" y="454"/>
                      <a:pt x="559" y="452"/>
                    </a:cubicBezTo>
                    <a:cubicBezTo>
                      <a:pt x="554" y="451"/>
                      <a:pt x="549" y="451"/>
                      <a:pt x="543" y="451"/>
                    </a:cubicBezTo>
                    <a:cubicBezTo>
                      <a:pt x="543" y="446"/>
                      <a:pt x="539" y="444"/>
                      <a:pt x="536" y="442"/>
                    </a:cubicBezTo>
                    <a:cubicBezTo>
                      <a:pt x="533" y="441"/>
                      <a:pt x="529" y="441"/>
                      <a:pt x="526" y="441"/>
                    </a:cubicBezTo>
                    <a:cubicBezTo>
                      <a:pt x="524" y="444"/>
                      <a:pt x="516" y="450"/>
                      <a:pt x="513" y="449"/>
                    </a:cubicBezTo>
                    <a:cubicBezTo>
                      <a:pt x="511" y="446"/>
                      <a:pt x="510" y="444"/>
                      <a:pt x="509" y="441"/>
                    </a:cubicBezTo>
                    <a:cubicBezTo>
                      <a:pt x="503" y="440"/>
                      <a:pt x="498" y="439"/>
                      <a:pt x="493" y="438"/>
                    </a:cubicBezTo>
                    <a:cubicBezTo>
                      <a:pt x="484" y="428"/>
                      <a:pt x="477" y="420"/>
                      <a:pt x="469" y="411"/>
                    </a:cubicBezTo>
                    <a:cubicBezTo>
                      <a:pt x="468" y="408"/>
                      <a:pt x="467" y="407"/>
                      <a:pt x="466" y="405"/>
                    </a:cubicBezTo>
                    <a:cubicBezTo>
                      <a:pt x="466" y="384"/>
                      <a:pt x="455" y="379"/>
                      <a:pt x="447" y="369"/>
                    </a:cubicBezTo>
                    <a:cubicBezTo>
                      <a:pt x="433" y="365"/>
                      <a:pt x="417" y="367"/>
                      <a:pt x="407" y="367"/>
                    </a:cubicBezTo>
                    <a:cubicBezTo>
                      <a:pt x="387" y="370"/>
                      <a:pt x="394" y="369"/>
                      <a:pt x="392" y="390"/>
                    </a:cubicBezTo>
                    <a:cubicBezTo>
                      <a:pt x="396" y="395"/>
                      <a:pt x="401" y="401"/>
                      <a:pt x="405" y="407"/>
                    </a:cubicBezTo>
                    <a:cubicBezTo>
                      <a:pt x="405" y="411"/>
                      <a:pt x="405" y="414"/>
                      <a:pt x="405" y="418"/>
                    </a:cubicBezTo>
                    <a:cubicBezTo>
                      <a:pt x="399" y="427"/>
                      <a:pt x="382" y="436"/>
                      <a:pt x="392" y="451"/>
                    </a:cubicBezTo>
                    <a:cubicBezTo>
                      <a:pt x="392" y="458"/>
                      <a:pt x="378" y="477"/>
                      <a:pt x="372" y="483"/>
                    </a:cubicBezTo>
                    <a:cubicBezTo>
                      <a:pt x="369" y="491"/>
                      <a:pt x="362" y="494"/>
                      <a:pt x="356" y="497"/>
                    </a:cubicBezTo>
                    <a:cubicBezTo>
                      <a:pt x="353" y="499"/>
                      <a:pt x="352" y="501"/>
                      <a:pt x="350" y="503"/>
                    </a:cubicBezTo>
                    <a:cubicBezTo>
                      <a:pt x="339" y="503"/>
                      <a:pt x="339" y="496"/>
                      <a:pt x="339" y="494"/>
                    </a:cubicBezTo>
                    <a:cubicBezTo>
                      <a:pt x="331" y="489"/>
                      <a:pt x="322" y="493"/>
                      <a:pt x="319" y="494"/>
                    </a:cubicBezTo>
                    <a:cubicBezTo>
                      <a:pt x="315" y="499"/>
                      <a:pt x="314" y="503"/>
                      <a:pt x="309" y="505"/>
                    </a:cubicBezTo>
                    <a:close/>
                  </a:path>
                </a:pathLst>
              </a:custGeom>
              <a:grpFill/>
              <a:ln w="9525" algn="ctr">
                <a:solidFill>
                  <a:srgbClr val="FFFFFF"/>
                </a:solidFill>
                <a:miter lim="800000"/>
                <a:headEnd/>
                <a:tailEnd/>
              </a:ln>
            </p:spPr>
            <p:txBody>
              <a:bodyPr/>
              <a:lstStyle/>
              <a:p>
                <a:pPr fontAlgn="auto">
                  <a:spcBef>
                    <a:spcPts val="0"/>
                  </a:spcBef>
                  <a:spcAft>
                    <a:spcPts val="0"/>
                  </a:spcAft>
                  <a:defRPr/>
                </a:pPr>
                <a:endParaRPr lang="zh-CN" altLang="en-US" sz="1600" b="0" kern="0" noProof="1">
                  <a:solidFill>
                    <a:schemeClr val="tx1"/>
                  </a:solidFill>
                  <a:latin typeface="微软雅黑" panose="020B0503020204020204" pitchFamily="34" charset="-122"/>
                  <a:ea typeface="微软雅黑" panose="020B0503020204020204" pitchFamily="34" charset="-122"/>
                </a:endParaRPr>
              </a:p>
            </p:txBody>
          </p:sp>
          <p:sp>
            <p:nvSpPr>
              <p:cNvPr id="49" name="Freeform 66"/>
              <p:cNvSpPr>
                <a:spLocks/>
              </p:cNvSpPr>
              <p:nvPr/>
            </p:nvSpPr>
            <p:spPr bwMode="auto">
              <a:xfrm rot="252837">
                <a:off x="4138613" y="2881313"/>
                <a:ext cx="392112" cy="785812"/>
              </a:xfrm>
              <a:custGeom>
                <a:avLst/>
                <a:gdLst/>
                <a:ahLst/>
                <a:cxnLst>
                  <a:cxn ang="0">
                    <a:pos x="19" y="383"/>
                  </a:cxn>
                  <a:cxn ang="0">
                    <a:pos x="6" y="350"/>
                  </a:cxn>
                  <a:cxn ang="0">
                    <a:pos x="11" y="333"/>
                  </a:cxn>
                  <a:cxn ang="0">
                    <a:pos x="10" y="313"/>
                  </a:cxn>
                  <a:cxn ang="0">
                    <a:pos x="0" y="288"/>
                  </a:cxn>
                  <a:cxn ang="0">
                    <a:pos x="0" y="247"/>
                  </a:cxn>
                  <a:cxn ang="0">
                    <a:pos x="17" y="216"/>
                  </a:cxn>
                  <a:cxn ang="0">
                    <a:pos x="18" y="201"/>
                  </a:cxn>
                  <a:cxn ang="0">
                    <a:pos x="25" y="139"/>
                  </a:cxn>
                  <a:cxn ang="0">
                    <a:pos x="29" y="107"/>
                  </a:cxn>
                  <a:cxn ang="0">
                    <a:pos x="36" y="95"/>
                  </a:cxn>
                  <a:cxn ang="0">
                    <a:pos x="62" y="62"/>
                  </a:cxn>
                  <a:cxn ang="0">
                    <a:pos x="85" y="32"/>
                  </a:cxn>
                  <a:cxn ang="0">
                    <a:pos x="96" y="22"/>
                  </a:cxn>
                  <a:cxn ang="0">
                    <a:pos x="134" y="18"/>
                  </a:cxn>
                  <a:cxn ang="0">
                    <a:pos x="158" y="6"/>
                  </a:cxn>
                  <a:cxn ang="0">
                    <a:pos x="163" y="0"/>
                  </a:cxn>
                  <a:cxn ang="0">
                    <a:pos x="173" y="7"/>
                  </a:cxn>
                  <a:cxn ang="0">
                    <a:pos x="156" y="34"/>
                  </a:cxn>
                  <a:cxn ang="0">
                    <a:pos x="191" y="69"/>
                  </a:cxn>
                  <a:cxn ang="0">
                    <a:pos x="191" y="79"/>
                  </a:cxn>
                  <a:cxn ang="0">
                    <a:pos x="163" y="103"/>
                  </a:cxn>
                  <a:cxn ang="0">
                    <a:pos x="154" y="143"/>
                  </a:cxn>
                  <a:cxn ang="0">
                    <a:pos x="168" y="155"/>
                  </a:cxn>
                  <a:cxn ang="0">
                    <a:pos x="184" y="193"/>
                  </a:cxn>
                  <a:cxn ang="0">
                    <a:pos x="178" y="215"/>
                  </a:cxn>
                  <a:cxn ang="0">
                    <a:pos x="155" y="244"/>
                  </a:cxn>
                  <a:cxn ang="0">
                    <a:pos x="154" y="251"/>
                  </a:cxn>
                  <a:cxn ang="0">
                    <a:pos x="168" y="265"/>
                  </a:cxn>
                  <a:cxn ang="0">
                    <a:pos x="167" y="304"/>
                  </a:cxn>
                  <a:cxn ang="0">
                    <a:pos x="132" y="337"/>
                  </a:cxn>
                  <a:cxn ang="0">
                    <a:pos x="92" y="347"/>
                  </a:cxn>
                  <a:cxn ang="0">
                    <a:pos x="52" y="363"/>
                  </a:cxn>
                  <a:cxn ang="0">
                    <a:pos x="37" y="372"/>
                  </a:cxn>
                  <a:cxn ang="0">
                    <a:pos x="19" y="383"/>
                  </a:cxn>
                </a:cxnLst>
                <a:rect l="0" t="0" r="r" b="b"/>
                <a:pathLst>
                  <a:path w="191" h="383">
                    <a:moveTo>
                      <a:pt x="19" y="383"/>
                    </a:moveTo>
                    <a:cubicBezTo>
                      <a:pt x="2" y="373"/>
                      <a:pt x="6" y="360"/>
                      <a:pt x="6" y="350"/>
                    </a:cubicBezTo>
                    <a:cubicBezTo>
                      <a:pt x="8" y="344"/>
                      <a:pt x="9" y="339"/>
                      <a:pt x="11" y="333"/>
                    </a:cubicBezTo>
                    <a:cubicBezTo>
                      <a:pt x="10" y="326"/>
                      <a:pt x="10" y="320"/>
                      <a:pt x="10" y="313"/>
                    </a:cubicBezTo>
                    <a:cubicBezTo>
                      <a:pt x="6" y="305"/>
                      <a:pt x="3" y="297"/>
                      <a:pt x="0" y="288"/>
                    </a:cubicBezTo>
                    <a:cubicBezTo>
                      <a:pt x="0" y="274"/>
                      <a:pt x="0" y="260"/>
                      <a:pt x="0" y="247"/>
                    </a:cubicBezTo>
                    <a:cubicBezTo>
                      <a:pt x="8" y="235"/>
                      <a:pt x="11" y="226"/>
                      <a:pt x="17" y="216"/>
                    </a:cubicBezTo>
                    <a:cubicBezTo>
                      <a:pt x="17" y="211"/>
                      <a:pt x="17" y="205"/>
                      <a:pt x="18" y="201"/>
                    </a:cubicBezTo>
                    <a:cubicBezTo>
                      <a:pt x="14" y="175"/>
                      <a:pt x="3" y="153"/>
                      <a:pt x="25" y="139"/>
                    </a:cubicBezTo>
                    <a:cubicBezTo>
                      <a:pt x="29" y="125"/>
                      <a:pt x="29" y="117"/>
                      <a:pt x="29" y="107"/>
                    </a:cubicBezTo>
                    <a:cubicBezTo>
                      <a:pt x="31" y="103"/>
                      <a:pt x="33" y="99"/>
                      <a:pt x="36" y="95"/>
                    </a:cubicBezTo>
                    <a:cubicBezTo>
                      <a:pt x="39" y="77"/>
                      <a:pt x="49" y="70"/>
                      <a:pt x="62" y="62"/>
                    </a:cubicBezTo>
                    <a:cubicBezTo>
                      <a:pt x="68" y="52"/>
                      <a:pt x="75" y="37"/>
                      <a:pt x="85" y="32"/>
                    </a:cubicBezTo>
                    <a:cubicBezTo>
                      <a:pt x="89" y="29"/>
                      <a:pt x="92" y="25"/>
                      <a:pt x="96" y="22"/>
                    </a:cubicBezTo>
                    <a:cubicBezTo>
                      <a:pt x="102" y="22"/>
                      <a:pt x="126" y="26"/>
                      <a:pt x="134" y="18"/>
                    </a:cubicBezTo>
                    <a:cubicBezTo>
                      <a:pt x="142" y="16"/>
                      <a:pt x="150" y="14"/>
                      <a:pt x="158" y="6"/>
                    </a:cubicBezTo>
                    <a:cubicBezTo>
                      <a:pt x="160" y="3"/>
                      <a:pt x="161" y="1"/>
                      <a:pt x="163" y="0"/>
                    </a:cubicBezTo>
                    <a:cubicBezTo>
                      <a:pt x="166" y="2"/>
                      <a:pt x="170" y="4"/>
                      <a:pt x="173" y="7"/>
                    </a:cubicBezTo>
                    <a:cubicBezTo>
                      <a:pt x="173" y="16"/>
                      <a:pt x="152" y="21"/>
                      <a:pt x="156" y="34"/>
                    </a:cubicBezTo>
                    <a:cubicBezTo>
                      <a:pt x="171" y="37"/>
                      <a:pt x="178" y="50"/>
                      <a:pt x="191" y="69"/>
                    </a:cubicBezTo>
                    <a:cubicBezTo>
                      <a:pt x="191" y="72"/>
                      <a:pt x="191" y="76"/>
                      <a:pt x="191" y="79"/>
                    </a:cubicBezTo>
                    <a:cubicBezTo>
                      <a:pt x="182" y="95"/>
                      <a:pt x="176" y="95"/>
                      <a:pt x="163" y="103"/>
                    </a:cubicBezTo>
                    <a:cubicBezTo>
                      <a:pt x="157" y="115"/>
                      <a:pt x="144" y="129"/>
                      <a:pt x="154" y="143"/>
                    </a:cubicBezTo>
                    <a:cubicBezTo>
                      <a:pt x="158" y="147"/>
                      <a:pt x="163" y="151"/>
                      <a:pt x="168" y="155"/>
                    </a:cubicBezTo>
                    <a:cubicBezTo>
                      <a:pt x="173" y="164"/>
                      <a:pt x="184" y="172"/>
                      <a:pt x="184" y="193"/>
                    </a:cubicBezTo>
                    <a:cubicBezTo>
                      <a:pt x="181" y="200"/>
                      <a:pt x="180" y="208"/>
                      <a:pt x="178" y="215"/>
                    </a:cubicBezTo>
                    <a:cubicBezTo>
                      <a:pt x="174" y="223"/>
                      <a:pt x="162" y="239"/>
                      <a:pt x="155" y="244"/>
                    </a:cubicBezTo>
                    <a:cubicBezTo>
                      <a:pt x="154" y="247"/>
                      <a:pt x="154" y="249"/>
                      <a:pt x="154" y="251"/>
                    </a:cubicBezTo>
                    <a:cubicBezTo>
                      <a:pt x="158" y="256"/>
                      <a:pt x="163" y="261"/>
                      <a:pt x="168" y="265"/>
                    </a:cubicBezTo>
                    <a:cubicBezTo>
                      <a:pt x="171" y="274"/>
                      <a:pt x="171" y="291"/>
                      <a:pt x="167" y="304"/>
                    </a:cubicBezTo>
                    <a:cubicBezTo>
                      <a:pt x="157" y="317"/>
                      <a:pt x="145" y="327"/>
                      <a:pt x="132" y="337"/>
                    </a:cubicBezTo>
                    <a:cubicBezTo>
                      <a:pt x="119" y="340"/>
                      <a:pt x="105" y="344"/>
                      <a:pt x="92" y="347"/>
                    </a:cubicBezTo>
                    <a:cubicBezTo>
                      <a:pt x="78" y="359"/>
                      <a:pt x="67" y="360"/>
                      <a:pt x="52" y="363"/>
                    </a:cubicBezTo>
                    <a:cubicBezTo>
                      <a:pt x="47" y="366"/>
                      <a:pt x="42" y="369"/>
                      <a:pt x="37" y="372"/>
                    </a:cubicBezTo>
                    <a:cubicBezTo>
                      <a:pt x="30" y="379"/>
                      <a:pt x="23" y="382"/>
                      <a:pt x="19" y="383"/>
                    </a:cubicBezTo>
                    <a:close/>
                  </a:path>
                </a:pathLst>
              </a:custGeom>
              <a:grpFill/>
              <a:ln>
                <a:solidFill>
                  <a:schemeClr val="bg1"/>
                </a:solidFill>
                <a:headEnd/>
                <a:tailEnd/>
              </a:ln>
            </p:spPr>
            <p:style>
              <a:lnRef idx="2">
                <a:schemeClr val="accent6"/>
              </a:lnRef>
              <a:fillRef idx="1">
                <a:schemeClr val="lt1"/>
              </a:fillRef>
              <a:effectRef idx="0">
                <a:schemeClr val="accent6"/>
              </a:effectRef>
              <a:fontRef idx="minor">
                <a:schemeClr val="dk1"/>
              </a:fontRef>
            </p:style>
            <p:txBody>
              <a:bodyPr/>
              <a:lstStyle/>
              <a:p>
                <a:pPr fontAlgn="auto">
                  <a:spcBef>
                    <a:spcPts val="0"/>
                  </a:spcBef>
                  <a:spcAft>
                    <a:spcPts val="0"/>
                  </a:spcAft>
                  <a:defRPr/>
                </a:pPr>
                <a:endParaRPr lang="zh-CN" altLang="en-US" sz="1600" b="0" kern="0" noProof="1">
                  <a:solidFill>
                    <a:schemeClr val="tx1"/>
                  </a:solidFill>
                  <a:latin typeface="微软雅黑" panose="020B0503020204020204" pitchFamily="34" charset="-122"/>
                  <a:ea typeface="微软雅黑" panose="020B0503020204020204" pitchFamily="34" charset="-122"/>
                </a:endParaRPr>
              </a:p>
            </p:txBody>
          </p:sp>
          <p:sp>
            <p:nvSpPr>
              <p:cNvPr id="50" name="Freeform 67"/>
              <p:cNvSpPr>
                <a:spLocks/>
              </p:cNvSpPr>
              <p:nvPr/>
            </p:nvSpPr>
            <p:spPr bwMode="auto">
              <a:xfrm rot="252837">
                <a:off x="4641123" y="3210578"/>
                <a:ext cx="736600" cy="492126"/>
              </a:xfrm>
              <a:custGeom>
                <a:avLst/>
                <a:gdLst/>
                <a:ahLst/>
                <a:cxnLst>
                  <a:cxn ang="0">
                    <a:pos x="40" y="240"/>
                  </a:cxn>
                  <a:cxn ang="0">
                    <a:pos x="24" y="229"/>
                  </a:cxn>
                  <a:cxn ang="0">
                    <a:pos x="0" y="208"/>
                  </a:cxn>
                  <a:cxn ang="0">
                    <a:pos x="6" y="197"/>
                  </a:cxn>
                  <a:cxn ang="0">
                    <a:pos x="22" y="180"/>
                  </a:cxn>
                  <a:cxn ang="0">
                    <a:pos x="22" y="161"/>
                  </a:cxn>
                  <a:cxn ang="0">
                    <a:pos x="7" y="116"/>
                  </a:cxn>
                  <a:cxn ang="0">
                    <a:pos x="12" y="96"/>
                  </a:cxn>
                  <a:cxn ang="0">
                    <a:pos x="39" y="66"/>
                  </a:cxn>
                  <a:cxn ang="0">
                    <a:pos x="85" y="29"/>
                  </a:cxn>
                  <a:cxn ang="0">
                    <a:pos x="113" y="0"/>
                  </a:cxn>
                  <a:cxn ang="0">
                    <a:pos x="119" y="20"/>
                  </a:cxn>
                  <a:cxn ang="0">
                    <a:pos x="133" y="20"/>
                  </a:cxn>
                  <a:cxn ang="0">
                    <a:pos x="140" y="9"/>
                  </a:cxn>
                  <a:cxn ang="0">
                    <a:pos x="165" y="6"/>
                  </a:cxn>
                  <a:cxn ang="0">
                    <a:pos x="174" y="19"/>
                  </a:cxn>
                  <a:cxn ang="0">
                    <a:pos x="173" y="44"/>
                  </a:cxn>
                  <a:cxn ang="0">
                    <a:pos x="216" y="61"/>
                  </a:cxn>
                  <a:cxn ang="0">
                    <a:pos x="238" y="26"/>
                  </a:cxn>
                  <a:cxn ang="0">
                    <a:pos x="248" y="16"/>
                  </a:cxn>
                  <a:cxn ang="0">
                    <a:pos x="277" y="9"/>
                  </a:cxn>
                  <a:cxn ang="0">
                    <a:pos x="301" y="19"/>
                  </a:cxn>
                  <a:cxn ang="0">
                    <a:pos x="355" y="17"/>
                  </a:cxn>
                  <a:cxn ang="0">
                    <a:pos x="359" y="20"/>
                  </a:cxn>
                  <a:cxn ang="0">
                    <a:pos x="357" y="25"/>
                  </a:cxn>
                  <a:cxn ang="0">
                    <a:pos x="355" y="42"/>
                  </a:cxn>
                  <a:cxn ang="0">
                    <a:pos x="336" y="44"/>
                  </a:cxn>
                  <a:cxn ang="0">
                    <a:pos x="281" y="89"/>
                  </a:cxn>
                  <a:cxn ang="0">
                    <a:pos x="269" y="95"/>
                  </a:cxn>
                  <a:cxn ang="0">
                    <a:pos x="251" y="105"/>
                  </a:cxn>
                  <a:cxn ang="0">
                    <a:pos x="248" y="108"/>
                  </a:cxn>
                  <a:cxn ang="0">
                    <a:pos x="246" y="128"/>
                  </a:cxn>
                  <a:cxn ang="0">
                    <a:pos x="225" y="154"/>
                  </a:cxn>
                  <a:cxn ang="0">
                    <a:pos x="220" y="181"/>
                  </a:cxn>
                  <a:cxn ang="0">
                    <a:pos x="192" y="197"/>
                  </a:cxn>
                  <a:cxn ang="0">
                    <a:pos x="177" y="226"/>
                  </a:cxn>
                  <a:cxn ang="0">
                    <a:pos x="177" y="224"/>
                  </a:cxn>
                  <a:cxn ang="0">
                    <a:pos x="171" y="219"/>
                  </a:cxn>
                  <a:cxn ang="0">
                    <a:pos x="161" y="218"/>
                  </a:cxn>
                  <a:cxn ang="0">
                    <a:pos x="148" y="235"/>
                  </a:cxn>
                  <a:cxn ang="0">
                    <a:pos x="121" y="233"/>
                  </a:cxn>
                  <a:cxn ang="0">
                    <a:pos x="118" y="226"/>
                  </a:cxn>
                  <a:cxn ang="0">
                    <a:pos x="95" y="203"/>
                  </a:cxn>
                  <a:cxn ang="0">
                    <a:pos x="80" y="203"/>
                  </a:cxn>
                  <a:cxn ang="0">
                    <a:pos x="77" y="226"/>
                  </a:cxn>
                  <a:cxn ang="0">
                    <a:pos x="62" y="234"/>
                  </a:cxn>
                  <a:cxn ang="0">
                    <a:pos x="40" y="240"/>
                  </a:cxn>
                </a:cxnLst>
                <a:rect l="0" t="0" r="r" b="b"/>
                <a:pathLst>
                  <a:path w="359" h="240">
                    <a:moveTo>
                      <a:pt x="40" y="240"/>
                    </a:moveTo>
                    <a:cubicBezTo>
                      <a:pt x="34" y="236"/>
                      <a:pt x="29" y="233"/>
                      <a:pt x="24" y="229"/>
                    </a:cubicBezTo>
                    <a:cubicBezTo>
                      <a:pt x="16" y="222"/>
                      <a:pt x="8" y="215"/>
                      <a:pt x="0" y="208"/>
                    </a:cubicBezTo>
                    <a:cubicBezTo>
                      <a:pt x="2" y="204"/>
                      <a:pt x="4" y="200"/>
                      <a:pt x="6" y="197"/>
                    </a:cubicBezTo>
                    <a:cubicBezTo>
                      <a:pt x="12" y="192"/>
                      <a:pt x="19" y="186"/>
                      <a:pt x="22" y="180"/>
                    </a:cubicBezTo>
                    <a:cubicBezTo>
                      <a:pt x="22" y="174"/>
                      <a:pt x="22" y="167"/>
                      <a:pt x="22" y="161"/>
                    </a:cubicBezTo>
                    <a:cubicBezTo>
                      <a:pt x="20" y="151"/>
                      <a:pt x="11" y="119"/>
                      <a:pt x="7" y="116"/>
                    </a:cubicBezTo>
                    <a:cubicBezTo>
                      <a:pt x="7" y="104"/>
                      <a:pt x="6" y="102"/>
                      <a:pt x="12" y="96"/>
                    </a:cubicBezTo>
                    <a:cubicBezTo>
                      <a:pt x="18" y="83"/>
                      <a:pt x="28" y="76"/>
                      <a:pt x="39" y="66"/>
                    </a:cubicBezTo>
                    <a:cubicBezTo>
                      <a:pt x="49" y="46"/>
                      <a:pt x="66" y="40"/>
                      <a:pt x="85" y="29"/>
                    </a:cubicBezTo>
                    <a:cubicBezTo>
                      <a:pt x="94" y="19"/>
                      <a:pt x="103" y="9"/>
                      <a:pt x="113" y="0"/>
                    </a:cubicBezTo>
                    <a:cubicBezTo>
                      <a:pt x="115" y="6"/>
                      <a:pt x="117" y="13"/>
                      <a:pt x="119" y="20"/>
                    </a:cubicBezTo>
                    <a:cubicBezTo>
                      <a:pt x="123" y="20"/>
                      <a:pt x="128" y="20"/>
                      <a:pt x="133" y="20"/>
                    </a:cubicBezTo>
                    <a:cubicBezTo>
                      <a:pt x="135" y="16"/>
                      <a:pt x="138" y="12"/>
                      <a:pt x="140" y="9"/>
                    </a:cubicBezTo>
                    <a:cubicBezTo>
                      <a:pt x="145" y="9"/>
                      <a:pt x="157" y="10"/>
                      <a:pt x="165" y="6"/>
                    </a:cubicBezTo>
                    <a:cubicBezTo>
                      <a:pt x="165" y="8"/>
                      <a:pt x="169" y="13"/>
                      <a:pt x="174" y="19"/>
                    </a:cubicBezTo>
                    <a:cubicBezTo>
                      <a:pt x="173" y="28"/>
                      <a:pt x="173" y="36"/>
                      <a:pt x="173" y="44"/>
                    </a:cubicBezTo>
                    <a:cubicBezTo>
                      <a:pt x="181" y="52"/>
                      <a:pt x="198" y="61"/>
                      <a:pt x="216" y="61"/>
                    </a:cubicBezTo>
                    <a:cubicBezTo>
                      <a:pt x="223" y="49"/>
                      <a:pt x="231" y="38"/>
                      <a:pt x="238" y="26"/>
                    </a:cubicBezTo>
                    <a:cubicBezTo>
                      <a:pt x="241" y="22"/>
                      <a:pt x="244" y="19"/>
                      <a:pt x="248" y="16"/>
                    </a:cubicBezTo>
                    <a:cubicBezTo>
                      <a:pt x="255" y="11"/>
                      <a:pt x="264" y="7"/>
                      <a:pt x="277" y="9"/>
                    </a:cubicBezTo>
                    <a:cubicBezTo>
                      <a:pt x="284" y="12"/>
                      <a:pt x="293" y="15"/>
                      <a:pt x="301" y="19"/>
                    </a:cubicBezTo>
                    <a:cubicBezTo>
                      <a:pt x="319" y="18"/>
                      <a:pt x="337" y="17"/>
                      <a:pt x="355" y="17"/>
                    </a:cubicBezTo>
                    <a:cubicBezTo>
                      <a:pt x="356" y="18"/>
                      <a:pt x="357" y="19"/>
                      <a:pt x="359" y="20"/>
                    </a:cubicBezTo>
                    <a:cubicBezTo>
                      <a:pt x="358" y="21"/>
                      <a:pt x="357" y="23"/>
                      <a:pt x="357" y="25"/>
                    </a:cubicBezTo>
                    <a:cubicBezTo>
                      <a:pt x="356" y="30"/>
                      <a:pt x="356" y="36"/>
                      <a:pt x="355" y="42"/>
                    </a:cubicBezTo>
                    <a:cubicBezTo>
                      <a:pt x="349" y="43"/>
                      <a:pt x="342" y="43"/>
                      <a:pt x="336" y="44"/>
                    </a:cubicBezTo>
                    <a:cubicBezTo>
                      <a:pt x="317" y="56"/>
                      <a:pt x="286" y="69"/>
                      <a:pt x="281" y="89"/>
                    </a:cubicBezTo>
                    <a:cubicBezTo>
                      <a:pt x="277" y="91"/>
                      <a:pt x="273" y="93"/>
                      <a:pt x="269" y="95"/>
                    </a:cubicBezTo>
                    <a:cubicBezTo>
                      <a:pt x="264" y="102"/>
                      <a:pt x="257" y="103"/>
                      <a:pt x="251" y="105"/>
                    </a:cubicBezTo>
                    <a:cubicBezTo>
                      <a:pt x="250" y="106"/>
                      <a:pt x="248" y="107"/>
                      <a:pt x="248" y="108"/>
                    </a:cubicBezTo>
                    <a:cubicBezTo>
                      <a:pt x="247" y="115"/>
                      <a:pt x="247" y="121"/>
                      <a:pt x="246" y="128"/>
                    </a:cubicBezTo>
                    <a:cubicBezTo>
                      <a:pt x="241" y="137"/>
                      <a:pt x="230" y="146"/>
                      <a:pt x="225" y="154"/>
                    </a:cubicBezTo>
                    <a:cubicBezTo>
                      <a:pt x="225" y="161"/>
                      <a:pt x="225" y="172"/>
                      <a:pt x="220" y="181"/>
                    </a:cubicBezTo>
                    <a:cubicBezTo>
                      <a:pt x="205" y="181"/>
                      <a:pt x="199" y="188"/>
                      <a:pt x="192" y="197"/>
                    </a:cubicBezTo>
                    <a:cubicBezTo>
                      <a:pt x="191" y="207"/>
                      <a:pt x="188" y="219"/>
                      <a:pt x="177" y="226"/>
                    </a:cubicBezTo>
                    <a:cubicBezTo>
                      <a:pt x="177" y="225"/>
                      <a:pt x="177" y="224"/>
                      <a:pt x="177" y="224"/>
                    </a:cubicBezTo>
                    <a:cubicBezTo>
                      <a:pt x="174" y="222"/>
                      <a:pt x="172" y="220"/>
                      <a:pt x="171" y="219"/>
                    </a:cubicBezTo>
                    <a:cubicBezTo>
                      <a:pt x="167" y="218"/>
                      <a:pt x="164" y="218"/>
                      <a:pt x="161" y="218"/>
                    </a:cubicBezTo>
                    <a:cubicBezTo>
                      <a:pt x="156" y="224"/>
                      <a:pt x="152" y="229"/>
                      <a:pt x="148" y="235"/>
                    </a:cubicBezTo>
                    <a:cubicBezTo>
                      <a:pt x="139" y="238"/>
                      <a:pt x="125" y="235"/>
                      <a:pt x="121" y="233"/>
                    </a:cubicBezTo>
                    <a:cubicBezTo>
                      <a:pt x="119" y="230"/>
                      <a:pt x="118" y="228"/>
                      <a:pt x="118" y="226"/>
                    </a:cubicBezTo>
                    <a:cubicBezTo>
                      <a:pt x="110" y="218"/>
                      <a:pt x="102" y="210"/>
                      <a:pt x="95" y="203"/>
                    </a:cubicBezTo>
                    <a:cubicBezTo>
                      <a:pt x="90" y="203"/>
                      <a:pt x="85" y="203"/>
                      <a:pt x="80" y="203"/>
                    </a:cubicBezTo>
                    <a:cubicBezTo>
                      <a:pt x="78" y="208"/>
                      <a:pt x="78" y="215"/>
                      <a:pt x="77" y="226"/>
                    </a:cubicBezTo>
                    <a:cubicBezTo>
                      <a:pt x="69" y="226"/>
                      <a:pt x="63" y="231"/>
                      <a:pt x="62" y="234"/>
                    </a:cubicBezTo>
                    <a:cubicBezTo>
                      <a:pt x="52" y="234"/>
                      <a:pt x="44" y="239"/>
                      <a:pt x="40" y="240"/>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1600" b="0" kern="0" noProof="1">
                  <a:solidFill>
                    <a:schemeClr val="tx1"/>
                  </a:solidFill>
                  <a:latin typeface="微软雅黑" panose="020B0503020204020204" pitchFamily="34" charset="-122"/>
                  <a:ea typeface="微软雅黑" panose="020B0503020204020204" pitchFamily="34" charset="-122"/>
                </a:endParaRPr>
              </a:p>
            </p:txBody>
          </p:sp>
          <p:sp>
            <p:nvSpPr>
              <p:cNvPr id="51" name="Freeform 68"/>
              <p:cNvSpPr>
                <a:spLocks/>
              </p:cNvSpPr>
              <p:nvPr/>
            </p:nvSpPr>
            <p:spPr bwMode="auto">
              <a:xfrm rot="252837">
                <a:off x="3505200" y="3024188"/>
                <a:ext cx="319088" cy="522287"/>
              </a:xfrm>
              <a:custGeom>
                <a:avLst/>
                <a:gdLst/>
                <a:ahLst/>
                <a:cxnLst>
                  <a:cxn ang="0">
                    <a:pos x="59" y="229"/>
                  </a:cxn>
                  <a:cxn ang="0">
                    <a:pos x="55" y="210"/>
                  </a:cxn>
                  <a:cxn ang="0">
                    <a:pos x="48" y="162"/>
                  </a:cxn>
                  <a:cxn ang="0">
                    <a:pos x="15" y="125"/>
                  </a:cxn>
                  <a:cxn ang="0">
                    <a:pos x="0" y="117"/>
                  </a:cxn>
                  <a:cxn ang="0">
                    <a:pos x="38" y="106"/>
                  </a:cxn>
                  <a:cxn ang="0">
                    <a:pos x="62" y="95"/>
                  </a:cxn>
                  <a:cxn ang="0">
                    <a:pos x="72" y="82"/>
                  </a:cxn>
                  <a:cxn ang="0">
                    <a:pos x="71" y="60"/>
                  </a:cxn>
                  <a:cxn ang="0">
                    <a:pos x="88" y="29"/>
                  </a:cxn>
                  <a:cxn ang="0">
                    <a:pos x="91" y="12"/>
                  </a:cxn>
                  <a:cxn ang="0">
                    <a:pos x="124" y="9"/>
                  </a:cxn>
                  <a:cxn ang="0">
                    <a:pos x="127" y="18"/>
                  </a:cxn>
                  <a:cxn ang="0">
                    <a:pos x="118" y="38"/>
                  </a:cxn>
                  <a:cxn ang="0">
                    <a:pos x="109" y="80"/>
                  </a:cxn>
                  <a:cxn ang="0">
                    <a:pos x="130" y="82"/>
                  </a:cxn>
                  <a:cxn ang="0">
                    <a:pos x="155" y="101"/>
                  </a:cxn>
                  <a:cxn ang="0">
                    <a:pos x="144" y="116"/>
                  </a:cxn>
                  <a:cxn ang="0">
                    <a:pos x="128" y="133"/>
                  </a:cxn>
                  <a:cxn ang="0">
                    <a:pos x="111" y="157"/>
                  </a:cxn>
                  <a:cxn ang="0">
                    <a:pos x="100" y="191"/>
                  </a:cxn>
                  <a:cxn ang="0">
                    <a:pos x="108" y="199"/>
                  </a:cxn>
                  <a:cxn ang="0">
                    <a:pos x="125" y="219"/>
                  </a:cxn>
                  <a:cxn ang="0">
                    <a:pos x="121" y="227"/>
                  </a:cxn>
                  <a:cxn ang="0">
                    <a:pos x="103" y="233"/>
                  </a:cxn>
                  <a:cxn ang="0">
                    <a:pos x="59" y="229"/>
                  </a:cxn>
                </a:cxnLst>
                <a:rect l="0" t="0" r="r" b="b"/>
                <a:pathLst>
                  <a:path w="155" h="253">
                    <a:moveTo>
                      <a:pt x="59" y="229"/>
                    </a:moveTo>
                    <a:cubicBezTo>
                      <a:pt x="58" y="222"/>
                      <a:pt x="56" y="216"/>
                      <a:pt x="55" y="210"/>
                    </a:cubicBezTo>
                    <a:cubicBezTo>
                      <a:pt x="53" y="190"/>
                      <a:pt x="49" y="174"/>
                      <a:pt x="48" y="162"/>
                    </a:cubicBezTo>
                    <a:cubicBezTo>
                      <a:pt x="36" y="145"/>
                      <a:pt x="20" y="134"/>
                      <a:pt x="15" y="125"/>
                    </a:cubicBezTo>
                    <a:cubicBezTo>
                      <a:pt x="9" y="122"/>
                      <a:pt x="5" y="120"/>
                      <a:pt x="0" y="117"/>
                    </a:cubicBezTo>
                    <a:cubicBezTo>
                      <a:pt x="3" y="111"/>
                      <a:pt x="27" y="108"/>
                      <a:pt x="38" y="106"/>
                    </a:cubicBezTo>
                    <a:cubicBezTo>
                      <a:pt x="48" y="98"/>
                      <a:pt x="45" y="97"/>
                      <a:pt x="62" y="95"/>
                    </a:cubicBezTo>
                    <a:cubicBezTo>
                      <a:pt x="65" y="91"/>
                      <a:pt x="69" y="87"/>
                      <a:pt x="72" y="82"/>
                    </a:cubicBezTo>
                    <a:cubicBezTo>
                      <a:pt x="72" y="75"/>
                      <a:pt x="71" y="67"/>
                      <a:pt x="71" y="60"/>
                    </a:cubicBezTo>
                    <a:cubicBezTo>
                      <a:pt x="76" y="49"/>
                      <a:pt x="82" y="39"/>
                      <a:pt x="88" y="29"/>
                    </a:cubicBezTo>
                    <a:cubicBezTo>
                      <a:pt x="89" y="23"/>
                      <a:pt x="90" y="17"/>
                      <a:pt x="91" y="12"/>
                    </a:cubicBezTo>
                    <a:cubicBezTo>
                      <a:pt x="102" y="12"/>
                      <a:pt x="111" y="0"/>
                      <a:pt x="124" y="9"/>
                    </a:cubicBezTo>
                    <a:cubicBezTo>
                      <a:pt x="124" y="12"/>
                      <a:pt x="125" y="15"/>
                      <a:pt x="127" y="18"/>
                    </a:cubicBezTo>
                    <a:cubicBezTo>
                      <a:pt x="124" y="25"/>
                      <a:pt x="121" y="31"/>
                      <a:pt x="118" y="38"/>
                    </a:cubicBezTo>
                    <a:cubicBezTo>
                      <a:pt x="107" y="52"/>
                      <a:pt x="106" y="57"/>
                      <a:pt x="109" y="80"/>
                    </a:cubicBezTo>
                    <a:cubicBezTo>
                      <a:pt x="116" y="80"/>
                      <a:pt x="123" y="81"/>
                      <a:pt x="130" y="82"/>
                    </a:cubicBezTo>
                    <a:cubicBezTo>
                      <a:pt x="134" y="87"/>
                      <a:pt x="141" y="97"/>
                      <a:pt x="155" y="101"/>
                    </a:cubicBezTo>
                    <a:cubicBezTo>
                      <a:pt x="154" y="105"/>
                      <a:pt x="150" y="112"/>
                      <a:pt x="144" y="116"/>
                    </a:cubicBezTo>
                    <a:cubicBezTo>
                      <a:pt x="141" y="123"/>
                      <a:pt x="134" y="128"/>
                      <a:pt x="128" y="133"/>
                    </a:cubicBezTo>
                    <a:cubicBezTo>
                      <a:pt x="103" y="133"/>
                      <a:pt x="117" y="138"/>
                      <a:pt x="111" y="157"/>
                    </a:cubicBezTo>
                    <a:cubicBezTo>
                      <a:pt x="101" y="171"/>
                      <a:pt x="100" y="169"/>
                      <a:pt x="100" y="191"/>
                    </a:cubicBezTo>
                    <a:cubicBezTo>
                      <a:pt x="102" y="194"/>
                      <a:pt x="105" y="196"/>
                      <a:pt x="108" y="199"/>
                    </a:cubicBezTo>
                    <a:cubicBezTo>
                      <a:pt x="113" y="200"/>
                      <a:pt x="128" y="203"/>
                      <a:pt x="125" y="219"/>
                    </a:cubicBezTo>
                    <a:cubicBezTo>
                      <a:pt x="124" y="222"/>
                      <a:pt x="122" y="224"/>
                      <a:pt x="121" y="227"/>
                    </a:cubicBezTo>
                    <a:cubicBezTo>
                      <a:pt x="114" y="229"/>
                      <a:pt x="108" y="230"/>
                      <a:pt x="103" y="233"/>
                    </a:cubicBezTo>
                    <a:cubicBezTo>
                      <a:pt x="79" y="253"/>
                      <a:pt x="89" y="251"/>
                      <a:pt x="59" y="229"/>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1600" b="0" kern="0" noProof="1">
                  <a:solidFill>
                    <a:schemeClr val="tx1"/>
                  </a:solidFill>
                  <a:latin typeface="微软雅黑" panose="020B0503020204020204" pitchFamily="34" charset="-122"/>
                  <a:ea typeface="微软雅黑" panose="020B0503020204020204" pitchFamily="34" charset="-122"/>
                </a:endParaRPr>
              </a:p>
            </p:txBody>
          </p:sp>
          <p:sp>
            <p:nvSpPr>
              <p:cNvPr id="52" name="Freeform 69"/>
              <p:cNvSpPr>
                <a:spLocks/>
              </p:cNvSpPr>
              <p:nvPr/>
            </p:nvSpPr>
            <p:spPr bwMode="auto">
              <a:xfrm rot="252837">
                <a:off x="4471988" y="2589213"/>
                <a:ext cx="615950" cy="900112"/>
              </a:xfrm>
              <a:custGeom>
                <a:avLst/>
                <a:gdLst/>
                <a:ahLst/>
                <a:cxnLst>
                  <a:cxn ang="0">
                    <a:pos x="100" y="431"/>
                  </a:cxn>
                  <a:cxn ang="0">
                    <a:pos x="24" y="423"/>
                  </a:cxn>
                  <a:cxn ang="0">
                    <a:pos x="29" y="381"/>
                  </a:cxn>
                  <a:cxn ang="0">
                    <a:pos x="3" y="294"/>
                  </a:cxn>
                  <a:cxn ang="0">
                    <a:pos x="44" y="240"/>
                  </a:cxn>
                  <a:cxn ang="0">
                    <a:pos x="15" y="189"/>
                  </a:cxn>
                  <a:cxn ang="0">
                    <a:pos x="10" y="186"/>
                  </a:cxn>
                  <a:cxn ang="0">
                    <a:pos x="27" y="164"/>
                  </a:cxn>
                  <a:cxn ang="0">
                    <a:pos x="13" y="141"/>
                  </a:cxn>
                  <a:cxn ang="0">
                    <a:pos x="0" y="101"/>
                  </a:cxn>
                  <a:cxn ang="0">
                    <a:pos x="19" y="86"/>
                  </a:cxn>
                  <a:cxn ang="0">
                    <a:pos x="32" y="52"/>
                  </a:cxn>
                  <a:cxn ang="0">
                    <a:pos x="55" y="100"/>
                  </a:cxn>
                  <a:cxn ang="0">
                    <a:pos x="69" y="95"/>
                  </a:cxn>
                  <a:cxn ang="0">
                    <a:pos x="141" y="60"/>
                  </a:cxn>
                  <a:cxn ang="0">
                    <a:pos x="162" y="13"/>
                  </a:cxn>
                  <a:cxn ang="0">
                    <a:pos x="208" y="65"/>
                  </a:cxn>
                  <a:cxn ang="0">
                    <a:pos x="257" y="86"/>
                  </a:cxn>
                  <a:cxn ang="0">
                    <a:pos x="252" y="126"/>
                  </a:cxn>
                  <a:cxn ang="0">
                    <a:pos x="300" y="157"/>
                  </a:cxn>
                  <a:cxn ang="0">
                    <a:pos x="244" y="220"/>
                  </a:cxn>
                  <a:cxn ang="0">
                    <a:pos x="196" y="199"/>
                  </a:cxn>
                  <a:cxn ang="0">
                    <a:pos x="174" y="161"/>
                  </a:cxn>
                  <a:cxn ang="0">
                    <a:pos x="144" y="111"/>
                  </a:cxn>
                  <a:cxn ang="0">
                    <a:pos x="97" y="145"/>
                  </a:cxn>
                  <a:cxn ang="0">
                    <a:pos x="80" y="185"/>
                  </a:cxn>
                  <a:cxn ang="0">
                    <a:pos x="115" y="211"/>
                  </a:cxn>
                  <a:cxn ang="0">
                    <a:pos x="153" y="211"/>
                  </a:cxn>
                  <a:cxn ang="0">
                    <a:pos x="162" y="245"/>
                  </a:cxn>
                  <a:cxn ang="0">
                    <a:pos x="209" y="290"/>
                  </a:cxn>
                  <a:cxn ang="0">
                    <a:pos x="157" y="329"/>
                  </a:cxn>
                  <a:cxn ang="0">
                    <a:pos x="106" y="432"/>
                  </a:cxn>
                </a:cxnLst>
                <a:rect l="0" t="0" r="r" b="b"/>
                <a:pathLst>
                  <a:path w="300" h="439">
                    <a:moveTo>
                      <a:pt x="107" y="439"/>
                    </a:moveTo>
                    <a:cubicBezTo>
                      <a:pt x="105" y="436"/>
                      <a:pt x="103" y="433"/>
                      <a:pt x="100" y="431"/>
                    </a:cubicBezTo>
                    <a:cubicBezTo>
                      <a:pt x="87" y="431"/>
                      <a:pt x="74" y="431"/>
                      <a:pt x="61" y="432"/>
                    </a:cubicBezTo>
                    <a:cubicBezTo>
                      <a:pt x="48" y="429"/>
                      <a:pt x="36" y="426"/>
                      <a:pt x="24" y="423"/>
                    </a:cubicBezTo>
                    <a:cubicBezTo>
                      <a:pt x="14" y="417"/>
                      <a:pt x="8" y="408"/>
                      <a:pt x="8" y="405"/>
                    </a:cubicBezTo>
                    <a:cubicBezTo>
                      <a:pt x="15" y="397"/>
                      <a:pt x="22" y="389"/>
                      <a:pt x="29" y="381"/>
                    </a:cubicBezTo>
                    <a:cubicBezTo>
                      <a:pt x="31" y="375"/>
                      <a:pt x="32" y="368"/>
                      <a:pt x="35" y="362"/>
                    </a:cubicBezTo>
                    <a:cubicBezTo>
                      <a:pt x="43" y="326"/>
                      <a:pt x="21" y="311"/>
                      <a:pt x="3" y="294"/>
                    </a:cubicBezTo>
                    <a:cubicBezTo>
                      <a:pt x="3" y="271"/>
                      <a:pt x="18" y="264"/>
                      <a:pt x="35" y="254"/>
                    </a:cubicBezTo>
                    <a:cubicBezTo>
                      <a:pt x="38" y="249"/>
                      <a:pt x="41" y="244"/>
                      <a:pt x="44" y="240"/>
                    </a:cubicBezTo>
                    <a:cubicBezTo>
                      <a:pt x="43" y="234"/>
                      <a:pt x="43" y="228"/>
                      <a:pt x="43" y="223"/>
                    </a:cubicBezTo>
                    <a:cubicBezTo>
                      <a:pt x="33" y="207"/>
                      <a:pt x="25" y="197"/>
                      <a:pt x="15" y="189"/>
                    </a:cubicBezTo>
                    <a:cubicBezTo>
                      <a:pt x="13" y="188"/>
                      <a:pt x="11" y="188"/>
                      <a:pt x="10" y="188"/>
                    </a:cubicBezTo>
                    <a:cubicBezTo>
                      <a:pt x="10" y="187"/>
                      <a:pt x="10" y="187"/>
                      <a:pt x="10" y="186"/>
                    </a:cubicBezTo>
                    <a:cubicBezTo>
                      <a:pt x="14" y="183"/>
                      <a:pt x="17" y="180"/>
                      <a:pt x="21" y="177"/>
                    </a:cubicBezTo>
                    <a:cubicBezTo>
                      <a:pt x="23" y="173"/>
                      <a:pt x="27" y="168"/>
                      <a:pt x="27" y="164"/>
                    </a:cubicBezTo>
                    <a:cubicBezTo>
                      <a:pt x="22" y="159"/>
                      <a:pt x="17" y="156"/>
                      <a:pt x="13" y="152"/>
                    </a:cubicBezTo>
                    <a:cubicBezTo>
                      <a:pt x="13" y="148"/>
                      <a:pt x="13" y="144"/>
                      <a:pt x="13" y="141"/>
                    </a:cubicBezTo>
                    <a:cubicBezTo>
                      <a:pt x="7" y="134"/>
                      <a:pt x="2" y="130"/>
                      <a:pt x="0" y="125"/>
                    </a:cubicBezTo>
                    <a:cubicBezTo>
                      <a:pt x="0" y="117"/>
                      <a:pt x="0" y="109"/>
                      <a:pt x="0" y="101"/>
                    </a:cubicBezTo>
                    <a:cubicBezTo>
                      <a:pt x="2" y="97"/>
                      <a:pt x="5" y="93"/>
                      <a:pt x="8" y="91"/>
                    </a:cubicBezTo>
                    <a:cubicBezTo>
                      <a:pt x="8" y="91"/>
                      <a:pt x="16" y="89"/>
                      <a:pt x="19" y="86"/>
                    </a:cubicBezTo>
                    <a:cubicBezTo>
                      <a:pt x="19" y="78"/>
                      <a:pt x="19" y="69"/>
                      <a:pt x="19" y="61"/>
                    </a:cubicBezTo>
                    <a:cubicBezTo>
                      <a:pt x="24" y="56"/>
                      <a:pt x="24" y="54"/>
                      <a:pt x="32" y="52"/>
                    </a:cubicBezTo>
                    <a:cubicBezTo>
                      <a:pt x="36" y="55"/>
                      <a:pt x="44" y="59"/>
                      <a:pt x="44" y="71"/>
                    </a:cubicBezTo>
                    <a:cubicBezTo>
                      <a:pt x="31" y="79"/>
                      <a:pt x="42" y="90"/>
                      <a:pt x="55" y="100"/>
                    </a:cubicBezTo>
                    <a:cubicBezTo>
                      <a:pt x="57" y="100"/>
                      <a:pt x="58" y="100"/>
                      <a:pt x="61" y="101"/>
                    </a:cubicBezTo>
                    <a:cubicBezTo>
                      <a:pt x="63" y="99"/>
                      <a:pt x="66" y="97"/>
                      <a:pt x="69" y="95"/>
                    </a:cubicBezTo>
                    <a:cubicBezTo>
                      <a:pt x="69" y="83"/>
                      <a:pt x="82" y="82"/>
                      <a:pt x="90" y="75"/>
                    </a:cubicBezTo>
                    <a:cubicBezTo>
                      <a:pt x="102" y="59"/>
                      <a:pt x="124" y="71"/>
                      <a:pt x="141" y="60"/>
                    </a:cubicBezTo>
                    <a:cubicBezTo>
                      <a:pt x="140" y="50"/>
                      <a:pt x="140" y="40"/>
                      <a:pt x="140" y="30"/>
                    </a:cubicBezTo>
                    <a:cubicBezTo>
                      <a:pt x="146" y="22"/>
                      <a:pt x="150" y="20"/>
                      <a:pt x="162" y="13"/>
                    </a:cubicBezTo>
                    <a:cubicBezTo>
                      <a:pt x="175" y="0"/>
                      <a:pt x="179" y="13"/>
                      <a:pt x="186" y="30"/>
                    </a:cubicBezTo>
                    <a:cubicBezTo>
                      <a:pt x="193" y="42"/>
                      <a:pt x="200" y="53"/>
                      <a:pt x="208" y="65"/>
                    </a:cubicBezTo>
                    <a:cubicBezTo>
                      <a:pt x="209" y="75"/>
                      <a:pt x="207" y="80"/>
                      <a:pt x="223" y="87"/>
                    </a:cubicBezTo>
                    <a:cubicBezTo>
                      <a:pt x="230" y="87"/>
                      <a:pt x="245" y="85"/>
                      <a:pt x="257" y="86"/>
                    </a:cubicBezTo>
                    <a:cubicBezTo>
                      <a:pt x="252" y="94"/>
                      <a:pt x="245" y="93"/>
                      <a:pt x="241" y="102"/>
                    </a:cubicBezTo>
                    <a:cubicBezTo>
                      <a:pt x="241" y="111"/>
                      <a:pt x="238" y="116"/>
                      <a:pt x="252" y="126"/>
                    </a:cubicBezTo>
                    <a:cubicBezTo>
                      <a:pt x="265" y="128"/>
                      <a:pt x="276" y="141"/>
                      <a:pt x="292" y="149"/>
                    </a:cubicBezTo>
                    <a:cubicBezTo>
                      <a:pt x="294" y="151"/>
                      <a:pt x="297" y="154"/>
                      <a:pt x="300" y="157"/>
                    </a:cubicBezTo>
                    <a:cubicBezTo>
                      <a:pt x="291" y="168"/>
                      <a:pt x="282" y="181"/>
                      <a:pt x="274" y="193"/>
                    </a:cubicBezTo>
                    <a:cubicBezTo>
                      <a:pt x="274" y="204"/>
                      <a:pt x="252" y="216"/>
                      <a:pt x="244" y="220"/>
                    </a:cubicBezTo>
                    <a:cubicBezTo>
                      <a:pt x="237" y="221"/>
                      <a:pt x="230" y="222"/>
                      <a:pt x="223" y="224"/>
                    </a:cubicBezTo>
                    <a:cubicBezTo>
                      <a:pt x="209" y="215"/>
                      <a:pt x="204" y="203"/>
                      <a:pt x="196" y="199"/>
                    </a:cubicBezTo>
                    <a:cubicBezTo>
                      <a:pt x="191" y="187"/>
                      <a:pt x="196" y="174"/>
                      <a:pt x="192" y="168"/>
                    </a:cubicBezTo>
                    <a:cubicBezTo>
                      <a:pt x="186" y="165"/>
                      <a:pt x="180" y="163"/>
                      <a:pt x="174" y="161"/>
                    </a:cubicBezTo>
                    <a:cubicBezTo>
                      <a:pt x="173" y="147"/>
                      <a:pt x="176" y="129"/>
                      <a:pt x="176" y="121"/>
                    </a:cubicBezTo>
                    <a:cubicBezTo>
                      <a:pt x="161" y="120"/>
                      <a:pt x="147" y="120"/>
                      <a:pt x="144" y="111"/>
                    </a:cubicBezTo>
                    <a:cubicBezTo>
                      <a:pt x="126" y="111"/>
                      <a:pt x="127" y="111"/>
                      <a:pt x="123" y="128"/>
                    </a:cubicBezTo>
                    <a:cubicBezTo>
                      <a:pt x="113" y="132"/>
                      <a:pt x="104" y="140"/>
                      <a:pt x="97" y="145"/>
                    </a:cubicBezTo>
                    <a:cubicBezTo>
                      <a:pt x="97" y="150"/>
                      <a:pt x="97" y="154"/>
                      <a:pt x="103" y="164"/>
                    </a:cubicBezTo>
                    <a:cubicBezTo>
                      <a:pt x="101" y="179"/>
                      <a:pt x="84" y="176"/>
                      <a:pt x="80" y="185"/>
                    </a:cubicBezTo>
                    <a:cubicBezTo>
                      <a:pt x="80" y="192"/>
                      <a:pt x="75" y="204"/>
                      <a:pt x="80" y="211"/>
                    </a:cubicBezTo>
                    <a:cubicBezTo>
                      <a:pt x="91" y="211"/>
                      <a:pt x="103" y="211"/>
                      <a:pt x="115" y="211"/>
                    </a:cubicBezTo>
                    <a:cubicBezTo>
                      <a:pt x="123" y="204"/>
                      <a:pt x="124" y="198"/>
                      <a:pt x="141" y="200"/>
                    </a:cubicBezTo>
                    <a:cubicBezTo>
                      <a:pt x="144" y="205"/>
                      <a:pt x="148" y="205"/>
                      <a:pt x="153" y="211"/>
                    </a:cubicBezTo>
                    <a:cubicBezTo>
                      <a:pt x="155" y="214"/>
                      <a:pt x="157" y="217"/>
                      <a:pt x="159" y="221"/>
                    </a:cubicBezTo>
                    <a:cubicBezTo>
                      <a:pt x="160" y="229"/>
                      <a:pt x="161" y="237"/>
                      <a:pt x="162" y="245"/>
                    </a:cubicBezTo>
                    <a:cubicBezTo>
                      <a:pt x="169" y="254"/>
                      <a:pt x="179" y="266"/>
                      <a:pt x="197" y="271"/>
                    </a:cubicBezTo>
                    <a:cubicBezTo>
                      <a:pt x="201" y="277"/>
                      <a:pt x="205" y="283"/>
                      <a:pt x="209" y="290"/>
                    </a:cubicBezTo>
                    <a:cubicBezTo>
                      <a:pt x="200" y="290"/>
                      <a:pt x="196" y="300"/>
                      <a:pt x="190" y="303"/>
                    </a:cubicBezTo>
                    <a:cubicBezTo>
                      <a:pt x="185" y="314"/>
                      <a:pt x="167" y="326"/>
                      <a:pt x="157" y="329"/>
                    </a:cubicBezTo>
                    <a:cubicBezTo>
                      <a:pt x="146" y="336"/>
                      <a:pt x="137" y="344"/>
                      <a:pt x="131" y="356"/>
                    </a:cubicBezTo>
                    <a:cubicBezTo>
                      <a:pt x="104" y="383"/>
                      <a:pt x="88" y="388"/>
                      <a:pt x="106" y="432"/>
                    </a:cubicBezTo>
                    <a:cubicBezTo>
                      <a:pt x="106" y="435"/>
                      <a:pt x="107" y="437"/>
                      <a:pt x="107" y="439"/>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1600" b="0" kern="0" noProof="1">
                  <a:solidFill>
                    <a:schemeClr val="tx1"/>
                  </a:solidFill>
                  <a:latin typeface="微软雅黑" panose="020B0503020204020204" pitchFamily="34" charset="-122"/>
                  <a:ea typeface="微软雅黑" panose="020B0503020204020204" pitchFamily="34" charset="-122"/>
                </a:endParaRPr>
              </a:p>
            </p:txBody>
          </p:sp>
          <p:sp>
            <p:nvSpPr>
              <p:cNvPr id="53" name="Freeform 71"/>
              <p:cNvSpPr>
                <a:spLocks/>
              </p:cNvSpPr>
              <p:nvPr/>
            </p:nvSpPr>
            <p:spPr bwMode="auto">
              <a:xfrm rot="252837">
                <a:off x="2914650" y="1160463"/>
                <a:ext cx="2511425" cy="2147887"/>
              </a:xfrm>
              <a:custGeom>
                <a:avLst/>
                <a:gdLst/>
                <a:ahLst/>
                <a:cxnLst>
                  <a:cxn ang="0">
                    <a:pos x="303" y="960"/>
                  </a:cxn>
                  <a:cxn ang="0">
                    <a:pos x="284" y="918"/>
                  </a:cxn>
                  <a:cxn ang="0">
                    <a:pos x="196" y="965"/>
                  </a:cxn>
                  <a:cxn ang="0">
                    <a:pos x="107" y="886"/>
                  </a:cxn>
                  <a:cxn ang="0">
                    <a:pos x="121" y="820"/>
                  </a:cxn>
                  <a:cxn ang="0">
                    <a:pos x="28" y="800"/>
                  </a:cxn>
                  <a:cxn ang="0">
                    <a:pos x="0" y="716"/>
                  </a:cxn>
                  <a:cxn ang="0">
                    <a:pos x="193" y="723"/>
                  </a:cxn>
                  <a:cxn ang="0">
                    <a:pos x="275" y="766"/>
                  </a:cxn>
                  <a:cxn ang="0">
                    <a:pos x="419" y="756"/>
                  </a:cxn>
                  <a:cxn ang="0">
                    <a:pos x="567" y="726"/>
                  </a:cxn>
                  <a:cxn ang="0">
                    <a:pos x="683" y="638"/>
                  </a:cxn>
                  <a:cxn ang="0">
                    <a:pos x="680" y="549"/>
                  </a:cxn>
                  <a:cxn ang="0">
                    <a:pos x="785" y="522"/>
                  </a:cxn>
                  <a:cxn ang="0">
                    <a:pos x="861" y="475"/>
                  </a:cxn>
                  <a:cxn ang="0">
                    <a:pos x="1005" y="419"/>
                  </a:cxn>
                  <a:cxn ang="0">
                    <a:pos x="947" y="330"/>
                  </a:cxn>
                  <a:cxn ang="0">
                    <a:pos x="900" y="361"/>
                  </a:cxn>
                  <a:cxn ang="0">
                    <a:pos x="808" y="344"/>
                  </a:cxn>
                  <a:cxn ang="0">
                    <a:pos x="843" y="238"/>
                  </a:cxn>
                  <a:cxn ang="0">
                    <a:pos x="958" y="135"/>
                  </a:cxn>
                  <a:cxn ang="0">
                    <a:pos x="963" y="46"/>
                  </a:cxn>
                  <a:cxn ang="0">
                    <a:pos x="1012" y="8"/>
                  </a:cxn>
                  <a:cxn ang="0">
                    <a:pos x="1033" y="64"/>
                  </a:cxn>
                  <a:cxn ang="0">
                    <a:pos x="1081" y="99"/>
                  </a:cxn>
                  <a:cxn ang="0">
                    <a:pos x="1192" y="81"/>
                  </a:cxn>
                  <a:cxn ang="0">
                    <a:pos x="1202" y="205"/>
                  </a:cxn>
                  <a:cxn ang="0">
                    <a:pos x="1189" y="266"/>
                  </a:cxn>
                  <a:cxn ang="0">
                    <a:pos x="1124" y="339"/>
                  </a:cxn>
                  <a:cxn ang="0">
                    <a:pos x="1167" y="387"/>
                  </a:cxn>
                  <a:cxn ang="0">
                    <a:pos x="1170" y="420"/>
                  </a:cxn>
                  <a:cxn ang="0">
                    <a:pos x="1104" y="431"/>
                  </a:cxn>
                  <a:cxn ang="0">
                    <a:pos x="1131" y="508"/>
                  </a:cxn>
                  <a:cxn ang="0">
                    <a:pos x="1170" y="537"/>
                  </a:cxn>
                  <a:cxn ang="0">
                    <a:pos x="1225" y="595"/>
                  </a:cxn>
                  <a:cxn ang="0">
                    <a:pos x="1157" y="651"/>
                  </a:cxn>
                  <a:cxn ang="0">
                    <a:pos x="1087" y="711"/>
                  </a:cxn>
                  <a:cxn ang="0">
                    <a:pos x="1049" y="730"/>
                  </a:cxn>
                  <a:cxn ang="0">
                    <a:pos x="972" y="684"/>
                  </a:cxn>
                  <a:cxn ang="0">
                    <a:pos x="887" y="735"/>
                  </a:cxn>
                  <a:cxn ang="0">
                    <a:pos x="838" y="747"/>
                  </a:cxn>
                  <a:cxn ang="0">
                    <a:pos x="786" y="767"/>
                  </a:cxn>
                  <a:cxn ang="0">
                    <a:pos x="793" y="825"/>
                  </a:cxn>
                  <a:cxn ang="0">
                    <a:pos x="705" y="866"/>
                  </a:cxn>
                  <a:cxn ang="0">
                    <a:pos x="633" y="917"/>
                  </a:cxn>
                  <a:cxn ang="0">
                    <a:pos x="554" y="1003"/>
                  </a:cxn>
                  <a:cxn ang="0">
                    <a:pos x="470" y="1014"/>
                  </a:cxn>
                  <a:cxn ang="0">
                    <a:pos x="459" y="940"/>
                  </a:cxn>
                  <a:cxn ang="0">
                    <a:pos x="403" y="964"/>
                  </a:cxn>
                  <a:cxn ang="0">
                    <a:pos x="362" y="1026"/>
                  </a:cxn>
                </a:cxnLst>
                <a:rect l="0" t="0" r="r" b="b"/>
                <a:pathLst>
                  <a:path w="1225" h="1047">
                    <a:moveTo>
                      <a:pt x="313" y="1047"/>
                    </a:moveTo>
                    <a:cubicBezTo>
                      <a:pt x="306" y="1040"/>
                      <a:pt x="299" y="1033"/>
                      <a:pt x="291" y="1027"/>
                    </a:cubicBezTo>
                    <a:cubicBezTo>
                      <a:pt x="287" y="1019"/>
                      <a:pt x="284" y="1011"/>
                      <a:pt x="280" y="1004"/>
                    </a:cubicBezTo>
                    <a:cubicBezTo>
                      <a:pt x="280" y="981"/>
                      <a:pt x="283" y="971"/>
                      <a:pt x="303" y="960"/>
                    </a:cubicBezTo>
                    <a:cubicBezTo>
                      <a:pt x="306" y="957"/>
                      <a:pt x="309" y="954"/>
                      <a:pt x="313" y="951"/>
                    </a:cubicBezTo>
                    <a:cubicBezTo>
                      <a:pt x="315" y="947"/>
                      <a:pt x="318" y="942"/>
                      <a:pt x="321" y="938"/>
                    </a:cubicBezTo>
                    <a:cubicBezTo>
                      <a:pt x="320" y="935"/>
                      <a:pt x="320" y="932"/>
                      <a:pt x="320" y="929"/>
                    </a:cubicBezTo>
                    <a:cubicBezTo>
                      <a:pt x="309" y="909"/>
                      <a:pt x="301" y="912"/>
                      <a:pt x="284" y="918"/>
                    </a:cubicBezTo>
                    <a:cubicBezTo>
                      <a:pt x="279" y="922"/>
                      <a:pt x="275" y="925"/>
                      <a:pt x="271" y="929"/>
                    </a:cubicBezTo>
                    <a:cubicBezTo>
                      <a:pt x="264" y="932"/>
                      <a:pt x="258" y="935"/>
                      <a:pt x="251" y="938"/>
                    </a:cubicBezTo>
                    <a:cubicBezTo>
                      <a:pt x="247" y="932"/>
                      <a:pt x="243" y="932"/>
                      <a:pt x="240" y="930"/>
                    </a:cubicBezTo>
                    <a:cubicBezTo>
                      <a:pt x="198" y="930"/>
                      <a:pt x="199" y="927"/>
                      <a:pt x="196" y="965"/>
                    </a:cubicBezTo>
                    <a:cubicBezTo>
                      <a:pt x="188" y="973"/>
                      <a:pt x="175" y="961"/>
                      <a:pt x="172" y="961"/>
                    </a:cubicBezTo>
                    <a:cubicBezTo>
                      <a:pt x="165" y="951"/>
                      <a:pt x="157" y="942"/>
                      <a:pt x="152" y="938"/>
                    </a:cubicBezTo>
                    <a:cubicBezTo>
                      <a:pt x="146" y="922"/>
                      <a:pt x="140" y="911"/>
                      <a:pt x="128" y="908"/>
                    </a:cubicBezTo>
                    <a:cubicBezTo>
                      <a:pt x="121" y="901"/>
                      <a:pt x="114" y="894"/>
                      <a:pt x="107" y="886"/>
                    </a:cubicBezTo>
                    <a:cubicBezTo>
                      <a:pt x="103" y="885"/>
                      <a:pt x="99" y="884"/>
                      <a:pt x="95" y="884"/>
                    </a:cubicBezTo>
                    <a:cubicBezTo>
                      <a:pt x="95" y="868"/>
                      <a:pt x="111" y="866"/>
                      <a:pt x="119" y="855"/>
                    </a:cubicBezTo>
                    <a:cubicBezTo>
                      <a:pt x="122" y="849"/>
                      <a:pt x="124" y="843"/>
                      <a:pt x="127" y="838"/>
                    </a:cubicBezTo>
                    <a:cubicBezTo>
                      <a:pt x="127" y="828"/>
                      <a:pt x="126" y="823"/>
                      <a:pt x="121" y="820"/>
                    </a:cubicBezTo>
                    <a:cubicBezTo>
                      <a:pt x="97" y="820"/>
                      <a:pt x="72" y="823"/>
                      <a:pt x="52" y="831"/>
                    </a:cubicBezTo>
                    <a:cubicBezTo>
                      <a:pt x="44" y="837"/>
                      <a:pt x="42" y="836"/>
                      <a:pt x="36" y="836"/>
                    </a:cubicBezTo>
                    <a:cubicBezTo>
                      <a:pt x="36" y="828"/>
                      <a:pt x="36" y="820"/>
                      <a:pt x="37" y="812"/>
                    </a:cubicBezTo>
                    <a:cubicBezTo>
                      <a:pt x="34" y="808"/>
                      <a:pt x="31" y="804"/>
                      <a:pt x="28" y="800"/>
                    </a:cubicBezTo>
                    <a:cubicBezTo>
                      <a:pt x="21" y="795"/>
                      <a:pt x="15" y="789"/>
                      <a:pt x="8" y="783"/>
                    </a:cubicBezTo>
                    <a:cubicBezTo>
                      <a:pt x="8" y="772"/>
                      <a:pt x="12" y="770"/>
                      <a:pt x="15" y="760"/>
                    </a:cubicBezTo>
                    <a:cubicBezTo>
                      <a:pt x="15" y="748"/>
                      <a:pt x="15" y="739"/>
                      <a:pt x="12" y="731"/>
                    </a:cubicBezTo>
                    <a:cubicBezTo>
                      <a:pt x="8" y="726"/>
                      <a:pt x="4" y="720"/>
                      <a:pt x="0" y="716"/>
                    </a:cubicBezTo>
                    <a:cubicBezTo>
                      <a:pt x="0" y="709"/>
                      <a:pt x="0" y="703"/>
                      <a:pt x="0" y="697"/>
                    </a:cubicBezTo>
                    <a:cubicBezTo>
                      <a:pt x="19" y="701"/>
                      <a:pt x="38" y="706"/>
                      <a:pt x="56" y="711"/>
                    </a:cubicBezTo>
                    <a:cubicBezTo>
                      <a:pt x="89" y="711"/>
                      <a:pt x="121" y="711"/>
                      <a:pt x="154" y="711"/>
                    </a:cubicBezTo>
                    <a:cubicBezTo>
                      <a:pt x="162" y="714"/>
                      <a:pt x="181" y="717"/>
                      <a:pt x="193" y="723"/>
                    </a:cubicBezTo>
                    <a:cubicBezTo>
                      <a:pt x="203" y="731"/>
                      <a:pt x="214" y="739"/>
                      <a:pt x="224" y="748"/>
                    </a:cubicBezTo>
                    <a:cubicBezTo>
                      <a:pt x="227" y="749"/>
                      <a:pt x="230" y="750"/>
                      <a:pt x="233" y="752"/>
                    </a:cubicBezTo>
                    <a:cubicBezTo>
                      <a:pt x="242" y="753"/>
                      <a:pt x="252" y="755"/>
                      <a:pt x="262" y="757"/>
                    </a:cubicBezTo>
                    <a:cubicBezTo>
                      <a:pt x="266" y="760"/>
                      <a:pt x="270" y="763"/>
                      <a:pt x="275" y="766"/>
                    </a:cubicBezTo>
                    <a:cubicBezTo>
                      <a:pt x="287" y="769"/>
                      <a:pt x="300" y="773"/>
                      <a:pt x="312" y="777"/>
                    </a:cubicBezTo>
                    <a:cubicBezTo>
                      <a:pt x="322" y="782"/>
                      <a:pt x="332" y="806"/>
                      <a:pt x="352" y="791"/>
                    </a:cubicBezTo>
                    <a:cubicBezTo>
                      <a:pt x="359" y="781"/>
                      <a:pt x="370" y="777"/>
                      <a:pt x="382" y="773"/>
                    </a:cubicBezTo>
                    <a:cubicBezTo>
                      <a:pt x="395" y="762"/>
                      <a:pt x="399" y="760"/>
                      <a:pt x="419" y="756"/>
                    </a:cubicBezTo>
                    <a:cubicBezTo>
                      <a:pt x="419" y="750"/>
                      <a:pt x="432" y="750"/>
                      <a:pt x="436" y="747"/>
                    </a:cubicBezTo>
                    <a:cubicBezTo>
                      <a:pt x="448" y="745"/>
                      <a:pt x="458" y="733"/>
                      <a:pt x="469" y="732"/>
                    </a:cubicBezTo>
                    <a:cubicBezTo>
                      <a:pt x="479" y="725"/>
                      <a:pt x="487" y="725"/>
                      <a:pt x="502" y="726"/>
                    </a:cubicBezTo>
                    <a:cubicBezTo>
                      <a:pt x="514" y="729"/>
                      <a:pt x="555" y="739"/>
                      <a:pt x="567" y="726"/>
                    </a:cubicBezTo>
                    <a:cubicBezTo>
                      <a:pt x="594" y="724"/>
                      <a:pt x="613" y="699"/>
                      <a:pt x="630" y="678"/>
                    </a:cubicBezTo>
                    <a:cubicBezTo>
                      <a:pt x="636" y="673"/>
                      <a:pt x="643" y="668"/>
                      <a:pt x="649" y="663"/>
                    </a:cubicBezTo>
                    <a:cubicBezTo>
                      <a:pt x="654" y="658"/>
                      <a:pt x="660" y="653"/>
                      <a:pt x="666" y="649"/>
                    </a:cubicBezTo>
                    <a:cubicBezTo>
                      <a:pt x="670" y="647"/>
                      <a:pt x="678" y="643"/>
                      <a:pt x="683" y="638"/>
                    </a:cubicBezTo>
                    <a:cubicBezTo>
                      <a:pt x="683" y="633"/>
                      <a:pt x="683" y="628"/>
                      <a:pt x="683" y="623"/>
                    </a:cubicBezTo>
                    <a:cubicBezTo>
                      <a:pt x="676" y="617"/>
                      <a:pt x="670" y="611"/>
                      <a:pt x="663" y="605"/>
                    </a:cubicBezTo>
                    <a:cubicBezTo>
                      <a:pt x="662" y="601"/>
                      <a:pt x="661" y="597"/>
                      <a:pt x="660" y="593"/>
                    </a:cubicBezTo>
                    <a:cubicBezTo>
                      <a:pt x="662" y="571"/>
                      <a:pt x="661" y="557"/>
                      <a:pt x="680" y="549"/>
                    </a:cubicBezTo>
                    <a:cubicBezTo>
                      <a:pt x="680" y="542"/>
                      <a:pt x="693" y="553"/>
                      <a:pt x="707" y="564"/>
                    </a:cubicBezTo>
                    <a:cubicBezTo>
                      <a:pt x="712" y="565"/>
                      <a:pt x="716" y="567"/>
                      <a:pt x="722" y="568"/>
                    </a:cubicBezTo>
                    <a:cubicBezTo>
                      <a:pt x="726" y="568"/>
                      <a:pt x="732" y="568"/>
                      <a:pt x="737" y="568"/>
                    </a:cubicBezTo>
                    <a:cubicBezTo>
                      <a:pt x="755" y="563"/>
                      <a:pt x="771" y="538"/>
                      <a:pt x="785" y="522"/>
                    </a:cubicBezTo>
                    <a:cubicBezTo>
                      <a:pt x="794" y="513"/>
                      <a:pt x="802" y="518"/>
                      <a:pt x="817" y="518"/>
                    </a:cubicBezTo>
                    <a:cubicBezTo>
                      <a:pt x="822" y="512"/>
                      <a:pt x="829" y="511"/>
                      <a:pt x="837" y="508"/>
                    </a:cubicBezTo>
                    <a:cubicBezTo>
                      <a:pt x="842" y="503"/>
                      <a:pt x="847" y="498"/>
                      <a:pt x="852" y="493"/>
                    </a:cubicBezTo>
                    <a:cubicBezTo>
                      <a:pt x="857" y="493"/>
                      <a:pt x="861" y="476"/>
                      <a:pt x="861" y="475"/>
                    </a:cubicBezTo>
                    <a:cubicBezTo>
                      <a:pt x="871" y="447"/>
                      <a:pt x="878" y="457"/>
                      <a:pt x="903" y="446"/>
                    </a:cubicBezTo>
                    <a:cubicBezTo>
                      <a:pt x="911" y="436"/>
                      <a:pt x="920" y="431"/>
                      <a:pt x="932" y="425"/>
                    </a:cubicBezTo>
                    <a:cubicBezTo>
                      <a:pt x="941" y="416"/>
                      <a:pt x="977" y="422"/>
                      <a:pt x="997" y="423"/>
                    </a:cubicBezTo>
                    <a:cubicBezTo>
                      <a:pt x="999" y="422"/>
                      <a:pt x="1002" y="420"/>
                      <a:pt x="1005" y="419"/>
                    </a:cubicBezTo>
                    <a:cubicBezTo>
                      <a:pt x="1018" y="406"/>
                      <a:pt x="1011" y="389"/>
                      <a:pt x="1005" y="380"/>
                    </a:cubicBezTo>
                    <a:cubicBezTo>
                      <a:pt x="1000" y="376"/>
                      <a:pt x="995" y="371"/>
                      <a:pt x="990" y="367"/>
                    </a:cubicBezTo>
                    <a:cubicBezTo>
                      <a:pt x="982" y="361"/>
                      <a:pt x="973" y="356"/>
                      <a:pt x="964" y="351"/>
                    </a:cubicBezTo>
                    <a:cubicBezTo>
                      <a:pt x="962" y="341"/>
                      <a:pt x="949" y="331"/>
                      <a:pt x="947" y="330"/>
                    </a:cubicBezTo>
                    <a:cubicBezTo>
                      <a:pt x="941" y="330"/>
                      <a:pt x="935" y="330"/>
                      <a:pt x="929" y="330"/>
                    </a:cubicBezTo>
                    <a:cubicBezTo>
                      <a:pt x="926" y="333"/>
                      <a:pt x="923" y="337"/>
                      <a:pt x="921" y="340"/>
                    </a:cubicBezTo>
                    <a:cubicBezTo>
                      <a:pt x="915" y="340"/>
                      <a:pt x="909" y="340"/>
                      <a:pt x="904" y="340"/>
                    </a:cubicBezTo>
                    <a:cubicBezTo>
                      <a:pt x="903" y="347"/>
                      <a:pt x="901" y="354"/>
                      <a:pt x="900" y="361"/>
                    </a:cubicBezTo>
                    <a:cubicBezTo>
                      <a:pt x="887" y="366"/>
                      <a:pt x="872" y="354"/>
                      <a:pt x="867" y="352"/>
                    </a:cubicBezTo>
                    <a:cubicBezTo>
                      <a:pt x="861" y="352"/>
                      <a:pt x="856" y="352"/>
                      <a:pt x="851" y="352"/>
                    </a:cubicBezTo>
                    <a:cubicBezTo>
                      <a:pt x="840" y="356"/>
                      <a:pt x="835" y="361"/>
                      <a:pt x="828" y="366"/>
                    </a:cubicBezTo>
                    <a:cubicBezTo>
                      <a:pt x="811" y="366"/>
                      <a:pt x="808" y="353"/>
                      <a:pt x="808" y="344"/>
                    </a:cubicBezTo>
                    <a:cubicBezTo>
                      <a:pt x="813" y="339"/>
                      <a:pt x="819" y="334"/>
                      <a:pt x="825" y="328"/>
                    </a:cubicBezTo>
                    <a:cubicBezTo>
                      <a:pt x="825" y="314"/>
                      <a:pt x="824" y="307"/>
                      <a:pt x="825" y="298"/>
                    </a:cubicBezTo>
                    <a:cubicBezTo>
                      <a:pt x="828" y="290"/>
                      <a:pt x="832" y="283"/>
                      <a:pt x="835" y="276"/>
                    </a:cubicBezTo>
                    <a:cubicBezTo>
                      <a:pt x="835" y="258"/>
                      <a:pt x="834" y="249"/>
                      <a:pt x="843" y="238"/>
                    </a:cubicBezTo>
                    <a:cubicBezTo>
                      <a:pt x="847" y="238"/>
                      <a:pt x="850" y="238"/>
                      <a:pt x="854" y="238"/>
                    </a:cubicBezTo>
                    <a:cubicBezTo>
                      <a:pt x="870" y="240"/>
                      <a:pt x="897" y="246"/>
                      <a:pt x="914" y="233"/>
                    </a:cubicBezTo>
                    <a:cubicBezTo>
                      <a:pt x="924" y="222"/>
                      <a:pt x="937" y="214"/>
                      <a:pt x="946" y="202"/>
                    </a:cubicBezTo>
                    <a:cubicBezTo>
                      <a:pt x="946" y="185"/>
                      <a:pt x="944" y="142"/>
                      <a:pt x="958" y="135"/>
                    </a:cubicBezTo>
                    <a:cubicBezTo>
                      <a:pt x="971" y="118"/>
                      <a:pt x="965" y="100"/>
                      <a:pt x="978" y="87"/>
                    </a:cubicBezTo>
                    <a:cubicBezTo>
                      <a:pt x="977" y="80"/>
                      <a:pt x="977" y="72"/>
                      <a:pt x="977" y="64"/>
                    </a:cubicBezTo>
                    <a:cubicBezTo>
                      <a:pt x="976" y="63"/>
                      <a:pt x="976" y="61"/>
                      <a:pt x="975" y="59"/>
                    </a:cubicBezTo>
                    <a:cubicBezTo>
                      <a:pt x="971" y="54"/>
                      <a:pt x="967" y="50"/>
                      <a:pt x="963" y="46"/>
                    </a:cubicBezTo>
                    <a:cubicBezTo>
                      <a:pt x="959" y="43"/>
                      <a:pt x="955" y="41"/>
                      <a:pt x="951" y="40"/>
                    </a:cubicBezTo>
                    <a:cubicBezTo>
                      <a:pt x="951" y="23"/>
                      <a:pt x="960" y="17"/>
                      <a:pt x="974" y="10"/>
                    </a:cubicBezTo>
                    <a:cubicBezTo>
                      <a:pt x="986" y="10"/>
                      <a:pt x="993" y="0"/>
                      <a:pt x="1006" y="0"/>
                    </a:cubicBezTo>
                    <a:cubicBezTo>
                      <a:pt x="1006" y="3"/>
                      <a:pt x="1009" y="5"/>
                      <a:pt x="1012" y="8"/>
                    </a:cubicBezTo>
                    <a:cubicBezTo>
                      <a:pt x="1012" y="13"/>
                      <a:pt x="1011" y="18"/>
                      <a:pt x="1010" y="23"/>
                    </a:cubicBezTo>
                    <a:cubicBezTo>
                      <a:pt x="1003" y="31"/>
                      <a:pt x="999" y="31"/>
                      <a:pt x="999" y="43"/>
                    </a:cubicBezTo>
                    <a:cubicBezTo>
                      <a:pt x="1003" y="46"/>
                      <a:pt x="1007" y="50"/>
                      <a:pt x="1012" y="53"/>
                    </a:cubicBezTo>
                    <a:cubicBezTo>
                      <a:pt x="1017" y="60"/>
                      <a:pt x="1019" y="62"/>
                      <a:pt x="1033" y="64"/>
                    </a:cubicBezTo>
                    <a:cubicBezTo>
                      <a:pt x="1035" y="57"/>
                      <a:pt x="1036" y="51"/>
                      <a:pt x="1037" y="44"/>
                    </a:cubicBezTo>
                    <a:cubicBezTo>
                      <a:pt x="1043" y="44"/>
                      <a:pt x="1050" y="43"/>
                      <a:pt x="1062" y="50"/>
                    </a:cubicBezTo>
                    <a:cubicBezTo>
                      <a:pt x="1063" y="53"/>
                      <a:pt x="1065" y="55"/>
                      <a:pt x="1066" y="57"/>
                    </a:cubicBezTo>
                    <a:cubicBezTo>
                      <a:pt x="1068" y="70"/>
                      <a:pt x="1071" y="86"/>
                      <a:pt x="1081" y="99"/>
                    </a:cubicBezTo>
                    <a:cubicBezTo>
                      <a:pt x="1082" y="100"/>
                      <a:pt x="1085" y="101"/>
                      <a:pt x="1087" y="103"/>
                    </a:cubicBezTo>
                    <a:cubicBezTo>
                      <a:pt x="1092" y="102"/>
                      <a:pt x="1098" y="102"/>
                      <a:pt x="1104" y="101"/>
                    </a:cubicBezTo>
                    <a:cubicBezTo>
                      <a:pt x="1119" y="93"/>
                      <a:pt x="1137" y="99"/>
                      <a:pt x="1152" y="84"/>
                    </a:cubicBezTo>
                    <a:cubicBezTo>
                      <a:pt x="1161" y="62"/>
                      <a:pt x="1177" y="58"/>
                      <a:pt x="1192" y="81"/>
                    </a:cubicBezTo>
                    <a:cubicBezTo>
                      <a:pt x="1196" y="91"/>
                      <a:pt x="1200" y="101"/>
                      <a:pt x="1204" y="111"/>
                    </a:cubicBezTo>
                    <a:cubicBezTo>
                      <a:pt x="1204" y="121"/>
                      <a:pt x="1195" y="154"/>
                      <a:pt x="1189" y="165"/>
                    </a:cubicBezTo>
                    <a:cubicBezTo>
                      <a:pt x="1189" y="169"/>
                      <a:pt x="1189" y="174"/>
                      <a:pt x="1189" y="179"/>
                    </a:cubicBezTo>
                    <a:cubicBezTo>
                      <a:pt x="1193" y="187"/>
                      <a:pt x="1197" y="196"/>
                      <a:pt x="1202" y="205"/>
                    </a:cubicBezTo>
                    <a:cubicBezTo>
                      <a:pt x="1202" y="215"/>
                      <a:pt x="1184" y="237"/>
                      <a:pt x="1205" y="251"/>
                    </a:cubicBezTo>
                    <a:cubicBezTo>
                      <a:pt x="1207" y="258"/>
                      <a:pt x="1206" y="272"/>
                      <a:pt x="1205" y="285"/>
                    </a:cubicBezTo>
                    <a:cubicBezTo>
                      <a:pt x="1201" y="286"/>
                      <a:pt x="1197" y="287"/>
                      <a:pt x="1193" y="287"/>
                    </a:cubicBezTo>
                    <a:cubicBezTo>
                      <a:pt x="1185" y="279"/>
                      <a:pt x="1189" y="271"/>
                      <a:pt x="1189" y="266"/>
                    </a:cubicBezTo>
                    <a:cubicBezTo>
                      <a:pt x="1187" y="260"/>
                      <a:pt x="1187" y="260"/>
                      <a:pt x="1182" y="256"/>
                    </a:cubicBezTo>
                    <a:cubicBezTo>
                      <a:pt x="1158" y="257"/>
                      <a:pt x="1175" y="265"/>
                      <a:pt x="1166" y="280"/>
                    </a:cubicBezTo>
                    <a:cubicBezTo>
                      <a:pt x="1154" y="291"/>
                      <a:pt x="1149" y="298"/>
                      <a:pt x="1145" y="315"/>
                    </a:cubicBezTo>
                    <a:cubicBezTo>
                      <a:pt x="1142" y="323"/>
                      <a:pt x="1131" y="334"/>
                      <a:pt x="1124" y="339"/>
                    </a:cubicBezTo>
                    <a:cubicBezTo>
                      <a:pt x="1123" y="346"/>
                      <a:pt x="1122" y="353"/>
                      <a:pt x="1122" y="360"/>
                    </a:cubicBezTo>
                    <a:cubicBezTo>
                      <a:pt x="1126" y="364"/>
                      <a:pt x="1128" y="367"/>
                      <a:pt x="1134" y="377"/>
                    </a:cubicBezTo>
                    <a:cubicBezTo>
                      <a:pt x="1139" y="380"/>
                      <a:pt x="1146" y="384"/>
                      <a:pt x="1152" y="389"/>
                    </a:cubicBezTo>
                    <a:cubicBezTo>
                      <a:pt x="1157" y="388"/>
                      <a:pt x="1162" y="387"/>
                      <a:pt x="1167" y="387"/>
                    </a:cubicBezTo>
                    <a:cubicBezTo>
                      <a:pt x="1169" y="383"/>
                      <a:pt x="1172" y="378"/>
                      <a:pt x="1175" y="374"/>
                    </a:cubicBezTo>
                    <a:cubicBezTo>
                      <a:pt x="1176" y="376"/>
                      <a:pt x="1181" y="383"/>
                      <a:pt x="1181" y="393"/>
                    </a:cubicBezTo>
                    <a:cubicBezTo>
                      <a:pt x="1174" y="395"/>
                      <a:pt x="1167" y="397"/>
                      <a:pt x="1161" y="400"/>
                    </a:cubicBezTo>
                    <a:cubicBezTo>
                      <a:pt x="1161" y="405"/>
                      <a:pt x="1159" y="415"/>
                      <a:pt x="1170" y="420"/>
                    </a:cubicBezTo>
                    <a:cubicBezTo>
                      <a:pt x="1163" y="430"/>
                      <a:pt x="1154" y="442"/>
                      <a:pt x="1145" y="447"/>
                    </a:cubicBezTo>
                    <a:cubicBezTo>
                      <a:pt x="1142" y="447"/>
                      <a:pt x="1139" y="446"/>
                      <a:pt x="1137" y="446"/>
                    </a:cubicBezTo>
                    <a:cubicBezTo>
                      <a:pt x="1129" y="440"/>
                      <a:pt x="1122" y="436"/>
                      <a:pt x="1114" y="431"/>
                    </a:cubicBezTo>
                    <a:cubicBezTo>
                      <a:pt x="1111" y="431"/>
                      <a:pt x="1107" y="431"/>
                      <a:pt x="1104" y="431"/>
                    </a:cubicBezTo>
                    <a:cubicBezTo>
                      <a:pt x="1102" y="434"/>
                      <a:pt x="1098" y="439"/>
                      <a:pt x="1098" y="443"/>
                    </a:cubicBezTo>
                    <a:cubicBezTo>
                      <a:pt x="1098" y="448"/>
                      <a:pt x="1098" y="453"/>
                      <a:pt x="1098" y="458"/>
                    </a:cubicBezTo>
                    <a:cubicBezTo>
                      <a:pt x="1103" y="466"/>
                      <a:pt x="1121" y="470"/>
                      <a:pt x="1131" y="488"/>
                    </a:cubicBezTo>
                    <a:cubicBezTo>
                      <a:pt x="1131" y="494"/>
                      <a:pt x="1131" y="501"/>
                      <a:pt x="1131" y="508"/>
                    </a:cubicBezTo>
                    <a:cubicBezTo>
                      <a:pt x="1137" y="516"/>
                      <a:pt x="1143" y="532"/>
                      <a:pt x="1148" y="546"/>
                    </a:cubicBezTo>
                    <a:cubicBezTo>
                      <a:pt x="1149" y="548"/>
                      <a:pt x="1151" y="550"/>
                      <a:pt x="1153" y="552"/>
                    </a:cubicBezTo>
                    <a:cubicBezTo>
                      <a:pt x="1155" y="552"/>
                      <a:pt x="1158" y="552"/>
                      <a:pt x="1161" y="552"/>
                    </a:cubicBezTo>
                    <a:cubicBezTo>
                      <a:pt x="1164" y="547"/>
                      <a:pt x="1167" y="542"/>
                      <a:pt x="1170" y="537"/>
                    </a:cubicBezTo>
                    <a:cubicBezTo>
                      <a:pt x="1174" y="533"/>
                      <a:pt x="1179" y="529"/>
                      <a:pt x="1184" y="526"/>
                    </a:cubicBezTo>
                    <a:cubicBezTo>
                      <a:pt x="1188" y="533"/>
                      <a:pt x="1195" y="542"/>
                      <a:pt x="1202" y="557"/>
                    </a:cubicBezTo>
                    <a:cubicBezTo>
                      <a:pt x="1204" y="569"/>
                      <a:pt x="1204" y="581"/>
                      <a:pt x="1223" y="590"/>
                    </a:cubicBezTo>
                    <a:cubicBezTo>
                      <a:pt x="1223" y="592"/>
                      <a:pt x="1224" y="594"/>
                      <a:pt x="1225" y="595"/>
                    </a:cubicBezTo>
                    <a:cubicBezTo>
                      <a:pt x="1222" y="601"/>
                      <a:pt x="1223" y="616"/>
                      <a:pt x="1223" y="627"/>
                    </a:cubicBezTo>
                    <a:cubicBezTo>
                      <a:pt x="1221" y="629"/>
                      <a:pt x="1218" y="631"/>
                      <a:pt x="1217" y="634"/>
                    </a:cubicBezTo>
                    <a:cubicBezTo>
                      <a:pt x="1206" y="634"/>
                      <a:pt x="1204" y="629"/>
                      <a:pt x="1200" y="627"/>
                    </a:cubicBezTo>
                    <a:cubicBezTo>
                      <a:pt x="1171" y="627"/>
                      <a:pt x="1167" y="631"/>
                      <a:pt x="1157" y="651"/>
                    </a:cubicBezTo>
                    <a:cubicBezTo>
                      <a:pt x="1155" y="653"/>
                      <a:pt x="1154" y="654"/>
                      <a:pt x="1152" y="655"/>
                    </a:cubicBezTo>
                    <a:cubicBezTo>
                      <a:pt x="1152" y="661"/>
                      <a:pt x="1124" y="680"/>
                      <a:pt x="1119" y="683"/>
                    </a:cubicBezTo>
                    <a:cubicBezTo>
                      <a:pt x="1116" y="688"/>
                      <a:pt x="1100" y="700"/>
                      <a:pt x="1093" y="704"/>
                    </a:cubicBezTo>
                    <a:cubicBezTo>
                      <a:pt x="1091" y="706"/>
                      <a:pt x="1089" y="709"/>
                      <a:pt x="1087" y="711"/>
                    </a:cubicBezTo>
                    <a:cubicBezTo>
                      <a:pt x="1083" y="711"/>
                      <a:pt x="1081" y="712"/>
                      <a:pt x="1078" y="713"/>
                    </a:cubicBezTo>
                    <a:cubicBezTo>
                      <a:pt x="1074" y="709"/>
                      <a:pt x="1071" y="706"/>
                      <a:pt x="1067" y="703"/>
                    </a:cubicBezTo>
                    <a:cubicBezTo>
                      <a:pt x="1061" y="684"/>
                      <a:pt x="1056" y="684"/>
                      <a:pt x="1044" y="684"/>
                    </a:cubicBezTo>
                    <a:cubicBezTo>
                      <a:pt x="1038" y="695"/>
                      <a:pt x="1034" y="715"/>
                      <a:pt x="1049" y="730"/>
                    </a:cubicBezTo>
                    <a:cubicBezTo>
                      <a:pt x="1049" y="737"/>
                      <a:pt x="1050" y="745"/>
                      <a:pt x="1050" y="753"/>
                    </a:cubicBezTo>
                    <a:cubicBezTo>
                      <a:pt x="1031" y="754"/>
                      <a:pt x="1013" y="757"/>
                      <a:pt x="1002" y="749"/>
                    </a:cubicBezTo>
                    <a:cubicBezTo>
                      <a:pt x="1000" y="731"/>
                      <a:pt x="994" y="726"/>
                      <a:pt x="987" y="717"/>
                    </a:cubicBezTo>
                    <a:cubicBezTo>
                      <a:pt x="982" y="706"/>
                      <a:pt x="976" y="695"/>
                      <a:pt x="972" y="684"/>
                    </a:cubicBezTo>
                    <a:cubicBezTo>
                      <a:pt x="960" y="673"/>
                      <a:pt x="962" y="677"/>
                      <a:pt x="952" y="676"/>
                    </a:cubicBezTo>
                    <a:cubicBezTo>
                      <a:pt x="944" y="684"/>
                      <a:pt x="931" y="690"/>
                      <a:pt x="923" y="697"/>
                    </a:cubicBezTo>
                    <a:cubicBezTo>
                      <a:pt x="920" y="704"/>
                      <a:pt x="919" y="717"/>
                      <a:pt x="923" y="732"/>
                    </a:cubicBezTo>
                    <a:cubicBezTo>
                      <a:pt x="911" y="733"/>
                      <a:pt x="899" y="734"/>
                      <a:pt x="887" y="735"/>
                    </a:cubicBezTo>
                    <a:cubicBezTo>
                      <a:pt x="877" y="742"/>
                      <a:pt x="866" y="748"/>
                      <a:pt x="855" y="754"/>
                    </a:cubicBezTo>
                    <a:cubicBezTo>
                      <a:pt x="852" y="759"/>
                      <a:pt x="850" y="767"/>
                      <a:pt x="844" y="767"/>
                    </a:cubicBezTo>
                    <a:cubicBezTo>
                      <a:pt x="834" y="762"/>
                      <a:pt x="832" y="757"/>
                      <a:pt x="832" y="752"/>
                    </a:cubicBezTo>
                    <a:cubicBezTo>
                      <a:pt x="834" y="750"/>
                      <a:pt x="836" y="749"/>
                      <a:pt x="838" y="747"/>
                    </a:cubicBezTo>
                    <a:cubicBezTo>
                      <a:pt x="838" y="729"/>
                      <a:pt x="826" y="720"/>
                      <a:pt x="814" y="720"/>
                    </a:cubicBezTo>
                    <a:cubicBezTo>
                      <a:pt x="798" y="728"/>
                      <a:pt x="797" y="737"/>
                      <a:pt x="801" y="758"/>
                    </a:cubicBezTo>
                    <a:cubicBezTo>
                      <a:pt x="798" y="758"/>
                      <a:pt x="794" y="759"/>
                      <a:pt x="791" y="759"/>
                    </a:cubicBezTo>
                    <a:cubicBezTo>
                      <a:pt x="789" y="762"/>
                      <a:pt x="788" y="765"/>
                      <a:pt x="786" y="767"/>
                    </a:cubicBezTo>
                    <a:cubicBezTo>
                      <a:pt x="785" y="768"/>
                      <a:pt x="783" y="769"/>
                      <a:pt x="781" y="770"/>
                    </a:cubicBezTo>
                    <a:cubicBezTo>
                      <a:pt x="781" y="780"/>
                      <a:pt x="781" y="791"/>
                      <a:pt x="781" y="802"/>
                    </a:cubicBezTo>
                    <a:cubicBezTo>
                      <a:pt x="785" y="806"/>
                      <a:pt x="788" y="810"/>
                      <a:pt x="792" y="815"/>
                    </a:cubicBezTo>
                    <a:cubicBezTo>
                      <a:pt x="792" y="818"/>
                      <a:pt x="792" y="821"/>
                      <a:pt x="793" y="825"/>
                    </a:cubicBezTo>
                    <a:cubicBezTo>
                      <a:pt x="791" y="828"/>
                      <a:pt x="788" y="832"/>
                      <a:pt x="786" y="835"/>
                    </a:cubicBezTo>
                    <a:cubicBezTo>
                      <a:pt x="770" y="846"/>
                      <a:pt x="753" y="850"/>
                      <a:pt x="738" y="848"/>
                    </a:cubicBezTo>
                    <a:cubicBezTo>
                      <a:pt x="723" y="848"/>
                      <a:pt x="721" y="855"/>
                      <a:pt x="713" y="859"/>
                    </a:cubicBezTo>
                    <a:cubicBezTo>
                      <a:pt x="710" y="862"/>
                      <a:pt x="708" y="864"/>
                      <a:pt x="705" y="866"/>
                    </a:cubicBezTo>
                    <a:cubicBezTo>
                      <a:pt x="698" y="882"/>
                      <a:pt x="682" y="897"/>
                      <a:pt x="669" y="911"/>
                    </a:cubicBezTo>
                    <a:cubicBezTo>
                      <a:pt x="664" y="908"/>
                      <a:pt x="659" y="905"/>
                      <a:pt x="655" y="902"/>
                    </a:cubicBezTo>
                    <a:cubicBezTo>
                      <a:pt x="650" y="902"/>
                      <a:pt x="644" y="902"/>
                      <a:pt x="640" y="903"/>
                    </a:cubicBezTo>
                    <a:cubicBezTo>
                      <a:pt x="639" y="908"/>
                      <a:pt x="637" y="915"/>
                      <a:pt x="633" y="917"/>
                    </a:cubicBezTo>
                    <a:cubicBezTo>
                      <a:pt x="626" y="907"/>
                      <a:pt x="618" y="908"/>
                      <a:pt x="613" y="909"/>
                    </a:cubicBezTo>
                    <a:cubicBezTo>
                      <a:pt x="610" y="916"/>
                      <a:pt x="606" y="924"/>
                      <a:pt x="599" y="929"/>
                    </a:cubicBezTo>
                    <a:cubicBezTo>
                      <a:pt x="581" y="937"/>
                      <a:pt x="574" y="963"/>
                      <a:pt x="558" y="973"/>
                    </a:cubicBezTo>
                    <a:cubicBezTo>
                      <a:pt x="554" y="982"/>
                      <a:pt x="554" y="990"/>
                      <a:pt x="554" y="1003"/>
                    </a:cubicBezTo>
                    <a:cubicBezTo>
                      <a:pt x="555" y="1008"/>
                      <a:pt x="554" y="1021"/>
                      <a:pt x="551" y="1029"/>
                    </a:cubicBezTo>
                    <a:cubicBezTo>
                      <a:pt x="550" y="1030"/>
                      <a:pt x="549" y="1030"/>
                      <a:pt x="548" y="1031"/>
                    </a:cubicBezTo>
                    <a:cubicBezTo>
                      <a:pt x="524" y="1031"/>
                      <a:pt x="507" y="1027"/>
                      <a:pt x="489" y="1024"/>
                    </a:cubicBezTo>
                    <a:cubicBezTo>
                      <a:pt x="482" y="1020"/>
                      <a:pt x="476" y="1017"/>
                      <a:pt x="470" y="1014"/>
                    </a:cubicBezTo>
                    <a:cubicBezTo>
                      <a:pt x="467" y="1010"/>
                      <a:pt x="463" y="1007"/>
                      <a:pt x="460" y="1003"/>
                    </a:cubicBezTo>
                    <a:cubicBezTo>
                      <a:pt x="454" y="1001"/>
                      <a:pt x="447" y="1000"/>
                      <a:pt x="441" y="999"/>
                    </a:cubicBezTo>
                    <a:cubicBezTo>
                      <a:pt x="441" y="993"/>
                      <a:pt x="441" y="987"/>
                      <a:pt x="441" y="981"/>
                    </a:cubicBezTo>
                    <a:cubicBezTo>
                      <a:pt x="449" y="970"/>
                      <a:pt x="459" y="954"/>
                      <a:pt x="459" y="940"/>
                    </a:cubicBezTo>
                    <a:cubicBezTo>
                      <a:pt x="455" y="922"/>
                      <a:pt x="442" y="926"/>
                      <a:pt x="434" y="926"/>
                    </a:cubicBezTo>
                    <a:cubicBezTo>
                      <a:pt x="431" y="927"/>
                      <a:pt x="428" y="929"/>
                      <a:pt x="426" y="931"/>
                    </a:cubicBezTo>
                    <a:cubicBezTo>
                      <a:pt x="405" y="932"/>
                      <a:pt x="413" y="931"/>
                      <a:pt x="409" y="952"/>
                    </a:cubicBezTo>
                    <a:cubicBezTo>
                      <a:pt x="405" y="957"/>
                      <a:pt x="405" y="958"/>
                      <a:pt x="403" y="964"/>
                    </a:cubicBezTo>
                    <a:cubicBezTo>
                      <a:pt x="399" y="970"/>
                      <a:pt x="396" y="977"/>
                      <a:pt x="392" y="984"/>
                    </a:cubicBezTo>
                    <a:cubicBezTo>
                      <a:pt x="392" y="991"/>
                      <a:pt x="393" y="998"/>
                      <a:pt x="393" y="1006"/>
                    </a:cubicBezTo>
                    <a:cubicBezTo>
                      <a:pt x="391" y="1009"/>
                      <a:pt x="389" y="1012"/>
                      <a:pt x="386" y="1015"/>
                    </a:cubicBezTo>
                    <a:cubicBezTo>
                      <a:pt x="371" y="1017"/>
                      <a:pt x="370" y="1018"/>
                      <a:pt x="362" y="1026"/>
                    </a:cubicBezTo>
                    <a:cubicBezTo>
                      <a:pt x="352" y="1028"/>
                      <a:pt x="342" y="1030"/>
                      <a:pt x="332" y="1033"/>
                    </a:cubicBezTo>
                    <a:cubicBezTo>
                      <a:pt x="322" y="1037"/>
                      <a:pt x="320" y="1044"/>
                      <a:pt x="313" y="1047"/>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1600" b="0" kern="0" noProof="1">
                  <a:solidFill>
                    <a:schemeClr val="tx1"/>
                  </a:solidFill>
                  <a:latin typeface="微软雅黑" panose="020B0503020204020204" pitchFamily="34" charset="-122"/>
                  <a:ea typeface="微软雅黑" panose="020B0503020204020204" pitchFamily="34" charset="-122"/>
                </a:endParaRPr>
              </a:p>
            </p:txBody>
          </p:sp>
          <p:sp>
            <p:nvSpPr>
              <p:cNvPr id="54" name="Freeform 72"/>
              <p:cNvSpPr>
                <a:spLocks/>
              </p:cNvSpPr>
              <p:nvPr/>
            </p:nvSpPr>
            <p:spPr bwMode="auto">
              <a:xfrm rot="252837">
                <a:off x="4643438" y="2827338"/>
                <a:ext cx="271462" cy="303212"/>
              </a:xfrm>
              <a:custGeom>
                <a:avLst/>
                <a:gdLst/>
                <a:ahLst/>
                <a:cxnLst>
                  <a:cxn ang="0">
                    <a:pos x="112" y="148"/>
                  </a:cxn>
                  <a:cxn ang="0">
                    <a:pos x="90" y="133"/>
                  </a:cxn>
                  <a:cxn ang="0">
                    <a:pos x="80" y="99"/>
                  </a:cxn>
                  <a:cxn ang="0">
                    <a:pos x="78" y="93"/>
                  </a:cxn>
                  <a:cxn ang="0">
                    <a:pos x="37" y="81"/>
                  </a:cxn>
                  <a:cxn ang="0">
                    <a:pos x="30" y="89"/>
                  </a:cxn>
                  <a:cxn ang="0">
                    <a:pos x="2" y="89"/>
                  </a:cxn>
                  <a:cxn ang="0">
                    <a:pos x="12" y="68"/>
                  </a:cxn>
                  <a:cxn ang="0">
                    <a:pos x="24" y="59"/>
                  </a:cxn>
                  <a:cxn ang="0">
                    <a:pos x="21" y="32"/>
                  </a:cxn>
                  <a:cxn ang="0">
                    <a:pos x="48" y="13"/>
                  </a:cxn>
                  <a:cxn ang="0">
                    <a:pos x="58" y="0"/>
                  </a:cxn>
                  <a:cxn ang="0">
                    <a:pos x="68" y="9"/>
                  </a:cxn>
                  <a:cxn ang="0">
                    <a:pos x="88" y="11"/>
                  </a:cxn>
                  <a:cxn ang="0">
                    <a:pos x="90" y="52"/>
                  </a:cxn>
                  <a:cxn ang="0">
                    <a:pos x="100" y="54"/>
                  </a:cxn>
                  <a:cxn ang="0">
                    <a:pos x="106" y="59"/>
                  </a:cxn>
                  <a:cxn ang="0">
                    <a:pos x="121" y="96"/>
                  </a:cxn>
                  <a:cxn ang="0">
                    <a:pos x="132" y="110"/>
                  </a:cxn>
                  <a:cxn ang="0">
                    <a:pos x="111" y="126"/>
                  </a:cxn>
                  <a:cxn ang="0">
                    <a:pos x="112" y="148"/>
                  </a:cxn>
                </a:cxnLst>
                <a:rect l="0" t="0" r="r" b="b"/>
                <a:pathLst>
                  <a:path w="132" h="148">
                    <a:moveTo>
                      <a:pt x="112" y="148"/>
                    </a:moveTo>
                    <a:cubicBezTo>
                      <a:pt x="102" y="144"/>
                      <a:pt x="91" y="133"/>
                      <a:pt x="90" y="133"/>
                    </a:cubicBezTo>
                    <a:cubicBezTo>
                      <a:pt x="81" y="119"/>
                      <a:pt x="85" y="104"/>
                      <a:pt x="80" y="99"/>
                    </a:cubicBezTo>
                    <a:cubicBezTo>
                      <a:pt x="80" y="97"/>
                      <a:pt x="79" y="95"/>
                      <a:pt x="78" y="93"/>
                    </a:cubicBezTo>
                    <a:cubicBezTo>
                      <a:pt x="61" y="76"/>
                      <a:pt x="55" y="75"/>
                      <a:pt x="37" y="81"/>
                    </a:cubicBezTo>
                    <a:cubicBezTo>
                      <a:pt x="34" y="84"/>
                      <a:pt x="32" y="86"/>
                      <a:pt x="30" y="89"/>
                    </a:cubicBezTo>
                    <a:cubicBezTo>
                      <a:pt x="21" y="89"/>
                      <a:pt x="11" y="89"/>
                      <a:pt x="2" y="89"/>
                    </a:cubicBezTo>
                    <a:cubicBezTo>
                      <a:pt x="2" y="78"/>
                      <a:pt x="0" y="70"/>
                      <a:pt x="12" y="68"/>
                    </a:cubicBezTo>
                    <a:cubicBezTo>
                      <a:pt x="16" y="65"/>
                      <a:pt x="20" y="62"/>
                      <a:pt x="24" y="59"/>
                    </a:cubicBezTo>
                    <a:cubicBezTo>
                      <a:pt x="31" y="45"/>
                      <a:pt x="21" y="38"/>
                      <a:pt x="21" y="32"/>
                    </a:cubicBezTo>
                    <a:cubicBezTo>
                      <a:pt x="29" y="27"/>
                      <a:pt x="41" y="20"/>
                      <a:pt x="48" y="13"/>
                    </a:cubicBezTo>
                    <a:cubicBezTo>
                      <a:pt x="49" y="3"/>
                      <a:pt x="48" y="0"/>
                      <a:pt x="58" y="0"/>
                    </a:cubicBezTo>
                    <a:cubicBezTo>
                      <a:pt x="61" y="3"/>
                      <a:pt x="64" y="6"/>
                      <a:pt x="68" y="9"/>
                    </a:cubicBezTo>
                    <a:cubicBezTo>
                      <a:pt x="74" y="10"/>
                      <a:pt x="81" y="10"/>
                      <a:pt x="88" y="11"/>
                    </a:cubicBezTo>
                    <a:cubicBezTo>
                      <a:pt x="85" y="17"/>
                      <a:pt x="82" y="41"/>
                      <a:pt x="90" y="52"/>
                    </a:cubicBezTo>
                    <a:cubicBezTo>
                      <a:pt x="93" y="53"/>
                      <a:pt x="97" y="53"/>
                      <a:pt x="100" y="54"/>
                    </a:cubicBezTo>
                    <a:cubicBezTo>
                      <a:pt x="102" y="55"/>
                      <a:pt x="104" y="57"/>
                      <a:pt x="106" y="59"/>
                    </a:cubicBezTo>
                    <a:cubicBezTo>
                      <a:pt x="106" y="74"/>
                      <a:pt x="101" y="83"/>
                      <a:pt x="121" y="96"/>
                    </a:cubicBezTo>
                    <a:cubicBezTo>
                      <a:pt x="124" y="101"/>
                      <a:pt x="128" y="105"/>
                      <a:pt x="132" y="110"/>
                    </a:cubicBezTo>
                    <a:cubicBezTo>
                      <a:pt x="117" y="117"/>
                      <a:pt x="117" y="115"/>
                      <a:pt x="111" y="126"/>
                    </a:cubicBezTo>
                    <a:cubicBezTo>
                      <a:pt x="111" y="133"/>
                      <a:pt x="111" y="141"/>
                      <a:pt x="112" y="148"/>
                    </a:cubicBezTo>
                    <a:close/>
                  </a:path>
                </a:pathLst>
              </a:custGeom>
              <a:solidFill>
                <a:srgbClr val="1AAEAB"/>
              </a:solidFill>
              <a:ln w="9525">
                <a:solidFill>
                  <a:schemeClr val="bg1"/>
                </a:solidFill>
                <a:miter lim="800000"/>
                <a:headEnd/>
                <a:tailEnd/>
              </a:ln>
            </p:spPr>
            <p:txBody>
              <a:bodyPr/>
              <a:lstStyle/>
              <a:p>
                <a:pPr fontAlgn="auto">
                  <a:spcBef>
                    <a:spcPts val="0"/>
                  </a:spcBef>
                  <a:spcAft>
                    <a:spcPts val="0"/>
                  </a:spcAft>
                  <a:defRPr/>
                </a:pPr>
                <a:endParaRPr lang="zh-CN" altLang="en-US" sz="1600" b="0" kern="0" noProof="1">
                  <a:solidFill>
                    <a:schemeClr val="tx1"/>
                  </a:solidFill>
                  <a:latin typeface="微软雅黑" panose="020B0503020204020204" pitchFamily="34" charset="-122"/>
                  <a:ea typeface="微软雅黑" panose="020B0503020204020204" pitchFamily="34" charset="-122"/>
                </a:endParaRPr>
              </a:p>
            </p:txBody>
          </p:sp>
          <p:sp>
            <p:nvSpPr>
              <p:cNvPr id="55" name="Freeform 73"/>
              <p:cNvSpPr>
                <a:spLocks/>
              </p:cNvSpPr>
              <p:nvPr/>
            </p:nvSpPr>
            <p:spPr bwMode="auto">
              <a:xfrm rot="252837">
                <a:off x="4995863" y="2463800"/>
                <a:ext cx="679450" cy="635000"/>
              </a:xfrm>
              <a:custGeom>
                <a:avLst/>
                <a:gdLst/>
                <a:ahLst/>
                <a:cxnLst>
                  <a:cxn ang="0">
                    <a:pos x="134" y="310"/>
                  </a:cxn>
                  <a:cxn ang="0">
                    <a:pos x="132" y="308"/>
                  </a:cxn>
                  <a:cxn ang="0">
                    <a:pos x="148" y="289"/>
                  </a:cxn>
                  <a:cxn ang="0">
                    <a:pos x="154" y="278"/>
                  </a:cxn>
                  <a:cxn ang="0">
                    <a:pos x="154" y="269"/>
                  </a:cxn>
                  <a:cxn ang="0">
                    <a:pos x="142" y="262"/>
                  </a:cxn>
                  <a:cxn ang="0">
                    <a:pos x="158" y="226"/>
                  </a:cxn>
                  <a:cxn ang="0">
                    <a:pos x="164" y="191"/>
                  </a:cxn>
                  <a:cxn ang="0">
                    <a:pos x="142" y="168"/>
                  </a:cxn>
                  <a:cxn ang="0">
                    <a:pos x="132" y="167"/>
                  </a:cxn>
                  <a:cxn ang="0">
                    <a:pos x="113" y="170"/>
                  </a:cxn>
                  <a:cxn ang="0">
                    <a:pos x="84" y="202"/>
                  </a:cxn>
                  <a:cxn ang="0">
                    <a:pos x="62" y="233"/>
                  </a:cxn>
                  <a:cxn ang="0">
                    <a:pos x="21" y="204"/>
                  </a:cxn>
                  <a:cxn ang="0">
                    <a:pos x="1" y="194"/>
                  </a:cxn>
                  <a:cxn ang="0">
                    <a:pos x="10" y="179"/>
                  </a:cxn>
                  <a:cxn ang="0">
                    <a:pos x="23" y="163"/>
                  </a:cxn>
                  <a:cxn ang="0">
                    <a:pos x="22" y="134"/>
                  </a:cxn>
                  <a:cxn ang="0">
                    <a:pos x="19" y="133"/>
                  </a:cxn>
                  <a:cxn ang="0">
                    <a:pos x="16" y="127"/>
                  </a:cxn>
                  <a:cxn ang="0">
                    <a:pos x="12" y="116"/>
                  </a:cxn>
                  <a:cxn ang="0">
                    <a:pos x="16" y="96"/>
                  </a:cxn>
                  <a:cxn ang="0">
                    <a:pos x="28" y="113"/>
                  </a:cxn>
                  <a:cxn ang="0">
                    <a:pos x="56" y="124"/>
                  </a:cxn>
                  <a:cxn ang="0">
                    <a:pos x="66" y="114"/>
                  </a:cxn>
                  <a:cxn ang="0">
                    <a:pos x="122" y="71"/>
                  </a:cxn>
                  <a:cxn ang="0">
                    <a:pos x="138" y="46"/>
                  </a:cxn>
                  <a:cxn ang="0">
                    <a:pos x="175" y="47"/>
                  </a:cxn>
                  <a:cxn ang="0">
                    <a:pos x="187" y="47"/>
                  </a:cxn>
                  <a:cxn ang="0">
                    <a:pos x="196" y="37"/>
                  </a:cxn>
                  <a:cxn ang="0">
                    <a:pos x="196" y="9"/>
                  </a:cxn>
                  <a:cxn ang="0">
                    <a:pos x="199" y="0"/>
                  </a:cxn>
                  <a:cxn ang="0">
                    <a:pos x="223" y="17"/>
                  </a:cxn>
                  <a:cxn ang="0">
                    <a:pos x="243" y="27"/>
                  </a:cxn>
                  <a:cxn ang="0">
                    <a:pos x="247" y="15"/>
                  </a:cxn>
                  <a:cxn ang="0">
                    <a:pos x="253" y="9"/>
                  </a:cxn>
                  <a:cxn ang="0">
                    <a:pos x="257" y="13"/>
                  </a:cxn>
                  <a:cxn ang="0">
                    <a:pos x="258" y="35"/>
                  </a:cxn>
                  <a:cxn ang="0">
                    <a:pos x="290" y="71"/>
                  </a:cxn>
                  <a:cxn ang="0">
                    <a:pos x="290" y="100"/>
                  </a:cxn>
                  <a:cxn ang="0">
                    <a:pos x="298" y="109"/>
                  </a:cxn>
                  <a:cxn ang="0">
                    <a:pos x="317" y="123"/>
                  </a:cxn>
                  <a:cxn ang="0">
                    <a:pos x="331" y="132"/>
                  </a:cxn>
                  <a:cxn ang="0">
                    <a:pos x="293" y="163"/>
                  </a:cxn>
                  <a:cxn ang="0">
                    <a:pos x="282" y="173"/>
                  </a:cxn>
                  <a:cxn ang="0">
                    <a:pos x="265" y="193"/>
                  </a:cxn>
                  <a:cxn ang="0">
                    <a:pos x="260" y="215"/>
                  </a:cxn>
                  <a:cxn ang="0">
                    <a:pos x="243" y="223"/>
                  </a:cxn>
                  <a:cxn ang="0">
                    <a:pos x="175" y="267"/>
                  </a:cxn>
                  <a:cxn ang="0">
                    <a:pos x="171" y="276"/>
                  </a:cxn>
                  <a:cxn ang="0">
                    <a:pos x="163" y="304"/>
                  </a:cxn>
                  <a:cxn ang="0">
                    <a:pos x="134" y="310"/>
                  </a:cxn>
                </a:cxnLst>
                <a:rect l="0" t="0" r="r" b="b"/>
                <a:pathLst>
                  <a:path w="331" h="310">
                    <a:moveTo>
                      <a:pt x="134" y="310"/>
                    </a:moveTo>
                    <a:cubicBezTo>
                      <a:pt x="133" y="309"/>
                      <a:pt x="132" y="308"/>
                      <a:pt x="132" y="308"/>
                    </a:cubicBezTo>
                    <a:cubicBezTo>
                      <a:pt x="137" y="296"/>
                      <a:pt x="141" y="296"/>
                      <a:pt x="148" y="289"/>
                    </a:cubicBezTo>
                    <a:cubicBezTo>
                      <a:pt x="150" y="285"/>
                      <a:pt x="152" y="282"/>
                      <a:pt x="154" y="278"/>
                    </a:cubicBezTo>
                    <a:cubicBezTo>
                      <a:pt x="154" y="275"/>
                      <a:pt x="154" y="272"/>
                      <a:pt x="154" y="269"/>
                    </a:cubicBezTo>
                    <a:cubicBezTo>
                      <a:pt x="150" y="267"/>
                      <a:pt x="146" y="265"/>
                      <a:pt x="142" y="262"/>
                    </a:cubicBezTo>
                    <a:cubicBezTo>
                      <a:pt x="137" y="243"/>
                      <a:pt x="148" y="237"/>
                      <a:pt x="158" y="226"/>
                    </a:cubicBezTo>
                    <a:cubicBezTo>
                      <a:pt x="165" y="214"/>
                      <a:pt x="164" y="201"/>
                      <a:pt x="164" y="191"/>
                    </a:cubicBezTo>
                    <a:cubicBezTo>
                      <a:pt x="156" y="183"/>
                      <a:pt x="149" y="176"/>
                      <a:pt x="142" y="168"/>
                    </a:cubicBezTo>
                    <a:cubicBezTo>
                      <a:pt x="138" y="167"/>
                      <a:pt x="135" y="167"/>
                      <a:pt x="132" y="167"/>
                    </a:cubicBezTo>
                    <a:cubicBezTo>
                      <a:pt x="126" y="168"/>
                      <a:pt x="119" y="169"/>
                      <a:pt x="113" y="170"/>
                    </a:cubicBezTo>
                    <a:cubicBezTo>
                      <a:pt x="102" y="179"/>
                      <a:pt x="94" y="190"/>
                      <a:pt x="84" y="202"/>
                    </a:cubicBezTo>
                    <a:cubicBezTo>
                      <a:pt x="77" y="213"/>
                      <a:pt x="71" y="225"/>
                      <a:pt x="62" y="233"/>
                    </a:cubicBezTo>
                    <a:cubicBezTo>
                      <a:pt x="47" y="223"/>
                      <a:pt x="31" y="213"/>
                      <a:pt x="21" y="204"/>
                    </a:cubicBezTo>
                    <a:cubicBezTo>
                      <a:pt x="9" y="203"/>
                      <a:pt x="4" y="197"/>
                      <a:pt x="1" y="194"/>
                    </a:cubicBezTo>
                    <a:cubicBezTo>
                      <a:pt x="1" y="182"/>
                      <a:pt x="0" y="181"/>
                      <a:pt x="10" y="179"/>
                    </a:cubicBezTo>
                    <a:cubicBezTo>
                      <a:pt x="15" y="173"/>
                      <a:pt x="19" y="168"/>
                      <a:pt x="23" y="163"/>
                    </a:cubicBezTo>
                    <a:cubicBezTo>
                      <a:pt x="23" y="153"/>
                      <a:pt x="22" y="143"/>
                      <a:pt x="22" y="134"/>
                    </a:cubicBezTo>
                    <a:cubicBezTo>
                      <a:pt x="20" y="133"/>
                      <a:pt x="20" y="133"/>
                      <a:pt x="19" y="133"/>
                    </a:cubicBezTo>
                    <a:cubicBezTo>
                      <a:pt x="18" y="131"/>
                      <a:pt x="17" y="129"/>
                      <a:pt x="16" y="127"/>
                    </a:cubicBezTo>
                    <a:cubicBezTo>
                      <a:pt x="15" y="123"/>
                      <a:pt x="13" y="119"/>
                      <a:pt x="12" y="116"/>
                    </a:cubicBezTo>
                    <a:cubicBezTo>
                      <a:pt x="12" y="107"/>
                      <a:pt x="11" y="101"/>
                      <a:pt x="16" y="96"/>
                    </a:cubicBezTo>
                    <a:cubicBezTo>
                      <a:pt x="22" y="98"/>
                      <a:pt x="25" y="102"/>
                      <a:pt x="28" y="113"/>
                    </a:cubicBezTo>
                    <a:cubicBezTo>
                      <a:pt x="36" y="120"/>
                      <a:pt x="39" y="128"/>
                      <a:pt x="56" y="124"/>
                    </a:cubicBezTo>
                    <a:cubicBezTo>
                      <a:pt x="59" y="120"/>
                      <a:pt x="63" y="117"/>
                      <a:pt x="66" y="114"/>
                    </a:cubicBezTo>
                    <a:cubicBezTo>
                      <a:pt x="84" y="103"/>
                      <a:pt x="105" y="83"/>
                      <a:pt x="122" y="71"/>
                    </a:cubicBezTo>
                    <a:cubicBezTo>
                      <a:pt x="129" y="64"/>
                      <a:pt x="135" y="52"/>
                      <a:pt x="138" y="46"/>
                    </a:cubicBezTo>
                    <a:cubicBezTo>
                      <a:pt x="153" y="41"/>
                      <a:pt x="159" y="35"/>
                      <a:pt x="175" y="47"/>
                    </a:cubicBezTo>
                    <a:cubicBezTo>
                      <a:pt x="179" y="47"/>
                      <a:pt x="183" y="47"/>
                      <a:pt x="187" y="47"/>
                    </a:cubicBezTo>
                    <a:cubicBezTo>
                      <a:pt x="190" y="44"/>
                      <a:pt x="193" y="40"/>
                      <a:pt x="196" y="37"/>
                    </a:cubicBezTo>
                    <a:cubicBezTo>
                      <a:pt x="196" y="27"/>
                      <a:pt x="196" y="18"/>
                      <a:pt x="196" y="9"/>
                    </a:cubicBezTo>
                    <a:cubicBezTo>
                      <a:pt x="197" y="6"/>
                      <a:pt x="198" y="3"/>
                      <a:pt x="199" y="0"/>
                    </a:cubicBezTo>
                    <a:cubicBezTo>
                      <a:pt x="205" y="0"/>
                      <a:pt x="214" y="5"/>
                      <a:pt x="223" y="17"/>
                    </a:cubicBezTo>
                    <a:cubicBezTo>
                      <a:pt x="228" y="21"/>
                      <a:pt x="230" y="27"/>
                      <a:pt x="243" y="27"/>
                    </a:cubicBezTo>
                    <a:cubicBezTo>
                      <a:pt x="246" y="24"/>
                      <a:pt x="247" y="17"/>
                      <a:pt x="247" y="15"/>
                    </a:cubicBezTo>
                    <a:cubicBezTo>
                      <a:pt x="249" y="12"/>
                      <a:pt x="251" y="11"/>
                      <a:pt x="253" y="9"/>
                    </a:cubicBezTo>
                    <a:cubicBezTo>
                      <a:pt x="254" y="10"/>
                      <a:pt x="256" y="11"/>
                      <a:pt x="257" y="13"/>
                    </a:cubicBezTo>
                    <a:cubicBezTo>
                      <a:pt x="257" y="20"/>
                      <a:pt x="258" y="27"/>
                      <a:pt x="258" y="35"/>
                    </a:cubicBezTo>
                    <a:cubicBezTo>
                      <a:pt x="268" y="44"/>
                      <a:pt x="276" y="57"/>
                      <a:pt x="290" y="71"/>
                    </a:cubicBezTo>
                    <a:cubicBezTo>
                      <a:pt x="290" y="81"/>
                      <a:pt x="290" y="90"/>
                      <a:pt x="290" y="100"/>
                    </a:cubicBezTo>
                    <a:cubicBezTo>
                      <a:pt x="293" y="103"/>
                      <a:pt x="295" y="106"/>
                      <a:pt x="298" y="109"/>
                    </a:cubicBezTo>
                    <a:cubicBezTo>
                      <a:pt x="304" y="114"/>
                      <a:pt x="310" y="118"/>
                      <a:pt x="317" y="123"/>
                    </a:cubicBezTo>
                    <a:cubicBezTo>
                      <a:pt x="322" y="126"/>
                      <a:pt x="326" y="129"/>
                      <a:pt x="331" y="132"/>
                    </a:cubicBezTo>
                    <a:cubicBezTo>
                      <a:pt x="331" y="139"/>
                      <a:pt x="297" y="161"/>
                      <a:pt x="293" y="163"/>
                    </a:cubicBezTo>
                    <a:cubicBezTo>
                      <a:pt x="289" y="166"/>
                      <a:pt x="286" y="170"/>
                      <a:pt x="282" y="173"/>
                    </a:cubicBezTo>
                    <a:cubicBezTo>
                      <a:pt x="276" y="180"/>
                      <a:pt x="270" y="186"/>
                      <a:pt x="265" y="193"/>
                    </a:cubicBezTo>
                    <a:cubicBezTo>
                      <a:pt x="263" y="200"/>
                      <a:pt x="264" y="206"/>
                      <a:pt x="260" y="215"/>
                    </a:cubicBezTo>
                    <a:cubicBezTo>
                      <a:pt x="254" y="217"/>
                      <a:pt x="248" y="220"/>
                      <a:pt x="243" y="223"/>
                    </a:cubicBezTo>
                    <a:cubicBezTo>
                      <a:pt x="211" y="229"/>
                      <a:pt x="194" y="242"/>
                      <a:pt x="175" y="267"/>
                    </a:cubicBezTo>
                    <a:cubicBezTo>
                      <a:pt x="173" y="270"/>
                      <a:pt x="172" y="273"/>
                      <a:pt x="171" y="276"/>
                    </a:cubicBezTo>
                    <a:cubicBezTo>
                      <a:pt x="168" y="285"/>
                      <a:pt x="165" y="295"/>
                      <a:pt x="163" y="304"/>
                    </a:cubicBezTo>
                    <a:cubicBezTo>
                      <a:pt x="151" y="308"/>
                      <a:pt x="142" y="309"/>
                      <a:pt x="134" y="310"/>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1600" b="0" kern="0" noProof="1">
                  <a:solidFill>
                    <a:schemeClr val="tx1"/>
                  </a:solidFill>
                  <a:latin typeface="微软雅黑" panose="020B0503020204020204" pitchFamily="34" charset="-122"/>
                  <a:ea typeface="微软雅黑" panose="020B0503020204020204" pitchFamily="34" charset="-122"/>
                </a:endParaRPr>
              </a:p>
            </p:txBody>
          </p:sp>
          <p:sp>
            <p:nvSpPr>
              <p:cNvPr id="56" name="Freeform 74"/>
              <p:cNvSpPr>
                <a:spLocks/>
              </p:cNvSpPr>
              <p:nvPr/>
            </p:nvSpPr>
            <p:spPr bwMode="auto">
              <a:xfrm rot="252837">
                <a:off x="5157788" y="2112963"/>
                <a:ext cx="981075" cy="630237"/>
              </a:xfrm>
              <a:custGeom>
                <a:avLst/>
                <a:gdLst/>
                <a:ahLst/>
                <a:cxnLst>
                  <a:cxn ang="0">
                    <a:pos x="235" y="284"/>
                  </a:cxn>
                  <a:cxn ang="0">
                    <a:pos x="229" y="246"/>
                  </a:cxn>
                  <a:cxn ang="0">
                    <a:pos x="201" y="214"/>
                  </a:cxn>
                  <a:cxn ang="0">
                    <a:pos x="198" y="191"/>
                  </a:cxn>
                  <a:cxn ang="0">
                    <a:pos x="174" y="202"/>
                  </a:cxn>
                  <a:cxn ang="0">
                    <a:pos x="143" y="176"/>
                  </a:cxn>
                  <a:cxn ang="0">
                    <a:pos x="93" y="114"/>
                  </a:cxn>
                  <a:cxn ang="0">
                    <a:pos x="86" y="104"/>
                  </a:cxn>
                  <a:cxn ang="0">
                    <a:pos x="60" y="135"/>
                  </a:cxn>
                  <a:cxn ang="0">
                    <a:pos x="39" y="93"/>
                  </a:cxn>
                  <a:cxn ang="0">
                    <a:pos x="12" y="46"/>
                  </a:cxn>
                  <a:cxn ang="0">
                    <a:pos x="13" y="25"/>
                  </a:cxn>
                  <a:cxn ang="0">
                    <a:pos x="71" y="21"/>
                  </a:cxn>
                  <a:cxn ang="0">
                    <a:pos x="139" y="54"/>
                  </a:cxn>
                  <a:cxn ang="0">
                    <a:pos x="196" y="22"/>
                  </a:cxn>
                  <a:cxn ang="0">
                    <a:pos x="218" y="56"/>
                  </a:cxn>
                  <a:cxn ang="0">
                    <a:pos x="255" y="65"/>
                  </a:cxn>
                  <a:cxn ang="0">
                    <a:pos x="296" y="101"/>
                  </a:cxn>
                  <a:cxn ang="0">
                    <a:pos x="314" y="77"/>
                  </a:cxn>
                  <a:cxn ang="0">
                    <a:pos x="346" y="109"/>
                  </a:cxn>
                  <a:cxn ang="0">
                    <a:pos x="360" y="124"/>
                  </a:cxn>
                  <a:cxn ang="0">
                    <a:pos x="385" y="114"/>
                  </a:cxn>
                  <a:cxn ang="0">
                    <a:pos x="393" y="104"/>
                  </a:cxn>
                  <a:cxn ang="0">
                    <a:pos x="412" y="90"/>
                  </a:cxn>
                  <a:cxn ang="0">
                    <a:pos x="422" y="81"/>
                  </a:cxn>
                  <a:cxn ang="0">
                    <a:pos x="457" y="113"/>
                  </a:cxn>
                  <a:cxn ang="0">
                    <a:pos x="470" y="146"/>
                  </a:cxn>
                  <a:cxn ang="0">
                    <a:pos x="460" y="180"/>
                  </a:cxn>
                  <a:cxn ang="0">
                    <a:pos x="440" y="177"/>
                  </a:cxn>
                  <a:cxn ang="0">
                    <a:pos x="437" y="152"/>
                  </a:cxn>
                  <a:cxn ang="0">
                    <a:pos x="393" y="198"/>
                  </a:cxn>
                  <a:cxn ang="0">
                    <a:pos x="352" y="238"/>
                  </a:cxn>
                  <a:cxn ang="0">
                    <a:pos x="358" y="262"/>
                  </a:cxn>
                  <a:cxn ang="0">
                    <a:pos x="287" y="264"/>
                  </a:cxn>
                  <a:cxn ang="0">
                    <a:pos x="272" y="305"/>
                  </a:cxn>
                </a:cxnLst>
                <a:rect l="0" t="0" r="r" b="b"/>
                <a:pathLst>
                  <a:path w="479" h="307">
                    <a:moveTo>
                      <a:pt x="266" y="307"/>
                    </a:moveTo>
                    <a:cubicBezTo>
                      <a:pt x="258" y="297"/>
                      <a:pt x="241" y="288"/>
                      <a:pt x="235" y="284"/>
                    </a:cubicBezTo>
                    <a:cubicBezTo>
                      <a:pt x="234" y="282"/>
                      <a:pt x="232" y="280"/>
                      <a:pt x="231" y="278"/>
                    </a:cubicBezTo>
                    <a:cubicBezTo>
                      <a:pt x="231" y="264"/>
                      <a:pt x="234" y="256"/>
                      <a:pt x="229" y="246"/>
                    </a:cubicBezTo>
                    <a:cubicBezTo>
                      <a:pt x="218" y="239"/>
                      <a:pt x="218" y="236"/>
                      <a:pt x="216" y="231"/>
                    </a:cubicBezTo>
                    <a:cubicBezTo>
                      <a:pt x="211" y="225"/>
                      <a:pt x="205" y="219"/>
                      <a:pt x="201" y="214"/>
                    </a:cubicBezTo>
                    <a:cubicBezTo>
                      <a:pt x="200" y="213"/>
                      <a:pt x="199" y="213"/>
                      <a:pt x="199" y="213"/>
                    </a:cubicBezTo>
                    <a:cubicBezTo>
                      <a:pt x="198" y="206"/>
                      <a:pt x="198" y="198"/>
                      <a:pt x="198" y="191"/>
                    </a:cubicBezTo>
                    <a:cubicBezTo>
                      <a:pt x="192" y="183"/>
                      <a:pt x="188" y="184"/>
                      <a:pt x="184" y="184"/>
                    </a:cubicBezTo>
                    <a:cubicBezTo>
                      <a:pt x="178" y="190"/>
                      <a:pt x="177" y="193"/>
                      <a:pt x="174" y="202"/>
                    </a:cubicBezTo>
                    <a:cubicBezTo>
                      <a:pt x="173" y="202"/>
                      <a:pt x="172" y="202"/>
                      <a:pt x="171" y="202"/>
                    </a:cubicBezTo>
                    <a:cubicBezTo>
                      <a:pt x="162" y="193"/>
                      <a:pt x="150" y="180"/>
                      <a:pt x="143" y="176"/>
                    </a:cubicBezTo>
                    <a:cubicBezTo>
                      <a:pt x="114" y="172"/>
                      <a:pt x="113" y="163"/>
                      <a:pt x="110" y="143"/>
                    </a:cubicBezTo>
                    <a:cubicBezTo>
                      <a:pt x="105" y="129"/>
                      <a:pt x="97" y="121"/>
                      <a:pt x="93" y="114"/>
                    </a:cubicBezTo>
                    <a:cubicBezTo>
                      <a:pt x="92" y="111"/>
                      <a:pt x="92" y="108"/>
                      <a:pt x="91" y="105"/>
                    </a:cubicBezTo>
                    <a:cubicBezTo>
                      <a:pt x="89" y="104"/>
                      <a:pt x="87" y="104"/>
                      <a:pt x="86" y="104"/>
                    </a:cubicBezTo>
                    <a:cubicBezTo>
                      <a:pt x="80" y="109"/>
                      <a:pt x="74" y="114"/>
                      <a:pt x="69" y="120"/>
                    </a:cubicBezTo>
                    <a:cubicBezTo>
                      <a:pt x="66" y="124"/>
                      <a:pt x="63" y="130"/>
                      <a:pt x="60" y="135"/>
                    </a:cubicBezTo>
                    <a:cubicBezTo>
                      <a:pt x="48" y="126"/>
                      <a:pt x="50" y="112"/>
                      <a:pt x="46" y="107"/>
                    </a:cubicBezTo>
                    <a:cubicBezTo>
                      <a:pt x="43" y="102"/>
                      <a:pt x="41" y="97"/>
                      <a:pt x="39" y="93"/>
                    </a:cubicBezTo>
                    <a:cubicBezTo>
                      <a:pt x="39" y="86"/>
                      <a:pt x="39" y="79"/>
                      <a:pt x="39" y="73"/>
                    </a:cubicBezTo>
                    <a:cubicBezTo>
                      <a:pt x="30" y="60"/>
                      <a:pt x="20" y="53"/>
                      <a:pt x="12" y="46"/>
                    </a:cubicBezTo>
                    <a:cubicBezTo>
                      <a:pt x="0" y="46"/>
                      <a:pt x="8" y="28"/>
                      <a:pt x="10" y="25"/>
                    </a:cubicBezTo>
                    <a:cubicBezTo>
                      <a:pt x="11" y="25"/>
                      <a:pt x="12" y="25"/>
                      <a:pt x="13" y="25"/>
                    </a:cubicBezTo>
                    <a:cubicBezTo>
                      <a:pt x="23" y="31"/>
                      <a:pt x="33" y="41"/>
                      <a:pt x="49" y="41"/>
                    </a:cubicBezTo>
                    <a:cubicBezTo>
                      <a:pt x="57" y="36"/>
                      <a:pt x="63" y="27"/>
                      <a:pt x="71" y="21"/>
                    </a:cubicBezTo>
                    <a:cubicBezTo>
                      <a:pt x="79" y="8"/>
                      <a:pt x="87" y="0"/>
                      <a:pt x="98" y="20"/>
                    </a:cubicBezTo>
                    <a:cubicBezTo>
                      <a:pt x="100" y="37"/>
                      <a:pt x="116" y="49"/>
                      <a:pt x="139" y="54"/>
                    </a:cubicBezTo>
                    <a:cubicBezTo>
                      <a:pt x="149" y="51"/>
                      <a:pt x="159" y="47"/>
                      <a:pt x="170" y="44"/>
                    </a:cubicBezTo>
                    <a:cubicBezTo>
                      <a:pt x="179" y="37"/>
                      <a:pt x="188" y="29"/>
                      <a:pt x="196" y="22"/>
                    </a:cubicBezTo>
                    <a:cubicBezTo>
                      <a:pt x="198" y="23"/>
                      <a:pt x="199" y="23"/>
                      <a:pt x="201" y="24"/>
                    </a:cubicBezTo>
                    <a:cubicBezTo>
                      <a:pt x="201" y="34"/>
                      <a:pt x="195" y="56"/>
                      <a:pt x="218" y="56"/>
                    </a:cubicBezTo>
                    <a:cubicBezTo>
                      <a:pt x="221" y="54"/>
                      <a:pt x="225" y="53"/>
                      <a:pt x="228" y="52"/>
                    </a:cubicBezTo>
                    <a:cubicBezTo>
                      <a:pt x="238" y="42"/>
                      <a:pt x="247" y="54"/>
                      <a:pt x="255" y="65"/>
                    </a:cubicBezTo>
                    <a:cubicBezTo>
                      <a:pt x="259" y="66"/>
                      <a:pt x="264" y="67"/>
                      <a:pt x="269" y="69"/>
                    </a:cubicBezTo>
                    <a:cubicBezTo>
                      <a:pt x="273" y="77"/>
                      <a:pt x="281" y="91"/>
                      <a:pt x="296" y="101"/>
                    </a:cubicBezTo>
                    <a:cubicBezTo>
                      <a:pt x="297" y="101"/>
                      <a:pt x="299" y="101"/>
                      <a:pt x="301" y="101"/>
                    </a:cubicBezTo>
                    <a:cubicBezTo>
                      <a:pt x="309" y="93"/>
                      <a:pt x="311" y="85"/>
                      <a:pt x="314" y="77"/>
                    </a:cubicBezTo>
                    <a:cubicBezTo>
                      <a:pt x="317" y="77"/>
                      <a:pt x="320" y="78"/>
                      <a:pt x="324" y="80"/>
                    </a:cubicBezTo>
                    <a:cubicBezTo>
                      <a:pt x="326" y="89"/>
                      <a:pt x="333" y="99"/>
                      <a:pt x="346" y="109"/>
                    </a:cubicBezTo>
                    <a:cubicBezTo>
                      <a:pt x="346" y="110"/>
                      <a:pt x="346" y="110"/>
                      <a:pt x="346" y="111"/>
                    </a:cubicBezTo>
                    <a:cubicBezTo>
                      <a:pt x="350" y="115"/>
                      <a:pt x="355" y="119"/>
                      <a:pt x="360" y="124"/>
                    </a:cubicBezTo>
                    <a:cubicBezTo>
                      <a:pt x="366" y="123"/>
                      <a:pt x="371" y="123"/>
                      <a:pt x="377" y="122"/>
                    </a:cubicBezTo>
                    <a:cubicBezTo>
                      <a:pt x="380" y="119"/>
                      <a:pt x="382" y="116"/>
                      <a:pt x="385" y="114"/>
                    </a:cubicBezTo>
                    <a:cubicBezTo>
                      <a:pt x="387" y="114"/>
                      <a:pt x="391" y="110"/>
                      <a:pt x="393" y="109"/>
                    </a:cubicBezTo>
                    <a:cubicBezTo>
                      <a:pt x="393" y="107"/>
                      <a:pt x="393" y="105"/>
                      <a:pt x="393" y="104"/>
                    </a:cubicBezTo>
                    <a:cubicBezTo>
                      <a:pt x="391" y="103"/>
                      <a:pt x="390" y="103"/>
                      <a:pt x="389" y="102"/>
                    </a:cubicBezTo>
                    <a:cubicBezTo>
                      <a:pt x="389" y="94"/>
                      <a:pt x="404" y="92"/>
                      <a:pt x="412" y="90"/>
                    </a:cubicBezTo>
                    <a:cubicBezTo>
                      <a:pt x="413" y="89"/>
                      <a:pt x="415" y="87"/>
                      <a:pt x="417" y="87"/>
                    </a:cubicBezTo>
                    <a:cubicBezTo>
                      <a:pt x="419" y="85"/>
                      <a:pt x="420" y="83"/>
                      <a:pt x="422" y="81"/>
                    </a:cubicBezTo>
                    <a:cubicBezTo>
                      <a:pt x="426" y="83"/>
                      <a:pt x="424" y="93"/>
                      <a:pt x="437" y="99"/>
                    </a:cubicBezTo>
                    <a:cubicBezTo>
                      <a:pt x="443" y="104"/>
                      <a:pt x="450" y="109"/>
                      <a:pt x="457" y="113"/>
                    </a:cubicBezTo>
                    <a:cubicBezTo>
                      <a:pt x="463" y="114"/>
                      <a:pt x="469" y="115"/>
                      <a:pt x="475" y="116"/>
                    </a:cubicBezTo>
                    <a:cubicBezTo>
                      <a:pt x="475" y="122"/>
                      <a:pt x="479" y="140"/>
                      <a:pt x="470" y="146"/>
                    </a:cubicBezTo>
                    <a:cubicBezTo>
                      <a:pt x="468" y="151"/>
                      <a:pt x="466" y="156"/>
                      <a:pt x="464" y="160"/>
                    </a:cubicBezTo>
                    <a:cubicBezTo>
                      <a:pt x="463" y="167"/>
                      <a:pt x="462" y="173"/>
                      <a:pt x="460" y="180"/>
                    </a:cubicBezTo>
                    <a:cubicBezTo>
                      <a:pt x="459" y="180"/>
                      <a:pt x="457" y="180"/>
                      <a:pt x="455" y="181"/>
                    </a:cubicBezTo>
                    <a:cubicBezTo>
                      <a:pt x="453" y="170"/>
                      <a:pt x="440" y="177"/>
                      <a:pt x="440" y="177"/>
                    </a:cubicBezTo>
                    <a:cubicBezTo>
                      <a:pt x="439" y="177"/>
                      <a:pt x="437" y="176"/>
                      <a:pt x="437" y="176"/>
                    </a:cubicBezTo>
                    <a:cubicBezTo>
                      <a:pt x="437" y="167"/>
                      <a:pt x="437" y="160"/>
                      <a:pt x="437" y="152"/>
                    </a:cubicBezTo>
                    <a:cubicBezTo>
                      <a:pt x="426" y="136"/>
                      <a:pt x="418" y="143"/>
                      <a:pt x="410" y="156"/>
                    </a:cubicBezTo>
                    <a:cubicBezTo>
                      <a:pt x="407" y="170"/>
                      <a:pt x="397" y="183"/>
                      <a:pt x="393" y="198"/>
                    </a:cubicBezTo>
                    <a:cubicBezTo>
                      <a:pt x="390" y="200"/>
                      <a:pt x="389" y="203"/>
                      <a:pt x="387" y="206"/>
                    </a:cubicBezTo>
                    <a:cubicBezTo>
                      <a:pt x="363" y="223"/>
                      <a:pt x="348" y="201"/>
                      <a:pt x="352" y="238"/>
                    </a:cubicBezTo>
                    <a:cubicBezTo>
                      <a:pt x="357" y="242"/>
                      <a:pt x="361" y="246"/>
                      <a:pt x="366" y="250"/>
                    </a:cubicBezTo>
                    <a:cubicBezTo>
                      <a:pt x="366" y="254"/>
                      <a:pt x="361" y="259"/>
                      <a:pt x="358" y="262"/>
                    </a:cubicBezTo>
                    <a:cubicBezTo>
                      <a:pt x="346" y="266"/>
                      <a:pt x="324" y="262"/>
                      <a:pt x="317" y="259"/>
                    </a:cubicBezTo>
                    <a:cubicBezTo>
                      <a:pt x="304" y="246"/>
                      <a:pt x="295" y="255"/>
                      <a:pt x="287" y="264"/>
                    </a:cubicBezTo>
                    <a:cubicBezTo>
                      <a:pt x="283" y="276"/>
                      <a:pt x="279" y="288"/>
                      <a:pt x="275" y="299"/>
                    </a:cubicBezTo>
                    <a:cubicBezTo>
                      <a:pt x="274" y="301"/>
                      <a:pt x="272" y="303"/>
                      <a:pt x="272" y="305"/>
                    </a:cubicBezTo>
                    <a:cubicBezTo>
                      <a:pt x="270" y="305"/>
                      <a:pt x="268" y="306"/>
                      <a:pt x="266" y="307"/>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1600" b="0" kern="0" noProof="1">
                  <a:solidFill>
                    <a:schemeClr val="tx1"/>
                  </a:solidFill>
                  <a:latin typeface="微软雅黑" panose="020B0503020204020204" pitchFamily="34" charset="-122"/>
                  <a:ea typeface="微软雅黑" panose="020B0503020204020204" pitchFamily="34" charset="-122"/>
                </a:endParaRPr>
              </a:p>
            </p:txBody>
          </p:sp>
          <p:sp>
            <p:nvSpPr>
              <p:cNvPr id="57" name="Freeform 75"/>
              <p:cNvSpPr>
                <a:spLocks/>
              </p:cNvSpPr>
              <p:nvPr/>
            </p:nvSpPr>
            <p:spPr bwMode="auto">
              <a:xfrm rot="252837">
                <a:off x="5011738" y="1206500"/>
                <a:ext cx="1285875" cy="1149350"/>
              </a:xfrm>
              <a:custGeom>
                <a:avLst/>
                <a:gdLst/>
                <a:ahLst/>
                <a:cxnLst>
                  <a:cxn ang="0">
                    <a:pos x="434" y="539"/>
                  </a:cxn>
                  <a:cxn ang="0">
                    <a:pos x="392" y="536"/>
                  </a:cxn>
                  <a:cxn ang="0">
                    <a:pos x="365" y="505"/>
                  </a:cxn>
                  <a:cxn ang="0">
                    <a:pos x="321" y="485"/>
                  </a:cxn>
                  <a:cxn ang="0">
                    <a:pos x="301" y="465"/>
                  </a:cxn>
                  <a:cxn ang="0">
                    <a:pos x="274" y="470"/>
                  </a:cxn>
                  <a:cxn ang="0">
                    <a:pos x="228" y="489"/>
                  </a:cxn>
                  <a:cxn ang="0">
                    <a:pos x="172" y="444"/>
                  </a:cxn>
                  <a:cxn ang="0">
                    <a:pos x="162" y="434"/>
                  </a:cxn>
                  <a:cxn ang="0">
                    <a:pos x="179" y="407"/>
                  </a:cxn>
                  <a:cxn ang="0">
                    <a:pos x="156" y="413"/>
                  </a:cxn>
                  <a:cxn ang="0">
                    <a:pos x="124" y="387"/>
                  </a:cxn>
                  <a:cxn ang="0">
                    <a:pos x="147" y="347"/>
                  </a:cxn>
                  <a:cxn ang="0">
                    <a:pos x="171" y="292"/>
                  </a:cxn>
                  <a:cxn ang="0">
                    <a:pos x="186" y="323"/>
                  </a:cxn>
                  <a:cxn ang="0">
                    <a:pos x="206" y="279"/>
                  </a:cxn>
                  <a:cxn ang="0">
                    <a:pos x="192" y="211"/>
                  </a:cxn>
                  <a:cxn ang="0">
                    <a:pos x="197" y="182"/>
                  </a:cxn>
                  <a:cxn ang="0">
                    <a:pos x="177" y="90"/>
                  </a:cxn>
                  <a:cxn ang="0">
                    <a:pos x="122" y="119"/>
                  </a:cxn>
                  <a:cxn ang="0">
                    <a:pos x="72" y="105"/>
                  </a:cxn>
                  <a:cxn ang="0">
                    <a:pos x="25" y="90"/>
                  </a:cxn>
                  <a:cxn ang="0">
                    <a:pos x="0" y="68"/>
                  </a:cxn>
                  <a:cxn ang="0">
                    <a:pos x="14" y="35"/>
                  </a:cxn>
                  <a:cxn ang="0">
                    <a:pos x="41" y="8"/>
                  </a:cxn>
                  <a:cxn ang="0">
                    <a:pos x="115" y="14"/>
                  </a:cxn>
                  <a:cxn ang="0">
                    <a:pos x="210" y="79"/>
                  </a:cxn>
                  <a:cxn ang="0">
                    <a:pos x="245" y="127"/>
                  </a:cxn>
                  <a:cxn ang="0">
                    <a:pos x="276" y="173"/>
                  </a:cxn>
                  <a:cxn ang="0">
                    <a:pos x="284" y="201"/>
                  </a:cxn>
                  <a:cxn ang="0">
                    <a:pos x="345" y="208"/>
                  </a:cxn>
                  <a:cxn ang="0">
                    <a:pos x="373" y="203"/>
                  </a:cxn>
                  <a:cxn ang="0">
                    <a:pos x="423" y="232"/>
                  </a:cxn>
                  <a:cxn ang="0">
                    <a:pos x="475" y="286"/>
                  </a:cxn>
                  <a:cxn ang="0">
                    <a:pos x="521" y="269"/>
                  </a:cxn>
                  <a:cxn ang="0">
                    <a:pos x="571" y="213"/>
                  </a:cxn>
                  <a:cxn ang="0">
                    <a:pos x="608" y="209"/>
                  </a:cxn>
                  <a:cxn ang="0">
                    <a:pos x="626" y="258"/>
                  </a:cxn>
                  <a:cxn ang="0">
                    <a:pos x="618" y="297"/>
                  </a:cxn>
                  <a:cxn ang="0">
                    <a:pos x="615" y="367"/>
                  </a:cxn>
                  <a:cxn ang="0">
                    <a:pos x="611" y="413"/>
                  </a:cxn>
                  <a:cxn ang="0">
                    <a:pos x="587" y="424"/>
                  </a:cxn>
                  <a:cxn ang="0">
                    <a:pos x="547" y="435"/>
                  </a:cxn>
                  <a:cxn ang="0">
                    <a:pos x="539" y="476"/>
                  </a:cxn>
                  <a:cxn ang="0">
                    <a:pos x="565" y="550"/>
                  </a:cxn>
                  <a:cxn ang="0">
                    <a:pos x="509" y="519"/>
                  </a:cxn>
                  <a:cxn ang="0">
                    <a:pos x="476" y="537"/>
                  </a:cxn>
                  <a:cxn ang="0">
                    <a:pos x="478" y="549"/>
                  </a:cxn>
                  <a:cxn ang="0">
                    <a:pos x="456" y="561"/>
                  </a:cxn>
                </a:cxnLst>
                <a:rect l="0" t="0" r="r" b="b"/>
                <a:pathLst>
                  <a:path w="626" h="561">
                    <a:moveTo>
                      <a:pt x="456" y="561"/>
                    </a:moveTo>
                    <a:cubicBezTo>
                      <a:pt x="449" y="553"/>
                      <a:pt x="441" y="546"/>
                      <a:pt x="434" y="539"/>
                    </a:cubicBezTo>
                    <a:cubicBezTo>
                      <a:pt x="424" y="520"/>
                      <a:pt x="419" y="511"/>
                      <a:pt x="403" y="513"/>
                    </a:cubicBezTo>
                    <a:cubicBezTo>
                      <a:pt x="399" y="521"/>
                      <a:pt x="396" y="529"/>
                      <a:pt x="392" y="536"/>
                    </a:cubicBezTo>
                    <a:cubicBezTo>
                      <a:pt x="383" y="536"/>
                      <a:pt x="371" y="515"/>
                      <a:pt x="371" y="512"/>
                    </a:cubicBezTo>
                    <a:cubicBezTo>
                      <a:pt x="367" y="512"/>
                      <a:pt x="367" y="507"/>
                      <a:pt x="365" y="505"/>
                    </a:cubicBezTo>
                    <a:cubicBezTo>
                      <a:pt x="361" y="504"/>
                      <a:pt x="357" y="503"/>
                      <a:pt x="353" y="502"/>
                    </a:cubicBezTo>
                    <a:cubicBezTo>
                      <a:pt x="341" y="483"/>
                      <a:pt x="335" y="486"/>
                      <a:pt x="321" y="485"/>
                    </a:cubicBezTo>
                    <a:cubicBezTo>
                      <a:pt x="321" y="485"/>
                      <a:pt x="320" y="486"/>
                      <a:pt x="319" y="487"/>
                    </a:cubicBezTo>
                    <a:cubicBezTo>
                      <a:pt x="295" y="499"/>
                      <a:pt x="300" y="476"/>
                      <a:pt x="301" y="465"/>
                    </a:cubicBezTo>
                    <a:cubicBezTo>
                      <a:pt x="293" y="457"/>
                      <a:pt x="291" y="458"/>
                      <a:pt x="285" y="458"/>
                    </a:cubicBezTo>
                    <a:cubicBezTo>
                      <a:pt x="281" y="462"/>
                      <a:pt x="278" y="466"/>
                      <a:pt x="274" y="470"/>
                    </a:cubicBezTo>
                    <a:cubicBezTo>
                      <a:pt x="272" y="471"/>
                      <a:pt x="269" y="472"/>
                      <a:pt x="267" y="474"/>
                    </a:cubicBezTo>
                    <a:cubicBezTo>
                      <a:pt x="259" y="485"/>
                      <a:pt x="238" y="488"/>
                      <a:pt x="228" y="489"/>
                    </a:cubicBezTo>
                    <a:cubicBezTo>
                      <a:pt x="206" y="480"/>
                      <a:pt x="200" y="475"/>
                      <a:pt x="196" y="459"/>
                    </a:cubicBezTo>
                    <a:cubicBezTo>
                      <a:pt x="185" y="441"/>
                      <a:pt x="187" y="446"/>
                      <a:pt x="172" y="444"/>
                    </a:cubicBezTo>
                    <a:cubicBezTo>
                      <a:pt x="171" y="444"/>
                      <a:pt x="170" y="445"/>
                      <a:pt x="170" y="446"/>
                    </a:cubicBezTo>
                    <a:cubicBezTo>
                      <a:pt x="163" y="443"/>
                      <a:pt x="162" y="439"/>
                      <a:pt x="162" y="434"/>
                    </a:cubicBezTo>
                    <a:cubicBezTo>
                      <a:pt x="167" y="432"/>
                      <a:pt x="175" y="432"/>
                      <a:pt x="182" y="426"/>
                    </a:cubicBezTo>
                    <a:cubicBezTo>
                      <a:pt x="182" y="417"/>
                      <a:pt x="180" y="411"/>
                      <a:pt x="179" y="407"/>
                    </a:cubicBezTo>
                    <a:cubicBezTo>
                      <a:pt x="177" y="404"/>
                      <a:pt x="176" y="401"/>
                      <a:pt x="175" y="399"/>
                    </a:cubicBezTo>
                    <a:cubicBezTo>
                      <a:pt x="161" y="399"/>
                      <a:pt x="162" y="401"/>
                      <a:pt x="156" y="413"/>
                    </a:cubicBezTo>
                    <a:cubicBezTo>
                      <a:pt x="145" y="413"/>
                      <a:pt x="139" y="404"/>
                      <a:pt x="132" y="401"/>
                    </a:cubicBezTo>
                    <a:cubicBezTo>
                      <a:pt x="130" y="392"/>
                      <a:pt x="129" y="393"/>
                      <a:pt x="124" y="387"/>
                    </a:cubicBezTo>
                    <a:cubicBezTo>
                      <a:pt x="124" y="383"/>
                      <a:pt x="124" y="378"/>
                      <a:pt x="124" y="373"/>
                    </a:cubicBezTo>
                    <a:cubicBezTo>
                      <a:pt x="135" y="365"/>
                      <a:pt x="140" y="357"/>
                      <a:pt x="147" y="347"/>
                    </a:cubicBezTo>
                    <a:cubicBezTo>
                      <a:pt x="149" y="327"/>
                      <a:pt x="165" y="318"/>
                      <a:pt x="170" y="303"/>
                    </a:cubicBezTo>
                    <a:cubicBezTo>
                      <a:pt x="170" y="299"/>
                      <a:pt x="170" y="295"/>
                      <a:pt x="171" y="292"/>
                    </a:cubicBezTo>
                    <a:cubicBezTo>
                      <a:pt x="175" y="292"/>
                      <a:pt x="177" y="295"/>
                      <a:pt x="178" y="298"/>
                    </a:cubicBezTo>
                    <a:cubicBezTo>
                      <a:pt x="178" y="305"/>
                      <a:pt x="173" y="317"/>
                      <a:pt x="186" y="323"/>
                    </a:cubicBezTo>
                    <a:cubicBezTo>
                      <a:pt x="192" y="323"/>
                      <a:pt x="200" y="324"/>
                      <a:pt x="206" y="318"/>
                    </a:cubicBezTo>
                    <a:cubicBezTo>
                      <a:pt x="206" y="305"/>
                      <a:pt x="208" y="287"/>
                      <a:pt x="206" y="279"/>
                    </a:cubicBezTo>
                    <a:cubicBezTo>
                      <a:pt x="190" y="264"/>
                      <a:pt x="196" y="255"/>
                      <a:pt x="203" y="242"/>
                    </a:cubicBezTo>
                    <a:cubicBezTo>
                      <a:pt x="203" y="229"/>
                      <a:pt x="195" y="213"/>
                      <a:pt x="192" y="211"/>
                    </a:cubicBezTo>
                    <a:cubicBezTo>
                      <a:pt x="191" y="206"/>
                      <a:pt x="190" y="202"/>
                      <a:pt x="190" y="197"/>
                    </a:cubicBezTo>
                    <a:cubicBezTo>
                      <a:pt x="192" y="192"/>
                      <a:pt x="195" y="186"/>
                      <a:pt x="197" y="182"/>
                    </a:cubicBezTo>
                    <a:cubicBezTo>
                      <a:pt x="197" y="171"/>
                      <a:pt x="202" y="163"/>
                      <a:pt x="205" y="153"/>
                    </a:cubicBezTo>
                    <a:cubicBezTo>
                      <a:pt x="205" y="130"/>
                      <a:pt x="192" y="98"/>
                      <a:pt x="177" y="90"/>
                    </a:cubicBezTo>
                    <a:cubicBezTo>
                      <a:pt x="162" y="90"/>
                      <a:pt x="155" y="91"/>
                      <a:pt x="147" y="99"/>
                    </a:cubicBezTo>
                    <a:cubicBezTo>
                      <a:pt x="139" y="114"/>
                      <a:pt x="138" y="116"/>
                      <a:pt x="122" y="119"/>
                    </a:cubicBezTo>
                    <a:cubicBezTo>
                      <a:pt x="107" y="119"/>
                      <a:pt x="97" y="125"/>
                      <a:pt x="86" y="127"/>
                    </a:cubicBezTo>
                    <a:cubicBezTo>
                      <a:pt x="73" y="120"/>
                      <a:pt x="74" y="112"/>
                      <a:pt x="72" y="105"/>
                    </a:cubicBezTo>
                    <a:cubicBezTo>
                      <a:pt x="70" y="89"/>
                      <a:pt x="64" y="80"/>
                      <a:pt x="58" y="73"/>
                    </a:cubicBezTo>
                    <a:cubicBezTo>
                      <a:pt x="30" y="61"/>
                      <a:pt x="25" y="64"/>
                      <a:pt x="25" y="90"/>
                    </a:cubicBezTo>
                    <a:cubicBezTo>
                      <a:pt x="17" y="83"/>
                      <a:pt x="8" y="77"/>
                      <a:pt x="1" y="71"/>
                    </a:cubicBezTo>
                    <a:cubicBezTo>
                      <a:pt x="0" y="70"/>
                      <a:pt x="0" y="69"/>
                      <a:pt x="0" y="68"/>
                    </a:cubicBezTo>
                    <a:cubicBezTo>
                      <a:pt x="4" y="64"/>
                      <a:pt x="7" y="60"/>
                      <a:pt x="11" y="56"/>
                    </a:cubicBezTo>
                    <a:cubicBezTo>
                      <a:pt x="12" y="48"/>
                      <a:pt x="13" y="41"/>
                      <a:pt x="14" y="35"/>
                    </a:cubicBezTo>
                    <a:cubicBezTo>
                      <a:pt x="11" y="33"/>
                      <a:pt x="8" y="30"/>
                      <a:pt x="6" y="28"/>
                    </a:cubicBezTo>
                    <a:cubicBezTo>
                      <a:pt x="18" y="21"/>
                      <a:pt x="30" y="14"/>
                      <a:pt x="41" y="8"/>
                    </a:cubicBezTo>
                    <a:cubicBezTo>
                      <a:pt x="54" y="3"/>
                      <a:pt x="63" y="0"/>
                      <a:pt x="81" y="4"/>
                    </a:cubicBezTo>
                    <a:cubicBezTo>
                      <a:pt x="90" y="11"/>
                      <a:pt x="99" y="13"/>
                      <a:pt x="115" y="14"/>
                    </a:cubicBezTo>
                    <a:cubicBezTo>
                      <a:pt x="132" y="9"/>
                      <a:pt x="139" y="8"/>
                      <a:pt x="159" y="17"/>
                    </a:cubicBezTo>
                    <a:cubicBezTo>
                      <a:pt x="173" y="34"/>
                      <a:pt x="190" y="57"/>
                      <a:pt x="210" y="79"/>
                    </a:cubicBezTo>
                    <a:cubicBezTo>
                      <a:pt x="213" y="87"/>
                      <a:pt x="217" y="96"/>
                      <a:pt x="221" y="106"/>
                    </a:cubicBezTo>
                    <a:cubicBezTo>
                      <a:pt x="229" y="113"/>
                      <a:pt x="236" y="120"/>
                      <a:pt x="245" y="127"/>
                    </a:cubicBezTo>
                    <a:cubicBezTo>
                      <a:pt x="254" y="139"/>
                      <a:pt x="256" y="139"/>
                      <a:pt x="258" y="159"/>
                    </a:cubicBezTo>
                    <a:cubicBezTo>
                      <a:pt x="260" y="162"/>
                      <a:pt x="268" y="167"/>
                      <a:pt x="276" y="173"/>
                    </a:cubicBezTo>
                    <a:cubicBezTo>
                      <a:pt x="277" y="175"/>
                      <a:pt x="278" y="176"/>
                      <a:pt x="279" y="178"/>
                    </a:cubicBezTo>
                    <a:cubicBezTo>
                      <a:pt x="279" y="185"/>
                      <a:pt x="279" y="189"/>
                      <a:pt x="284" y="201"/>
                    </a:cubicBezTo>
                    <a:cubicBezTo>
                      <a:pt x="287" y="203"/>
                      <a:pt x="309" y="204"/>
                      <a:pt x="320" y="201"/>
                    </a:cubicBezTo>
                    <a:cubicBezTo>
                      <a:pt x="330" y="201"/>
                      <a:pt x="331" y="199"/>
                      <a:pt x="345" y="208"/>
                    </a:cubicBezTo>
                    <a:cubicBezTo>
                      <a:pt x="350" y="208"/>
                      <a:pt x="354" y="208"/>
                      <a:pt x="358" y="208"/>
                    </a:cubicBezTo>
                    <a:cubicBezTo>
                      <a:pt x="363" y="203"/>
                      <a:pt x="362" y="203"/>
                      <a:pt x="373" y="203"/>
                    </a:cubicBezTo>
                    <a:cubicBezTo>
                      <a:pt x="380" y="210"/>
                      <a:pt x="388" y="217"/>
                      <a:pt x="396" y="224"/>
                    </a:cubicBezTo>
                    <a:cubicBezTo>
                      <a:pt x="403" y="224"/>
                      <a:pt x="414" y="223"/>
                      <a:pt x="423" y="232"/>
                    </a:cubicBezTo>
                    <a:cubicBezTo>
                      <a:pt x="426" y="239"/>
                      <a:pt x="429" y="246"/>
                      <a:pt x="433" y="253"/>
                    </a:cubicBezTo>
                    <a:cubicBezTo>
                      <a:pt x="436" y="267"/>
                      <a:pt x="449" y="302"/>
                      <a:pt x="475" y="286"/>
                    </a:cubicBezTo>
                    <a:cubicBezTo>
                      <a:pt x="486" y="284"/>
                      <a:pt x="499" y="280"/>
                      <a:pt x="513" y="275"/>
                    </a:cubicBezTo>
                    <a:cubicBezTo>
                      <a:pt x="515" y="273"/>
                      <a:pt x="518" y="271"/>
                      <a:pt x="521" y="269"/>
                    </a:cubicBezTo>
                    <a:cubicBezTo>
                      <a:pt x="532" y="250"/>
                      <a:pt x="540" y="242"/>
                      <a:pt x="556" y="229"/>
                    </a:cubicBezTo>
                    <a:cubicBezTo>
                      <a:pt x="561" y="223"/>
                      <a:pt x="566" y="218"/>
                      <a:pt x="571" y="213"/>
                    </a:cubicBezTo>
                    <a:cubicBezTo>
                      <a:pt x="579" y="206"/>
                      <a:pt x="588" y="198"/>
                      <a:pt x="598" y="191"/>
                    </a:cubicBezTo>
                    <a:cubicBezTo>
                      <a:pt x="612" y="193"/>
                      <a:pt x="612" y="191"/>
                      <a:pt x="608" y="209"/>
                    </a:cubicBezTo>
                    <a:cubicBezTo>
                      <a:pt x="608" y="217"/>
                      <a:pt x="608" y="225"/>
                      <a:pt x="608" y="234"/>
                    </a:cubicBezTo>
                    <a:cubicBezTo>
                      <a:pt x="612" y="238"/>
                      <a:pt x="623" y="245"/>
                      <a:pt x="626" y="258"/>
                    </a:cubicBezTo>
                    <a:cubicBezTo>
                      <a:pt x="625" y="266"/>
                      <a:pt x="625" y="274"/>
                      <a:pt x="624" y="282"/>
                    </a:cubicBezTo>
                    <a:cubicBezTo>
                      <a:pt x="622" y="287"/>
                      <a:pt x="620" y="291"/>
                      <a:pt x="618" y="297"/>
                    </a:cubicBezTo>
                    <a:cubicBezTo>
                      <a:pt x="612" y="303"/>
                      <a:pt x="613" y="316"/>
                      <a:pt x="616" y="330"/>
                    </a:cubicBezTo>
                    <a:cubicBezTo>
                      <a:pt x="615" y="342"/>
                      <a:pt x="615" y="354"/>
                      <a:pt x="615" y="367"/>
                    </a:cubicBezTo>
                    <a:cubicBezTo>
                      <a:pt x="614" y="374"/>
                      <a:pt x="612" y="381"/>
                      <a:pt x="610" y="389"/>
                    </a:cubicBezTo>
                    <a:cubicBezTo>
                      <a:pt x="610" y="397"/>
                      <a:pt x="611" y="405"/>
                      <a:pt x="611" y="413"/>
                    </a:cubicBezTo>
                    <a:cubicBezTo>
                      <a:pt x="608" y="417"/>
                      <a:pt x="605" y="421"/>
                      <a:pt x="600" y="423"/>
                    </a:cubicBezTo>
                    <a:cubicBezTo>
                      <a:pt x="595" y="423"/>
                      <a:pt x="591" y="424"/>
                      <a:pt x="587" y="424"/>
                    </a:cubicBezTo>
                    <a:cubicBezTo>
                      <a:pt x="572" y="420"/>
                      <a:pt x="566" y="420"/>
                      <a:pt x="556" y="420"/>
                    </a:cubicBezTo>
                    <a:cubicBezTo>
                      <a:pt x="551" y="425"/>
                      <a:pt x="551" y="430"/>
                      <a:pt x="547" y="435"/>
                    </a:cubicBezTo>
                    <a:cubicBezTo>
                      <a:pt x="530" y="439"/>
                      <a:pt x="528" y="445"/>
                      <a:pt x="530" y="462"/>
                    </a:cubicBezTo>
                    <a:cubicBezTo>
                      <a:pt x="533" y="467"/>
                      <a:pt x="536" y="472"/>
                      <a:pt x="539" y="476"/>
                    </a:cubicBezTo>
                    <a:cubicBezTo>
                      <a:pt x="542" y="490"/>
                      <a:pt x="549" y="508"/>
                      <a:pt x="559" y="527"/>
                    </a:cubicBezTo>
                    <a:cubicBezTo>
                      <a:pt x="561" y="535"/>
                      <a:pt x="563" y="542"/>
                      <a:pt x="565" y="550"/>
                    </a:cubicBezTo>
                    <a:cubicBezTo>
                      <a:pt x="545" y="550"/>
                      <a:pt x="533" y="535"/>
                      <a:pt x="525" y="531"/>
                    </a:cubicBezTo>
                    <a:cubicBezTo>
                      <a:pt x="525" y="518"/>
                      <a:pt x="513" y="515"/>
                      <a:pt x="509" y="519"/>
                    </a:cubicBezTo>
                    <a:cubicBezTo>
                      <a:pt x="508" y="520"/>
                      <a:pt x="508" y="522"/>
                      <a:pt x="508" y="523"/>
                    </a:cubicBezTo>
                    <a:cubicBezTo>
                      <a:pt x="495" y="525"/>
                      <a:pt x="486" y="532"/>
                      <a:pt x="476" y="537"/>
                    </a:cubicBezTo>
                    <a:cubicBezTo>
                      <a:pt x="476" y="541"/>
                      <a:pt x="476" y="544"/>
                      <a:pt x="476" y="548"/>
                    </a:cubicBezTo>
                    <a:cubicBezTo>
                      <a:pt x="477" y="548"/>
                      <a:pt x="477" y="549"/>
                      <a:pt x="478" y="549"/>
                    </a:cubicBezTo>
                    <a:cubicBezTo>
                      <a:pt x="472" y="552"/>
                      <a:pt x="470" y="555"/>
                      <a:pt x="467" y="558"/>
                    </a:cubicBezTo>
                    <a:cubicBezTo>
                      <a:pt x="463" y="559"/>
                      <a:pt x="460" y="560"/>
                      <a:pt x="456" y="561"/>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1600" b="0" kern="0" noProof="1">
                  <a:solidFill>
                    <a:schemeClr val="tx1"/>
                  </a:solidFill>
                  <a:latin typeface="微软雅黑" panose="020B0503020204020204" pitchFamily="34" charset="-122"/>
                  <a:ea typeface="微软雅黑" panose="020B0503020204020204" pitchFamily="34" charset="-122"/>
                </a:endParaRPr>
              </a:p>
            </p:txBody>
          </p:sp>
          <p:sp>
            <p:nvSpPr>
              <p:cNvPr id="58" name="Freeform 76"/>
              <p:cNvSpPr>
                <a:spLocks/>
              </p:cNvSpPr>
              <p:nvPr/>
            </p:nvSpPr>
            <p:spPr bwMode="auto">
              <a:xfrm rot="252837">
                <a:off x="2324100" y="2476500"/>
                <a:ext cx="1633538" cy="1397000"/>
              </a:xfrm>
              <a:custGeom>
                <a:avLst/>
                <a:gdLst/>
                <a:ahLst/>
                <a:cxnLst>
                  <a:cxn ang="0">
                    <a:pos x="695" y="522"/>
                  </a:cxn>
                  <a:cxn ang="0">
                    <a:pos x="688" y="588"/>
                  </a:cxn>
                  <a:cxn ang="0">
                    <a:pos x="658" y="620"/>
                  </a:cxn>
                  <a:cxn ang="0">
                    <a:pos x="662" y="644"/>
                  </a:cxn>
                  <a:cxn ang="0">
                    <a:pos x="656" y="670"/>
                  </a:cxn>
                  <a:cxn ang="0">
                    <a:pos x="598" y="681"/>
                  </a:cxn>
                  <a:cxn ang="0">
                    <a:pos x="580" y="667"/>
                  </a:cxn>
                  <a:cxn ang="0">
                    <a:pos x="565" y="633"/>
                  </a:cxn>
                  <a:cxn ang="0">
                    <a:pos x="526" y="605"/>
                  </a:cxn>
                  <a:cxn ang="0">
                    <a:pos x="473" y="585"/>
                  </a:cxn>
                  <a:cxn ang="0">
                    <a:pos x="471" y="627"/>
                  </a:cxn>
                  <a:cxn ang="0">
                    <a:pos x="448" y="636"/>
                  </a:cxn>
                  <a:cxn ang="0">
                    <a:pos x="391" y="568"/>
                  </a:cxn>
                  <a:cxn ang="0">
                    <a:pos x="434" y="581"/>
                  </a:cxn>
                  <a:cxn ang="0">
                    <a:pos x="461" y="565"/>
                  </a:cxn>
                  <a:cxn ang="0">
                    <a:pos x="480" y="500"/>
                  </a:cxn>
                  <a:cxn ang="0">
                    <a:pos x="506" y="482"/>
                  </a:cxn>
                  <a:cxn ang="0">
                    <a:pos x="495" y="426"/>
                  </a:cxn>
                  <a:cxn ang="0">
                    <a:pos x="480" y="379"/>
                  </a:cxn>
                  <a:cxn ang="0">
                    <a:pos x="438" y="351"/>
                  </a:cxn>
                  <a:cxn ang="0">
                    <a:pos x="369" y="293"/>
                  </a:cxn>
                  <a:cxn ang="0">
                    <a:pos x="338" y="296"/>
                  </a:cxn>
                  <a:cxn ang="0">
                    <a:pos x="289" y="264"/>
                  </a:cxn>
                  <a:cxn ang="0">
                    <a:pos x="213" y="246"/>
                  </a:cxn>
                  <a:cxn ang="0">
                    <a:pos x="206" y="282"/>
                  </a:cxn>
                  <a:cxn ang="0">
                    <a:pos x="130" y="244"/>
                  </a:cxn>
                  <a:cxn ang="0">
                    <a:pos x="22" y="217"/>
                  </a:cxn>
                  <a:cxn ang="0">
                    <a:pos x="10" y="190"/>
                  </a:cxn>
                  <a:cxn ang="0">
                    <a:pos x="21" y="146"/>
                  </a:cxn>
                  <a:cxn ang="0">
                    <a:pos x="72" y="119"/>
                  </a:cxn>
                  <a:cxn ang="0">
                    <a:pos x="139" y="75"/>
                  </a:cxn>
                  <a:cxn ang="0">
                    <a:pos x="178" y="43"/>
                  </a:cxn>
                  <a:cxn ang="0">
                    <a:pos x="249" y="17"/>
                  </a:cxn>
                  <a:cxn ang="0">
                    <a:pos x="262" y="67"/>
                  </a:cxn>
                  <a:cxn ang="0">
                    <a:pos x="255" y="109"/>
                  </a:cxn>
                  <a:cxn ang="0">
                    <a:pos x="284" y="139"/>
                  </a:cxn>
                  <a:cxn ang="0">
                    <a:pos x="301" y="165"/>
                  </a:cxn>
                  <a:cxn ang="0">
                    <a:pos x="374" y="158"/>
                  </a:cxn>
                  <a:cxn ang="0">
                    <a:pos x="342" y="210"/>
                  </a:cxn>
                  <a:cxn ang="0">
                    <a:pos x="387" y="241"/>
                  </a:cxn>
                  <a:cxn ang="0">
                    <a:pos x="423" y="290"/>
                  </a:cxn>
                  <a:cxn ang="0">
                    <a:pos x="473" y="258"/>
                  </a:cxn>
                  <a:cxn ang="0">
                    <a:pos x="510" y="267"/>
                  </a:cxn>
                  <a:cxn ang="0">
                    <a:pos x="559" y="243"/>
                  </a:cxn>
                  <a:cxn ang="0">
                    <a:pos x="540" y="286"/>
                  </a:cxn>
                  <a:cxn ang="0">
                    <a:pos x="540" y="354"/>
                  </a:cxn>
                  <a:cxn ang="0">
                    <a:pos x="573" y="373"/>
                  </a:cxn>
                  <a:cxn ang="0">
                    <a:pos x="622" y="415"/>
                  </a:cxn>
                  <a:cxn ang="0">
                    <a:pos x="633" y="479"/>
                  </a:cxn>
                  <a:cxn ang="0">
                    <a:pos x="686" y="493"/>
                  </a:cxn>
                  <a:cxn ang="0">
                    <a:pos x="701" y="445"/>
                  </a:cxn>
                  <a:cxn ang="0">
                    <a:pos x="698" y="407"/>
                  </a:cxn>
                  <a:cxn ang="0">
                    <a:pos x="711" y="387"/>
                  </a:cxn>
                  <a:cxn ang="0">
                    <a:pos x="722" y="393"/>
                  </a:cxn>
                  <a:cxn ang="0">
                    <a:pos x="760" y="420"/>
                  </a:cxn>
                  <a:cxn ang="0">
                    <a:pos x="797" y="439"/>
                  </a:cxn>
                  <a:cxn ang="0">
                    <a:pos x="793" y="490"/>
                  </a:cxn>
                  <a:cxn ang="0">
                    <a:pos x="778" y="503"/>
                  </a:cxn>
                  <a:cxn ang="0">
                    <a:pos x="748" y="534"/>
                  </a:cxn>
                </a:cxnLst>
                <a:rect l="0" t="0" r="r" b="b"/>
                <a:pathLst>
                  <a:path w="797" h="681">
                    <a:moveTo>
                      <a:pt x="742" y="535"/>
                    </a:moveTo>
                    <a:cubicBezTo>
                      <a:pt x="724" y="520"/>
                      <a:pt x="711" y="521"/>
                      <a:pt x="695" y="522"/>
                    </a:cubicBezTo>
                    <a:cubicBezTo>
                      <a:pt x="692" y="524"/>
                      <a:pt x="688" y="525"/>
                      <a:pt x="683" y="526"/>
                    </a:cubicBezTo>
                    <a:cubicBezTo>
                      <a:pt x="671" y="544"/>
                      <a:pt x="677" y="565"/>
                      <a:pt x="688" y="588"/>
                    </a:cubicBezTo>
                    <a:cubicBezTo>
                      <a:pt x="688" y="598"/>
                      <a:pt x="690" y="607"/>
                      <a:pt x="687" y="620"/>
                    </a:cubicBezTo>
                    <a:cubicBezTo>
                      <a:pt x="677" y="620"/>
                      <a:pt x="668" y="620"/>
                      <a:pt x="658" y="620"/>
                    </a:cubicBezTo>
                    <a:cubicBezTo>
                      <a:pt x="649" y="625"/>
                      <a:pt x="652" y="624"/>
                      <a:pt x="651" y="636"/>
                    </a:cubicBezTo>
                    <a:cubicBezTo>
                      <a:pt x="654" y="638"/>
                      <a:pt x="658" y="641"/>
                      <a:pt x="662" y="644"/>
                    </a:cubicBezTo>
                    <a:cubicBezTo>
                      <a:pt x="662" y="647"/>
                      <a:pt x="662" y="650"/>
                      <a:pt x="662" y="653"/>
                    </a:cubicBezTo>
                    <a:cubicBezTo>
                      <a:pt x="660" y="659"/>
                      <a:pt x="658" y="664"/>
                      <a:pt x="656" y="670"/>
                    </a:cubicBezTo>
                    <a:cubicBezTo>
                      <a:pt x="642" y="670"/>
                      <a:pt x="639" y="677"/>
                      <a:pt x="629" y="680"/>
                    </a:cubicBezTo>
                    <a:cubicBezTo>
                      <a:pt x="619" y="680"/>
                      <a:pt x="608" y="680"/>
                      <a:pt x="598" y="681"/>
                    </a:cubicBezTo>
                    <a:cubicBezTo>
                      <a:pt x="596" y="680"/>
                      <a:pt x="595" y="680"/>
                      <a:pt x="595" y="680"/>
                    </a:cubicBezTo>
                    <a:cubicBezTo>
                      <a:pt x="589" y="671"/>
                      <a:pt x="583" y="667"/>
                      <a:pt x="580" y="667"/>
                    </a:cubicBezTo>
                    <a:cubicBezTo>
                      <a:pt x="579" y="664"/>
                      <a:pt x="578" y="661"/>
                      <a:pt x="577" y="659"/>
                    </a:cubicBezTo>
                    <a:cubicBezTo>
                      <a:pt x="573" y="650"/>
                      <a:pt x="569" y="641"/>
                      <a:pt x="565" y="633"/>
                    </a:cubicBezTo>
                    <a:cubicBezTo>
                      <a:pt x="560" y="630"/>
                      <a:pt x="555" y="626"/>
                      <a:pt x="551" y="623"/>
                    </a:cubicBezTo>
                    <a:cubicBezTo>
                      <a:pt x="544" y="611"/>
                      <a:pt x="532" y="607"/>
                      <a:pt x="526" y="605"/>
                    </a:cubicBezTo>
                    <a:cubicBezTo>
                      <a:pt x="522" y="603"/>
                      <a:pt x="519" y="601"/>
                      <a:pt x="515" y="598"/>
                    </a:cubicBezTo>
                    <a:cubicBezTo>
                      <a:pt x="501" y="570"/>
                      <a:pt x="495" y="572"/>
                      <a:pt x="473" y="585"/>
                    </a:cubicBezTo>
                    <a:cubicBezTo>
                      <a:pt x="465" y="594"/>
                      <a:pt x="464" y="591"/>
                      <a:pt x="464" y="606"/>
                    </a:cubicBezTo>
                    <a:cubicBezTo>
                      <a:pt x="467" y="610"/>
                      <a:pt x="471" y="616"/>
                      <a:pt x="471" y="627"/>
                    </a:cubicBezTo>
                    <a:cubicBezTo>
                      <a:pt x="466" y="630"/>
                      <a:pt x="464" y="633"/>
                      <a:pt x="457" y="635"/>
                    </a:cubicBezTo>
                    <a:cubicBezTo>
                      <a:pt x="454" y="635"/>
                      <a:pt x="451" y="635"/>
                      <a:pt x="448" y="636"/>
                    </a:cubicBezTo>
                    <a:cubicBezTo>
                      <a:pt x="429" y="625"/>
                      <a:pt x="412" y="613"/>
                      <a:pt x="403" y="601"/>
                    </a:cubicBezTo>
                    <a:cubicBezTo>
                      <a:pt x="391" y="595"/>
                      <a:pt x="391" y="572"/>
                      <a:pt x="391" y="568"/>
                    </a:cubicBezTo>
                    <a:cubicBezTo>
                      <a:pt x="399" y="568"/>
                      <a:pt x="407" y="568"/>
                      <a:pt x="415" y="568"/>
                    </a:cubicBezTo>
                    <a:cubicBezTo>
                      <a:pt x="421" y="572"/>
                      <a:pt x="427" y="577"/>
                      <a:pt x="434" y="581"/>
                    </a:cubicBezTo>
                    <a:cubicBezTo>
                      <a:pt x="443" y="581"/>
                      <a:pt x="453" y="584"/>
                      <a:pt x="461" y="574"/>
                    </a:cubicBezTo>
                    <a:cubicBezTo>
                      <a:pt x="461" y="571"/>
                      <a:pt x="461" y="568"/>
                      <a:pt x="461" y="565"/>
                    </a:cubicBezTo>
                    <a:cubicBezTo>
                      <a:pt x="453" y="557"/>
                      <a:pt x="444" y="549"/>
                      <a:pt x="442" y="545"/>
                    </a:cubicBezTo>
                    <a:cubicBezTo>
                      <a:pt x="454" y="538"/>
                      <a:pt x="477" y="514"/>
                      <a:pt x="480" y="500"/>
                    </a:cubicBezTo>
                    <a:cubicBezTo>
                      <a:pt x="486" y="498"/>
                      <a:pt x="492" y="495"/>
                      <a:pt x="496" y="491"/>
                    </a:cubicBezTo>
                    <a:cubicBezTo>
                      <a:pt x="499" y="491"/>
                      <a:pt x="503" y="485"/>
                      <a:pt x="506" y="482"/>
                    </a:cubicBezTo>
                    <a:cubicBezTo>
                      <a:pt x="506" y="474"/>
                      <a:pt x="505" y="466"/>
                      <a:pt x="505" y="459"/>
                    </a:cubicBezTo>
                    <a:cubicBezTo>
                      <a:pt x="492" y="446"/>
                      <a:pt x="497" y="428"/>
                      <a:pt x="495" y="426"/>
                    </a:cubicBezTo>
                    <a:cubicBezTo>
                      <a:pt x="491" y="416"/>
                      <a:pt x="487" y="407"/>
                      <a:pt x="483" y="398"/>
                    </a:cubicBezTo>
                    <a:cubicBezTo>
                      <a:pt x="482" y="392"/>
                      <a:pt x="481" y="385"/>
                      <a:pt x="480" y="379"/>
                    </a:cubicBezTo>
                    <a:cubicBezTo>
                      <a:pt x="475" y="369"/>
                      <a:pt x="467" y="352"/>
                      <a:pt x="464" y="351"/>
                    </a:cubicBezTo>
                    <a:cubicBezTo>
                      <a:pt x="456" y="351"/>
                      <a:pt x="447" y="351"/>
                      <a:pt x="438" y="351"/>
                    </a:cubicBezTo>
                    <a:cubicBezTo>
                      <a:pt x="421" y="346"/>
                      <a:pt x="404" y="330"/>
                      <a:pt x="395" y="326"/>
                    </a:cubicBezTo>
                    <a:cubicBezTo>
                      <a:pt x="387" y="314"/>
                      <a:pt x="378" y="304"/>
                      <a:pt x="369" y="293"/>
                    </a:cubicBezTo>
                    <a:cubicBezTo>
                      <a:pt x="359" y="293"/>
                      <a:pt x="358" y="295"/>
                      <a:pt x="352" y="297"/>
                    </a:cubicBezTo>
                    <a:cubicBezTo>
                      <a:pt x="348" y="296"/>
                      <a:pt x="343" y="296"/>
                      <a:pt x="338" y="296"/>
                    </a:cubicBezTo>
                    <a:cubicBezTo>
                      <a:pt x="329" y="288"/>
                      <a:pt x="321" y="281"/>
                      <a:pt x="312" y="274"/>
                    </a:cubicBezTo>
                    <a:cubicBezTo>
                      <a:pt x="304" y="271"/>
                      <a:pt x="296" y="267"/>
                      <a:pt x="289" y="264"/>
                    </a:cubicBezTo>
                    <a:cubicBezTo>
                      <a:pt x="274" y="263"/>
                      <a:pt x="262" y="260"/>
                      <a:pt x="253" y="257"/>
                    </a:cubicBezTo>
                    <a:cubicBezTo>
                      <a:pt x="235" y="243"/>
                      <a:pt x="230" y="247"/>
                      <a:pt x="213" y="246"/>
                    </a:cubicBezTo>
                    <a:cubicBezTo>
                      <a:pt x="210" y="248"/>
                      <a:pt x="206" y="250"/>
                      <a:pt x="203" y="253"/>
                    </a:cubicBezTo>
                    <a:cubicBezTo>
                      <a:pt x="203" y="261"/>
                      <a:pt x="209" y="268"/>
                      <a:pt x="206" y="282"/>
                    </a:cubicBezTo>
                    <a:cubicBezTo>
                      <a:pt x="190" y="298"/>
                      <a:pt x="160" y="270"/>
                      <a:pt x="153" y="261"/>
                    </a:cubicBezTo>
                    <a:cubicBezTo>
                      <a:pt x="145" y="255"/>
                      <a:pt x="137" y="250"/>
                      <a:pt x="130" y="244"/>
                    </a:cubicBezTo>
                    <a:cubicBezTo>
                      <a:pt x="114" y="235"/>
                      <a:pt x="100" y="227"/>
                      <a:pt x="88" y="223"/>
                    </a:cubicBezTo>
                    <a:cubicBezTo>
                      <a:pt x="65" y="223"/>
                      <a:pt x="40" y="226"/>
                      <a:pt x="22" y="217"/>
                    </a:cubicBezTo>
                    <a:cubicBezTo>
                      <a:pt x="20" y="217"/>
                      <a:pt x="18" y="217"/>
                      <a:pt x="17" y="217"/>
                    </a:cubicBezTo>
                    <a:cubicBezTo>
                      <a:pt x="16" y="208"/>
                      <a:pt x="12" y="192"/>
                      <a:pt x="10" y="190"/>
                    </a:cubicBezTo>
                    <a:cubicBezTo>
                      <a:pt x="8" y="177"/>
                      <a:pt x="0" y="167"/>
                      <a:pt x="12" y="164"/>
                    </a:cubicBezTo>
                    <a:cubicBezTo>
                      <a:pt x="15" y="158"/>
                      <a:pt x="19" y="152"/>
                      <a:pt x="21" y="146"/>
                    </a:cubicBezTo>
                    <a:cubicBezTo>
                      <a:pt x="34" y="146"/>
                      <a:pt x="55" y="146"/>
                      <a:pt x="67" y="134"/>
                    </a:cubicBezTo>
                    <a:cubicBezTo>
                      <a:pt x="68" y="129"/>
                      <a:pt x="70" y="124"/>
                      <a:pt x="72" y="119"/>
                    </a:cubicBezTo>
                    <a:cubicBezTo>
                      <a:pt x="77" y="115"/>
                      <a:pt x="81" y="110"/>
                      <a:pt x="85" y="106"/>
                    </a:cubicBezTo>
                    <a:cubicBezTo>
                      <a:pt x="96" y="77"/>
                      <a:pt x="107" y="79"/>
                      <a:pt x="139" y="75"/>
                    </a:cubicBezTo>
                    <a:cubicBezTo>
                      <a:pt x="143" y="75"/>
                      <a:pt x="174" y="77"/>
                      <a:pt x="183" y="69"/>
                    </a:cubicBezTo>
                    <a:cubicBezTo>
                      <a:pt x="181" y="60"/>
                      <a:pt x="179" y="51"/>
                      <a:pt x="178" y="43"/>
                    </a:cubicBezTo>
                    <a:cubicBezTo>
                      <a:pt x="178" y="27"/>
                      <a:pt x="179" y="0"/>
                      <a:pt x="200" y="10"/>
                    </a:cubicBezTo>
                    <a:cubicBezTo>
                      <a:pt x="216" y="12"/>
                      <a:pt x="232" y="14"/>
                      <a:pt x="249" y="17"/>
                    </a:cubicBezTo>
                    <a:cubicBezTo>
                      <a:pt x="246" y="22"/>
                      <a:pt x="247" y="32"/>
                      <a:pt x="248" y="41"/>
                    </a:cubicBezTo>
                    <a:cubicBezTo>
                      <a:pt x="253" y="49"/>
                      <a:pt x="258" y="54"/>
                      <a:pt x="262" y="67"/>
                    </a:cubicBezTo>
                    <a:cubicBezTo>
                      <a:pt x="262" y="72"/>
                      <a:pt x="262" y="76"/>
                      <a:pt x="262" y="81"/>
                    </a:cubicBezTo>
                    <a:cubicBezTo>
                      <a:pt x="259" y="89"/>
                      <a:pt x="253" y="97"/>
                      <a:pt x="255" y="109"/>
                    </a:cubicBezTo>
                    <a:cubicBezTo>
                      <a:pt x="263" y="116"/>
                      <a:pt x="272" y="124"/>
                      <a:pt x="280" y="132"/>
                    </a:cubicBezTo>
                    <a:cubicBezTo>
                      <a:pt x="281" y="135"/>
                      <a:pt x="282" y="137"/>
                      <a:pt x="284" y="139"/>
                    </a:cubicBezTo>
                    <a:cubicBezTo>
                      <a:pt x="283" y="147"/>
                      <a:pt x="283" y="155"/>
                      <a:pt x="283" y="163"/>
                    </a:cubicBezTo>
                    <a:cubicBezTo>
                      <a:pt x="285" y="165"/>
                      <a:pt x="292" y="165"/>
                      <a:pt x="301" y="165"/>
                    </a:cubicBezTo>
                    <a:cubicBezTo>
                      <a:pt x="317" y="152"/>
                      <a:pt x="345" y="149"/>
                      <a:pt x="371" y="149"/>
                    </a:cubicBezTo>
                    <a:cubicBezTo>
                      <a:pt x="372" y="152"/>
                      <a:pt x="373" y="155"/>
                      <a:pt x="374" y="158"/>
                    </a:cubicBezTo>
                    <a:cubicBezTo>
                      <a:pt x="371" y="164"/>
                      <a:pt x="369" y="169"/>
                      <a:pt x="367" y="175"/>
                    </a:cubicBezTo>
                    <a:cubicBezTo>
                      <a:pt x="354" y="189"/>
                      <a:pt x="339" y="188"/>
                      <a:pt x="342" y="210"/>
                    </a:cubicBezTo>
                    <a:cubicBezTo>
                      <a:pt x="348" y="212"/>
                      <a:pt x="354" y="214"/>
                      <a:pt x="359" y="217"/>
                    </a:cubicBezTo>
                    <a:cubicBezTo>
                      <a:pt x="367" y="227"/>
                      <a:pt x="372" y="232"/>
                      <a:pt x="387" y="241"/>
                    </a:cubicBezTo>
                    <a:cubicBezTo>
                      <a:pt x="392" y="247"/>
                      <a:pt x="394" y="264"/>
                      <a:pt x="406" y="268"/>
                    </a:cubicBezTo>
                    <a:cubicBezTo>
                      <a:pt x="411" y="275"/>
                      <a:pt x="417" y="283"/>
                      <a:pt x="423" y="290"/>
                    </a:cubicBezTo>
                    <a:cubicBezTo>
                      <a:pt x="427" y="292"/>
                      <a:pt x="448" y="303"/>
                      <a:pt x="455" y="290"/>
                    </a:cubicBezTo>
                    <a:cubicBezTo>
                      <a:pt x="457" y="265"/>
                      <a:pt x="451" y="261"/>
                      <a:pt x="473" y="258"/>
                    </a:cubicBezTo>
                    <a:cubicBezTo>
                      <a:pt x="483" y="258"/>
                      <a:pt x="489" y="255"/>
                      <a:pt x="500" y="266"/>
                    </a:cubicBezTo>
                    <a:cubicBezTo>
                      <a:pt x="503" y="266"/>
                      <a:pt x="506" y="266"/>
                      <a:pt x="510" y="267"/>
                    </a:cubicBezTo>
                    <a:cubicBezTo>
                      <a:pt x="520" y="262"/>
                      <a:pt x="530" y="253"/>
                      <a:pt x="538" y="249"/>
                    </a:cubicBezTo>
                    <a:cubicBezTo>
                      <a:pt x="543" y="244"/>
                      <a:pt x="549" y="244"/>
                      <a:pt x="559" y="243"/>
                    </a:cubicBezTo>
                    <a:cubicBezTo>
                      <a:pt x="562" y="247"/>
                      <a:pt x="565" y="250"/>
                      <a:pt x="567" y="254"/>
                    </a:cubicBezTo>
                    <a:cubicBezTo>
                      <a:pt x="567" y="266"/>
                      <a:pt x="549" y="279"/>
                      <a:pt x="540" y="286"/>
                    </a:cubicBezTo>
                    <a:cubicBezTo>
                      <a:pt x="529" y="300"/>
                      <a:pt x="527" y="308"/>
                      <a:pt x="527" y="330"/>
                    </a:cubicBezTo>
                    <a:cubicBezTo>
                      <a:pt x="532" y="338"/>
                      <a:pt x="536" y="346"/>
                      <a:pt x="540" y="354"/>
                    </a:cubicBezTo>
                    <a:cubicBezTo>
                      <a:pt x="546" y="362"/>
                      <a:pt x="556" y="376"/>
                      <a:pt x="572" y="376"/>
                    </a:cubicBezTo>
                    <a:cubicBezTo>
                      <a:pt x="572" y="374"/>
                      <a:pt x="573" y="374"/>
                      <a:pt x="573" y="373"/>
                    </a:cubicBezTo>
                    <a:cubicBezTo>
                      <a:pt x="576" y="373"/>
                      <a:pt x="578" y="373"/>
                      <a:pt x="580" y="373"/>
                    </a:cubicBezTo>
                    <a:cubicBezTo>
                      <a:pt x="589" y="376"/>
                      <a:pt x="612" y="400"/>
                      <a:pt x="622" y="415"/>
                    </a:cubicBezTo>
                    <a:cubicBezTo>
                      <a:pt x="624" y="427"/>
                      <a:pt x="628" y="442"/>
                      <a:pt x="629" y="462"/>
                    </a:cubicBezTo>
                    <a:cubicBezTo>
                      <a:pt x="630" y="467"/>
                      <a:pt x="631" y="473"/>
                      <a:pt x="633" y="479"/>
                    </a:cubicBezTo>
                    <a:cubicBezTo>
                      <a:pt x="643" y="492"/>
                      <a:pt x="644" y="488"/>
                      <a:pt x="663" y="503"/>
                    </a:cubicBezTo>
                    <a:cubicBezTo>
                      <a:pt x="665" y="503"/>
                      <a:pt x="678" y="496"/>
                      <a:pt x="686" y="493"/>
                    </a:cubicBezTo>
                    <a:cubicBezTo>
                      <a:pt x="687" y="486"/>
                      <a:pt x="689" y="485"/>
                      <a:pt x="704" y="482"/>
                    </a:cubicBezTo>
                    <a:cubicBezTo>
                      <a:pt x="718" y="468"/>
                      <a:pt x="709" y="453"/>
                      <a:pt x="701" y="445"/>
                    </a:cubicBezTo>
                    <a:cubicBezTo>
                      <a:pt x="682" y="440"/>
                      <a:pt x="685" y="437"/>
                      <a:pt x="687" y="423"/>
                    </a:cubicBezTo>
                    <a:cubicBezTo>
                      <a:pt x="690" y="418"/>
                      <a:pt x="694" y="413"/>
                      <a:pt x="698" y="407"/>
                    </a:cubicBezTo>
                    <a:cubicBezTo>
                      <a:pt x="698" y="402"/>
                      <a:pt x="698" y="396"/>
                      <a:pt x="698" y="390"/>
                    </a:cubicBezTo>
                    <a:cubicBezTo>
                      <a:pt x="701" y="386"/>
                      <a:pt x="706" y="388"/>
                      <a:pt x="711" y="387"/>
                    </a:cubicBezTo>
                    <a:cubicBezTo>
                      <a:pt x="717" y="382"/>
                      <a:pt x="720" y="379"/>
                      <a:pt x="726" y="376"/>
                    </a:cubicBezTo>
                    <a:cubicBezTo>
                      <a:pt x="726" y="379"/>
                      <a:pt x="728" y="387"/>
                      <a:pt x="722" y="393"/>
                    </a:cubicBezTo>
                    <a:cubicBezTo>
                      <a:pt x="721" y="397"/>
                      <a:pt x="721" y="401"/>
                      <a:pt x="721" y="405"/>
                    </a:cubicBezTo>
                    <a:cubicBezTo>
                      <a:pt x="727" y="413"/>
                      <a:pt x="746" y="416"/>
                      <a:pt x="760" y="420"/>
                    </a:cubicBezTo>
                    <a:cubicBezTo>
                      <a:pt x="769" y="426"/>
                      <a:pt x="778" y="433"/>
                      <a:pt x="788" y="439"/>
                    </a:cubicBezTo>
                    <a:cubicBezTo>
                      <a:pt x="791" y="439"/>
                      <a:pt x="794" y="439"/>
                      <a:pt x="797" y="439"/>
                    </a:cubicBezTo>
                    <a:cubicBezTo>
                      <a:pt x="794" y="445"/>
                      <a:pt x="791" y="451"/>
                      <a:pt x="789" y="456"/>
                    </a:cubicBezTo>
                    <a:cubicBezTo>
                      <a:pt x="790" y="468"/>
                      <a:pt x="791" y="479"/>
                      <a:pt x="793" y="490"/>
                    </a:cubicBezTo>
                    <a:cubicBezTo>
                      <a:pt x="791" y="495"/>
                      <a:pt x="789" y="501"/>
                      <a:pt x="788" y="506"/>
                    </a:cubicBezTo>
                    <a:cubicBezTo>
                      <a:pt x="784" y="506"/>
                      <a:pt x="781" y="506"/>
                      <a:pt x="778" y="503"/>
                    </a:cubicBezTo>
                    <a:cubicBezTo>
                      <a:pt x="764" y="501"/>
                      <a:pt x="755" y="501"/>
                      <a:pt x="748" y="511"/>
                    </a:cubicBezTo>
                    <a:cubicBezTo>
                      <a:pt x="748" y="518"/>
                      <a:pt x="748" y="526"/>
                      <a:pt x="748" y="534"/>
                    </a:cubicBezTo>
                    <a:cubicBezTo>
                      <a:pt x="746" y="534"/>
                      <a:pt x="744" y="534"/>
                      <a:pt x="742" y="535"/>
                    </a:cubicBezTo>
                    <a:close/>
                  </a:path>
                </a:pathLst>
              </a:custGeom>
              <a:grpFill/>
              <a:ln w="9525">
                <a:solidFill>
                  <a:srgbClr val="FFFFFF"/>
                </a:solidFill>
                <a:miter lim="800000"/>
                <a:headEnd/>
                <a:tailEnd/>
              </a:ln>
            </p:spPr>
            <p:txBody>
              <a:bodyPr/>
              <a:lstStyle/>
              <a:p>
                <a:pPr fontAlgn="auto">
                  <a:spcBef>
                    <a:spcPts val="0"/>
                  </a:spcBef>
                  <a:spcAft>
                    <a:spcPts val="0"/>
                  </a:spcAft>
                  <a:defRPr/>
                </a:pPr>
                <a:endParaRPr lang="zh-CN" altLang="en-US" sz="1600" b="0" kern="0" noProof="1">
                  <a:solidFill>
                    <a:schemeClr val="tx1"/>
                  </a:solidFill>
                  <a:latin typeface="微软雅黑" panose="020B0503020204020204" pitchFamily="34" charset="-122"/>
                  <a:ea typeface="微软雅黑" panose="020B0503020204020204" pitchFamily="34" charset="-122"/>
                </a:endParaRPr>
              </a:p>
            </p:txBody>
          </p:sp>
        </p:grpSp>
        <p:sp>
          <p:nvSpPr>
            <p:cNvPr id="8" name="矩形 61"/>
            <p:cNvSpPr>
              <a:spLocks noChangeArrowheads="1"/>
            </p:cNvSpPr>
            <p:nvPr/>
          </p:nvSpPr>
          <p:spPr bwMode="auto">
            <a:xfrm>
              <a:off x="5903018" y="1642070"/>
              <a:ext cx="6096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a:spcBef>
                  <a:spcPct val="20000"/>
                </a:spcBef>
                <a:buChar char="•"/>
                <a:defRPr sz="3200">
                  <a:solidFill>
                    <a:srgbClr val="3F3F3F"/>
                  </a:solidFill>
                  <a:latin typeface="Arial" panose="020B0604020202020204" pitchFamily="34" charset="0"/>
                </a:defRPr>
              </a:lvl1pPr>
              <a:lvl2pPr marL="742950" indent="-285750" defTabSz="912813">
                <a:spcBef>
                  <a:spcPct val="20000"/>
                </a:spcBef>
                <a:buChar char="–"/>
                <a:defRPr sz="2800">
                  <a:solidFill>
                    <a:srgbClr val="3F3F3F"/>
                  </a:solidFill>
                  <a:latin typeface="Arial" panose="020B0604020202020204" pitchFamily="34" charset="0"/>
                </a:defRPr>
              </a:lvl2pPr>
              <a:lvl3pPr marL="1143000" indent="-228600" defTabSz="912813">
                <a:spcBef>
                  <a:spcPct val="20000"/>
                </a:spcBef>
                <a:buChar char="•"/>
                <a:defRPr sz="2400">
                  <a:solidFill>
                    <a:srgbClr val="3F3F3F"/>
                  </a:solidFill>
                  <a:latin typeface="Arial" panose="020B0604020202020204" pitchFamily="34" charset="0"/>
                </a:defRPr>
              </a:lvl3pPr>
              <a:lvl4pPr marL="1600200" indent="-228600" defTabSz="912813">
                <a:spcBef>
                  <a:spcPct val="20000"/>
                </a:spcBef>
                <a:buChar char="–"/>
                <a:defRPr sz="2000">
                  <a:solidFill>
                    <a:srgbClr val="3F3F3F"/>
                  </a:solidFill>
                  <a:latin typeface="Arial" panose="020B0604020202020204" pitchFamily="34" charset="0"/>
                </a:defRPr>
              </a:lvl4pPr>
              <a:lvl5pPr marL="2057400" indent="-228600" defTabSz="912813">
                <a:spcBef>
                  <a:spcPct val="20000"/>
                </a:spcBef>
                <a:buChar char="»"/>
                <a:defRPr sz="2000">
                  <a:solidFill>
                    <a:srgbClr val="3F3F3F"/>
                  </a:solidFill>
                  <a:latin typeface="Arial" panose="020B0604020202020204" pitchFamily="34" charset="0"/>
                </a:defRPr>
              </a:lvl5pPr>
              <a:lvl6pPr marL="2514600" indent="-228600" defTabSz="912813" eaLnBrk="0" fontAlgn="base" hangingPunct="0">
                <a:spcBef>
                  <a:spcPct val="20000"/>
                </a:spcBef>
                <a:spcAft>
                  <a:spcPct val="0"/>
                </a:spcAft>
                <a:buChar char="»"/>
                <a:defRPr sz="2000">
                  <a:solidFill>
                    <a:srgbClr val="3F3F3F"/>
                  </a:solidFill>
                  <a:latin typeface="Arial" panose="020B0604020202020204" pitchFamily="34" charset="0"/>
                </a:defRPr>
              </a:lvl6pPr>
              <a:lvl7pPr marL="2971800" indent="-228600" defTabSz="912813" eaLnBrk="0" fontAlgn="base" hangingPunct="0">
                <a:spcBef>
                  <a:spcPct val="20000"/>
                </a:spcBef>
                <a:spcAft>
                  <a:spcPct val="0"/>
                </a:spcAft>
                <a:buChar char="»"/>
                <a:defRPr sz="2000">
                  <a:solidFill>
                    <a:srgbClr val="3F3F3F"/>
                  </a:solidFill>
                  <a:latin typeface="Arial" panose="020B0604020202020204" pitchFamily="34" charset="0"/>
                </a:defRPr>
              </a:lvl7pPr>
              <a:lvl8pPr marL="3429000" indent="-228600" defTabSz="912813" eaLnBrk="0" fontAlgn="base" hangingPunct="0">
                <a:spcBef>
                  <a:spcPct val="20000"/>
                </a:spcBef>
                <a:spcAft>
                  <a:spcPct val="0"/>
                </a:spcAft>
                <a:buChar char="»"/>
                <a:defRPr sz="2000">
                  <a:solidFill>
                    <a:srgbClr val="3F3F3F"/>
                  </a:solidFill>
                  <a:latin typeface="Arial" panose="020B0604020202020204" pitchFamily="34" charset="0"/>
                </a:defRPr>
              </a:lvl8pPr>
              <a:lvl9pPr marL="3886200" indent="-228600" defTabSz="912813" eaLnBrk="0" fontAlgn="base" hangingPunct="0">
                <a:spcBef>
                  <a:spcPct val="20000"/>
                </a:spcBef>
                <a:spcAft>
                  <a:spcPct val="0"/>
                </a:spcAft>
                <a:buChar char="»"/>
                <a:defRPr sz="2000">
                  <a:solidFill>
                    <a:srgbClr val="3F3F3F"/>
                  </a:solidFill>
                  <a:latin typeface="Arial" panose="020B0604020202020204" pitchFamily="34" charset="0"/>
                </a:defRPr>
              </a:lvl9pPr>
            </a:lstStyle>
            <a:p>
              <a:pPr>
                <a:spcBef>
                  <a:spcPct val="0"/>
                </a:spcBef>
                <a:buFontTx/>
                <a:buNone/>
              </a:pPr>
              <a:r>
                <a:rPr lang="zh-CN" altLang="zh-CN" sz="1600" b="0">
                  <a:solidFill>
                    <a:schemeClr val="tx1"/>
                  </a:solidFill>
                  <a:latin typeface="微软雅黑" panose="020B0503020204020204" pitchFamily="34" charset="-122"/>
                  <a:ea typeface="微软雅黑" panose="020B0503020204020204" pitchFamily="34" charset="-122"/>
                </a:rPr>
                <a:t>试点</a:t>
              </a:r>
              <a:r>
                <a:rPr lang="zh-CN" altLang="en-US" sz="1600" b="0">
                  <a:solidFill>
                    <a:schemeClr val="tx1"/>
                  </a:solidFill>
                  <a:latin typeface="微软雅黑" panose="020B0503020204020204" pitchFamily="34" charset="-122"/>
                  <a:ea typeface="微软雅黑" panose="020B0503020204020204" pitchFamily="34" charset="-122"/>
                </a:rPr>
                <a:t>地</a:t>
              </a:r>
              <a:r>
                <a:rPr lang="zh-CN" altLang="zh-CN" sz="1600" b="0">
                  <a:solidFill>
                    <a:schemeClr val="tx1"/>
                  </a:solidFill>
                  <a:latin typeface="微软雅黑" panose="020B0503020204020204" pitchFamily="34" charset="-122"/>
                  <a:ea typeface="微软雅黑" panose="020B0503020204020204" pitchFamily="34" charset="-122"/>
                </a:rPr>
                <a:t>区域经济差异较大，国家在碳市场建设上给予</a:t>
              </a:r>
              <a:r>
                <a:rPr lang="zh-CN" altLang="en-US" sz="1600" b="0">
                  <a:solidFill>
                    <a:schemeClr val="tx1"/>
                  </a:solidFill>
                  <a:latin typeface="微软雅黑" panose="020B0503020204020204" pitchFamily="34" charset="-122"/>
                  <a:ea typeface="微软雅黑" panose="020B0503020204020204" pitchFamily="34" charset="-122"/>
                </a:rPr>
                <a:t>了</a:t>
              </a:r>
              <a:r>
                <a:rPr lang="zh-CN" altLang="zh-CN" sz="1600" b="0">
                  <a:solidFill>
                    <a:schemeClr val="tx1"/>
                  </a:solidFill>
                  <a:latin typeface="微软雅黑" panose="020B0503020204020204" pitchFamily="34" charset="-122"/>
                  <a:ea typeface="微软雅黑" panose="020B0503020204020204" pitchFamily="34" charset="-122"/>
                </a:rPr>
                <a:t>充分的自主权，七试点在制度设计上充分考虑地区实际，体现出一定的区域特征：</a:t>
              </a:r>
              <a:endParaRPr lang="en-US" altLang="zh-CN" sz="1600" b="0">
                <a:solidFill>
                  <a:schemeClr val="tx1"/>
                </a:solidFill>
                <a:latin typeface="微软雅黑" panose="020B0503020204020204" pitchFamily="34" charset="-122"/>
                <a:ea typeface="微软雅黑" panose="020B0503020204020204" pitchFamily="34" charset="-122"/>
              </a:endParaRPr>
            </a:p>
          </p:txBody>
        </p:sp>
        <p:grpSp>
          <p:nvGrpSpPr>
            <p:cNvPr id="9" name="组合 62"/>
            <p:cNvGrpSpPr>
              <a:grpSpLocks/>
            </p:cNvGrpSpPr>
            <p:nvPr/>
          </p:nvGrpSpPr>
          <p:grpSpPr bwMode="auto">
            <a:xfrm>
              <a:off x="3219599" y="3591303"/>
              <a:ext cx="2564281" cy="1098472"/>
              <a:chOff x="5958887" y="2286599"/>
              <a:chExt cx="2675430" cy="1256491"/>
            </a:xfrm>
          </p:grpSpPr>
          <p:cxnSp>
            <p:nvCxnSpPr>
              <p:cNvPr id="25" name="直接连接符 24"/>
              <p:cNvCxnSpPr/>
              <p:nvPr/>
            </p:nvCxnSpPr>
            <p:spPr bwMode="auto">
              <a:xfrm flipV="1">
                <a:off x="5959401" y="2286613"/>
                <a:ext cx="1888276" cy="125644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7847677" y="2286613"/>
                <a:ext cx="786782"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10" name="矩形 63"/>
            <p:cNvSpPr>
              <a:spLocks noChangeArrowheads="1"/>
            </p:cNvSpPr>
            <p:nvPr/>
          </p:nvSpPr>
          <p:spPr bwMode="auto">
            <a:xfrm>
              <a:off x="5840931" y="5444204"/>
              <a:ext cx="46130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a:spcBef>
                  <a:spcPct val="20000"/>
                </a:spcBef>
                <a:buChar char="•"/>
                <a:defRPr sz="3200">
                  <a:solidFill>
                    <a:srgbClr val="3F3F3F"/>
                  </a:solidFill>
                  <a:latin typeface="Arial" panose="020B0604020202020204" pitchFamily="34" charset="0"/>
                </a:defRPr>
              </a:lvl1pPr>
              <a:lvl2pPr marL="742950" indent="-285750" defTabSz="912813">
                <a:spcBef>
                  <a:spcPct val="20000"/>
                </a:spcBef>
                <a:buChar char="–"/>
                <a:defRPr sz="2800">
                  <a:solidFill>
                    <a:srgbClr val="3F3F3F"/>
                  </a:solidFill>
                  <a:latin typeface="Arial" panose="020B0604020202020204" pitchFamily="34" charset="0"/>
                </a:defRPr>
              </a:lvl2pPr>
              <a:lvl3pPr marL="1143000" indent="-228600" defTabSz="912813">
                <a:spcBef>
                  <a:spcPct val="20000"/>
                </a:spcBef>
                <a:buChar char="•"/>
                <a:defRPr sz="2400">
                  <a:solidFill>
                    <a:srgbClr val="3F3F3F"/>
                  </a:solidFill>
                  <a:latin typeface="Arial" panose="020B0604020202020204" pitchFamily="34" charset="0"/>
                </a:defRPr>
              </a:lvl3pPr>
              <a:lvl4pPr marL="1600200" indent="-228600" defTabSz="912813">
                <a:spcBef>
                  <a:spcPct val="20000"/>
                </a:spcBef>
                <a:buChar char="–"/>
                <a:defRPr sz="2000">
                  <a:solidFill>
                    <a:srgbClr val="3F3F3F"/>
                  </a:solidFill>
                  <a:latin typeface="Arial" panose="020B0604020202020204" pitchFamily="34" charset="0"/>
                </a:defRPr>
              </a:lvl4pPr>
              <a:lvl5pPr marL="2057400" indent="-228600" defTabSz="912813">
                <a:spcBef>
                  <a:spcPct val="20000"/>
                </a:spcBef>
                <a:buChar char="»"/>
                <a:defRPr sz="2000">
                  <a:solidFill>
                    <a:srgbClr val="3F3F3F"/>
                  </a:solidFill>
                  <a:latin typeface="Arial" panose="020B0604020202020204" pitchFamily="34" charset="0"/>
                </a:defRPr>
              </a:lvl5pPr>
              <a:lvl6pPr marL="2514600" indent="-228600" defTabSz="912813" eaLnBrk="0" fontAlgn="base" hangingPunct="0">
                <a:spcBef>
                  <a:spcPct val="20000"/>
                </a:spcBef>
                <a:spcAft>
                  <a:spcPct val="0"/>
                </a:spcAft>
                <a:buChar char="»"/>
                <a:defRPr sz="2000">
                  <a:solidFill>
                    <a:srgbClr val="3F3F3F"/>
                  </a:solidFill>
                  <a:latin typeface="Arial" panose="020B0604020202020204" pitchFamily="34" charset="0"/>
                </a:defRPr>
              </a:lvl6pPr>
              <a:lvl7pPr marL="2971800" indent="-228600" defTabSz="912813" eaLnBrk="0" fontAlgn="base" hangingPunct="0">
                <a:spcBef>
                  <a:spcPct val="20000"/>
                </a:spcBef>
                <a:spcAft>
                  <a:spcPct val="0"/>
                </a:spcAft>
                <a:buChar char="»"/>
                <a:defRPr sz="2000">
                  <a:solidFill>
                    <a:srgbClr val="3F3F3F"/>
                  </a:solidFill>
                  <a:latin typeface="Arial" panose="020B0604020202020204" pitchFamily="34" charset="0"/>
                </a:defRPr>
              </a:lvl7pPr>
              <a:lvl8pPr marL="3429000" indent="-228600" defTabSz="912813" eaLnBrk="0" fontAlgn="base" hangingPunct="0">
                <a:spcBef>
                  <a:spcPct val="20000"/>
                </a:spcBef>
                <a:spcAft>
                  <a:spcPct val="0"/>
                </a:spcAft>
                <a:buChar char="»"/>
                <a:defRPr sz="2000">
                  <a:solidFill>
                    <a:srgbClr val="3F3F3F"/>
                  </a:solidFill>
                  <a:latin typeface="Arial" panose="020B0604020202020204" pitchFamily="34" charset="0"/>
                </a:defRPr>
              </a:lvl8pPr>
              <a:lvl9pPr marL="3886200" indent="-228600" defTabSz="912813" eaLnBrk="0" fontAlgn="base" hangingPunct="0">
                <a:spcBef>
                  <a:spcPct val="20000"/>
                </a:spcBef>
                <a:spcAft>
                  <a:spcPct val="0"/>
                </a:spcAft>
                <a:buChar char="»"/>
                <a:defRPr sz="2000">
                  <a:solidFill>
                    <a:srgbClr val="3F3F3F"/>
                  </a:solidFill>
                  <a:latin typeface="Arial" panose="020B0604020202020204" pitchFamily="34" charset="0"/>
                </a:defRPr>
              </a:lvl9pPr>
            </a:lstStyle>
            <a:p>
              <a:pPr>
                <a:lnSpc>
                  <a:spcPct val="150000"/>
                </a:lnSpc>
                <a:spcBef>
                  <a:spcPct val="0"/>
                </a:spcBef>
                <a:buFontTx/>
                <a:buNone/>
              </a:pPr>
              <a:r>
                <a:rPr lang="zh-CN" altLang="en-US" sz="1600" b="0" dirty="0">
                  <a:solidFill>
                    <a:schemeClr val="tx1"/>
                  </a:solidFill>
                  <a:latin typeface="微软雅黑" panose="020B0503020204020204" pitchFamily="34" charset="-122"/>
                  <a:ea typeface="微软雅黑" panose="020B0503020204020204" pitchFamily="34" charset="-122"/>
                </a:rPr>
                <a:t>深圳 </a:t>
              </a:r>
              <a:r>
                <a:rPr lang="en-US" altLang="zh-CN" sz="1600" b="0" dirty="0">
                  <a:solidFill>
                    <a:schemeClr val="tx1"/>
                  </a:solidFill>
                  <a:latin typeface="微软雅黑" panose="020B0503020204020204" pitchFamily="34" charset="-122"/>
                  <a:ea typeface="微软雅黑" panose="020B0503020204020204" pitchFamily="34" charset="-122"/>
                </a:rPr>
                <a:t>  </a:t>
              </a:r>
              <a:r>
                <a:rPr lang="zh-CN" altLang="en-US" sz="1600" b="0" dirty="0">
                  <a:solidFill>
                    <a:schemeClr val="tx1"/>
                  </a:solidFill>
                  <a:latin typeface="微软雅黑" panose="020B0503020204020204" pitchFamily="34" charset="-122"/>
                  <a:ea typeface="微软雅黑" panose="020B0503020204020204" pitchFamily="34" charset="-122"/>
                </a:rPr>
                <a:t>制度设计以市场化为导向</a:t>
              </a:r>
              <a:endParaRPr lang="en-US" altLang="zh-CN" sz="1600" b="0" dirty="0">
                <a:solidFill>
                  <a:schemeClr val="tx1"/>
                </a:solidFill>
                <a:latin typeface="微软雅黑" panose="020B0503020204020204" pitchFamily="34" charset="-122"/>
                <a:ea typeface="微软雅黑" panose="020B0503020204020204" pitchFamily="34" charset="-122"/>
              </a:endParaRPr>
            </a:p>
          </p:txBody>
        </p:sp>
        <p:grpSp>
          <p:nvGrpSpPr>
            <p:cNvPr id="11" name="组合 64"/>
            <p:cNvGrpSpPr>
              <a:grpSpLocks/>
            </p:cNvGrpSpPr>
            <p:nvPr/>
          </p:nvGrpSpPr>
          <p:grpSpPr bwMode="auto">
            <a:xfrm>
              <a:off x="3850873" y="5020008"/>
              <a:ext cx="1931404" cy="552180"/>
              <a:chOff x="6702913" y="2286599"/>
              <a:chExt cx="1931404" cy="552180"/>
            </a:xfrm>
          </p:grpSpPr>
          <p:cxnSp>
            <p:nvCxnSpPr>
              <p:cNvPr id="23" name="直接连接符 22"/>
              <p:cNvCxnSpPr/>
              <p:nvPr/>
            </p:nvCxnSpPr>
            <p:spPr bwMode="auto">
              <a:xfrm flipV="1">
                <a:off x="6702639" y="2286506"/>
                <a:ext cx="1143711" cy="55239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7846350" y="2286506"/>
                <a:ext cx="78761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12" name="矩形 65"/>
            <p:cNvSpPr>
              <a:spLocks noChangeArrowheads="1"/>
            </p:cNvSpPr>
            <p:nvPr/>
          </p:nvSpPr>
          <p:spPr bwMode="auto">
            <a:xfrm>
              <a:off x="5840931" y="4766537"/>
              <a:ext cx="34689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12813">
                <a:spcBef>
                  <a:spcPct val="20000"/>
                </a:spcBef>
                <a:buChar char="•"/>
                <a:defRPr sz="3200">
                  <a:solidFill>
                    <a:srgbClr val="3F3F3F"/>
                  </a:solidFill>
                  <a:latin typeface="Arial" panose="020B0604020202020204" pitchFamily="34" charset="0"/>
                </a:defRPr>
              </a:lvl1pPr>
              <a:lvl2pPr marL="742950" indent="-285750" defTabSz="912813">
                <a:spcBef>
                  <a:spcPct val="20000"/>
                </a:spcBef>
                <a:buChar char="–"/>
                <a:defRPr sz="2800">
                  <a:solidFill>
                    <a:srgbClr val="3F3F3F"/>
                  </a:solidFill>
                  <a:latin typeface="Arial" panose="020B0604020202020204" pitchFamily="34" charset="0"/>
                </a:defRPr>
              </a:lvl2pPr>
              <a:lvl3pPr marL="1143000" indent="-228600" defTabSz="912813">
                <a:spcBef>
                  <a:spcPct val="20000"/>
                </a:spcBef>
                <a:buChar char="•"/>
                <a:defRPr sz="2400">
                  <a:solidFill>
                    <a:srgbClr val="3F3F3F"/>
                  </a:solidFill>
                  <a:latin typeface="Arial" panose="020B0604020202020204" pitchFamily="34" charset="0"/>
                </a:defRPr>
              </a:lvl3pPr>
              <a:lvl4pPr marL="1600200" indent="-228600" defTabSz="912813">
                <a:spcBef>
                  <a:spcPct val="20000"/>
                </a:spcBef>
                <a:buChar char="–"/>
                <a:defRPr sz="2000">
                  <a:solidFill>
                    <a:srgbClr val="3F3F3F"/>
                  </a:solidFill>
                  <a:latin typeface="Arial" panose="020B0604020202020204" pitchFamily="34" charset="0"/>
                </a:defRPr>
              </a:lvl4pPr>
              <a:lvl5pPr marL="2057400" indent="-228600" defTabSz="912813">
                <a:spcBef>
                  <a:spcPct val="20000"/>
                </a:spcBef>
                <a:buChar char="»"/>
                <a:defRPr sz="2000">
                  <a:solidFill>
                    <a:srgbClr val="3F3F3F"/>
                  </a:solidFill>
                  <a:latin typeface="Arial" panose="020B0604020202020204" pitchFamily="34" charset="0"/>
                </a:defRPr>
              </a:lvl5pPr>
              <a:lvl6pPr marL="2514600" indent="-228600" defTabSz="912813" eaLnBrk="0" fontAlgn="base" hangingPunct="0">
                <a:spcBef>
                  <a:spcPct val="20000"/>
                </a:spcBef>
                <a:spcAft>
                  <a:spcPct val="0"/>
                </a:spcAft>
                <a:buChar char="»"/>
                <a:defRPr sz="2000">
                  <a:solidFill>
                    <a:srgbClr val="3F3F3F"/>
                  </a:solidFill>
                  <a:latin typeface="Arial" panose="020B0604020202020204" pitchFamily="34" charset="0"/>
                </a:defRPr>
              </a:lvl6pPr>
              <a:lvl7pPr marL="2971800" indent="-228600" defTabSz="912813" eaLnBrk="0" fontAlgn="base" hangingPunct="0">
                <a:spcBef>
                  <a:spcPct val="20000"/>
                </a:spcBef>
                <a:spcAft>
                  <a:spcPct val="0"/>
                </a:spcAft>
                <a:buChar char="»"/>
                <a:defRPr sz="2000">
                  <a:solidFill>
                    <a:srgbClr val="3F3F3F"/>
                  </a:solidFill>
                  <a:latin typeface="Arial" panose="020B0604020202020204" pitchFamily="34" charset="0"/>
                </a:defRPr>
              </a:lvl7pPr>
              <a:lvl8pPr marL="3429000" indent="-228600" defTabSz="912813" eaLnBrk="0" fontAlgn="base" hangingPunct="0">
                <a:spcBef>
                  <a:spcPct val="20000"/>
                </a:spcBef>
                <a:spcAft>
                  <a:spcPct val="0"/>
                </a:spcAft>
                <a:buChar char="»"/>
                <a:defRPr sz="2000">
                  <a:solidFill>
                    <a:srgbClr val="3F3F3F"/>
                  </a:solidFill>
                  <a:latin typeface="Arial" panose="020B0604020202020204" pitchFamily="34" charset="0"/>
                </a:defRPr>
              </a:lvl8pPr>
              <a:lvl9pPr marL="3886200" indent="-228600" defTabSz="912813" eaLnBrk="0" fontAlgn="base" hangingPunct="0">
                <a:spcBef>
                  <a:spcPct val="20000"/>
                </a:spcBef>
                <a:spcAft>
                  <a:spcPct val="0"/>
                </a:spcAft>
                <a:buChar char="»"/>
                <a:defRPr sz="2000">
                  <a:solidFill>
                    <a:srgbClr val="3F3F3F"/>
                  </a:solidFill>
                  <a:latin typeface="Arial" panose="020B0604020202020204" pitchFamily="34" charset="0"/>
                </a:defRPr>
              </a:lvl9pPr>
            </a:lstStyle>
            <a:p>
              <a:pPr>
                <a:lnSpc>
                  <a:spcPct val="150000"/>
                </a:lnSpc>
                <a:spcBef>
                  <a:spcPct val="0"/>
                </a:spcBef>
                <a:buFontTx/>
                <a:buNone/>
              </a:pPr>
              <a:r>
                <a:rPr lang="zh-CN" altLang="en-US" sz="1600" b="0" dirty="0">
                  <a:solidFill>
                    <a:schemeClr val="tx1"/>
                  </a:solidFill>
                  <a:latin typeface="微软雅黑" panose="020B0503020204020204" pitchFamily="34" charset="-122"/>
                  <a:ea typeface="微软雅黑" panose="020B0503020204020204" pitchFamily="34" charset="-122"/>
                </a:rPr>
                <a:t>广东</a:t>
              </a:r>
              <a:r>
                <a:rPr lang="en-US" altLang="zh-CN" sz="1600" b="0" dirty="0">
                  <a:solidFill>
                    <a:schemeClr val="tx1"/>
                  </a:solidFill>
                  <a:latin typeface="微软雅黑" panose="020B0503020204020204" pitchFamily="34" charset="-122"/>
                  <a:ea typeface="微软雅黑" panose="020B0503020204020204" pitchFamily="34" charset="-122"/>
                </a:rPr>
                <a:t>   </a:t>
              </a:r>
              <a:r>
                <a:rPr lang="zh-CN" altLang="en-US" sz="1600" b="0" dirty="0">
                  <a:solidFill>
                    <a:schemeClr val="tx1"/>
                  </a:solidFill>
                  <a:latin typeface="微软雅黑" panose="020B0503020204020204" pitchFamily="34" charset="-122"/>
                  <a:ea typeface="微软雅黑" panose="020B0503020204020204" pitchFamily="34" charset="-122"/>
                </a:rPr>
                <a:t>重视</a:t>
              </a:r>
              <a:r>
                <a:rPr lang="zh-CN" altLang="en-US" sz="1600" b="0" dirty="0" smtClean="0">
                  <a:solidFill>
                    <a:schemeClr val="tx1"/>
                  </a:solidFill>
                  <a:latin typeface="微软雅黑" panose="020B0503020204020204" pitchFamily="34" charset="-122"/>
                  <a:ea typeface="微软雅黑" panose="020B0503020204020204" pitchFamily="34" charset="-122"/>
                </a:rPr>
                <a:t>一级市场</a:t>
              </a:r>
              <a:endParaRPr lang="en-US" altLang="zh-CN" sz="1600" b="0" dirty="0">
                <a:solidFill>
                  <a:schemeClr val="tx1"/>
                </a:solidFill>
                <a:latin typeface="微软雅黑" panose="020B0503020204020204" pitchFamily="34" charset="-122"/>
                <a:ea typeface="微软雅黑" panose="020B0503020204020204" pitchFamily="34" charset="-122"/>
              </a:endParaRPr>
            </a:p>
          </p:txBody>
        </p:sp>
        <p:sp>
          <p:nvSpPr>
            <p:cNvPr id="13" name="矩形 66"/>
            <p:cNvSpPr>
              <a:spLocks noChangeArrowheads="1"/>
            </p:cNvSpPr>
            <p:nvPr/>
          </p:nvSpPr>
          <p:spPr bwMode="auto">
            <a:xfrm>
              <a:off x="5840931" y="3457848"/>
              <a:ext cx="609581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a:spcBef>
                  <a:spcPct val="20000"/>
                </a:spcBef>
                <a:buChar char="•"/>
                <a:defRPr sz="3200">
                  <a:solidFill>
                    <a:srgbClr val="3F3F3F"/>
                  </a:solidFill>
                  <a:latin typeface="Arial" panose="020B0604020202020204" pitchFamily="34" charset="0"/>
                </a:defRPr>
              </a:lvl1pPr>
              <a:lvl2pPr marL="742950" indent="-285750" defTabSz="912813">
                <a:spcBef>
                  <a:spcPct val="20000"/>
                </a:spcBef>
                <a:buChar char="–"/>
                <a:defRPr sz="2800">
                  <a:solidFill>
                    <a:srgbClr val="3F3F3F"/>
                  </a:solidFill>
                  <a:latin typeface="Arial" panose="020B0604020202020204" pitchFamily="34" charset="0"/>
                </a:defRPr>
              </a:lvl2pPr>
              <a:lvl3pPr marL="1143000" indent="-228600" defTabSz="912813">
                <a:spcBef>
                  <a:spcPct val="20000"/>
                </a:spcBef>
                <a:buChar char="•"/>
                <a:defRPr sz="2400">
                  <a:solidFill>
                    <a:srgbClr val="3F3F3F"/>
                  </a:solidFill>
                  <a:latin typeface="Arial" panose="020B0604020202020204" pitchFamily="34" charset="0"/>
                </a:defRPr>
              </a:lvl3pPr>
              <a:lvl4pPr marL="1600200" indent="-228600" defTabSz="912813">
                <a:spcBef>
                  <a:spcPct val="20000"/>
                </a:spcBef>
                <a:buChar char="–"/>
                <a:defRPr sz="2000">
                  <a:solidFill>
                    <a:srgbClr val="3F3F3F"/>
                  </a:solidFill>
                  <a:latin typeface="Arial" panose="020B0604020202020204" pitchFamily="34" charset="0"/>
                </a:defRPr>
              </a:lvl4pPr>
              <a:lvl5pPr marL="2057400" indent="-228600" defTabSz="912813">
                <a:spcBef>
                  <a:spcPct val="20000"/>
                </a:spcBef>
                <a:buChar char="»"/>
                <a:defRPr sz="2000">
                  <a:solidFill>
                    <a:srgbClr val="3F3F3F"/>
                  </a:solidFill>
                  <a:latin typeface="Arial" panose="020B0604020202020204" pitchFamily="34" charset="0"/>
                </a:defRPr>
              </a:lvl5pPr>
              <a:lvl6pPr marL="2514600" indent="-228600" defTabSz="912813" eaLnBrk="0" fontAlgn="base" hangingPunct="0">
                <a:spcBef>
                  <a:spcPct val="20000"/>
                </a:spcBef>
                <a:spcAft>
                  <a:spcPct val="0"/>
                </a:spcAft>
                <a:buChar char="»"/>
                <a:defRPr sz="2000">
                  <a:solidFill>
                    <a:srgbClr val="3F3F3F"/>
                  </a:solidFill>
                  <a:latin typeface="Arial" panose="020B0604020202020204" pitchFamily="34" charset="0"/>
                </a:defRPr>
              </a:lvl6pPr>
              <a:lvl7pPr marL="2971800" indent="-228600" defTabSz="912813" eaLnBrk="0" fontAlgn="base" hangingPunct="0">
                <a:spcBef>
                  <a:spcPct val="20000"/>
                </a:spcBef>
                <a:spcAft>
                  <a:spcPct val="0"/>
                </a:spcAft>
                <a:buChar char="»"/>
                <a:defRPr sz="2000">
                  <a:solidFill>
                    <a:srgbClr val="3F3F3F"/>
                  </a:solidFill>
                  <a:latin typeface="Arial" panose="020B0604020202020204" pitchFamily="34" charset="0"/>
                </a:defRPr>
              </a:lvl7pPr>
              <a:lvl8pPr marL="3429000" indent="-228600" defTabSz="912813" eaLnBrk="0" fontAlgn="base" hangingPunct="0">
                <a:spcBef>
                  <a:spcPct val="20000"/>
                </a:spcBef>
                <a:spcAft>
                  <a:spcPct val="0"/>
                </a:spcAft>
                <a:buChar char="»"/>
                <a:defRPr sz="2000">
                  <a:solidFill>
                    <a:srgbClr val="3F3F3F"/>
                  </a:solidFill>
                  <a:latin typeface="Arial" panose="020B0604020202020204" pitchFamily="34" charset="0"/>
                </a:defRPr>
              </a:lvl8pPr>
              <a:lvl9pPr marL="3886200" indent="-228600" defTabSz="912813" eaLnBrk="0" fontAlgn="base" hangingPunct="0">
                <a:spcBef>
                  <a:spcPct val="20000"/>
                </a:spcBef>
                <a:spcAft>
                  <a:spcPct val="0"/>
                </a:spcAft>
                <a:buChar char="»"/>
                <a:defRPr sz="2000">
                  <a:solidFill>
                    <a:srgbClr val="3F3F3F"/>
                  </a:solidFill>
                  <a:latin typeface="Arial" panose="020B0604020202020204" pitchFamily="34" charset="0"/>
                </a:defRPr>
              </a:lvl9pPr>
            </a:lstStyle>
            <a:p>
              <a:pPr>
                <a:spcBef>
                  <a:spcPct val="0"/>
                </a:spcBef>
                <a:buFontTx/>
                <a:buNone/>
              </a:pPr>
              <a:r>
                <a:rPr lang="zh-CN" altLang="en-US" sz="1600" b="0" dirty="0">
                  <a:solidFill>
                    <a:schemeClr val="tx1"/>
                  </a:solidFill>
                  <a:latin typeface="微软雅黑" panose="020B0503020204020204" pitchFamily="34" charset="-122"/>
                  <a:ea typeface="微软雅黑" panose="020B0503020204020204" pitchFamily="34" charset="-122"/>
                </a:rPr>
                <a:t>重庆</a:t>
              </a:r>
              <a:r>
                <a:rPr lang="en-US" altLang="zh-CN" sz="1600" b="0" dirty="0">
                  <a:solidFill>
                    <a:schemeClr val="tx1"/>
                  </a:solidFill>
                  <a:latin typeface="微软雅黑" panose="020B0503020204020204" pitchFamily="34" charset="-122"/>
                  <a:ea typeface="微软雅黑" panose="020B0503020204020204" pitchFamily="34" charset="-122"/>
                </a:rPr>
                <a:t>   </a:t>
              </a:r>
              <a:r>
                <a:rPr lang="zh-CN" altLang="en-US" sz="1600" b="0" dirty="0">
                  <a:solidFill>
                    <a:schemeClr val="tx1"/>
                  </a:solidFill>
                  <a:latin typeface="微软雅黑" panose="020B0503020204020204" pitchFamily="34" charset="-122"/>
                  <a:ea typeface="微软雅黑" panose="020B0503020204020204" pitchFamily="34" charset="-122"/>
                </a:rPr>
                <a:t>配额自主申报，导致配发过量、交易冷淡</a:t>
              </a:r>
              <a:endParaRPr lang="en-US" altLang="zh-CN" sz="1600" b="0" dirty="0">
                <a:solidFill>
                  <a:schemeClr val="tx1"/>
                </a:solidFill>
                <a:latin typeface="微软雅黑" panose="020B0503020204020204" pitchFamily="34" charset="-122"/>
                <a:ea typeface="微软雅黑" panose="020B0503020204020204" pitchFamily="34" charset="-122"/>
              </a:endParaRPr>
            </a:p>
          </p:txBody>
        </p:sp>
        <p:sp>
          <p:nvSpPr>
            <p:cNvPr id="14" name="矩形 67"/>
            <p:cNvSpPr>
              <a:spLocks noChangeArrowheads="1"/>
            </p:cNvSpPr>
            <p:nvPr/>
          </p:nvSpPr>
          <p:spPr bwMode="auto">
            <a:xfrm>
              <a:off x="5840931" y="2720986"/>
              <a:ext cx="46130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a:spcBef>
                  <a:spcPct val="20000"/>
                </a:spcBef>
                <a:buChar char="•"/>
                <a:defRPr sz="3200">
                  <a:solidFill>
                    <a:srgbClr val="3F3F3F"/>
                  </a:solidFill>
                  <a:latin typeface="Arial" panose="020B0604020202020204" pitchFamily="34" charset="0"/>
                </a:defRPr>
              </a:lvl1pPr>
              <a:lvl2pPr marL="742950" indent="-285750" defTabSz="912813">
                <a:spcBef>
                  <a:spcPct val="20000"/>
                </a:spcBef>
                <a:buChar char="–"/>
                <a:defRPr sz="2800">
                  <a:solidFill>
                    <a:srgbClr val="3F3F3F"/>
                  </a:solidFill>
                  <a:latin typeface="Arial" panose="020B0604020202020204" pitchFamily="34" charset="0"/>
                </a:defRPr>
              </a:lvl2pPr>
              <a:lvl3pPr marL="1143000" indent="-228600" defTabSz="912813">
                <a:spcBef>
                  <a:spcPct val="20000"/>
                </a:spcBef>
                <a:buChar char="•"/>
                <a:defRPr sz="2400">
                  <a:solidFill>
                    <a:srgbClr val="3F3F3F"/>
                  </a:solidFill>
                  <a:latin typeface="Arial" panose="020B0604020202020204" pitchFamily="34" charset="0"/>
                </a:defRPr>
              </a:lvl3pPr>
              <a:lvl4pPr marL="1600200" indent="-228600" defTabSz="912813">
                <a:spcBef>
                  <a:spcPct val="20000"/>
                </a:spcBef>
                <a:buChar char="–"/>
                <a:defRPr sz="2000">
                  <a:solidFill>
                    <a:srgbClr val="3F3F3F"/>
                  </a:solidFill>
                  <a:latin typeface="Arial" panose="020B0604020202020204" pitchFamily="34" charset="0"/>
                </a:defRPr>
              </a:lvl4pPr>
              <a:lvl5pPr marL="2057400" indent="-228600" defTabSz="912813">
                <a:spcBef>
                  <a:spcPct val="20000"/>
                </a:spcBef>
                <a:buChar char="»"/>
                <a:defRPr sz="2000">
                  <a:solidFill>
                    <a:srgbClr val="3F3F3F"/>
                  </a:solidFill>
                  <a:latin typeface="Arial" panose="020B0604020202020204" pitchFamily="34" charset="0"/>
                </a:defRPr>
              </a:lvl5pPr>
              <a:lvl6pPr marL="2514600" indent="-228600" defTabSz="912813" eaLnBrk="0" fontAlgn="base" hangingPunct="0">
                <a:spcBef>
                  <a:spcPct val="20000"/>
                </a:spcBef>
                <a:spcAft>
                  <a:spcPct val="0"/>
                </a:spcAft>
                <a:buChar char="»"/>
                <a:defRPr sz="2000">
                  <a:solidFill>
                    <a:srgbClr val="3F3F3F"/>
                  </a:solidFill>
                  <a:latin typeface="Arial" panose="020B0604020202020204" pitchFamily="34" charset="0"/>
                </a:defRPr>
              </a:lvl6pPr>
              <a:lvl7pPr marL="2971800" indent="-228600" defTabSz="912813" eaLnBrk="0" fontAlgn="base" hangingPunct="0">
                <a:spcBef>
                  <a:spcPct val="20000"/>
                </a:spcBef>
                <a:spcAft>
                  <a:spcPct val="0"/>
                </a:spcAft>
                <a:buChar char="»"/>
                <a:defRPr sz="2000">
                  <a:solidFill>
                    <a:srgbClr val="3F3F3F"/>
                  </a:solidFill>
                  <a:latin typeface="Arial" panose="020B0604020202020204" pitchFamily="34" charset="0"/>
                </a:defRPr>
              </a:lvl7pPr>
              <a:lvl8pPr marL="3429000" indent="-228600" defTabSz="912813" eaLnBrk="0" fontAlgn="base" hangingPunct="0">
                <a:spcBef>
                  <a:spcPct val="20000"/>
                </a:spcBef>
                <a:spcAft>
                  <a:spcPct val="0"/>
                </a:spcAft>
                <a:buChar char="»"/>
                <a:defRPr sz="2000">
                  <a:solidFill>
                    <a:srgbClr val="3F3F3F"/>
                  </a:solidFill>
                  <a:latin typeface="Arial" panose="020B0604020202020204" pitchFamily="34" charset="0"/>
                </a:defRPr>
              </a:lvl8pPr>
              <a:lvl9pPr marL="3886200" indent="-228600" defTabSz="912813" eaLnBrk="0" fontAlgn="base" hangingPunct="0">
                <a:spcBef>
                  <a:spcPct val="20000"/>
                </a:spcBef>
                <a:spcAft>
                  <a:spcPct val="0"/>
                </a:spcAft>
                <a:buChar char="»"/>
                <a:defRPr sz="2000">
                  <a:solidFill>
                    <a:srgbClr val="3F3F3F"/>
                  </a:solidFill>
                  <a:latin typeface="Arial" panose="020B0604020202020204" pitchFamily="34" charset="0"/>
                </a:defRPr>
              </a:lvl9pPr>
            </a:lstStyle>
            <a:p>
              <a:pPr>
                <a:lnSpc>
                  <a:spcPct val="150000"/>
                </a:lnSpc>
                <a:spcBef>
                  <a:spcPct val="0"/>
                </a:spcBef>
                <a:buFontTx/>
                <a:buNone/>
              </a:pPr>
              <a:r>
                <a:rPr lang="zh-CN" altLang="en-US" sz="1600" b="0" dirty="0">
                  <a:solidFill>
                    <a:schemeClr val="tx1"/>
                  </a:solidFill>
                  <a:latin typeface="微软雅黑" panose="020B0503020204020204" pitchFamily="34" charset="-122"/>
                  <a:ea typeface="微软雅黑" panose="020B0503020204020204" pitchFamily="34" charset="-122"/>
                </a:rPr>
                <a:t>北京、上海、天津</a:t>
              </a:r>
              <a:r>
                <a:rPr lang="en-US" altLang="zh-CN" sz="1600" b="0" dirty="0">
                  <a:solidFill>
                    <a:schemeClr val="tx1"/>
                  </a:solidFill>
                  <a:latin typeface="微软雅黑" panose="020B0503020204020204" pitchFamily="34" charset="-122"/>
                  <a:ea typeface="微软雅黑" panose="020B0503020204020204" pitchFamily="34" charset="-122"/>
                </a:rPr>
                <a:t> </a:t>
              </a:r>
              <a:r>
                <a:rPr lang="zh-CN" altLang="en-US" sz="1600" b="0" dirty="0">
                  <a:solidFill>
                    <a:schemeClr val="tx1"/>
                  </a:solidFill>
                  <a:latin typeface="微软雅黑" panose="020B0503020204020204" pitchFamily="34" charset="-122"/>
                  <a:ea typeface="微软雅黑" panose="020B0503020204020204" pitchFamily="34" charset="-122"/>
                </a:rPr>
                <a:t>注重履约管理</a:t>
              </a:r>
              <a:endParaRPr lang="en-US" altLang="zh-CN" sz="1600" b="0" dirty="0">
                <a:solidFill>
                  <a:schemeClr val="tx1"/>
                </a:solidFill>
                <a:latin typeface="微软雅黑" panose="020B0503020204020204" pitchFamily="34" charset="-122"/>
                <a:ea typeface="微软雅黑" panose="020B0503020204020204" pitchFamily="34" charset="-122"/>
              </a:endParaRPr>
            </a:p>
          </p:txBody>
        </p:sp>
        <p:grpSp>
          <p:nvGrpSpPr>
            <p:cNvPr id="15" name="组合 68"/>
            <p:cNvGrpSpPr>
              <a:grpSpLocks/>
            </p:cNvGrpSpPr>
            <p:nvPr/>
          </p:nvGrpSpPr>
          <p:grpSpPr bwMode="auto">
            <a:xfrm>
              <a:off x="3840299" y="2989768"/>
              <a:ext cx="1896715" cy="653573"/>
              <a:chOff x="6737602" y="2286599"/>
              <a:chExt cx="1896715" cy="653573"/>
            </a:xfrm>
          </p:grpSpPr>
          <p:cxnSp>
            <p:nvCxnSpPr>
              <p:cNvPr id="21" name="直接连接符 20"/>
              <p:cNvCxnSpPr>
                <a:stCxn id="54" idx="0"/>
              </p:cNvCxnSpPr>
              <p:nvPr/>
            </p:nvCxnSpPr>
            <p:spPr bwMode="auto">
              <a:xfrm flipV="1">
                <a:off x="6737429" y="2286548"/>
                <a:ext cx="1110196" cy="65398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7847625" y="2286548"/>
                <a:ext cx="78761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6" name="组合 69"/>
            <p:cNvGrpSpPr>
              <a:grpSpLocks/>
            </p:cNvGrpSpPr>
            <p:nvPr/>
          </p:nvGrpSpPr>
          <p:grpSpPr bwMode="auto">
            <a:xfrm>
              <a:off x="3745642" y="4318063"/>
              <a:ext cx="2015484" cy="655329"/>
              <a:chOff x="6618833" y="2286599"/>
              <a:chExt cx="2015484" cy="655329"/>
            </a:xfrm>
          </p:grpSpPr>
          <p:cxnSp>
            <p:nvCxnSpPr>
              <p:cNvPr id="19" name="直接连接符 18"/>
              <p:cNvCxnSpPr/>
              <p:nvPr/>
            </p:nvCxnSpPr>
            <p:spPr bwMode="auto">
              <a:xfrm flipV="1">
                <a:off x="6619053" y="2286850"/>
                <a:ext cx="1227500" cy="65556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7846553" y="2286850"/>
                <a:ext cx="78761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cxnSp>
          <p:nvCxnSpPr>
            <p:cNvPr id="17" name="直接连接符 16"/>
            <p:cNvCxnSpPr/>
            <p:nvPr/>
          </p:nvCxnSpPr>
          <p:spPr>
            <a:xfrm>
              <a:off x="3838030" y="5689770"/>
              <a:ext cx="1922943"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5802868" y="1662706"/>
              <a:ext cx="119399" cy="860335"/>
            </a:xfrm>
            <a:prstGeom prst="rect">
              <a:avLst/>
            </a:prstGeom>
            <a:solidFill>
              <a:srgbClr val="23948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77" fontAlgn="auto">
                <a:lnSpc>
                  <a:spcPct val="130000"/>
                </a:lnSpc>
                <a:spcBef>
                  <a:spcPts val="0"/>
                </a:spcBef>
                <a:spcAft>
                  <a:spcPts val="0"/>
                </a:spcAft>
                <a:defRPr/>
              </a:pPr>
              <a:endParaRPr lang="zh-CN" altLang="en-US" sz="1600" b="0" dirty="0">
                <a:solidFill>
                  <a:schemeClr val="tx1"/>
                </a:solidFill>
                <a:latin typeface="微软雅黑" panose="020B0503020204020204" pitchFamily="34" charset="-122"/>
                <a:ea typeface="微软雅黑" panose="020B0503020204020204" pitchFamily="34" charset="-122"/>
              </a:endParaRPr>
            </a:p>
          </p:txBody>
        </p:sp>
      </p:grpSp>
      <p:sp>
        <p:nvSpPr>
          <p:cNvPr id="59" name="文本占位符 2"/>
          <p:cNvSpPr>
            <a:spLocks noGrp="1"/>
          </p:cNvSpPr>
          <p:nvPr>
            <p:ph type="title"/>
          </p:nvPr>
        </p:nvSpPr>
        <p:spPr bwMode="auto">
          <a:xfrm>
            <a:off x="469287" y="182562"/>
            <a:ext cx="7987097" cy="8419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anchor="t" anchorCtr="0" compatLnSpc="1">
            <a:prstTxWarp prst="textNoShape">
              <a:avLst/>
            </a:prstTxWarp>
            <a:normAutofit fontScale="90000"/>
          </a:bodyPr>
          <a:lstStyle/>
          <a:p>
            <a:pPr algn="l"/>
            <a:r>
              <a:rPr lang="en-US" altLang="zh-CN" sz="3200" dirty="0"/>
              <a:t/>
            </a:r>
            <a:br>
              <a:rPr lang="en-US" altLang="zh-CN" sz="3200" dirty="0"/>
            </a:br>
            <a:r>
              <a:rPr lang="zh-CN" altLang="en-US" sz="3200" dirty="0"/>
              <a:t>试点市场区域性特征</a:t>
            </a:r>
          </a:p>
        </p:txBody>
      </p:sp>
    </p:spTree>
    <p:extLst>
      <p:ext uri="{BB962C8B-B14F-4D97-AF65-F5344CB8AC3E}">
        <p14:creationId xmlns:p14="http://schemas.microsoft.com/office/powerpoint/2010/main" val="3505598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标题 1"/>
          <p:cNvSpPr>
            <a:spLocks noGrp="1"/>
          </p:cNvSpPr>
          <p:nvPr>
            <p:ph type="title"/>
          </p:nvPr>
        </p:nvSpPr>
        <p:spPr>
          <a:xfrm>
            <a:off x="469287" y="182562"/>
            <a:ext cx="6931638" cy="903288"/>
          </a:xfrm>
        </p:spPr>
        <p:txBody>
          <a:bodyPr>
            <a:normAutofit fontScale="90000"/>
          </a:bodyPr>
          <a:lstStyle/>
          <a:p>
            <a:r>
              <a:rPr lang="en-US" altLang="zh-CN" dirty="0"/>
              <a:t/>
            </a:r>
            <a:br>
              <a:rPr lang="en-US" altLang="zh-CN" dirty="0"/>
            </a:br>
            <a:r>
              <a:rPr lang="zh-CN" altLang="en-US" dirty="0"/>
              <a:t>试点地区碳市场价格走势</a:t>
            </a:r>
            <a:r>
              <a:rPr lang="en-US" altLang="zh-CN" dirty="0"/>
              <a:t/>
            </a:r>
            <a:br>
              <a:rPr lang="en-US" altLang="zh-CN" dirty="0"/>
            </a:br>
            <a:endParaRPr lang="zh-CN" altLang="en-US" sz="2200" dirty="0">
              <a:solidFill>
                <a:schemeClr val="tx1"/>
              </a:solidFill>
              <a:latin typeface="+mn-lt"/>
              <a:ea typeface="+mn-ea"/>
              <a:cs typeface="+mn-cs"/>
            </a:endParaRPr>
          </a:p>
        </p:txBody>
      </p:sp>
      <p:graphicFrame>
        <p:nvGraphicFramePr>
          <p:cNvPr id="13" name="图表 12">
            <a:extLst>
              <a:ext uri="{FF2B5EF4-FFF2-40B4-BE49-F238E27FC236}">
                <a16:creationId xmlns:a16="http://schemas.microsoft.com/office/drawing/2014/main" xmlns="" id="{161FA73C-BD8D-438B-9A46-3666E930149A}"/>
              </a:ext>
            </a:extLst>
          </p:cNvPr>
          <p:cNvGraphicFramePr/>
          <p:nvPr>
            <p:extLst>
              <p:ext uri="{D42A27DB-BD31-4B8C-83A1-F6EECF244321}">
                <p14:modId xmlns:p14="http://schemas.microsoft.com/office/powerpoint/2010/main" val="1439074324"/>
              </p:ext>
            </p:extLst>
          </p:nvPr>
        </p:nvGraphicFramePr>
        <p:xfrm>
          <a:off x="469287" y="914430"/>
          <a:ext cx="9906000" cy="5514945"/>
        </p:xfrm>
        <a:graphic>
          <a:graphicData uri="http://schemas.openxmlformats.org/drawingml/2006/chart">
            <c:chart xmlns:c="http://schemas.openxmlformats.org/drawingml/2006/chart" xmlns:r="http://schemas.openxmlformats.org/officeDocument/2006/relationships" r:id="rId3"/>
          </a:graphicData>
        </a:graphic>
      </p:graphicFrame>
      <p:sp>
        <p:nvSpPr>
          <p:cNvPr id="2" name="矩形 1"/>
          <p:cNvSpPr/>
          <p:nvPr/>
        </p:nvSpPr>
        <p:spPr>
          <a:xfrm>
            <a:off x="4387840" y="1386946"/>
            <a:ext cx="3416320" cy="369332"/>
          </a:xfrm>
          <a:prstGeom prst="rect">
            <a:avLst/>
          </a:prstGeom>
        </p:spPr>
        <p:txBody>
          <a:bodyPr wrap="none">
            <a:spAutoFit/>
          </a:bodyPr>
          <a:lstStyle/>
          <a:p>
            <a:r>
              <a:rPr lang="zh-CN" altLang="en-US" dirty="0">
                <a:solidFill>
                  <a:srgbClr val="000000"/>
                </a:solidFill>
                <a:latin typeface="宋体" panose="02010600030101010101" pitchFamily="2" charset="-122"/>
              </a:rPr>
              <a:t>试点碳市场公开交易日成交均价</a:t>
            </a:r>
            <a:endParaRPr lang="zh-CN" altLang="en-US" dirty="0"/>
          </a:p>
        </p:txBody>
      </p:sp>
      <p:sp>
        <p:nvSpPr>
          <p:cNvPr id="3" name="文本框 2"/>
          <p:cNvSpPr txBox="1"/>
          <p:nvPr/>
        </p:nvSpPr>
        <p:spPr>
          <a:xfrm>
            <a:off x="9948863" y="2128838"/>
            <a:ext cx="2243137" cy="2862322"/>
          </a:xfrm>
          <a:prstGeom prst="rect">
            <a:avLst/>
          </a:prstGeom>
          <a:noFill/>
        </p:spPr>
        <p:txBody>
          <a:bodyPr wrap="square" rtlCol="0">
            <a:spAutoFit/>
          </a:bodyPr>
          <a:lstStyle/>
          <a:p>
            <a:r>
              <a:rPr lang="zh-CN" altLang="en-US" dirty="0"/>
              <a:t>             目前</a:t>
            </a:r>
            <a:endParaRPr lang="en-US" altLang="zh-CN" dirty="0"/>
          </a:p>
          <a:p>
            <a:endParaRPr lang="en-US" altLang="zh-CN" dirty="0"/>
          </a:p>
          <a:p>
            <a:pPr marL="285750" indent="-285750">
              <a:buFont typeface="Arial" panose="020B0604020202020204" pitchFamily="34" charset="0"/>
              <a:buChar char="•"/>
            </a:pPr>
            <a:r>
              <a:rPr lang="zh-CN" altLang="en-US" dirty="0"/>
              <a:t>北京配额价格最高约</a:t>
            </a:r>
            <a:r>
              <a:rPr lang="en-US" altLang="zh-CN" dirty="0"/>
              <a:t>70</a:t>
            </a:r>
            <a:r>
              <a:rPr lang="zh-CN" altLang="en-US" dirty="0"/>
              <a:t>元</a:t>
            </a:r>
            <a:r>
              <a:rPr lang="en-US" altLang="zh-CN" dirty="0"/>
              <a:t>/</a:t>
            </a:r>
            <a:r>
              <a:rPr lang="zh-CN" altLang="en-US" dirty="0"/>
              <a:t>吨</a:t>
            </a:r>
            <a:endParaRPr lang="en-US" altLang="zh-CN" dirty="0"/>
          </a:p>
          <a:p>
            <a:endParaRPr lang="en-US" altLang="zh-CN" dirty="0"/>
          </a:p>
          <a:p>
            <a:pPr marL="285750" indent="-285750">
              <a:buFont typeface="Arial" panose="020B0604020202020204" pitchFamily="34" charset="0"/>
              <a:buChar char="•"/>
            </a:pPr>
            <a:r>
              <a:rPr lang="zh-CN" altLang="en-US" dirty="0"/>
              <a:t>其次为湖北和上海</a:t>
            </a:r>
            <a:r>
              <a:rPr lang="en-US" altLang="zh-CN" dirty="0"/>
              <a:t>30-40</a:t>
            </a:r>
            <a:r>
              <a:rPr lang="zh-CN" altLang="en-US" dirty="0"/>
              <a:t>元</a:t>
            </a:r>
            <a:r>
              <a:rPr lang="en-US" altLang="zh-CN" dirty="0"/>
              <a:t>/</a:t>
            </a:r>
            <a:r>
              <a:rPr lang="zh-CN" altLang="en-US" dirty="0"/>
              <a:t>吨</a:t>
            </a:r>
            <a:endParaRPr lang="en-US" altLang="zh-CN" dirty="0"/>
          </a:p>
          <a:p>
            <a:endParaRPr lang="en-US" altLang="zh-CN" dirty="0"/>
          </a:p>
          <a:p>
            <a:pPr marL="285750" indent="-285750">
              <a:buFont typeface="Arial" panose="020B0604020202020204" pitchFamily="34" charset="0"/>
              <a:buChar char="•"/>
            </a:pPr>
            <a:r>
              <a:rPr lang="zh-CN" altLang="en-US" dirty="0"/>
              <a:t>其他试点价格基本在</a:t>
            </a:r>
            <a:r>
              <a:rPr lang="en-US" altLang="zh-CN" dirty="0"/>
              <a:t>10~20</a:t>
            </a:r>
            <a:r>
              <a:rPr lang="zh-CN" altLang="en-US" dirty="0"/>
              <a:t>元</a:t>
            </a:r>
            <a:r>
              <a:rPr lang="en-US" altLang="zh-CN" dirty="0"/>
              <a:t>/</a:t>
            </a:r>
            <a:r>
              <a:rPr lang="zh-CN" altLang="en-US" dirty="0"/>
              <a:t>吨</a:t>
            </a:r>
          </a:p>
        </p:txBody>
      </p:sp>
    </p:spTree>
    <p:extLst>
      <p:ext uri="{BB962C8B-B14F-4D97-AF65-F5344CB8AC3E}">
        <p14:creationId xmlns:p14="http://schemas.microsoft.com/office/powerpoint/2010/main" val="1100104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标题 1"/>
          <p:cNvSpPr>
            <a:spLocks noGrp="1"/>
          </p:cNvSpPr>
          <p:nvPr>
            <p:ph type="title"/>
          </p:nvPr>
        </p:nvSpPr>
        <p:spPr>
          <a:xfrm>
            <a:off x="469288" y="354018"/>
            <a:ext cx="5560038" cy="831846"/>
          </a:xfrm>
        </p:spPr>
        <p:txBody>
          <a:bodyPr>
            <a:noAutofit/>
          </a:bodyPr>
          <a:lstStyle/>
          <a:p>
            <a:r>
              <a:rPr lang="zh-CN" altLang="en-US" sz="2800" dirty="0"/>
              <a:t>试点碳市场成交情况</a:t>
            </a:r>
            <a:endParaRPr lang="zh-CN" altLang="en-US" sz="2000" dirty="0">
              <a:solidFill>
                <a:schemeClr val="tx1"/>
              </a:solidFill>
              <a:latin typeface="+mn-lt"/>
              <a:ea typeface="+mn-ea"/>
              <a:cs typeface="+mn-cs"/>
            </a:endParaRPr>
          </a:p>
        </p:txBody>
      </p:sp>
      <p:graphicFrame>
        <p:nvGraphicFramePr>
          <p:cNvPr id="5" name="图表 4">
            <a:extLst>
              <a:ext uri="{FF2B5EF4-FFF2-40B4-BE49-F238E27FC236}">
                <a16:creationId xmlns:a16="http://schemas.microsoft.com/office/drawing/2014/main" xmlns="" id="{00000000-0008-0000-0200-000002000000}"/>
              </a:ext>
            </a:extLst>
          </p:cNvPr>
          <p:cNvGraphicFramePr>
            <a:graphicFrameLocks/>
          </p:cNvGraphicFramePr>
          <p:nvPr>
            <p:extLst>
              <p:ext uri="{D42A27DB-BD31-4B8C-83A1-F6EECF244321}">
                <p14:modId xmlns:p14="http://schemas.microsoft.com/office/powerpoint/2010/main" val="575077707"/>
              </p:ext>
            </p:extLst>
          </p:nvPr>
        </p:nvGraphicFramePr>
        <p:xfrm>
          <a:off x="469288" y="1440438"/>
          <a:ext cx="5388588" cy="423429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图表 7">
            <a:extLst>
              <a:ext uri="{FF2B5EF4-FFF2-40B4-BE49-F238E27FC236}">
                <a16:creationId xmlns:a16="http://schemas.microsoft.com/office/drawing/2014/main" xmlns="" id="{00000000-0008-0000-0300-000002000000}"/>
              </a:ext>
            </a:extLst>
          </p:cNvPr>
          <p:cNvGraphicFramePr>
            <a:graphicFrameLocks/>
          </p:cNvGraphicFramePr>
          <p:nvPr>
            <p:extLst>
              <p:ext uri="{D42A27DB-BD31-4B8C-83A1-F6EECF244321}">
                <p14:modId xmlns:p14="http://schemas.microsoft.com/office/powerpoint/2010/main" val="477002031"/>
              </p:ext>
            </p:extLst>
          </p:nvPr>
        </p:nvGraphicFramePr>
        <p:xfrm>
          <a:off x="6029326" y="1414463"/>
          <a:ext cx="5838827" cy="4231698"/>
        </p:xfrm>
        <a:graphic>
          <a:graphicData uri="http://schemas.openxmlformats.org/drawingml/2006/chart">
            <c:chart xmlns:c="http://schemas.openxmlformats.org/drawingml/2006/chart" xmlns:r="http://schemas.openxmlformats.org/officeDocument/2006/relationships" r:id="rId3"/>
          </a:graphicData>
        </a:graphic>
      </p:graphicFrame>
      <p:sp>
        <p:nvSpPr>
          <p:cNvPr id="2" name="文本框 1"/>
          <p:cNvSpPr txBox="1"/>
          <p:nvPr/>
        </p:nvSpPr>
        <p:spPr>
          <a:xfrm>
            <a:off x="1100144" y="5900738"/>
            <a:ext cx="9986962" cy="646331"/>
          </a:xfrm>
          <a:prstGeom prst="rect">
            <a:avLst/>
          </a:prstGeom>
          <a:noFill/>
        </p:spPr>
        <p:txBody>
          <a:bodyPr wrap="square" rtlCol="0">
            <a:spAutoFit/>
          </a:bodyPr>
          <a:lstStyle/>
          <a:p>
            <a:r>
              <a:rPr lang="zh-CN" altLang="en-US" dirty="0"/>
              <a:t>截止到</a:t>
            </a:r>
            <a:r>
              <a:rPr lang="en-US" altLang="zh-CN" dirty="0"/>
              <a:t>2019</a:t>
            </a:r>
            <a:r>
              <a:rPr lang="zh-CN" altLang="en-US" dirty="0"/>
              <a:t>年</a:t>
            </a:r>
            <a:r>
              <a:rPr lang="en-US" altLang="zh-CN" dirty="0"/>
              <a:t>3</a:t>
            </a:r>
            <a:r>
              <a:rPr lang="zh-CN" altLang="en-US" dirty="0"/>
              <a:t>月</a:t>
            </a:r>
            <a:r>
              <a:rPr lang="en-US" altLang="zh-CN" dirty="0"/>
              <a:t>31</a:t>
            </a:r>
            <a:r>
              <a:rPr lang="zh-CN" altLang="en-US" dirty="0"/>
              <a:t>日，各碳交易试点一、二级市场现货合计成交量</a:t>
            </a:r>
            <a:r>
              <a:rPr lang="en-US" altLang="zh-CN" dirty="0"/>
              <a:t>2.97</a:t>
            </a:r>
            <a:r>
              <a:rPr lang="zh-CN" altLang="en-US" dirty="0"/>
              <a:t>亿吨，成交额</a:t>
            </a:r>
            <a:r>
              <a:rPr lang="en-US" altLang="zh-CN" dirty="0"/>
              <a:t>64.87</a:t>
            </a:r>
            <a:r>
              <a:rPr lang="zh-CN" altLang="en-US" dirty="0"/>
              <a:t>亿元，成交均价</a:t>
            </a:r>
            <a:r>
              <a:rPr lang="en-US" altLang="zh-CN" dirty="0"/>
              <a:t>21.87</a:t>
            </a:r>
            <a:r>
              <a:rPr lang="zh-CN" altLang="en-US" dirty="0"/>
              <a:t>元</a:t>
            </a:r>
            <a:r>
              <a:rPr lang="en-US" altLang="zh-CN" dirty="0"/>
              <a:t>/</a:t>
            </a:r>
            <a:r>
              <a:rPr lang="zh-CN" altLang="en-US" dirty="0"/>
              <a:t>吨。</a:t>
            </a:r>
          </a:p>
        </p:txBody>
      </p:sp>
    </p:spTree>
    <p:extLst>
      <p:ext uri="{BB962C8B-B14F-4D97-AF65-F5344CB8AC3E}">
        <p14:creationId xmlns:p14="http://schemas.microsoft.com/office/powerpoint/2010/main" val="325680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标题 1"/>
          <p:cNvSpPr>
            <a:spLocks noGrp="1"/>
          </p:cNvSpPr>
          <p:nvPr>
            <p:ph type="title"/>
          </p:nvPr>
        </p:nvSpPr>
        <p:spPr>
          <a:xfrm>
            <a:off x="469287" y="182562"/>
            <a:ext cx="10515600" cy="841988"/>
          </a:xfrm>
        </p:spPr>
        <p:txBody>
          <a:bodyPr>
            <a:normAutofit/>
          </a:bodyPr>
          <a:lstStyle/>
          <a:p>
            <a:r>
              <a:rPr lang="zh-CN" altLang="en-US" sz="2800" dirty="0"/>
              <a:t>试点地区碳金融创新情况</a:t>
            </a:r>
          </a:p>
        </p:txBody>
      </p:sp>
      <p:graphicFrame>
        <p:nvGraphicFramePr>
          <p:cNvPr id="5" name="表格 4"/>
          <p:cNvGraphicFramePr>
            <a:graphicFrameLocks noGrp="1"/>
          </p:cNvGraphicFramePr>
          <p:nvPr>
            <p:extLst>
              <p:ext uri="{D42A27DB-BD31-4B8C-83A1-F6EECF244321}">
                <p14:modId xmlns:p14="http://schemas.microsoft.com/office/powerpoint/2010/main" val="2493492172"/>
              </p:ext>
            </p:extLst>
          </p:nvPr>
        </p:nvGraphicFramePr>
        <p:xfrm>
          <a:off x="4612648" y="385761"/>
          <a:ext cx="6372239" cy="6324600"/>
        </p:xfrm>
        <a:graphic>
          <a:graphicData uri="http://schemas.openxmlformats.org/drawingml/2006/table">
            <a:tbl>
              <a:tblPr firstRow="1" firstCol="1" bandRow="1">
                <a:tableStyleId>{0660B408-B3CF-4A94-85FC-2B1E0A45F4A2}</a:tableStyleId>
              </a:tblPr>
              <a:tblGrid>
                <a:gridCol w="520416">
                  <a:extLst>
                    <a:ext uri="{9D8B030D-6E8A-4147-A177-3AD203B41FA5}">
                      <a16:colId xmlns:a16="http://schemas.microsoft.com/office/drawing/2014/main" xmlns="" val="20000"/>
                    </a:ext>
                  </a:extLst>
                </a:gridCol>
                <a:gridCol w="594937">
                  <a:extLst>
                    <a:ext uri="{9D8B030D-6E8A-4147-A177-3AD203B41FA5}">
                      <a16:colId xmlns:a16="http://schemas.microsoft.com/office/drawing/2014/main" xmlns="" val="20001"/>
                    </a:ext>
                  </a:extLst>
                </a:gridCol>
                <a:gridCol w="5256886">
                  <a:extLst>
                    <a:ext uri="{9D8B030D-6E8A-4147-A177-3AD203B41FA5}">
                      <a16:colId xmlns:a16="http://schemas.microsoft.com/office/drawing/2014/main" xmlns="" val="20002"/>
                    </a:ext>
                  </a:extLst>
                </a:gridCol>
              </a:tblGrid>
              <a:tr h="196785">
                <a:tc>
                  <a:txBody>
                    <a:bodyPr/>
                    <a:lstStyle/>
                    <a:p>
                      <a:pPr algn="ctr">
                        <a:spcAft>
                          <a:spcPts val="0"/>
                        </a:spcAft>
                      </a:pPr>
                      <a:r>
                        <a:rPr lang="zh-CN" sz="1600" kern="0" dirty="0">
                          <a:effectLst/>
                          <a:ea typeface="微软雅黑"/>
                        </a:rPr>
                        <a:t>试点</a:t>
                      </a:r>
                      <a:endParaRPr lang="zh-CN" sz="1600" kern="100" dirty="0">
                        <a:effectLst/>
                        <a:latin typeface="Calibri"/>
                        <a:ea typeface="微软雅黑"/>
                        <a:cs typeface="Times New Roman"/>
                      </a:endParaRPr>
                    </a:p>
                  </a:txBody>
                  <a:tcPr marL="47932" marR="47932" marT="0" marB="0" anchor="ctr">
                    <a:solidFill>
                      <a:srgbClr val="007050"/>
                    </a:solidFill>
                  </a:tcPr>
                </a:tc>
                <a:tc>
                  <a:txBody>
                    <a:bodyPr/>
                    <a:lstStyle/>
                    <a:p>
                      <a:pPr algn="ctr">
                        <a:spcAft>
                          <a:spcPts val="0"/>
                        </a:spcAft>
                      </a:pPr>
                      <a:r>
                        <a:rPr lang="zh-CN" sz="1600" kern="0" dirty="0">
                          <a:effectLst/>
                          <a:ea typeface="微软雅黑"/>
                        </a:rPr>
                        <a:t>数量</a:t>
                      </a:r>
                      <a:endParaRPr lang="zh-CN" sz="1600" kern="100" dirty="0">
                        <a:effectLst/>
                        <a:latin typeface="Calibri"/>
                        <a:ea typeface="微软雅黑"/>
                        <a:cs typeface="Times New Roman"/>
                      </a:endParaRPr>
                    </a:p>
                  </a:txBody>
                  <a:tcPr marL="47932" marR="47932" marT="0" marB="0" anchor="ctr">
                    <a:solidFill>
                      <a:srgbClr val="007050"/>
                    </a:solidFill>
                  </a:tcPr>
                </a:tc>
                <a:tc>
                  <a:txBody>
                    <a:bodyPr/>
                    <a:lstStyle/>
                    <a:p>
                      <a:pPr algn="ctr">
                        <a:spcAft>
                          <a:spcPts val="0"/>
                        </a:spcAft>
                      </a:pPr>
                      <a:r>
                        <a:rPr lang="zh-CN" sz="1600" kern="0" dirty="0">
                          <a:effectLst/>
                          <a:ea typeface="微软雅黑"/>
                        </a:rPr>
                        <a:t>内容及规模</a:t>
                      </a:r>
                      <a:endParaRPr lang="zh-CN" sz="1600" kern="100" dirty="0">
                        <a:effectLst/>
                        <a:latin typeface="Calibri"/>
                        <a:ea typeface="微软雅黑"/>
                        <a:cs typeface="Times New Roman"/>
                      </a:endParaRPr>
                    </a:p>
                  </a:txBody>
                  <a:tcPr marL="47932" marR="47932" marT="0" marB="0" anchor="ctr">
                    <a:solidFill>
                      <a:srgbClr val="007050"/>
                    </a:solidFill>
                  </a:tcPr>
                </a:tc>
                <a:extLst>
                  <a:ext uri="{0D108BD9-81ED-4DB2-BD59-A6C34878D82A}">
                    <a16:rowId xmlns:a16="http://schemas.microsoft.com/office/drawing/2014/main" xmlns="" val="10000"/>
                  </a:ext>
                </a:extLst>
              </a:tr>
              <a:tr h="1180708">
                <a:tc>
                  <a:txBody>
                    <a:bodyPr/>
                    <a:lstStyle/>
                    <a:p>
                      <a:pPr algn="ctr">
                        <a:spcAft>
                          <a:spcPts val="0"/>
                        </a:spcAft>
                      </a:pPr>
                      <a:r>
                        <a:rPr lang="zh-CN" sz="1400" kern="0" dirty="0">
                          <a:effectLst/>
                          <a:ea typeface="微软雅黑"/>
                        </a:rPr>
                        <a:t>深圳</a:t>
                      </a:r>
                      <a:endParaRPr lang="zh-CN" sz="1400" kern="100" dirty="0">
                        <a:effectLst/>
                        <a:latin typeface="Calibri"/>
                        <a:ea typeface="微软雅黑"/>
                        <a:cs typeface="Times New Roman"/>
                      </a:endParaRPr>
                    </a:p>
                  </a:txBody>
                  <a:tcPr marL="47932" marR="47932" marT="0" marB="0" anchor="ctr">
                    <a:solidFill>
                      <a:schemeClr val="accent5">
                        <a:lumMod val="40000"/>
                        <a:lumOff val="60000"/>
                      </a:schemeClr>
                    </a:solidFill>
                  </a:tcPr>
                </a:tc>
                <a:tc>
                  <a:txBody>
                    <a:bodyPr/>
                    <a:lstStyle/>
                    <a:p>
                      <a:pPr marL="0" algn="ctr" defTabSz="914400" rtl="0" eaLnBrk="0" latinLnBrk="0" hangingPunct="0">
                        <a:spcAft>
                          <a:spcPts val="0"/>
                        </a:spcAft>
                      </a:pPr>
                      <a:r>
                        <a:rPr lang="en-US" altLang="zh-CN" sz="1400" kern="0" dirty="0">
                          <a:solidFill>
                            <a:schemeClr val="dk1"/>
                          </a:solidFill>
                          <a:effectLst/>
                          <a:latin typeface="+mn-ea"/>
                          <a:ea typeface="+mn-ea"/>
                          <a:cs typeface="+mn-cs"/>
                        </a:rPr>
                        <a:t>6</a:t>
                      </a:r>
                      <a:endParaRPr lang="zh-CN" sz="1400" kern="0" dirty="0">
                        <a:solidFill>
                          <a:schemeClr val="dk1"/>
                        </a:solidFill>
                        <a:effectLst/>
                        <a:latin typeface="+mn-ea"/>
                        <a:ea typeface="+mn-ea"/>
                        <a:cs typeface="+mn-cs"/>
                      </a:endParaRPr>
                    </a:p>
                  </a:txBody>
                  <a:tcPr marL="47932" marR="47932" marT="0" marB="0" anchor="ctr">
                    <a:solidFill>
                      <a:schemeClr val="accent5">
                        <a:lumMod val="40000"/>
                        <a:lumOff val="60000"/>
                      </a:schemeClr>
                    </a:solidFill>
                  </a:tcPr>
                </a:tc>
                <a:tc>
                  <a:txBody>
                    <a:bodyPr/>
                    <a:lstStyle/>
                    <a:p>
                      <a:pPr marL="0" lvl="0" indent="0" algn="l" eaLnBrk="0" hangingPunct="0">
                        <a:lnSpc>
                          <a:spcPct val="100000"/>
                        </a:lnSpc>
                        <a:spcAft>
                          <a:spcPts val="0"/>
                        </a:spcAft>
                        <a:buFont typeface="+mj-lt"/>
                        <a:buNone/>
                      </a:pPr>
                      <a:r>
                        <a:rPr lang="en-US" altLang="zh-CN" sz="1400" kern="0" dirty="0">
                          <a:effectLst/>
                        </a:rPr>
                        <a:t>1.</a:t>
                      </a:r>
                      <a:r>
                        <a:rPr lang="zh-CN" sz="1400" kern="0" dirty="0">
                          <a:effectLst/>
                        </a:rPr>
                        <a:t>中广核碳债券，规模</a:t>
                      </a:r>
                      <a:r>
                        <a:rPr lang="en-US" sz="1400" kern="0" dirty="0">
                          <a:effectLst/>
                        </a:rPr>
                        <a:t>10</a:t>
                      </a:r>
                      <a:r>
                        <a:rPr lang="zh-CN" sz="1400" kern="0" dirty="0">
                          <a:effectLst/>
                        </a:rPr>
                        <a:t>亿元</a:t>
                      </a:r>
                      <a:endParaRPr lang="zh-CN" sz="1400" kern="100" dirty="0">
                        <a:effectLst/>
                      </a:endParaRPr>
                    </a:p>
                    <a:p>
                      <a:pPr marL="0" lvl="0" indent="0" algn="l" eaLnBrk="0" hangingPunct="0">
                        <a:lnSpc>
                          <a:spcPct val="100000"/>
                        </a:lnSpc>
                        <a:spcAft>
                          <a:spcPts val="0"/>
                        </a:spcAft>
                        <a:buFont typeface="+mj-lt"/>
                        <a:buNone/>
                      </a:pPr>
                      <a:r>
                        <a:rPr lang="en-US" altLang="zh-CN" sz="1400" kern="0" dirty="0">
                          <a:effectLst/>
                        </a:rPr>
                        <a:t>2.</a:t>
                      </a:r>
                      <a:r>
                        <a:rPr lang="zh-CN" sz="1400" b="1" kern="0" dirty="0">
                          <a:effectLst/>
                        </a:rPr>
                        <a:t>首笔</a:t>
                      </a:r>
                      <a:r>
                        <a:rPr lang="zh-CN" sz="1400" kern="0" dirty="0">
                          <a:effectLst/>
                        </a:rPr>
                        <a:t>绿色结构性存款，</a:t>
                      </a:r>
                      <a:r>
                        <a:rPr lang="en-US" sz="1400" kern="0" dirty="0">
                          <a:effectLst/>
                        </a:rPr>
                        <a:t>1000</a:t>
                      </a:r>
                      <a:r>
                        <a:rPr lang="zh-CN" sz="1400" kern="0" dirty="0">
                          <a:effectLst/>
                        </a:rPr>
                        <a:t>吨配额</a:t>
                      </a:r>
                      <a:endParaRPr lang="zh-CN" sz="1400" kern="100" dirty="0">
                        <a:effectLst/>
                      </a:endParaRPr>
                    </a:p>
                    <a:p>
                      <a:pPr marL="0" lvl="0" indent="0" algn="l" eaLnBrk="0" hangingPunct="0">
                        <a:lnSpc>
                          <a:spcPct val="100000"/>
                        </a:lnSpc>
                        <a:spcAft>
                          <a:spcPts val="0"/>
                        </a:spcAft>
                        <a:buFont typeface="+mj-lt"/>
                        <a:buNone/>
                      </a:pPr>
                      <a:r>
                        <a:rPr lang="en-US" altLang="zh-CN" sz="1400" kern="0" dirty="0">
                          <a:effectLst/>
                        </a:rPr>
                        <a:t>3.</a:t>
                      </a:r>
                      <a:r>
                        <a:rPr lang="zh-CN" sz="1400" kern="0" dirty="0">
                          <a:effectLst/>
                        </a:rPr>
                        <a:t>碳资产托管服务协议</a:t>
                      </a:r>
                      <a:endParaRPr lang="zh-CN" sz="1400" kern="100" dirty="0">
                        <a:effectLst/>
                      </a:endParaRPr>
                    </a:p>
                    <a:p>
                      <a:pPr marL="0" lvl="0" indent="0" algn="l" eaLnBrk="0" hangingPunct="0">
                        <a:lnSpc>
                          <a:spcPct val="100000"/>
                        </a:lnSpc>
                        <a:spcAft>
                          <a:spcPts val="0"/>
                        </a:spcAft>
                        <a:buFont typeface="+mj-lt"/>
                        <a:buNone/>
                      </a:pPr>
                      <a:r>
                        <a:rPr lang="en-US" altLang="zh-CN" sz="1400" kern="0" dirty="0">
                          <a:effectLst/>
                        </a:rPr>
                        <a:t>4.</a:t>
                      </a:r>
                      <a:r>
                        <a:rPr lang="zh-CN" sz="1400" b="1" kern="0" dirty="0">
                          <a:effectLst/>
                        </a:rPr>
                        <a:t>首笔</a:t>
                      </a:r>
                      <a:r>
                        <a:rPr lang="zh-CN" sz="1400" kern="0" dirty="0">
                          <a:effectLst/>
                        </a:rPr>
                        <a:t>跨境碳配额交易</a:t>
                      </a:r>
                      <a:r>
                        <a:rPr lang="zh-CN" altLang="en-US" sz="1400" kern="0" dirty="0">
                          <a:effectLst/>
                        </a:rPr>
                        <a:t>，</a:t>
                      </a:r>
                      <a:r>
                        <a:rPr lang="en-US" sz="1400" kern="0" dirty="0">
                          <a:effectLst/>
                        </a:rPr>
                        <a:t>1</a:t>
                      </a:r>
                      <a:r>
                        <a:rPr lang="zh-CN" altLang="en-US" sz="1400" kern="0" dirty="0">
                          <a:effectLst/>
                        </a:rPr>
                        <a:t>万</a:t>
                      </a:r>
                      <a:r>
                        <a:rPr lang="zh-CN" sz="1400" kern="0" dirty="0">
                          <a:effectLst/>
                        </a:rPr>
                        <a:t>吨</a:t>
                      </a:r>
                      <a:endParaRPr lang="zh-CN" sz="1400" kern="100" dirty="0">
                        <a:effectLst/>
                      </a:endParaRPr>
                    </a:p>
                    <a:p>
                      <a:pPr marL="0" lvl="0" indent="0" algn="l" eaLnBrk="0" hangingPunct="0">
                        <a:lnSpc>
                          <a:spcPct val="100000"/>
                        </a:lnSpc>
                        <a:spcAft>
                          <a:spcPts val="0"/>
                        </a:spcAft>
                        <a:buFont typeface="+mj-lt"/>
                        <a:buNone/>
                      </a:pPr>
                      <a:r>
                        <a:rPr lang="en-US" altLang="zh-CN" sz="1400" kern="0" dirty="0">
                          <a:effectLst/>
                        </a:rPr>
                        <a:t>5.</a:t>
                      </a:r>
                      <a:r>
                        <a:rPr lang="zh-CN" sz="1400" b="1" kern="0" dirty="0">
                          <a:effectLst/>
                        </a:rPr>
                        <a:t>首单</a:t>
                      </a:r>
                      <a:r>
                        <a:rPr lang="zh-CN" sz="1400" kern="0" dirty="0">
                          <a:effectLst/>
                        </a:rPr>
                        <a:t>跨境配额回购</a:t>
                      </a:r>
                      <a:r>
                        <a:rPr lang="zh-CN" altLang="en-US" sz="1400" kern="0" dirty="0">
                          <a:effectLst/>
                        </a:rPr>
                        <a:t>，</a:t>
                      </a:r>
                      <a:r>
                        <a:rPr lang="en-US" sz="1400" kern="0" dirty="0">
                          <a:effectLst/>
                        </a:rPr>
                        <a:t>400</a:t>
                      </a:r>
                      <a:r>
                        <a:rPr lang="zh-CN" sz="1400" kern="0" dirty="0">
                          <a:effectLst/>
                        </a:rPr>
                        <a:t>万吨</a:t>
                      </a:r>
                      <a:endParaRPr lang="en-US" altLang="zh-CN" sz="1400" kern="0" dirty="0">
                        <a:effectLst/>
                      </a:endParaRPr>
                    </a:p>
                    <a:p>
                      <a:pPr marL="0" lvl="0" indent="0" algn="l" defTabSz="914400" rtl="0" eaLnBrk="0" latinLnBrk="0" hangingPunct="0">
                        <a:lnSpc>
                          <a:spcPct val="100000"/>
                        </a:lnSpc>
                        <a:spcAft>
                          <a:spcPts val="0"/>
                        </a:spcAft>
                        <a:buFont typeface="+mj-lt"/>
                        <a:buNone/>
                      </a:pPr>
                      <a:r>
                        <a:rPr lang="en-US" altLang="zh-CN" sz="1400" kern="0" dirty="0">
                          <a:solidFill>
                            <a:schemeClr val="dk1"/>
                          </a:solidFill>
                          <a:effectLst/>
                          <a:latin typeface="+mn-lt"/>
                          <a:ea typeface="+mn-ea"/>
                          <a:cs typeface="+mn-cs"/>
                        </a:rPr>
                        <a:t>6.</a:t>
                      </a:r>
                      <a:r>
                        <a:rPr lang="zh-CN" altLang="en-US" sz="1400" kern="0" dirty="0">
                          <a:solidFill>
                            <a:schemeClr val="dk1"/>
                          </a:solidFill>
                          <a:effectLst/>
                          <a:latin typeface="+mn-lt"/>
                          <a:ea typeface="+mn-ea"/>
                          <a:cs typeface="+mn-cs"/>
                        </a:rPr>
                        <a:t> 碳排放配额置换， </a:t>
                      </a:r>
                      <a:r>
                        <a:rPr lang="en-US" altLang="zh-CN" sz="1400" kern="0" dirty="0">
                          <a:solidFill>
                            <a:schemeClr val="dk1"/>
                          </a:solidFill>
                          <a:effectLst/>
                          <a:latin typeface="+mn-lt"/>
                          <a:ea typeface="+mn-ea"/>
                          <a:cs typeface="+mn-cs"/>
                        </a:rPr>
                        <a:t>400</a:t>
                      </a:r>
                      <a:r>
                        <a:rPr lang="zh-CN" altLang="en-US" sz="1400" kern="0" dirty="0">
                          <a:solidFill>
                            <a:schemeClr val="dk1"/>
                          </a:solidFill>
                          <a:effectLst/>
                          <a:latin typeface="+mn-lt"/>
                          <a:ea typeface="+mn-ea"/>
                          <a:cs typeface="+mn-cs"/>
                        </a:rPr>
                        <a:t>万吨配额</a:t>
                      </a:r>
                      <a:endParaRPr lang="zh-CN" sz="1400" kern="0" dirty="0">
                        <a:solidFill>
                          <a:schemeClr val="dk1"/>
                        </a:solidFill>
                        <a:effectLst/>
                        <a:latin typeface="+mn-lt"/>
                        <a:ea typeface="+mn-ea"/>
                        <a:cs typeface="+mn-cs"/>
                      </a:endParaRPr>
                    </a:p>
                  </a:txBody>
                  <a:tcPr marL="47932" marR="47932" marT="0" marB="0" anchor="ctr">
                    <a:solidFill>
                      <a:schemeClr val="accent5">
                        <a:lumMod val="40000"/>
                        <a:lumOff val="60000"/>
                      </a:schemeClr>
                    </a:solidFill>
                  </a:tcPr>
                </a:tc>
                <a:extLst>
                  <a:ext uri="{0D108BD9-81ED-4DB2-BD59-A6C34878D82A}">
                    <a16:rowId xmlns:a16="http://schemas.microsoft.com/office/drawing/2014/main" xmlns="" val="10001"/>
                  </a:ext>
                </a:extLst>
              </a:tr>
              <a:tr h="983923">
                <a:tc>
                  <a:txBody>
                    <a:bodyPr/>
                    <a:lstStyle/>
                    <a:p>
                      <a:pPr algn="ctr">
                        <a:spcAft>
                          <a:spcPts val="0"/>
                        </a:spcAft>
                      </a:pPr>
                      <a:r>
                        <a:rPr lang="zh-CN" sz="1400" kern="0" dirty="0">
                          <a:effectLst/>
                          <a:ea typeface="微软雅黑"/>
                        </a:rPr>
                        <a:t>上海</a:t>
                      </a:r>
                      <a:endParaRPr lang="zh-CN" sz="1400" kern="100" dirty="0">
                        <a:effectLst/>
                        <a:latin typeface="Calibri"/>
                        <a:ea typeface="微软雅黑"/>
                        <a:cs typeface="Times New Roman"/>
                      </a:endParaRPr>
                    </a:p>
                  </a:txBody>
                  <a:tcPr marL="47932" marR="47932" marT="0" marB="0" anchor="ctr">
                    <a:solidFill>
                      <a:schemeClr val="accent5">
                        <a:lumMod val="20000"/>
                        <a:lumOff val="80000"/>
                      </a:schemeClr>
                    </a:solidFill>
                  </a:tcPr>
                </a:tc>
                <a:tc>
                  <a:txBody>
                    <a:bodyPr/>
                    <a:lstStyle/>
                    <a:p>
                      <a:pPr algn="ctr" eaLnBrk="0" hangingPunct="0">
                        <a:spcAft>
                          <a:spcPts val="0"/>
                        </a:spcAft>
                      </a:pPr>
                      <a:r>
                        <a:rPr lang="en-US" sz="1400" kern="0" dirty="0">
                          <a:effectLst/>
                          <a:latin typeface="+mn-ea"/>
                          <a:ea typeface="+mn-ea"/>
                        </a:rPr>
                        <a:t>5</a:t>
                      </a:r>
                      <a:endParaRPr lang="zh-CN" sz="1400" kern="100" dirty="0">
                        <a:effectLst/>
                        <a:latin typeface="+mn-ea"/>
                        <a:ea typeface="+mn-ea"/>
                        <a:cs typeface="Times New Roman"/>
                      </a:endParaRPr>
                    </a:p>
                  </a:txBody>
                  <a:tcPr marL="47932" marR="47932" marT="0" marB="0" anchor="ctr">
                    <a:solidFill>
                      <a:schemeClr val="accent5">
                        <a:lumMod val="20000"/>
                        <a:lumOff val="80000"/>
                      </a:schemeClr>
                    </a:solidFill>
                  </a:tcPr>
                </a:tc>
                <a:tc>
                  <a:txBody>
                    <a:bodyPr/>
                    <a:lstStyle/>
                    <a:p>
                      <a:pPr marL="0" lvl="0" indent="0" algn="l" eaLnBrk="0" hangingPunct="0">
                        <a:lnSpc>
                          <a:spcPct val="100000"/>
                        </a:lnSpc>
                        <a:spcAft>
                          <a:spcPts val="0"/>
                        </a:spcAft>
                        <a:buFont typeface="+mj-lt"/>
                        <a:buNone/>
                      </a:pPr>
                      <a:r>
                        <a:rPr lang="en-US" altLang="zh-CN" sz="1400" kern="0" dirty="0">
                          <a:effectLst/>
                        </a:rPr>
                        <a:t>1.</a:t>
                      </a:r>
                      <a:r>
                        <a:rPr lang="zh-CN" sz="1400" b="1" kern="0" dirty="0">
                          <a:effectLst/>
                        </a:rPr>
                        <a:t>首单</a:t>
                      </a:r>
                      <a:r>
                        <a:rPr lang="en-US" sz="1400" kern="0" dirty="0">
                          <a:effectLst/>
                        </a:rPr>
                        <a:t>CCER</a:t>
                      </a:r>
                      <a:r>
                        <a:rPr lang="zh-CN" sz="1400" kern="0" dirty="0">
                          <a:effectLst/>
                        </a:rPr>
                        <a:t>质押贷款协议，贷款</a:t>
                      </a:r>
                      <a:r>
                        <a:rPr lang="en-US" sz="1400" kern="0" dirty="0">
                          <a:effectLst/>
                        </a:rPr>
                        <a:t>500</a:t>
                      </a:r>
                      <a:r>
                        <a:rPr lang="zh-CN" sz="1400" kern="0" dirty="0">
                          <a:effectLst/>
                        </a:rPr>
                        <a:t>万元</a:t>
                      </a:r>
                      <a:endParaRPr lang="zh-CN" sz="1400" kern="100" dirty="0">
                        <a:effectLst/>
                      </a:endParaRPr>
                    </a:p>
                    <a:p>
                      <a:pPr marL="0" lvl="0" indent="0" algn="l" eaLnBrk="0" hangingPunct="0">
                        <a:lnSpc>
                          <a:spcPct val="100000"/>
                        </a:lnSpc>
                        <a:spcAft>
                          <a:spcPts val="0"/>
                        </a:spcAft>
                        <a:buFont typeface="+mj-lt"/>
                        <a:buNone/>
                      </a:pPr>
                      <a:r>
                        <a:rPr lang="en-US" altLang="zh-CN" sz="1400" kern="0" dirty="0">
                          <a:effectLst/>
                        </a:rPr>
                        <a:t>2.</a:t>
                      </a:r>
                      <a:r>
                        <a:rPr lang="zh-CN" sz="1400" kern="0" dirty="0">
                          <a:effectLst/>
                        </a:rPr>
                        <a:t>海通宝碳基金，规模</a:t>
                      </a:r>
                      <a:r>
                        <a:rPr lang="en-US" sz="1400" kern="0" dirty="0">
                          <a:effectLst/>
                        </a:rPr>
                        <a:t>2</a:t>
                      </a:r>
                      <a:r>
                        <a:rPr lang="zh-CN" sz="1400" kern="0" dirty="0">
                          <a:effectLst/>
                        </a:rPr>
                        <a:t>亿元，是首个</a:t>
                      </a:r>
                      <a:r>
                        <a:rPr lang="en-US" sz="1400" kern="0" dirty="0">
                          <a:effectLst/>
                        </a:rPr>
                        <a:t>CCER</a:t>
                      </a:r>
                      <a:r>
                        <a:rPr lang="zh-CN" sz="1400" kern="0" dirty="0">
                          <a:effectLst/>
                        </a:rPr>
                        <a:t>的专项投资基金</a:t>
                      </a:r>
                      <a:endParaRPr lang="zh-CN" sz="1400" kern="100" dirty="0">
                        <a:effectLst/>
                      </a:endParaRPr>
                    </a:p>
                    <a:p>
                      <a:pPr marL="0" lvl="0" indent="0" algn="l" eaLnBrk="0" hangingPunct="0">
                        <a:lnSpc>
                          <a:spcPct val="100000"/>
                        </a:lnSpc>
                        <a:spcAft>
                          <a:spcPts val="0"/>
                        </a:spcAft>
                        <a:buFont typeface="+mj-lt"/>
                        <a:buNone/>
                      </a:pPr>
                      <a:r>
                        <a:rPr lang="en-US" altLang="zh-CN" sz="1400" kern="0" dirty="0">
                          <a:effectLst/>
                        </a:rPr>
                        <a:t>3.</a:t>
                      </a:r>
                      <a:r>
                        <a:rPr lang="zh-CN" sz="1400" b="1" kern="0" dirty="0">
                          <a:effectLst/>
                        </a:rPr>
                        <a:t>首单</a:t>
                      </a:r>
                      <a:r>
                        <a:rPr lang="zh-CN" sz="1400" kern="0" dirty="0">
                          <a:effectLst/>
                        </a:rPr>
                        <a:t>借碳交易签约，合同总配额数量为</a:t>
                      </a:r>
                      <a:r>
                        <a:rPr lang="en-US" sz="1400" kern="0" dirty="0">
                          <a:effectLst/>
                        </a:rPr>
                        <a:t>20</a:t>
                      </a:r>
                      <a:r>
                        <a:rPr lang="zh-CN" sz="1400" kern="0" dirty="0">
                          <a:effectLst/>
                        </a:rPr>
                        <a:t>万吨。</a:t>
                      </a:r>
                      <a:endParaRPr lang="zh-CN" sz="1400" kern="100" dirty="0">
                        <a:effectLst/>
                      </a:endParaRPr>
                    </a:p>
                    <a:p>
                      <a:pPr marL="0" lvl="0" indent="0" algn="l" defTabSz="914400" rtl="0" eaLnBrk="0" latinLnBrk="0" hangingPunct="0">
                        <a:lnSpc>
                          <a:spcPct val="100000"/>
                        </a:lnSpc>
                        <a:spcAft>
                          <a:spcPts val="0"/>
                        </a:spcAft>
                        <a:buFont typeface="+mj-lt"/>
                        <a:buNone/>
                      </a:pPr>
                      <a:r>
                        <a:rPr lang="en-US" altLang="zh-CN" sz="1400" kern="0" dirty="0">
                          <a:effectLst/>
                        </a:rPr>
                        <a:t>4.</a:t>
                      </a:r>
                      <a:r>
                        <a:rPr lang="zh-CN" sz="1400" kern="0" dirty="0">
                          <a:effectLst/>
                        </a:rPr>
                        <a:t>碳配额卖出回购业务</a:t>
                      </a:r>
                      <a:endParaRPr lang="en-US" altLang="zh-CN" sz="1400" kern="0" dirty="0">
                        <a:solidFill>
                          <a:schemeClr val="dk1"/>
                        </a:solidFill>
                        <a:effectLst/>
                        <a:latin typeface="+mn-lt"/>
                        <a:ea typeface="+mn-ea"/>
                        <a:cs typeface="+mn-cs"/>
                      </a:endParaRPr>
                    </a:p>
                    <a:p>
                      <a:pPr marL="0" lvl="0" indent="0" algn="l" defTabSz="914400" rtl="0" eaLnBrk="0" latinLnBrk="0" hangingPunct="0">
                        <a:lnSpc>
                          <a:spcPct val="100000"/>
                        </a:lnSpc>
                        <a:spcAft>
                          <a:spcPts val="0"/>
                        </a:spcAft>
                        <a:buFont typeface="+mj-lt"/>
                        <a:buNone/>
                      </a:pPr>
                      <a:r>
                        <a:rPr lang="en-US" altLang="zh-CN" sz="1400" kern="0" dirty="0">
                          <a:solidFill>
                            <a:schemeClr val="dk1"/>
                          </a:solidFill>
                          <a:effectLst/>
                          <a:latin typeface="+mn-lt"/>
                          <a:ea typeface="+mn-ea"/>
                          <a:cs typeface="+mn-cs"/>
                        </a:rPr>
                        <a:t>5.</a:t>
                      </a:r>
                      <a:r>
                        <a:rPr lang="zh-CN" altLang="en-US" sz="1400" kern="0" dirty="0">
                          <a:solidFill>
                            <a:schemeClr val="dk1"/>
                          </a:solidFill>
                          <a:effectLst/>
                          <a:latin typeface="+mn-lt"/>
                          <a:ea typeface="+mn-ea"/>
                          <a:cs typeface="+mn-cs"/>
                        </a:rPr>
                        <a:t>远期产品上线</a:t>
                      </a:r>
                      <a:endParaRPr lang="zh-CN" sz="1400" kern="0" dirty="0">
                        <a:solidFill>
                          <a:schemeClr val="dk1"/>
                        </a:solidFill>
                        <a:effectLst/>
                        <a:latin typeface="+mn-lt"/>
                        <a:ea typeface="+mn-ea"/>
                        <a:cs typeface="+mn-cs"/>
                      </a:endParaRPr>
                    </a:p>
                  </a:txBody>
                  <a:tcPr marL="47932" marR="47932" marT="0" marB="0" anchor="ctr">
                    <a:solidFill>
                      <a:schemeClr val="accent5">
                        <a:lumMod val="20000"/>
                        <a:lumOff val="80000"/>
                      </a:schemeClr>
                    </a:solidFill>
                  </a:tcPr>
                </a:tc>
                <a:extLst>
                  <a:ext uri="{0D108BD9-81ED-4DB2-BD59-A6C34878D82A}">
                    <a16:rowId xmlns:a16="http://schemas.microsoft.com/office/drawing/2014/main" xmlns="" val="10002"/>
                  </a:ext>
                </a:extLst>
              </a:tr>
              <a:tr h="787139">
                <a:tc>
                  <a:txBody>
                    <a:bodyPr/>
                    <a:lstStyle/>
                    <a:p>
                      <a:pPr algn="ctr">
                        <a:spcAft>
                          <a:spcPts val="0"/>
                        </a:spcAft>
                      </a:pPr>
                      <a:r>
                        <a:rPr lang="zh-CN" sz="1400" kern="0" dirty="0">
                          <a:effectLst/>
                          <a:ea typeface="微软雅黑"/>
                        </a:rPr>
                        <a:t>北京</a:t>
                      </a:r>
                      <a:endParaRPr lang="zh-CN" sz="1400" kern="100" dirty="0">
                        <a:effectLst/>
                        <a:latin typeface="Calibri"/>
                        <a:ea typeface="微软雅黑"/>
                        <a:cs typeface="Times New Roman"/>
                      </a:endParaRPr>
                    </a:p>
                  </a:txBody>
                  <a:tcPr marL="47932" marR="47932" marT="0" marB="0" anchor="ctr">
                    <a:solidFill>
                      <a:schemeClr val="accent5">
                        <a:lumMod val="40000"/>
                        <a:lumOff val="60000"/>
                      </a:schemeClr>
                    </a:solidFill>
                  </a:tcPr>
                </a:tc>
                <a:tc>
                  <a:txBody>
                    <a:bodyPr/>
                    <a:lstStyle/>
                    <a:p>
                      <a:pPr algn="ctr" eaLnBrk="0" hangingPunct="0">
                        <a:spcAft>
                          <a:spcPts val="0"/>
                        </a:spcAft>
                      </a:pPr>
                      <a:r>
                        <a:rPr lang="en-US" altLang="zh-CN" sz="1400" kern="100" dirty="0">
                          <a:effectLst/>
                          <a:latin typeface="+mn-ea"/>
                          <a:ea typeface="+mn-ea"/>
                          <a:cs typeface="Times New Roman"/>
                        </a:rPr>
                        <a:t>4</a:t>
                      </a:r>
                      <a:endParaRPr lang="zh-CN" sz="1400" kern="100" dirty="0">
                        <a:effectLst/>
                        <a:latin typeface="+mn-ea"/>
                        <a:ea typeface="+mn-ea"/>
                        <a:cs typeface="Times New Roman"/>
                      </a:endParaRPr>
                    </a:p>
                  </a:txBody>
                  <a:tcPr marL="47932" marR="47932" marT="0" marB="0" anchor="ctr">
                    <a:solidFill>
                      <a:schemeClr val="accent5">
                        <a:lumMod val="40000"/>
                        <a:lumOff val="60000"/>
                      </a:schemeClr>
                    </a:solidFill>
                  </a:tcPr>
                </a:tc>
                <a:tc>
                  <a:txBody>
                    <a:bodyPr/>
                    <a:lstStyle/>
                    <a:p>
                      <a:pPr marL="0" lvl="0" indent="0" algn="l" defTabSz="914400" rtl="0" eaLnBrk="0" latinLnBrk="0" hangingPunct="0">
                        <a:lnSpc>
                          <a:spcPct val="100000"/>
                        </a:lnSpc>
                        <a:spcAft>
                          <a:spcPts val="0"/>
                        </a:spcAft>
                        <a:buFont typeface="+mj-lt"/>
                        <a:buNone/>
                      </a:pPr>
                      <a:r>
                        <a:rPr lang="en-US" sz="1400" kern="0" dirty="0">
                          <a:solidFill>
                            <a:schemeClr val="dk1"/>
                          </a:solidFill>
                          <a:effectLst/>
                          <a:latin typeface="+mn-lt"/>
                          <a:ea typeface="+mn-ea"/>
                          <a:cs typeface="+mn-cs"/>
                        </a:rPr>
                        <a:t>1</a:t>
                      </a:r>
                      <a:r>
                        <a:rPr lang="en-US" altLang="zh-CN" sz="1400" kern="0" dirty="0">
                          <a:solidFill>
                            <a:schemeClr val="dk1"/>
                          </a:solidFill>
                          <a:effectLst/>
                          <a:latin typeface="+mn-lt"/>
                          <a:ea typeface="+mn-ea"/>
                          <a:cs typeface="+mn-cs"/>
                        </a:rPr>
                        <a:t>.</a:t>
                      </a:r>
                      <a:r>
                        <a:rPr lang="zh-CN" altLang="en-US" sz="1400" b="1" kern="0" dirty="0">
                          <a:solidFill>
                            <a:schemeClr val="dk1"/>
                          </a:solidFill>
                          <a:effectLst/>
                          <a:latin typeface="+mn-lt"/>
                          <a:ea typeface="+mn-ea"/>
                          <a:cs typeface="+mn-cs"/>
                        </a:rPr>
                        <a:t>首</a:t>
                      </a:r>
                      <a:r>
                        <a:rPr lang="zh-CN" sz="1400" b="1" kern="0" dirty="0">
                          <a:solidFill>
                            <a:schemeClr val="dk1"/>
                          </a:solidFill>
                          <a:effectLst/>
                          <a:latin typeface="+mn-lt"/>
                          <a:ea typeface="+mn-ea"/>
                          <a:cs typeface="+mn-cs"/>
                        </a:rPr>
                        <a:t>笔</a:t>
                      </a:r>
                      <a:r>
                        <a:rPr lang="zh-CN" sz="1400" kern="0" dirty="0">
                          <a:solidFill>
                            <a:schemeClr val="dk1"/>
                          </a:solidFill>
                          <a:effectLst/>
                          <a:latin typeface="+mn-lt"/>
                          <a:ea typeface="+mn-ea"/>
                          <a:cs typeface="+mn-cs"/>
                        </a:rPr>
                        <a:t>担保型</a:t>
                      </a:r>
                      <a:r>
                        <a:rPr lang="en-US" sz="1400" kern="0" dirty="0">
                          <a:solidFill>
                            <a:schemeClr val="dk1"/>
                          </a:solidFill>
                          <a:effectLst/>
                          <a:latin typeface="+mn-lt"/>
                          <a:ea typeface="+mn-ea"/>
                          <a:cs typeface="+mn-cs"/>
                        </a:rPr>
                        <a:t>CCER</a:t>
                      </a:r>
                      <a:r>
                        <a:rPr lang="zh-CN" sz="1400" kern="0" dirty="0">
                          <a:solidFill>
                            <a:schemeClr val="dk1"/>
                          </a:solidFill>
                          <a:effectLst/>
                          <a:latin typeface="+mn-lt"/>
                          <a:ea typeface="+mn-ea"/>
                          <a:cs typeface="+mn-cs"/>
                        </a:rPr>
                        <a:t>碳远期合约</a:t>
                      </a:r>
                      <a:r>
                        <a:rPr lang="en-US" sz="1400" kern="0" dirty="0">
                          <a:solidFill>
                            <a:schemeClr val="dk1"/>
                          </a:solidFill>
                          <a:effectLst/>
                          <a:latin typeface="+mn-lt"/>
                          <a:ea typeface="+mn-ea"/>
                          <a:cs typeface="+mn-cs"/>
                        </a:rPr>
                        <a:t/>
                      </a:r>
                      <a:br>
                        <a:rPr lang="en-US" sz="1400" kern="0" dirty="0">
                          <a:solidFill>
                            <a:schemeClr val="dk1"/>
                          </a:solidFill>
                          <a:effectLst/>
                          <a:latin typeface="+mn-lt"/>
                          <a:ea typeface="+mn-ea"/>
                          <a:cs typeface="+mn-cs"/>
                        </a:rPr>
                      </a:br>
                      <a:r>
                        <a:rPr lang="en-US" sz="1400" kern="0" dirty="0">
                          <a:solidFill>
                            <a:schemeClr val="dk1"/>
                          </a:solidFill>
                          <a:effectLst/>
                          <a:latin typeface="+mn-lt"/>
                          <a:ea typeface="+mn-ea"/>
                          <a:cs typeface="+mn-cs"/>
                        </a:rPr>
                        <a:t>2</a:t>
                      </a:r>
                      <a:r>
                        <a:rPr lang="en-US" altLang="zh-CN" sz="1400" kern="0" dirty="0">
                          <a:solidFill>
                            <a:schemeClr val="dk1"/>
                          </a:solidFill>
                          <a:effectLst/>
                          <a:latin typeface="+mn-lt"/>
                          <a:ea typeface="+mn-ea"/>
                          <a:cs typeface="+mn-cs"/>
                        </a:rPr>
                        <a:t>.</a:t>
                      </a:r>
                      <a:r>
                        <a:rPr lang="zh-CN" sz="1400" b="1" kern="0" dirty="0">
                          <a:solidFill>
                            <a:schemeClr val="dk1"/>
                          </a:solidFill>
                          <a:effectLst/>
                          <a:latin typeface="+mn-lt"/>
                          <a:ea typeface="+mn-ea"/>
                          <a:cs typeface="+mn-cs"/>
                        </a:rPr>
                        <a:t>首笔</a:t>
                      </a:r>
                      <a:r>
                        <a:rPr lang="zh-CN" sz="1400" kern="0" dirty="0">
                          <a:solidFill>
                            <a:schemeClr val="dk1"/>
                          </a:solidFill>
                          <a:effectLst/>
                          <a:latin typeface="+mn-lt"/>
                          <a:ea typeface="+mn-ea"/>
                          <a:cs typeface="+mn-cs"/>
                        </a:rPr>
                        <a:t>碳配额场外掉期交易</a:t>
                      </a:r>
                      <a:r>
                        <a:rPr lang="en-US" sz="1400" kern="0" dirty="0">
                          <a:solidFill>
                            <a:schemeClr val="dk1"/>
                          </a:solidFill>
                          <a:effectLst/>
                          <a:latin typeface="+mn-lt"/>
                          <a:ea typeface="+mn-ea"/>
                          <a:cs typeface="+mn-cs"/>
                        </a:rPr>
                        <a:t>1</a:t>
                      </a:r>
                      <a:r>
                        <a:rPr lang="zh-CN" sz="1400" kern="0" dirty="0">
                          <a:solidFill>
                            <a:schemeClr val="dk1"/>
                          </a:solidFill>
                          <a:effectLst/>
                          <a:latin typeface="+mn-lt"/>
                          <a:ea typeface="+mn-ea"/>
                          <a:cs typeface="+mn-cs"/>
                        </a:rPr>
                        <a:t>万吨</a:t>
                      </a:r>
                      <a:r>
                        <a:rPr lang="en-US" sz="1400" kern="0" dirty="0">
                          <a:solidFill>
                            <a:schemeClr val="dk1"/>
                          </a:solidFill>
                          <a:effectLst/>
                          <a:latin typeface="+mn-lt"/>
                          <a:ea typeface="+mn-ea"/>
                          <a:cs typeface="+mn-cs"/>
                        </a:rPr>
                        <a:t/>
                      </a:r>
                      <a:br>
                        <a:rPr lang="en-US" sz="1400" kern="0" dirty="0">
                          <a:solidFill>
                            <a:schemeClr val="dk1"/>
                          </a:solidFill>
                          <a:effectLst/>
                          <a:latin typeface="+mn-lt"/>
                          <a:ea typeface="+mn-ea"/>
                          <a:cs typeface="+mn-cs"/>
                        </a:rPr>
                      </a:br>
                      <a:r>
                        <a:rPr lang="en-US" sz="1400" kern="0" dirty="0">
                          <a:solidFill>
                            <a:schemeClr val="dk1"/>
                          </a:solidFill>
                          <a:effectLst/>
                          <a:latin typeface="+mn-lt"/>
                          <a:ea typeface="+mn-ea"/>
                          <a:cs typeface="+mn-cs"/>
                        </a:rPr>
                        <a:t>3</a:t>
                      </a:r>
                      <a:r>
                        <a:rPr lang="en-US" altLang="zh-CN" sz="1400" kern="0" dirty="0">
                          <a:solidFill>
                            <a:schemeClr val="dk1"/>
                          </a:solidFill>
                          <a:effectLst/>
                          <a:latin typeface="+mn-lt"/>
                          <a:ea typeface="+mn-ea"/>
                          <a:cs typeface="+mn-cs"/>
                        </a:rPr>
                        <a:t>.</a:t>
                      </a:r>
                      <a:r>
                        <a:rPr lang="zh-CN" sz="1400" kern="0" dirty="0">
                          <a:solidFill>
                            <a:schemeClr val="dk1"/>
                          </a:solidFill>
                          <a:effectLst/>
                          <a:latin typeface="+mn-lt"/>
                          <a:ea typeface="+mn-ea"/>
                          <a:cs typeface="+mn-cs"/>
                        </a:rPr>
                        <a:t>碳配额质押融资</a:t>
                      </a:r>
                      <a:endParaRPr lang="en-US" altLang="zh-CN" sz="1400" kern="0" dirty="0">
                        <a:solidFill>
                          <a:schemeClr val="dk1"/>
                        </a:solidFill>
                        <a:effectLst/>
                        <a:latin typeface="+mn-lt"/>
                        <a:ea typeface="+mn-ea"/>
                        <a:cs typeface="+mn-cs"/>
                      </a:endParaRPr>
                    </a:p>
                    <a:p>
                      <a:pPr marL="0" lvl="0" indent="0" algn="l" defTabSz="914400" rtl="0" eaLnBrk="0" latinLnBrk="0" hangingPunct="0">
                        <a:lnSpc>
                          <a:spcPct val="100000"/>
                        </a:lnSpc>
                        <a:spcAft>
                          <a:spcPts val="0"/>
                        </a:spcAft>
                        <a:buFont typeface="+mj-lt"/>
                        <a:buNone/>
                      </a:pPr>
                      <a:r>
                        <a:rPr lang="en-US" altLang="zh-CN" sz="1400" kern="0" dirty="0">
                          <a:solidFill>
                            <a:schemeClr val="dk1"/>
                          </a:solidFill>
                          <a:effectLst/>
                          <a:latin typeface="+mn-lt"/>
                          <a:ea typeface="+mn-ea"/>
                          <a:cs typeface="+mn-cs"/>
                        </a:rPr>
                        <a:t>4.</a:t>
                      </a:r>
                      <a:r>
                        <a:rPr lang="zh-CN" altLang="en-US" sz="1400" b="1" kern="0" dirty="0">
                          <a:solidFill>
                            <a:schemeClr val="dk1"/>
                          </a:solidFill>
                          <a:effectLst/>
                          <a:latin typeface="+mn-lt"/>
                          <a:ea typeface="+mn-ea"/>
                          <a:cs typeface="+mn-cs"/>
                        </a:rPr>
                        <a:t>首个</a:t>
                      </a:r>
                      <a:r>
                        <a:rPr lang="zh-CN" altLang="en-US" sz="1400" kern="0" dirty="0">
                          <a:solidFill>
                            <a:schemeClr val="dk1"/>
                          </a:solidFill>
                          <a:effectLst/>
                          <a:latin typeface="+mn-lt"/>
                          <a:ea typeface="+mn-ea"/>
                          <a:cs typeface="+mn-cs"/>
                        </a:rPr>
                        <a:t>跨区域碳市场，京冀跨区域碳汇项目</a:t>
                      </a:r>
                      <a:endParaRPr lang="zh-CN" sz="1400" kern="0" dirty="0">
                        <a:solidFill>
                          <a:schemeClr val="dk1"/>
                        </a:solidFill>
                        <a:effectLst/>
                        <a:latin typeface="+mn-lt"/>
                        <a:ea typeface="+mn-ea"/>
                        <a:cs typeface="+mn-cs"/>
                      </a:endParaRPr>
                    </a:p>
                  </a:txBody>
                  <a:tcPr marL="47932" marR="47932" marT="0" marB="0" anchor="ctr">
                    <a:solidFill>
                      <a:schemeClr val="accent5">
                        <a:lumMod val="40000"/>
                        <a:lumOff val="60000"/>
                      </a:schemeClr>
                    </a:solidFill>
                  </a:tcPr>
                </a:tc>
                <a:extLst>
                  <a:ext uri="{0D108BD9-81ED-4DB2-BD59-A6C34878D82A}">
                    <a16:rowId xmlns:a16="http://schemas.microsoft.com/office/drawing/2014/main" xmlns="" val="10003"/>
                  </a:ext>
                </a:extLst>
              </a:tr>
              <a:tr h="787139">
                <a:tc>
                  <a:txBody>
                    <a:bodyPr/>
                    <a:lstStyle/>
                    <a:p>
                      <a:pPr algn="ctr">
                        <a:spcAft>
                          <a:spcPts val="0"/>
                        </a:spcAft>
                      </a:pPr>
                      <a:r>
                        <a:rPr lang="zh-CN" sz="1400" kern="0" dirty="0">
                          <a:effectLst/>
                          <a:ea typeface="微软雅黑"/>
                        </a:rPr>
                        <a:t>广东</a:t>
                      </a:r>
                      <a:endParaRPr lang="zh-CN" sz="1400" kern="100" dirty="0">
                        <a:effectLst/>
                        <a:latin typeface="Calibri"/>
                        <a:ea typeface="微软雅黑"/>
                        <a:cs typeface="Times New Roman"/>
                      </a:endParaRPr>
                    </a:p>
                  </a:txBody>
                  <a:tcPr marL="47932" marR="47932" marT="0" marB="0" anchor="ctr">
                    <a:solidFill>
                      <a:schemeClr val="accent5">
                        <a:lumMod val="20000"/>
                        <a:lumOff val="80000"/>
                      </a:schemeClr>
                    </a:solidFill>
                  </a:tcPr>
                </a:tc>
                <a:tc>
                  <a:txBody>
                    <a:bodyPr/>
                    <a:lstStyle/>
                    <a:p>
                      <a:pPr algn="ctr" eaLnBrk="0" hangingPunct="0">
                        <a:spcAft>
                          <a:spcPts val="0"/>
                        </a:spcAft>
                      </a:pPr>
                      <a:r>
                        <a:rPr lang="en-US" sz="1400" kern="0" dirty="0">
                          <a:effectLst/>
                          <a:latin typeface="+mn-ea"/>
                          <a:ea typeface="+mn-ea"/>
                        </a:rPr>
                        <a:t>4</a:t>
                      </a:r>
                      <a:endParaRPr lang="zh-CN" sz="1400" kern="100" dirty="0">
                        <a:effectLst/>
                        <a:latin typeface="+mn-ea"/>
                        <a:ea typeface="+mn-ea"/>
                        <a:cs typeface="Times New Roman"/>
                      </a:endParaRPr>
                    </a:p>
                  </a:txBody>
                  <a:tcPr marL="47932" marR="47932" marT="0" marB="0" anchor="ctr">
                    <a:solidFill>
                      <a:schemeClr val="accent5">
                        <a:lumMod val="20000"/>
                        <a:lumOff val="80000"/>
                      </a:schemeClr>
                    </a:solidFill>
                  </a:tcPr>
                </a:tc>
                <a:tc>
                  <a:txBody>
                    <a:bodyPr/>
                    <a:lstStyle/>
                    <a:p>
                      <a:pPr marL="0" lvl="0" indent="0" algn="l" eaLnBrk="0" hangingPunct="0">
                        <a:lnSpc>
                          <a:spcPct val="100000"/>
                        </a:lnSpc>
                        <a:spcAft>
                          <a:spcPts val="0"/>
                        </a:spcAft>
                        <a:buFont typeface="+mj-lt"/>
                        <a:buNone/>
                      </a:pPr>
                      <a:r>
                        <a:rPr lang="en-US" altLang="zh-CN" sz="1400" kern="0" dirty="0">
                          <a:effectLst/>
                        </a:rPr>
                        <a:t>1.</a:t>
                      </a:r>
                      <a:r>
                        <a:rPr lang="zh-CN" sz="1400" b="1" kern="0" dirty="0">
                          <a:effectLst/>
                        </a:rPr>
                        <a:t>首宗</a:t>
                      </a:r>
                      <a:r>
                        <a:rPr lang="zh-CN" sz="1400" kern="0" dirty="0">
                          <a:effectLst/>
                        </a:rPr>
                        <a:t>互换型碳交易</a:t>
                      </a:r>
                      <a:endParaRPr lang="zh-CN" sz="1400" kern="100" dirty="0">
                        <a:effectLst/>
                      </a:endParaRPr>
                    </a:p>
                    <a:p>
                      <a:pPr marL="0" lvl="0" indent="0" algn="l" eaLnBrk="0" hangingPunct="0">
                        <a:lnSpc>
                          <a:spcPct val="100000"/>
                        </a:lnSpc>
                        <a:spcAft>
                          <a:spcPts val="0"/>
                        </a:spcAft>
                        <a:buFont typeface="+mj-lt"/>
                        <a:buNone/>
                      </a:pPr>
                      <a:r>
                        <a:rPr lang="en-US" altLang="zh-CN" sz="1400" kern="0" dirty="0">
                          <a:effectLst/>
                        </a:rPr>
                        <a:t>2.</a:t>
                      </a:r>
                      <a:r>
                        <a:rPr lang="zh-CN" sz="1400" kern="0" dirty="0">
                          <a:effectLst/>
                        </a:rPr>
                        <a:t>碳排放配额抵押融资，融资</a:t>
                      </a:r>
                      <a:r>
                        <a:rPr lang="en-US" sz="1400" kern="0" dirty="0">
                          <a:effectLst/>
                        </a:rPr>
                        <a:t>5000</a:t>
                      </a:r>
                      <a:r>
                        <a:rPr lang="zh-CN" sz="1400" kern="0" dirty="0">
                          <a:effectLst/>
                        </a:rPr>
                        <a:t>万元</a:t>
                      </a:r>
                      <a:endParaRPr lang="zh-CN" sz="1400" kern="100" dirty="0">
                        <a:effectLst/>
                      </a:endParaRPr>
                    </a:p>
                    <a:p>
                      <a:pPr marL="0" lvl="0" indent="0" algn="l" eaLnBrk="0" hangingPunct="0">
                        <a:lnSpc>
                          <a:spcPct val="100000"/>
                        </a:lnSpc>
                        <a:spcAft>
                          <a:spcPts val="0"/>
                        </a:spcAft>
                        <a:buFont typeface="+mj-lt"/>
                        <a:buNone/>
                      </a:pPr>
                      <a:r>
                        <a:rPr lang="en-US" altLang="zh-CN" sz="1400" kern="0" dirty="0">
                          <a:effectLst/>
                        </a:rPr>
                        <a:t>3.</a:t>
                      </a:r>
                      <a:r>
                        <a:rPr lang="zh-CN" sz="1400" kern="0" dirty="0">
                          <a:effectLst/>
                        </a:rPr>
                        <a:t>碳排放配额抵押融资</a:t>
                      </a:r>
                      <a:endParaRPr lang="zh-CN" sz="1400" kern="100" dirty="0">
                        <a:effectLst/>
                      </a:endParaRPr>
                    </a:p>
                    <a:p>
                      <a:pPr marL="0" lvl="0" indent="0" algn="l" eaLnBrk="0" hangingPunct="0">
                        <a:lnSpc>
                          <a:spcPct val="100000"/>
                        </a:lnSpc>
                        <a:spcAft>
                          <a:spcPts val="0"/>
                        </a:spcAft>
                        <a:buFont typeface="+mj-lt"/>
                        <a:buNone/>
                      </a:pPr>
                      <a:r>
                        <a:rPr lang="en-US" altLang="zh-CN" sz="1400" kern="0" dirty="0">
                          <a:effectLst/>
                        </a:rPr>
                        <a:t>4.</a:t>
                      </a:r>
                      <a:r>
                        <a:rPr lang="zh-CN" altLang="en-US" sz="1400" b="1" kern="0" dirty="0">
                          <a:effectLst/>
                        </a:rPr>
                        <a:t>首</a:t>
                      </a:r>
                      <a:r>
                        <a:rPr lang="zh-CN" sz="1400" b="1" kern="0" dirty="0">
                          <a:effectLst/>
                        </a:rPr>
                        <a:t>单</a:t>
                      </a:r>
                      <a:r>
                        <a:rPr lang="zh-CN" sz="1400" kern="0" dirty="0">
                          <a:effectLst/>
                        </a:rPr>
                        <a:t>碳排放配额远期交易</a:t>
                      </a:r>
                      <a:endParaRPr lang="zh-CN" sz="1400" kern="100" dirty="0">
                        <a:effectLst/>
                        <a:latin typeface="Calibri"/>
                        <a:ea typeface="仿宋"/>
                        <a:cs typeface="Times New Roman"/>
                      </a:endParaRPr>
                    </a:p>
                  </a:txBody>
                  <a:tcPr marL="47932" marR="47932" marT="0" marB="0" anchor="ctr">
                    <a:solidFill>
                      <a:schemeClr val="accent5">
                        <a:lumMod val="20000"/>
                        <a:lumOff val="80000"/>
                      </a:schemeClr>
                    </a:solidFill>
                  </a:tcPr>
                </a:tc>
                <a:extLst>
                  <a:ext uri="{0D108BD9-81ED-4DB2-BD59-A6C34878D82A}">
                    <a16:rowId xmlns:a16="http://schemas.microsoft.com/office/drawing/2014/main" xmlns="" val="10004"/>
                  </a:ext>
                </a:extLst>
              </a:tr>
              <a:tr h="196785">
                <a:tc>
                  <a:txBody>
                    <a:bodyPr/>
                    <a:lstStyle/>
                    <a:p>
                      <a:pPr algn="ctr">
                        <a:spcAft>
                          <a:spcPts val="0"/>
                        </a:spcAft>
                      </a:pPr>
                      <a:r>
                        <a:rPr lang="zh-CN" sz="1400" kern="0" dirty="0">
                          <a:effectLst/>
                          <a:ea typeface="微软雅黑"/>
                        </a:rPr>
                        <a:t>天津</a:t>
                      </a:r>
                      <a:endParaRPr lang="zh-CN" sz="1400" kern="100" dirty="0">
                        <a:effectLst/>
                        <a:latin typeface="Calibri"/>
                        <a:ea typeface="微软雅黑"/>
                        <a:cs typeface="Times New Roman"/>
                      </a:endParaRPr>
                    </a:p>
                  </a:txBody>
                  <a:tcPr marL="47932" marR="47932" marT="0" marB="0" anchor="ctr">
                    <a:solidFill>
                      <a:schemeClr val="accent5">
                        <a:lumMod val="40000"/>
                        <a:lumOff val="60000"/>
                      </a:schemeClr>
                    </a:solidFill>
                  </a:tcPr>
                </a:tc>
                <a:tc>
                  <a:txBody>
                    <a:bodyPr/>
                    <a:lstStyle/>
                    <a:p>
                      <a:pPr algn="ctr" eaLnBrk="0" hangingPunct="0">
                        <a:spcAft>
                          <a:spcPts val="0"/>
                        </a:spcAft>
                      </a:pPr>
                      <a:r>
                        <a:rPr lang="en-US" sz="1400" kern="0" dirty="0">
                          <a:effectLst/>
                          <a:latin typeface="+mn-ea"/>
                          <a:ea typeface="+mn-ea"/>
                        </a:rPr>
                        <a:t>1</a:t>
                      </a:r>
                      <a:endParaRPr lang="zh-CN" sz="1400" kern="100" dirty="0">
                        <a:effectLst/>
                        <a:latin typeface="+mn-ea"/>
                        <a:ea typeface="+mn-ea"/>
                        <a:cs typeface="Times New Roman"/>
                      </a:endParaRPr>
                    </a:p>
                  </a:txBody>
                  <a:tcPr marL="47932" marR="47932" marT="0" marB="0" anchor="ctr">
                    <a:solidFill>
                      <a:schemeClr val="accent5">
                        <a:lumMod val="40000"/>
                        <a:lumOff val="60000"/>
                      </a:schemeClr>
                    </a:solidFill>
                  </a:tcPr>
                </a:tc>
                <a:tc>
                  <a:txBody>
                    <a:bodyPr/>
                    <a:lstStyle/>
                    <a:p>
                      <a:pPr algn="just" eaLnBrk="0" hangingPunct="0">
                        <a:spcAft>
                          <a:spcPts val="0"/>
                        </a:spcAft>
                      </a:pPr>
                      <a:r>
                        <a:rPr lang="en-US" altLang="zh-CN" sz="1400" kern="0" dirty="0">
                          <a:effectLst/>
                        </a:rPr>
                        <a:t>1.</a:t>
                      </a:r>
                      <a:r>
                        <a:rPr lang="en-US" sz="1400" kern="0" dirty="0">
                          <a:effectLst/>
                        </a:rPr>
                        <a:t>CCER</a:t>
                      </a:r>
                      <a:r>
                        <a:rPr lang="zh-CN" sz="1400" kern="0" dirty="0">
                          <a:effectLst/>
                        </a:rPr>
                        <a:t>碳中和</a:t>
                      </a:r>
                      <a:r>
                        <a:rPr lang="en-US" sz="1400" kern="0" dirty="0">
                          <a:effectLst/>
                        </a:rPr>
                        <a:t>1000</a:t>
                      </a:r>
                      <a:r>
                        <a:rPr lang="zh-CN" sz="1400" kern="0" dirty="0">
                          <a:effectLst/>
                        </a:rPr>
                        <a:t>吨</a:t>
                      </a:r>
                      <a:endParaRPr lang="zh-CN" sz="1400" kern="100" dirty="0">
                        <a:effectLst/>
                        <a:latin typeface="Calibri"/>
                        <a:ea typeface="宋体"/>
                        <a:cs typeface="Times New Roman"/>
                      </a:endParaRPr>
                    </a:p>
                  </a:txBody>
                  <a:tcPr marL="47932" marR="47932" marT="0" marB="0" anchor="ctr">
                    <a:solidFill>
                      <a:schemeClr val="accent5">
                        <a:lumMod val="40000"/>
                        <a:lumOff val="60000"/>
                      </a:schemeClr>
                    </a:solidFill>
                  </a:tcPr>
                </a:tc>
                <a:extLst>
                  <a:ext uri="{0D108BD9-81ED-4DB2-BD59-A6C34878D82A}">
                    <a16:rowId xmlns:a16="http://schemas.microsoft.com/office/drawing/2014/main" xmlns="" val="10005"/>
                  </a:ext>
                </a:extLst>
              </a:tr>
              <a:tr h="1377493">
                <a:tc>
                  <a:txBody>
                    <a:bodyPr/>
                    <a:lstStyle/>
                    <a:p>
                      <a:pPr algn="ctr">
                        <a:spcAft>
                          <a:spcPts val="0"/>
                        </a:spcAft>
                      </a:pPr>
                      <a:r>
                        <a:rPr lang="zh-CN" sz="1400" kern="0" dirty="0">
                          <a:effectLst/>
                          <a:ea typeface="微软雅黑"/>
                        </a:rPr>
                        <a:t>湖北</a:t>
                      </a:r>
                      <a:endParaRPr lang="zh-CN" sz="1400" kern="100" dirty="0">
                        <a:effectLst/>
                        <a:latin typeface="Calibri"/>
                        <a:ea typeface="微软雅黑"/>
                        <a:cs typeface="Times New Roman"/>
                      </a:endParaRPr>
                    </a:p>
                  </a:txBody>
                  <a:tcPr marL="47932" marR="47932" marT="0" marB="0" anchor="ctr">
                    <a:solidFill>
                      <a:schemeClr val="accent5">
                        <a:lumMod val="20000"/>
                        <a:lumOff val="80000"/>
                      </a:schemeClr>
                    </a:solidFill>
                  </a:tcPr>
                </a:tc>
                <a:tc>
                  <a:txBody>
                    <a:bodyPr/>
                    <a:lstStyle/>
                    <a:p>
                      <a:pPr algn="ctr" eaLnBrk="0" hangingPunct="0">
                        <a:spcAft>
                          <a:spcPts val="0"/>
                        </a:spcAft>
                      </a:pPr>
                      <a:r>
                        <a:rPr lang="en-US" sz="1400" kern="0" dirty="0">
                          <a:effectLst/>
                          <a:latin typeface="+mn-ea"/>
                          <a:ea typeface="+mn-ea"/>
                        </a:rPr>
                        <a:t>7</a:t>
                      </a:r>
                      <a:endParaRPr lang="zh-CN" sz="1400" kern="100" dirty="0">
                        <a:effectLst/>
                        <a:latin typeface="+mn-ea"/>
                        <a:ea typeface="+mn-ea"/>
                        <a:cs typeface="Times New Roman"/>
                      </a:endParaRPr>
                    </a:p>
                  </a:txBody>
                  <a:tcPr marL="47932" marR="47932" marT="0" marB="0" anchor="ctr">
                    <a:solidFill>
                      <a:schemeClr val="accent5">
                        <a:lumMod val="20000"/>
                        <a:lumOff val="80000"/>
                      </a:schemeClr>
                    </a:solidFill>
                  </a:tcPr>
                </a:tc>
                <a:tc>
                  <a:txBody>
                    <a:bodyPr/>
                    <a:lstStyle/>
                    <a:p>
                      <a:pPr marL="0" lvl="0" indent="0" algn="l" eaLnBrk="0" hangingPunct="0">
                        <a:lnSpc>
                          <a:spcPct val="100000"/>
                        </a:lnSpc>
                        <a:spcAft>
                          <a:spcPts val="0"/>
                        </a:spcAft>
                        <a:buFont typeface="+mj-lt"/>
                        <a:buNone/>
                      </a:pPr>
                      <a:r>
                        <a:rPr lang="en-US" altLang="zh-CN" sz="1400" kern="0" dirty="0">
                          <a:effectLst/>
                        </a:rPr>
                        <a:t>1.</a:t>
                      </a:r>
                      <a:r>
                        <a:rPr lang="zh-CN" altLang="en-US" sz="1400" kern="0" dirty="0">
                          <a:effectLst/>
                        </a:rPr>
                        <a:t>最大规模</a:t>
                      </a:r>
                      <a:r>
                        <a:rPr lang="zh-CN" sz="1400" kern="0" dirty="0">
                          <a:effectLst/>
                        </a:rPr>
                        <a:t>银行碳金融授信</a:t>
                      </a:r>
                      <a:r>
                        <a:rPr lang="en-US" sz="1400" kern="0" dirty="0">
                          <a:effectLst/>
                        </a:rPr>
                        <a:t>1</a:t>
                      </a:r>
                      <a:r>
                        <a:rPr lang="en-US" altLang="zh-CN" sz="1400" kern="0" dirty="0">
                          <a:effectLst/>
                        </a:rPr>
                        <a:t>2</a:t>
                      </a:r>
                      <a:r>
                        <a:rPr lang="en-US" sz="1400" kern="0" dirty="0">
                          <a:effectLst/>
                        </a:rPr>
                        <a:t>00</a:t>
                      </a:r>
                      <a:r>
                        <a:rPr lang="zh-CN" sz="1400" kern="0" dirty="0">
                          <a:effectLst/>
                        </a:rPr>
                        <a:t>亿</a:t>
                      </a:r>
                      <a:endParaRPr lang="zh-CN" sz="1400" kern="100" dirty="0">
                        <a:effectLst/>
                      </a:endParaRPr>
                    </a:p>
                    <a:p>
                      <a:pPr marL="0" lvl="0" indent="0" algn="l" eaLnBrk="0" hangingPunct="0">
                        <a:lnSpc>
                          <a:spcPct val="100000"/>
                        </a:lnSpc>
                        <a:spcAft>
                          <a:spcPts val="0"/>
                        </a:spcAft>
                        <a:buFont typeface="+mj-lt"/>
                        <a:buNone/>
                      </a:pPr>
                      <a:r>
                        <a:rPr lang="en-US" altLang="zh-CN" sz="1400" kern="0" dirty="0">
                          <a:effectLst/>
                        </a:rPr>
                        <a:t>2.</a:t>
                      </a:r>
                      <a:r>
                        <a:rPr lang="zh-CN" sz="1400" b="1" kern="0" dirty="0">
                          <a:effectLst/>
                        </a:rPr>
                        <a:t>首支</a:t>
                      </a:r>
                      <a:r>
                        <a:rPr lang="zh-CN" sz="1400" kern="0" dirty="0">
                          <a:effectLst/>
                        </a:rPr>
                        <a:t>碳基金，共</a:t>
                      </a:r>
                      <a:r>
                        <a:rPr lang="en-US" sz="1400" kern="0" dirty="0">
                          <a:effectLst/>
                        </a:rPr>
                        <a:t>4</a:t>
                      </a:r>
                      <a:r>
                        <a:rPr lang="zh-CN" sz="1400" kern="0" dirty="0">
                          <a:effectLst/>
                        </a:rPr>
                        <a:t>支，累计</a:t>
                      </a:r>
                      <a:r>
                        <a:rPr lang="en-US" sz="1400" kern="0" dirty="0">
                          <a:effectLst/>
                        </a:rPr>
                        <a:t>1.2</a:t>
                      </a:r>
                      <a:r>
                        <a:rPr lang="zh-CN" sz="1400" kern="0" dirty="0">
                          <a:effectLst/>
                        </a:rPr>
                        <a:t>亿元</a:t>
                      </a:r>
                      <a:endParaRPr lang="zh-CN" sz="1400" kern="100" dirty="0">
                        <a:effectLst/>
                      </a:endParaRPr>
                    </a:p>
                    <a:p>
                      <a:pPr marL="0" lvl="0" indent="0" algn="l" eaLnBrk="0" hangingPunct="0">
                        <a:lnSpc>
                          <a:spcPct val="100000"/>
                        </a:lnSpc>
                        <a:spcAft>
                          <a:spcPts val="0"/>
                        </a:spcAft>
                        <a:buFont typeface="+mj-lt"/>
                        <a:buNone/>
                      </a:pPr>
                      <a:r>
                        <a:rPr lang="en-US" altLang="zh-CN" sz="1400" kern="0" dirty="0">
                          <a:effectLst/>
                        </a:rPr>
                        <a:t>3.</a:t>
                      </a:r>
                      <a:r>
                        <a:rPr lang="zh-CN" sz="1400" b="1" kern="0" dirty="0">
                          <a:effectLst/>
                        </a:rPr>
                        <a:t>首笔</a:t>
                      </a:r>
                      <a:r>
                        <a:rPr lang="zh-CN" sz="1400" kern="0" dirty="0">
                          <a:effectLst/>
                        </a:rPr>
                        <a:t>碳配额托管，</a:t>
                      </a:r>
                      <a:r>
                        <a:rPr lang="en-US" altLang="zh-CN" sz="1400" kern="0" dirty="0">
                          <a:effectLst/>
                        </a:rPr>
                        <a:t>390</a:t>
                      </a:r>
                      <a:r>
                        <a:rPr lang="zh-CN" sz="1400" kern="0" dirty="0">
                          <a:effectLst/>
                        </a:rPr>
                        <a:t>万吨</a:t>
                      </a:r>
                      <a:endParaRPr lang="zh-CN" sz="1400" kern="100" dirty="0">
                        <a:effectLst/>
                      </a:endParaRPr>
                    </a:p>
                    <a:p>
                      <a:pPr marL="0" lvl="0" indent="0" algn="l" eaLnBrk="0" hangingPunct="0">
                        <a:lnSpc>
                          <a:spcPct val="100000"/>
                        </a:lnSpc>
                        <a:spcAft>
                          <a:spcPts val="0"/>
                        </a:spcAft>
                        <a:buFont typeface="+mj-lt"/>
                        <a:buNone/>
                      </a:pPr>
                      <a:r>
                        <a:rPr lang="en-US" altLang="zh-CN" sz="1400" kern="0" dirty="0">
                          <a:effectLst/>
                        </a:rPr>
                        <a:t>4.</a:t>
                      </a:r>
                      <a:r>
                        <a:rPr lang="zh-CN" sz="1400" b="1" kern="0" dirty="0">
                          <a:effectLst/>
                        </a:rPr>
                        <a:t>首单</a:t>
                      </a:r>
                      <a:r>
                        <a:rPr lang="zh-CN" sz="1400" kern="0" dirty="0">
                          <a:effectLst/>
                        </a:rPr>
                        <a:t>碳配额质押贷款，</a:t>
                      </a:r>
                      <a:r>
                        <a:rPr lang="zh-CN" altLang="en-US" sz="1400" kern="0" dirty="0">
                          <a:effectLst/>
                        </a:rPr>
                        <a:t>碳资产质押贷款</a:t>
                      </a:r>
                      <a:r>
                        <a:rPr lang="zh-CN" sz="1400" kern="0" dirty="0">
                          <a:effectLst/>
                        </a:rPr>
                        <a:t>累计</a:t>
                      </a:r>
                      <a:r>
                        <a:rPr lang="en-US" altLang="zh-CN" sz="1400" kern="0" dirty="0">
                          <a:effectLst/>
                        </a:rPr>
                        <a:t>1</a:t>
                      </a:r>
                      <a:r>
                        <a:rPr lang="en-US" sz="1400" kern="0" dirty="0">
                          <a:effectLst/>
                        </a:rPr>
                        <a:t>5.4</a:t>
                      </a:r>
                      <a:r>
                        <a:rPr lang="zh-CN" sz="1400" kern="0" dirty="0">
                          <a:effectLst/>
                        </a:rPr>
                        <a:t>亿元</a:t>
                      </a:r>
                      <a:endParaRPr lang="zh-CN" sz="1400" kern="100" dirty="0">
                        <a:effectLst/>
                      </a:endParaRPr>
                    </a:p>
                    <a:p>
                      <a:pPr marL="0" lvl="0" indent="0" algn="l" eaLnBrk="0" hangingPunct="0">
                        <a:lnSpc>
                          <a:spcPct val="100000"/>
                        </a:lnSpc>
                        <a:spcAft>
                          <a:spcPts val="0"/>
                        </a:spcAft>
                        <a:buFont typeface="+mj-lt"/>
                        <a:buNone/>
                      </a:pPr>
                      <a:r>
                        <a:rPr lang="en-US" altLang="zh-CN" sz="1400" kern="0" dirty="0">
                          <a:effectLst/>
                        </a:rPr>
                        <a:t>5.</a:t>
                      </a:r>
                      <a:r>
                        <a:rPr lang="zh-CN" sz="1400" b="1" kern="0" dirty="0">
                          <a:effectLst/>
                        </a:rPr>
                        <a:t>首个</a:t>
                      </a:r>
                      <a:r>
                        <a:rPr lang="en-US" sz="1400" kern="0" dirty="0">
                          <a:effectLst/>
                        </a:rPr>
                        <a:t>CCER</a:t>
                      </a:r>
                      <a:r>
                        <a:rPr lang="zh-CN" sz="1400" kern="0" dirty="0">
                          <a:effectLst/>
                        </a:rPr>
                        <a:t>众筹项目，</a:t>
                      </a:r>
                      <a:r>
                        <a:rPr lang="en-US" sz="1400" kern="0" dirty="0">
                          <a:effectLst/>
                        </a:rPr>
                        <a:t>20</a:t>
                      </a:r>
                      <a:r>
                        <a:rPr lang="zh-CN" sz="1400" kern="0" dirty="0">
                          <a:effectLst/>
                        </a:rPr>
                        <a:t>万元</a:t>
                      </a:r>
                      <a:endParaRPr lang="zh-CN" sz="1400" kern="100" dirty="0">
                        <a:effectLst/>
                      </a:endParaRPr>
                    </a:p>
                    <a:p>
                      <a:pPr marL="0" lvl="0" indent="0" algn="l" eaLnBrk="0" hangingPunct="0">
                        <a:lnSpc>
                          <a:spcPct val="100000"/>
                        </a:lnSpc>
                        <a:spcAft>
                          <a:spcPts val="0"/>
                        </a:spcAft>
                        <a:buFont typeface="+mj-lt"/>
                        <a:buNone/>
                      </a:pPr>
                      <a:r>
                        <a:rPr lang="en-US" altLang="zh-CN" sz="1400" kern="0" dirty="0">
                          <a:effectLst/>
                        </a:rPr>
                        <a:t>6.</a:t>
                      </a:r>
                      <a:r>
                        <a:rPr lang="zh-CN" sz="1400" b="1" kern="0" dirty="0">
                          <a:effectLst/>
                        </a:rPr>
                        <a:t>首个</a:t>
                      </a:r>
                      <a:r>
                        <a:rPr lang="zh-CN" sz="1400" kern="0" dirty="0">
                          <a:effectLst/>
                        </a:rPr>
                        <a:t>现货远期产品上线</a:t>
                      </a:r>
                      <a:endParaRPr lang="en-US" altLang="zh-CN" sz="1400" kern="0" dirty="0">
                        <a:effectLst/>
                      </a:endParaRPr>
                    </a:p>
                    <a:p>
                      <a:pPr marL="0" lvl="0" indent="0" algn="l" defTabSz="914400" rtl="0" eaLnBrk="0" latinLnBrk="0" hangingPunct="0">
                        <a:lnSpc>
                          <a:spcPct val="100000"/>
                        </a:lnSpc>
                        <a:spcAft>
                          <a:spcPts val="0"/>
                        </a:spcAft>
                        <a:buFont typeface="+mj-lt"/>
                        <a:buNone/>
                      </a:pPr>
                      <a:r>
                        <a:rPr lang="en-US" altLang="zh-CN" sz="1400" kern="0" dirty="0">
                          <a:solidFill>
                            <a:schemeClr val="dk1"/>
                          </a:solidFill>
                          <a:effectLst/>
                          <a:latin typeface="+mn-lt"/>
                          <a:ea typeface="+mn-ea"/>
                          <a:cs typeface="+mn-cs"/>
                        </a:rPr>
                        <a:t>7.</a:t>
                      </a:r>
                      <a:r>
                        <a:rPr lang="zh-CN" altLang="en-US" sz="1400" b="1" kern="0" dirty="0">
                          <a:solidFill>
                            <a:schemeClr val="dk1"/>
                          </a:solidFill>
                          <a:effectLst/>
                          <a:latin typeface="+mn-lt"/>
                          <a:ea typeface="+mn-ea"/>
                          <a:cs typeface="+mn-cs"/>
                        </a:rPr>
                        <a:t>首个</a:t>
                      </a:r>
                      <a:r>
                        <a:rPr lang="zh-CN" altLang="en-US" sz="1400" kern="0" dirty="0">
                          <a:solidFill>
                            <a:schemeClr val="dk1"/>
                          </a:solidFill>
                          <a:effectLst/>
                          <a:latin typeface="+mn-lt"/>
                          <a:ea typeface="+mn-ea"/>
                          <a:cs typeface="+mn-cs"/>
                        </a:rPr>
                        <a:t>碳保险上线</a:t>
                      </a:r>
                      <a:endParaRPr lang="zh-CN" sz="1400" kern="0" dirty="0">
                        <a:solidFill>
                          <a:schemeClr val="dk1"/>
                        </a:solidFill>
                        <a:effectLst/>
                        <a:latin typeface="+mn-lt"/>
                        <a:ea typeface="+mn-ea"/>
                        <a:cs typeface="+mn-cs"/>
                      </a:endParaRPr>
                    </a:p>
                  </a:txBody>
                  <a:tcPr marL="47932" marR="47932" marT="0" marB="0" anchor="ctr">
                    <a:solidFill>
                      <a:schemeClr val="accent5">
                        <a:lumMod val="20000"/>
                        <a:lumOff val="80000"/>
                      </a:schemeClr>
                    </a:solidFill>
                  </a:tcPr>
                </a:tc>
                <a:extLst>
                  <a:ext uri="{0D108BD9-81ED-4DB2-BD59-A6C34878D82A}">
                    <a16:rowId xmlns:a16="http://schemas.microsoft.com/office/drawing/2014/main" xmlns="" val="10006"/>
                  </a:ext>
                </a:extLst>
              </a:tr>
              <a:tr h="295177">
                <a:tc>
                  <a:txBody>
                    <a:bodyPr/>
                    <a:lstStyle/>
                    <a:p>
                      <a:pPr algn="ctr">
                        <a:spcAft>
                          <a:spcPts val="0"/>
                        </a:spcAft>
                      </a:pPr>
                      <a:r>
                        <a:rPr lang="zh-CN" sz="1400" kern="0" dirty="0">
                          <a:effectLst/>
                          <a:ea typeface="微软雅黑"/>
                        </a:rPr>
                        <a:t>重庆</a:t>
                      </a:r>
                      <a:endParaRPr lang="zh-CN" sz="1400" kern="100" dirty="0">
                        <a:effectLst/>
                        <a:latin typeface="Calibri"/>
                        <a:ea typeface="微软雅黑"/>
                        <a:cs typeface="Times New Roman"/>
                      </a:endParaRPr>
                    </a:p>
                  </a:txBody>
                  <a:tcPr marL="47932" marR="47932" marT="0" marB="0" anchor="ctr">
                    <a:solidFill>
                      <a:schemeClr val="accent5">
                        <a:lumMod val="40000"/>
                        <a:lumOff val="60000"/>
                      </a:schemeClr>
                    </a:solidFill>
                  </a:tcPr>
                </a:tc>
                <a:tc>
                  <a:txBody>
                    <a:bodyPr/>
                    <a:lstStyle/>
                    <a:p>
                      <a:pPr algn="ctr" eaLnBrk="0" hangingPunct="0">
                        <a:spcAft>
                          <a:spcPts val="0"/>
                        </a:spcAft>
                      </a:pPr>
                      <a:r>
                        <a:rPr lang="en-US" altLang="zh-CN" sz="1400" kern="100" dirty="0">
                          <a:effectLst/>
                          <a:latin typeface="+mn-ea"/>
                          <a:ea typeface="+mn-ea"/>
                          <a:cs typeface="Times New Roman"/>
                        </a:rPr>
                        <a:t>1</a:t>
                      </a:r>
                      <a:endParaRPr lang="zh-CN" sz="1400" kern="100" dirty="0">
                        <a:effectLst/>
                        <a:latin typeface="+mn-ea"/>
                        <a:ea typeface="+mn-ea"/>
                        <a:cs typeface="Times New Roman"/>
                      </a:endParaRPr>
                    </a:p>
                  </a:txBody>
                  <a:tcPr marL="47932" marR="47932" marT="0" marB="0" anchor="ctr">
                    <a:solidFill>
                      <a:schemeClr val="accent5">
                        <a:lumMod val="40000"/>
                        <a:lumOff val="60000"/>
                      </a:schemeClr>
                    </a:solidFill>
                  </a:tcPr>
                </a:tc>
                <a:tc>
                  <a:txBody>
                    <a:bodyPr/>
                    <a:lstStyle/>
                    <a:p>
                      <a:pPr marL="0" lvl="0" indent="0" algn="l" defTabSz="914400" rtl="0" eaLnBrk="0" latinLnBrk="0" hangingPunct="0">
                        <a:lnSpc>
                          <a:spcPct val="150000"/>
                        </a:lnSpc>
                        <a:spcAft>
                          <a:spcPts val="0"/>
                        </a:spcAft>
                        <a:buFont typeface="+mj-lt"/>
                        <a:buNone/>
                      </a:pPr>
                      <a:r>
                        <a:rPr lang="en-US" altLang="zh-CN" sz="1400" kern="0" dirty="0">
                          <a:solidFill>
                            <a:schemeClr val="dk1"/>
                          </a:solidFill>
                          <a:effectLst/>
                          <a:latin typeface="+mn-lt"/>
                          <a:ea typeface="+mn-ea"/>
                          <a:cs typeface="+mn-cs"/>
                        </a:rPr>
                        <a:t>1.</a:t>
                      </a:r>
                      <a:r>
                        <a:rPr lang="zh-CN" altLang="en-US" sz="1400" kern="0" dirty="0">
                          <a:solidFill>
                            <a:schemeClr val="dk1"/>
                          </a:solidFill>
                          <a:effectLst/>
                          <a:latin typeface="+mn-lt"/>
                          <a:ea typeface="+mn-ea"/>
                          <a:cs typeface="+mn-cs"/>
                        </a:rPr>
                        <a:t>碳配额质押融资</a:t>
                      </a:r>
                      <a:r>
                        <a:rPr lang="en-US" altLang="zh-CN" sz="1400" kern="0" dirty="0">
                          <a:solidFill>
                            <a:schemeClr val="dk1"/>
                          </a:solidFill>
                          <a:effectLst/>
                          <a:latin typeface="+mn-lt"/>
                          <a:ea typeface="+mn-ea"/>
                          <a:cs typeface="+mn-cs"/>
                        </a:rPr>
                        <a:t>5000</a:t>
                      </a:r>
                      <a:r>
                        <a:rPr lang="zh-CN" altLang="en-US" sz="1400" kern="0" dirty="0">
                          <a:solidFill>
                            <a:schemeClr val="dk1"/>
                          </a:solidFill>
                          <a:effectLst/>
                          <a:latin typeface="+mn-lt"/>
                          <a:ea typeface="+mn-ea"/>
                          <a:cs typeface="+mn-cs"/>
                        </a:rPr>
                        <a:t>万元</a:t>
                      </a:r>
                      <a:endParaRPr lang="zh-CN" sz="1400" kern="0" dirty="0">
                        <a:solidFill>
                          <a:schemeClr val="dk1"/>
                        </a:solidFill>
                        <a:effectLst/>
                        <a:latin typeface="+mn-lt"/>
                        <a:ea typeface="+mn-ea"/>
                        <a:cs typeface="+mn-cs"/>
                      </a:endParaRPr>
                    </a:p>
                  </a:txBody>
                  <a:tcPr marL="47932" marR="47932" marT="0" marB="0" anchor="ctr">
                    <a:solidFill>
                      <a:schemeClr val="accent5">
                        <a:lumMod val="40000"/>
                        <a:lumOff val="60000"/>
                      </a:schemeClr>
                    </a:solidFill>
                  </a:tcPr>
                </a:tc>
                <a:extLst>
                  <a:ext uri="{0D108BD9-81ED-4DB2-BD59-A6C34878D82A}">
                    <a16:rowId xmlns:a16="http://schemas.microsoft.com/office/drawing/2014/main" xmlns="" val="10007"/>
                  </a:ext>
                </a:extLst>
              </a:tr>
            </a:tbl>
          </a:graphicData>
        </a:graphic>
      </p:graphicFrame>
      <p:sp>
        <p:nvSpPr>
          <p:cNvPr id="6" name="矩形 6"/>
          <p:cNvSpPr>
            <a:spLocks noChangeArrowheads="1"/>
          </p:cNvSpPr>
          <p:nvPr/>
        </p:nvSpPr>
        <p:spPr bwMode="auto">
          <a:xfrm>
            <a:off x="847727" y="1744660"/>
            <a:ext cx="31623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ea typeface="微软雅黑" panose="020B0503020204020204" pitchFamily="34" charset="-122"/>
              </a:defRPr>
            </a:lvl1pPr>
            <a:lvl2pPr marL="742950" indent="-285750">
              <a:defRPr>
                <a:solidFill>
                  <a:schemeClr val="tx1"/>
                </a:solidFill>
                <a:latin typeface="Century Gothic" panose="020B0502020202020204" pitchFamily="34" charset="0"/>
                <a:ea typeface="微软雅黑" panose="020B0503020204020204" pitchFamily="34" charset="-122"/>
              </a:defRPr>
            </a:lvl2pPr>
            <a:lvl3pPr marL="1143000" indent="-228600">
              <a:defRPr>
                <a:solidFill>
                  <a:schemeClr val="tx1"/>
                </a:solidFill>
                <a:latin typeface="Century Gothic" panose="020B0502020202020204" pitchFamily="34" charset="0"/>
                <a:ea typeface="微软雅黑" panose="020B0503020204020204" pitchFamily="34" charset="-122"/>
              </a:defRPr>
            </a:lvl3pPr>
            <a:lvl4pPr marL="1600200" indent="-228600">
              <a:defRPr>
                <a:solidFill>
                  <a:schemeClr val="tx1"/>
                </a:solidFill>
                <a:latin typeface="Century Gothic" panose="020B0502020202020204" pitchFamily="34" charset="0"/>
                <a:ea typeface="微软雅黑" panose="020B0503020204020204" pitchFamily="34" charset="-122"/>
              </a:defRPr>
            </a:lvl4pPr>
            <a:lvl5pPr marL="2057400" indent="-228600">
              <a:defRPr>
                <a:solidFill>
                  <a:schemeClr val="tx1"/>
                </a:solidFill>
                <a:latin typeface="Century Gothic" panose="020B0502020202020204"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Century Gothic" panose="020B0502020202020204"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Century Gothic" panose="020B0502020202020204"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Century Gothic" panose="020B0502020202020204"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Century Gothic" panose="020B0502020202020204" pitchFamily="34" charset="0"/>
                <a:ea typeface="微软雅黑" panose="020B0503020204020204" pitchFamily="34" charset="-122"/>
              </a:defRPr>
            </a:lvl9pPr>
          </a:lstStyle>
          <a:p>
            <a:pPr marL="285750" indent="-285750">
              <a:lnSpc>
                <a:spcPct val="150000"/>
              </a:lnSpc>
              <a:buFont typeface="Wingdings" panose="05000000000000000000" pitchFamily="2" charset="2"/>
              <a:buChar char="ü"/>
              <a:defRPr/>
            </a:pPr>
            <a:r>
              <a:rPr lang="zh-CN" altLang="en-US" sz="2000" b="0" dirty="0">
                <a:latin typeface="微软雅黑" panose="020B0503020204020204" pitchFamily="34" charset="-122"/>
              </a:rPr>
              <a:t>湖北：碳金融种类和规模领先</a:t>
            </a:r>
            <a:endParaRPr lang="en-US" altLang="zh-CN" sz="2000" b="0" dirty="0">
              <a:latin typeface="微软雅黑" panose="020B0503020204020204" pitchFamily="34" charset="-122"/>
            </a:endParaRPr>
          </a:p>
          <a:p>
            <a:pPr>
              <a:lnSpc>
                <a:spcPct val="150000"/>
              </a:lnSpc>
              <a:defRPr/>
            </a:pPr>
            <a:endParaRPr lang="zh-CN" altLang="en-US" sz="2000" b="0" dirty="0">
              <a:latin typeface="微软雅黑" panose="020B0503020204020204" pitchFamily="34" charset="-122"/>
            </a:endParaRPr>
          </a:p>
          <a:p>
            <a:pPr marL="285750" indent="-285750">
              <a:lnSpc>
                <a:spcPct val="150000"/>
              </a:lnSpc>
              <a:buFont typeface="Wingdings" panose="05000000000000000000" pitchFamily="2" charset="2"/>
              <a:buChar char="ü"/>
              <a:defRPr/>
            </a:pPr>
            <a:r>
              <a:rPr lang="zh-CN" altLang="en-US" sz="2000" b="0" dirty="0">
                <a:latin typeface="微软雅黑" panose="020B0503020204020204" pitchFamily="34" charset="-122"/>
              </a:rPr>
              <a:t>深圳：碳金融创新活跃，种类与规模居第二</a:t>
            </a:r>
            <a:endParaRPr lang="en-US" altLang="zh-CN" sz="2000" b="0" dirty="0">
              <a:latin typeface="微软雅黑" panose="020B0503020204020204" pitchFamily="34" charset="-122"/>
            </a:endParaRPr>
          </a:p>
          <a:p>
            <a:pPr>
              <a:lnSpc>
                <a:spcPct val="150000"/>
              </a:lnSpc>
              <a:defRPr/>
            </a:pPr>
            <a:endParaRPr lang="zh-CN" altLang="en-US" sz="2000" b="0" dirty="0">
              <a:latin typeface="微软雅黑" panose="020B0503020204020204" pitchFamily="34" charset="-122"/>
            </a:endParaRPr>
          </a:p>
          <a:p>
            <a:pPr marL="285750" indent="-285750">
              <a:lnSpc>
                <a:spcPct val="150000"/>
              </a:lnSpc>
              <a:buFont typeface="Wingdings" panose="05000000000000000000" pitchFamily="2" charset="2"/>
              <a:buChar char="ü"/>
              <a:defRPr/>
            </a:pPr>
            <a:r>
              <a:rPr lang="zh-CN" altLang="en-US" sz="2000" b="0" dirty="0">
                <a:latin typeface="微软雅黑" panose="020B0503020204020204" pitchFamily="34" charset="-122"/>
              </a:rPr>
              <a:t>北京和天津：碳金融产品种类较少且规模小</a:t>
            </a:r>
            <a:endParaRPr lang="en-US" altLang="zh-CN" sz="2000" b="0" dirty="0">
              <a:latin typeface="微软雅黑" panose="020B0503020204020204" pitchFamily="34" charset="-122"/>
            </a:endParaRPr>
          </a:p>
          <a:p>
            <a:pPr marL="285750" indent="-285750">
              <a:buFont typeface="Wingdings" panose="05000000000000000000" pitchFamily="2" charset="2"/>
              <a:buChar char="ü"/>
              <a:defRPr/>
            </a:pPr>
            <a:endParaRPr lang="en-US" altLang="zh-CN" sz="1600" dirty="0">
              <a:latin typeface="微软雅黑" panose="020B0503020204020204" pitchFamily="34" charset="-122"/>
            </a:endParaRPr>
          </a:p>
        </p:txBody>
      </p:sp>
    </p:spTree>
    <p:extLst>
      <p:ext uri="{BB962C8B-B14F-4D97-AF65-F5344CB8AC3E}">
        <p14:creationId xmlns:p14="http://schemas.microsoft.com/office/powerpoint/2010/main" val="38676965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标题 1"/>
          <p:cNvSpPr>
            <a:spLocks noGrp="1"/>
          </p:cNvSpPr>
          <p:nvPr>
            <p:ph type="title"/>
          </p:nvPr>
        </p:nvSpPr>
        <p:spPr>
          <a:xfrm>
            <a:off x="469287" y="182562"/>
            <a:ext cx="10515600" cy="841988"/>
          </a:xfrm>
        </p:spPr>
        <p:txBody>
          <a:bodyPr/>
          <a:lstStyle/>
          <a:p>
            <a:r>
              <a:rPr lang="zh-CN" altLang="en-US" dirty="0">
                <a:latin typeface="Calibri (正文)"/>
              </a:rPr>
              <a:t>碳市场整体特征和问题</a:t>
            </a:r>
          </a:p>
        </p:txBody>
      </p:sp>
      <p:grpSp>
        <p:nvGrpSpPr>
          <p:cNvPr id="6" name="组合 5">
            <a:extLst>
              <a:ext uri="{FF2B5EF4-FFF2-40B4-BE49-F238E27FC236}">
                <a16:creationId xmlns:a16="http://schemas.microsoft.com/office/drawing/2014/main" xmlns="" id="{69F95787-BD7F-44EF-B917-90842B755113}"/>
              </a:ext>
            </a:extLst>
          </p:cNvPr>
          <p:cNvGrpSpPr/>
          <p:nvPr/>
        </p:nvGrpSpPr>
        <p:grpSpPr>
          <a:xfrm>
            <a:off x="469287" y="1294099"/>
            <a:ext cx="11035333" cy="4835239"/>
            <a:chOff x="1196339" y="1265524"/>
            <a:chExt cx="10946448" cy="4560601"/>
          </a:xfrm>
        </p:grpSpPr>
        <p:sp>
          <p:nvSpPr>
            <p:cNvPr id="7" name="Freeform 3">
              <a:extLst>
                <a:ext uri="{FF2B5EF4-FFF2-40B4-BE49-F238E27FC236}">
                  <a16:creationId xmlns:a16="http://schemas.microsoft.com/office/drawing/2014/main" xmlns="" id="{7218A8C9-12C2-4F5C-86DE-E056DA20B6A0}"/>
                </a:ext>
              </a:extLst>
            </p:cNvPr>
            <p:cNvSpPr/>
            <p:nvPr/>
          </p:nvSpPr>
          <p:spPr>
            <a:xfrm>
              <a:off x="1196339" y="3686809"/>
              <a:ext cx="1219200" cy="1219200"/>
            </a:xfrm>
            <a:custGeom>
              <a:avLst/>
              <a:gdLst>
                <a:gd name="connsiteX0" fmla="*/ 0 w 1219200"/>
                <a:gd name="connsiteY0" fmla="*/ 609600 h 1219200"/>
                <a:gd name="connsiteX1" fmla="*/ 609600 w 1219200"/>
                <a:gd name="connsiteY1" fmla="*/ 0 h 1219200"/>
                <a:gd name="connsiteX2" fmla="*/ 609600 w 1219200"/>
                <a:gd name="connsiteY2" fmla="*/ 0 h 1219200"/>
                <a:gd name="connsiteX3" fmla="*/ 609600 w 1219200"/>
                <a:gd name="connsiteY3" fmla="*/ 0 h 1219200"/>
                <a:gd name="connsiteX4" fmla="*/ 1219200 w 1219200"/>
                <a:gd name="connsiteY4" fmla="*/ 609600 h 1219200"/>
                <a:gd name="connsiteX5" fmla="*/ 1219200 w 1219200"/>
                <a:gd name="connsiteY5" fmla="*/ 609600 h 1219200"/>
                <a:gd name="connsiteX6" fmla="*/ 1219200 w 1219200"/>
                <a:gd name="connsiteY6" fmla="*/ 609600 h 1219200"/>
                <a:gd name="connsiteX7" fmla="*/ 609600 w 1219200"/>
                <a:gd name="connsiteY7" fmla="*/ 1219200 h 1219200"/>
                <a:gd name="connsiteX8" fmla="*/ 609600 w 1219200"/>
                <a:gd name="connsiteY8" fmla="*/ 1219200 h 1219200"/>
                <a:gd name="connsiteX9" fmla="*/ 609600 w 1219200"/>
                <a:gd name="connsiteY9" fmla="*/ 1219200 h 1219200"/>
                <a:gd name="connsiteX10" fmla="*/ 0 w 1219200"/>
                <a:gd name="connsiteY10" fmla="*/ 609600 h 1219200"/>
                <a:gd name="connsiteX11" fmla="*/ 0 w 1219200"/>
                <a:gd name="connsiteY11" fmla="*/ 609600 h 1219200"/>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Lst>
              <a:rect l="l" t="t" r="r" b="b"/>
              <a:pathLst>
                <a:path w="1219200" h="1219200">
                  <a:moveTo>
                    <a:pt x="0" y="609600"/>
                  </a:moveTo>
                  <a:cubicBezTo>
                    <a:pt x="0" y="272923"/>
                    <a:pt x="272923" y="0"/>
                    <a:pt x="609600" y="0"/>
                  </a:cubicBezTo>
                  <a:cubicBezTo>
                    <a:pt x="609600" y="0"/>
                    <a:pt x="609600" y="0"/>
                    <a:pt x="609600" y="0"/>
                  </a:cubicBezTo>
                  <a:lnTo>
                    <a:pt x="609600" y="0"/>
                  </a:lnTo>
                  <a:cubicBezTo>
                    <a:pt x="946277" y="0"/>
                    <a:pt x="1219200" y="272923"/>
                    <a:pt x="1219200" y="609600"/>
                  </a:cubicBezTo>
                  <a:cubicBezTo>
                    <a:pt x="1219200" y="609600"/>
                    <a:pt x="1219200" y="609600"/>
                    <a:pt x="1219200" y="609600"/>
                  </a:cubicBezTo>
                  <a:lnTo>
                    <a:pt x="1219200" y="609600"/>
                  </a:lnTo>
                  <a:cubicBezTo>
                    <a:pt x="1219200" y="946277"/>
                    <a:pt x="946277" y="1219200"/>
                    <a:pt x="609600" y="1219200"/>
                  </a:cubicBezTo>
                  <a:cubicBezTo>
                    <a:pt x="609600" y="1219200"/>
                    <a:pt x="609600" y="1219200"/>
                    <a:pt x="609600" y="1219200"/>
                  </a:cubicBezTo>
                  <a:lnTo>
                    <a:pt x="609600" y="1219200"/>
                  </a:lnTo>
                  <a:cubicBezTo>
                    <a:pt x="272923" y="1219200"/>
                    <a:pt x="0" y="946277"/>
                    <a:pt x="0" y="609600"/>
                  </a:cubicBezTo>
                  <a:cubicBezTo>
                    <a:pt x="0" y="609600"/>
                    <a:pt x="0" y="609600"/>
                    <a:pt x="0" y="609600"/>
                  </a:cubicBezTo>
                </a:path>
              </a:pathLst>
            </a:custGeom>
            <a:solidFill>
              <a:srgbClr val="007150"/>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Calibri (正文)"/>
              </a:endParaRPr>
            </a:p>
          </p:txBody>
        </p:sp>
        <p:sp>
          <p:nvSpPr>
            <p:cNvPr id="8" name="Freeform 3">
              <a:extLst>
                <a:ext uri="{FF2B5EF4-FFF2-40B4-BE49-F238E27FC236}">
                  <a16:creationId xmlns:a16="http://schemas.microsoft.com/office/drawing/2014/main" xmlns="" id="{F4C14A61-5B7C-4CBC-9A6A-86C76B884264}"/>
                </a:ext>
              </a:extLst>
            </p:cNvPr>
            <p:cNvSpPr/>
            <p:nvPr/>
          </p:nvSpPr>
          <p:spPr>
            <a:xfrm>
              <a:off x="1833372" y="2110104"/>
              <a:ext cx="1219200" cy="1219200"/>
            </a:xfrm>
            <a:custGeom>
              <a:avLst/>
              <a:gdLst>
                <a:gd name="connsiteX0" fmla="*/ 0 w 1219200"/>
                <a:gd name="connsiteY0" fmla="*/ 609600 h 1219200"/>
                <a:gd name="connsiteX1" fmla="*/ 609600 w 1219200"/>
                <a:gd name="connsiteY1" fmla="*/ 0 h 1219200"/>
                <a:gd name="connsiteX2" fmla="*/ 609600 w 1219200"/>
                <a:gd name="connsiteY2" fmla="*/ 0 h 1219200"/>
                <a:gd name="connsiteX3" fmla="*/ 609600 w 1219200"/>
                <a:gd name="connsiteY3" fmla="*/ 0 h 1219200"/>
                <a:gd name="connsiteX4" fmla="*/ 1219200 w 1219200"/>
                <a:gd name="connsiteY4" fmla="*/ 609600 h 1219200"/>
                <a:gd name="connsiteX5" fmla="*/ 1219200 w 1219200"/>
                <a:gd name="connsiteY5" fmla="*/ 609600 h 1219200"/>
                <a:gd name="connsiteX6" fmla="*/ 1219200 w 1219200"/>
                <a:gd name="connsiteY6" fmla="*/ 609600 h 1219200"/>
                <a:gd name="connsiteX7" fmla="*/ 609600 w 1219200"/>
                <a:gd name="connsiteY7" fmla="*/ 1219200 h 1219200"/>
                <a:gd name="connsiteX8" fmla="*/ 609600 w 1219200"/>
                <a:gd name="connsiteY8" fmla="*/ 1219200 h 1219200"/>
                <a:gd name="connsiteX9" fmla="*/ 609600 w 1219200"/>
                <a:gd name="connsiteY9" fmla="*/ 1219200 h 1219200"/>
                <a:gd name="connsiteX10" fmla="*/ 0 w 1219200"/>
                <a:gd name="connsiteY10" fmla="*/ 609600 h 1219200"/>
                <a:gd name="connsiteX11" fmla="*/ 0 w 1219200"/>
                <a:gd name="connsiteY11" fmla="*/ 609600 h 1219200"/>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Lst>
              <a:rect l="l" t="t" r="r" b="b"/>
              <a:pathLst>
                <a:path w="1219200" h="1219200">
                  <a:moveTo>
                    <a:pt x="0" y="609600"/>
                  </a:moveTo>
                  <a:cubicBezTo>
                    <a:pt x="0" y="272923"/>
                    <a:pt x="272923" y="0"/>
                    <a:pt x="609600" y="0"/>
                  </a:cubicBezTo>
                  <a:cubicBezTo>
                    <a:pt x="609600" y="0"/>
                    <a:pt x="609600" y="0"/>
                    <a:pt x="609600" y="0"/>
                  </a:cubicBezTo>
                  <a:lnTo>
                    <a:pt x="609600" y="0"/>
                  </a:lnTo>
                  <a:cubicBezTo>
                    <a:pt x="946276" y="0"/>
                    <a:pt x="1219200" y="272923"/>
                    <a:pt x="1219200" y="609600"/>
                  </a:cubicBezTo>
                  <a:cubicBezTo>
                    <a:pt x="1219200" y="609600"/>
                    <a:pt x="1219200" y="609600"/>
                    <a:pt x="1219200" y="609600"/>
                  </a:cubicBezTo>
                  <a:lnTo>
                    <a:pt x="1219200" y="609600"/>
                  </a:lnTo>
                  <a:cubicBezTo>
                    <a:pt x="1219200" y="946277"/>
                    <a:pt x="946276" y="1219200"/>
                    <a:pt x="609600" y="1219200"/>
                  </a:cubicBezTo>
                  <a:cubicBezTo>
                    <a:pt x="609600" y="1219200"/>
                    <a:pt x="609600" y="1219200"/>
                    <a:pt x="609600" y="1219200"/>
                  </a:cubicBezTo>
                  <a:lnTo>
                    <a:pt x="609600" y="1219200"/>
                  </a:lnTo>
                  <a:cubicBezTo>
                    <a:pt x="272923" y="1219200"/>
                    <a:pt x="0" y="946277"/>
                    <a:pt x="0" y="609600"/>
                  </a:cubicBezTo>
                  <a:cubicBezTo>
                    <a:pt x="0" y="609600"/>
                    <a:pt x="0" y="609600"/>
                    <a:pt x="0" y="609600"/>
                  </a:cubicBezTo>
                </a:path>
              </a:pathLst>
            </a:custGeom>
            <a:solidFill>
              <a:srgbClr val="007150"/>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Calibri (正文)"/>
              </a:endParaRPr>
            </a:p>
          </p:txBody>
        </p:sp>
        <p:sp>
          <p:nvSpPr>
            <p:cNvPr id="9" name="Freeform 3">
              <a:extLst>
                <a:ext uri="{FF2B5EF4-FFF2-40B4-BE49-F238E27FC236}">
                  <a16:creationId xmlns:a16="http://schemas.microsoft.com/office/drawing/2014/main" xmlns="" id="{92A60715-8F44-4193-8B74-4C11144A525E}"/>
                </a:ext>
              </a:extLst>
            </p:cNvPr>
            <p:cNvSpPr/>
            <p:nvPr/>
          </p:nvSpPr>
          <p:spPr>
            <a:xfrm>
              <a:off x="3558413" y="1327658"/>
              <a:ext cx="1219200" cy="1219199"/>
            </a:xfrm>
            <a:custGeom>
              <a:avLst/>
              <a:gdLst>
                <a:gd name="connsiteX0" fmla="*/ 0 w 1219200"/>
                <a:gd name="connsiteY0" fmla="*/ 609599 h 1219199"/>
                <a:gd name="connsiteX1" fmla="*/ 609600 w 1219200"/>
                <a:gd name="connsiteY1" fmla="*/ 0 h 1219199"/>
                <a:gd name="connsiteX2" fmla="*/ 609600 w 1219200"/>
                <a:gd name="connsiteY2" fmla="*/ 0 h 1219199"/>
                <a:gd name="connsiteX3" fmla="*/ 609600 w 1219200"/>
                <a:gd name="connsiteY3" fmla="*/ 0 h 1219199"/>
                <a:gd name="connsiteX4" fmla="*/ 1219200 w 1219200"/>
                <a:gd name="connsiteY4" fmla="*/ 609599 h 1219199"/>
                <a:gd name="connsiteX5" fmla="*/ 1219200 w 1219200"/>
                <a:gd name="connsiteY5" fmla="*/ 609599 h 1219199"/>
                <a:gd name="connsiteX6" fmla="*/ 1219200 w 1219200"/>
                <a:gd name="connsiteY6" fmla="*/ 609599 h 1219199"/>
                <a:gd name="connsiteX7" fmla="*/ 609600 w 1219200"/>
                <a:gd name="connsiteY7" fmla="*/ 1219199 h 1219199"/>
                <a:gd name="connsiteX8" fmla="*/ 609600 w 1219200"/>
                <a:gd name="connsiteY8" fmla="*/ 1219199 h 1219199"/>
                <a:gd name="connsiteX9" fmla="*/ 609600 w 1219200"/>
                <a:gd name="connsiteY9" fmla="*/ 1219199 h 1219199"/>
                <a:gd name="connsiteX10" fmla="*/ 0 w 1219200"/>
                <a:gd name="connsiteY10" fmla="*/ 609599 h 1219199"/>
                <a:gd name="connsiteX11" fmla="*/ 0 w 1219200"/>
                <a:gd name="connsiteY11" fmla="*/ 609599 h 1219199"/>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Lst>
              <a:rect l="l" t="t" r="r" b="b"/>
              <a:pathLst>
                <a:path w="1219200" h="1219199">
                  <a:moveTo>
                    <a:pt x="0" y="609599"/>
                  </a:moveTo>
                  <a:cubicBezTo>
                    <a:pt x="0" y="272922"/>
                    <a:pt x="272922" y="0"/>
                    <a:pt x="609600" y="0"/>
                  </a:cubicBezTo>
                  <a:cubicBezTo>
                    <a:pt x="609600" y="0"/>
                    <a:pt x="609600" y="0"/>
                    <a:pt x="609600" y="0"/>
                  </a:cubicBezTo>
                  <a:lnTo>
                    <a:pt x="609600" y="0"/>
                  </a:lnTo>
                  <a:cubicBezTo>
                    <a:pt x="946277" y="0"/>
                    <a:pt x="1219200" y="272922"/>
                    <a:pt x="1219200" y="609599"/>
                  </a:cubicBezTo>
                  <a:cubicBezTo>
                    <a:pt x="1219200" y="609599"/>
                    <a:pt x="1219200" y="609599"/>
                    <a:pt x="1219200" y="609599"/>
                  </a:cubicBezTo>
                  <a:lnTo>
                    <a:pt x="1219200" y="609599"/>
                  </a:lnTo>
                  <a:cubicBezTo>
                    <a:pt x="1219200" y="946277"/>
                    <a:pt x="946277" y="1219199"/>
                    <a:pt x="609600" y="1219199"/>
                  </a:cubicBezTo>
                  <a:cubicBezTo>
                    <a:pt x="609600" y="1219199"/>
                    <a:pt x="609600" y="1219199"/>
                    <a:pt x="609600" y="1219199"/>
                  </a:cubicBezTo>
                  <a:lnTo>
                    <a:pt x="609600" y="1219199"/>
                  </a:lnTo>
                  <a:cubicBezTo>
                    <a:pt x="272922" y="1219199"/>
                    <a:pt x="0" y="946277"/>
                    <a:pt x="0" y="609599"/>
                  </a:cubicBezTo>
                  <a:cubicBezTo>
                    <a:pt x="0" y="609599"/>
                    <a:pt x="0" y="609599"/>
                    <a:pt x="0" y="609599"/>
                  </a:cubicBezTo>
                </a:path>
              </a:pathLst>
            </a:custGeom>
            <a:solidFill>
              <a:srgbClr val="007150"/>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Calibri (正文)"/>
              </a:endParaRPr>
            </a:p>
          </p:txBody>
        </p:sp>
        <p:sp>
          <p:nvSpPr>
            <p:cNvPr id="10" name="Freeform 3">
              <a:extLst>
                <a:ext uri="{FF2B5EF4-FFF2-40B4-BE49-F238E27FC236}">
                  <a16:creationId xmlns:a16="http://schemas.microsoft.com/office/drawing/2014/main" xmlns="" id="{E151DA1A-BBC7-4336-B184-283D6A0C7C0F}"/>
                </a:ext>
              </a:extLst>
            </p:cNvPr>
            <p:cNvSpPr/>
            <p:nvPr/>
          </p:nvSpPr>
          <p:spPr>
            <a:xfrm>
              <a:off x="5284723" y="2109977"/>
              <a:ext cx="1219200" cy="1219200"/>
            </a:xfrm>
            <a:custGeom>
              <a:avLst/>
              <a:gdLst>
                <a:gd name="connsiteX0" fmla="*/ 0 w 1219200"/>
                <a:gd name="connsiteY0" fmla="*/ 609600 h 1219200"/>
                <a:gd name="connsiteX1" fmla="*/ 609600 w 1219200"/>
                <a:gd name="connsiteY1" fmla="*/ 0 h 1219200"/>
                <a:gd name="connsiteX2" fmla="*/ 609600 w 1219200"/>
                <a:gd name="connsiteY2" fmla="*/ 0 h 1219200"/>
                <a:gd name="connsiteX3" fmla="*/ 609600 w 1219200"/>
                <a:gd name="connsiteY3" fmla="*/ 0 h 1219200"/>
                <a:gd name="connsiteX4" fmla="*/ 1219200 w 1219200"/>
                <a:gd name="connsiteY4" fmla="*/ 609600 h 1219200"/>
                <a:gd name="connsiteX5" fmla="*/ 1219200 w 1219200"/>
                <a:gd name="connsiteY5" fmla="*/ 609600 h 1219200"/>
                <a:gd name="connsiteX6" fmla="*/ 1219200 w 1219200"/>
                <a:gd name="connsiteY6" fmla="*/ 609600 h 1219200"/>
                <a:gd name="connsiteX7" fmla="*/ 609600 w 1219200"/>
                <a:gd name="connsiteY7" fmla="*/ 1219200 h 1219200"/>
                <a:gd name="connsiteX8" fmla="*/ 609600 w 1219200"/>
                <a:gd name="connsiteY8" fmla="*/ 1219200 h 1219200"/>
                <a:gd name="connsiteX9" fmla="*/ 609600 w 1219200"/>
                <a:gd name="connsiteY9" fmla="*/ 1219200 h 1219200"/>
                <a:gd name="connsiteX10" fmla="*/ 0 w 1219200"/>
                <a:gd name="connsiteY10" fmla="*/ 609600 h 1219200"/>
                <a:gd name="connsiteX11" fmla="*/ 0 w 1219200"/>
                <a:gd name="connsiteY11" fmla="*/ 609600 h 1219200"/>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Lst>
              <a:rect l="l" t="t" r="r" b="b"/>
              <a:pathLst>
                <a:path w="1219200" h="1219200">
                  <a:moveTo>
                    <a:pt x="0" y="609600"/>
                  </a:moveTo>
                  <a:cubicBezTo>
                    <a:pt x="0" y="272923"/>
                    <a:pt x="272922" y="0"/>
                    <a:pt x="609600" y="0"/>
                  </a:cubicBezTo>
                  <a:cubicBezTo>
                    <a:pt x="609600" y="0"/>
                    <a:pt x="609600" y="0"/>
                    <a:pt x="609600" y="0"/>
                  </a:cubicBezTo>
                  <a:lnTo>
                    <a:pt x="609600" y="0"/>
                  </a:lnTo>
                  <a:cubicBezTo>
                    <a:pt x="946277" y="0"/>
                    <a:pt x="1219200" y="272923"/>
                    <a:pt x="1219200" y="609600"/>
                  </a:cubicBezTo>
                  <a:cubicBezTo>
                    <a:pt x="1219200" y="609600"/>
                    <a:pt x="1219200" y="609600"/>
                    <a:pt x="1219200" y="609600"/>
                  </a:cubicBezTo>
                  <a:lnTo>
                    <a:pt x="1219200" y="609600"/>
                  </a:lnTo>
                  <a:cubicBezTo>
                    <a:pt x="1219200" y="946276"/>
                    <a:pt x="946277" y="1219200"/>
                    <a:pt x="609600" y="1219200"/>
                  </a:cubicBezTo>
                  <a:cubicBezTo>
                    <a:pt x="609600" y="1219200"/>
                    <a:pt x="609600" y="1219200"/>
                    <a:pt x="609600" y="1219200"/>
                  </a:cubicBezTo>
                  <a:lnTo>
                    <a:pt x="609600" y="1219200"/>
                  </a:lnTo>
                  <a:cubicBezTo>
                    <a:pt x="272922" y="1219200"/>
                    <a:pt x="0" y="946276"/>
                    <a:pt x="0" y="609600"/>
                  </a:cubicBezTo>
                  <a:cubicBezTo>
                    <a:pt x="0" y="609600"/>
                    <a:pt x="0" y="609600"/>
                    <a:pt x="0" y="609600"/>
                  </a:cubicBezTo>
                </a:path>
              </a:pathLst>
            </a:custGeom>
            <a:solidFill>
              <a:srgbClr val="007150"/>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Calibri (正文)"/>
              </a:endParaRPr>
            </a:p>
          </p:txBody>
        </p:sp>
        <p:sp>
          <p:nvSpPr>
            <p:cNvPr id="11" name="Freeform 3">
              <a:extLst>
                <a:ext uri="{FF2B5EF4-FFF2-40B4-BE49-F238E27FC236}">
                  <a16:creationId xmlns:a16="http://schemas.microsoft.com/office/drawing/2014/main" xmlns="" id="{F7F199CC-C150-417C-904A-4BF3E529BA6F}"/>
                </a:ext>
              </a:extLst>
            </p:cNvPr>
            <p:cNvSpPr/>
            <p:nvPr/>
          </p:nvSpPr>
          <p:spPr>
            <a:xfrm>
              <a:off x="5941440" y="3686683"/>
              <a:ext cx="1219200" cy="1219200"/>
            </a:xfrm>
            <a:custGeom>
              <a:avLst/>
              <a:gdLst>
                <a:gd name="connsiteX0" fmla="*/ 0 w 1219200"/>
                <a:gd name="connsiteY0" fmla="*/ 609600 h 1219200"/>
                <a:gd name="connsiteX1" fmla="*/ 609600 w 1219200"/>
                <a:gd name="connsiteY1" fmla="*/ 0 h 1219200"/>
                <a:gd name="connsiteX2" fmla="*/ 609600 w 1219200"/>
                <a:gd name="connsiteY2" fmla="*/ 0 h 1219200"/>
                <a:gd name="connsiteX3" fmla="*/ 609600 w 1219200"/>
                <a:gd name="connsiteY3" fmla="*/ 0 h 1219200"/>
                <a:gd name="connsiteX4" fmla="*/ 1219200 w 1219200"/>
                <a:gd name="connsiteY4" fmla="*/ 609600 h 1219200"/>
                <a:gd name="connsiteX5" fmla="*/ 1219200 w 1219200"/>
                <a:gd name="connsiteY5" fmla="*/ 609600 h 1219200"/>
                <a:gd name="connsiteX6" fmla="*/ 1219200 w 1219200"/>
                <a:gd name="connsiteY6" fmla="*/ 609600 h 1219200"/>
                <a:gd name="connsiteX7" fmla="*/ 609600 w 1219200"/>
                <a:gd name="connsiteY7" fmla="*/ 1219200 h 1219200"/>
                <a:gd name="connsiteX8" fmla="*/ 609600 w 1219200"/>
                <a:gd name="connsiteY8" fmla="*/ 1219200 h 1219200"/>
                <a:gd name="connsiteX9" fmla="*/ 609600 w 1219200"/>
                <a:gd name="connsiteY9" fmla="*/ 1219200 h 1219200"/>
                <a:gd name="connsiteX10" fmla="*/ 0 w 1219200"/>
                <a:gd name="connsiteY10" fmla="*/ 609600 h 1219200"/>
                <a:gd name="connsiteX11" fmla="*/ 0 w 1219200"/>
                <a:gd name="connsiteY11" fmla="*/ 609600 h 1219200"/>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Lst>
              <a:rect l="l" t="t" r="r" b="b"/>
              <a:pathLst>
                <a:path w="1219200" h="1219200">
                  <a:moveTo>
                    <a:pt x="0" y="609600"/>
                  </a:moveTo>
                  <a:cubicBezTo>
                    <a:pt x="0" y="272922"/>
                    <a:pt x="272923" y="0"/>
                    <a:pt x="609600" y="0"/>
                  </a:cubicBezTo>
                  <a:cubicBezTo>
                    <a:pt x="609600" y="0"/>
                    <a:pt x="609600" y="0"/>
                    <a:pt x="609600" y="0"/>
                  </a:cubicBezTo>
                  <a:lnTo>
                    <a:pt x="609600" y="0"/>
                  </a:lnTo>
                  <a:cubicBezTo>
                    <a:pt x="946277" y="0"/>
                    <a:pt x="1219200" y="272922"/>
                    <a:pt x="1219200" y="609600"/>
                  </a:cubicBezTo>
                  <a:cubicBezTo>
                    <a:pt x="1219200" y="609600"/>
                    <a:pt x="1219200" y="609600"/>
                    <a:pt x="1219200" y="609600"/>
                  </a:cubicBezTo>
                  <a:lnTo>
                    <a:pt x="1219200" y="609600"/>
                  </a:lnTo>
                  <a:cubicBezTo>
                    <a:pt x="1219200" y="946276"/>
                    <a:pt x="946277" y="1219200"/>
                    <a:pt x="609600" y="1219200"/>
                  </a:cubicBezTo>
                  <a:cubicBezTo>
                    <a:pt x="609600" y="1219200"/>
                    <a:pt x="609600" y="1219200"/>
                    <a:pt x="609600" y="1219200"/>
                  </a:cubicBezTo>
                  <a:lnTo>
                    <a:pt x="609600" y="1219200"/>
                  </a:lnTo>
                  <a:cubicBezTo>
                    <a:pt x="272923" y="1219200"/>
                    <a:pt x="0" y="946276"/>
                    <a:pt x="0" y="609600"/>
                  </a:cubicBezTo>
                  <a:cubicBezTo>
                    <a:pt x="0" y="609600"/>
                    <a:pt x="0" y="609600"/>
                    <a:pt x="0" y="609600"/>
                  </a:cubicBezTo>
                </a:path>
              </a:pathLst>
            </a:custGeom>
            <a:solidFill>
              <a:srgbClr val="007150"/>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Calibri (正文)"/>
              </a:endParaRPr>
            </a:p>
          </p:txBody>
        </p:sp>
        <p:sp>
          <p:nvSpPr>
            <p:cNvPr id="12" name="Freeform 3">
              <a:extLst>
                <a:ext uri="{FF2B5EF4-FFF2-40B4-BE49-F238E27FC236}">
                  <a16:creationId xmlns:a16="http://schemas.microsoft.com/office/drawing/2014/main" xmlns="" id="{BAD88C4E-4542-4B9A-A1EA-7113369535FB}"/>
                </a:ext>
              </a:extLst>
            </p:cNvPr>
            <p:cNvSpPr/>
            <p:nvPr/>
          </p:nvSpPr>
          <p:spPr>
            <a:xfrm>
              <a:off x="3677920" y="5013959"/>
              <a:ext cx="960120" cy="127635"/>
            </a:xfrm>
            <a:custGeom>
              <a:avLst/>
              <a:gdLst>
                <a:gd name="connsiteX0" fmla="*/ 0 w 960120"/>
                <a:gd name="connsiteY0" fmla="*/ 63880 h 127635"/>
                <a:gd name="connsiteX1" fmla="*/ 63880 w 960120"/>
                <a:gd name="connsiteY1" fmla="*/ 0 h 127635"/>
                <a:gd name="connsiteX2" fmla="*/ 63880 w 960120"/>
                <a:gd name="connsiteY2" fmla="*/ 0 h 127635"/>
                <a:gd name="connsiteX3" fmla="*/ 63880 w 960120"/>
                <a:gd name="connsiteY3" fmla="*/ 0 h 127635"/>
                <a:gd name="connsiteX4" fmla="*/ 896365 w 960120"/>
                <a:gd name="connsiteY4" fmla="*/ 0 h 127635"/>
                <a:gd name="connsiteX5" fmla="*/ 896365 w 960120"/>
                <a:gd name="connsiteY5" fmla="*/ 0 h 127635"/>
                <a:gd name="connsiteX6" fmla="*/ 960120 w 960120"/>
                <a:gd name="connsiteY6" fmla="*/ 63880 h 127635"/>
                <a:gd name="connsiteX7" fmla="*/ 960120 w 960120"/>
                <a:gd name="connsiteY7" fmla="*/ 63880 h 127635"/>
                <a:gd name="connsiteX8" fmla="*/ 960120 w 960120"/>
                <a:gd name="connsiteY8" fmla="*/ 63880 h 127635"/>
                <a:gd name="connsiteX9" fmla="*/ 960120 w 960120"/>
                <a:gd name="connsiteY9" fmla="*/ 63880 h 127635"/>
                <a:gd name="connsiteX10" fmla="*/ 960120 w 960120"/>
                <a:gd name="connsiteY10" fmla="*/ 63880 h 127635"/>
                <a:gd name="connsiteX11" fmla="*/ 896239 w 960120"/>
                <a:gd name="connsiteY11" fmla="*/ 127635 h 127635"/>
                <a:gd name="connsiteX12" fmla="*/ 896239 w 960120"/>
                <a:gd name="connsiteY12" fmla="*/ 127635 h 127635"/>
                <a:gd name="connsiteX13" fmla="*/ 896239 w 960120"/>
                <a:gd name="connsiteY13" fmla="*/ 127635 h 127635"/>
                <a:gd name="connsiteX14" fmla="*/ 63880 w 960120"/>
                <a:gd name="connsiteY14" fmla="*/ 127635 h 127635"/>
                <a:gd name="connsiteX15" fmla="*/ 63880 w 960120"/>
                <a:gd name="connsiteY15" fmla="*/ 127635 h 127635"/>
                <a:gd name="connsiteX16" fmla="*/ 0 w 960120"/>
                <a:gd name="connsiteY16" fmla="*/ 63754 h 127635"/>
                <a:gd name="connsiteX17" fmla="*/ 0 w 960120"/>
                <a:gd name="connsiteY17" fmla="*/ 63754 h 127635"/>
                <a:gd name="connsiteX18" fmla="*/ 0 w 960120"/>
                <a:gd name="connsiteY18" fmla="*/ 63880 h 12763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Lst>
              <a:rect l="l" t="t" r="r" b="b"/>
              <a:pathLst>
                <a:path w="960120" h="127635">
                  <a:moveTo>
                    <a:pt x="0" y="63880"/>
                  </a:moveTo>
                  <a:cubicBezTo>
                    <a:pt x="0" y="28575"/>
                    <a:pt x="28575" y="0"/>
                    <a:pt x="63880" y="0"/>
                  </a:cubicBezTo>
                  <a:cubicBezTo>
                    <a:pt x="63880" y="0"/>
                    <a:pt x="63880" y="0"/>
                    <a:pt x="63880" y="0"/>
                  </a:cubicBezTo>
                  <a:lnTo>
                    <a:pt x="63880" y="0"/>
                  </a:lnTo>
                  <a:lnTo>
                    <a:pt x="896365" y="0"/>
                  </a:lnTo>
                  <a:lnTo>
                    <a:pt x="896365" y="0"/>
                  </a:lnTo>
                  <a:cubicBezTo>
                    <a:pt x="931545" y="0"/>
                    <a:pt x="960120" y="28575"/>
                    <a:pt x="960120" y="63880"/>
                  </a:cubicBezTo>
                  <a:cubicBezTo>
                    <a:pt x="960120" y="63880"/>
                    <a:pt x="960120" y="63880"/>
                    <a:pt x="960120" y="63880"/>
                  </a:cubicBezTo>
                  <a:lnTo>
                    <a:pt x="960120" y="63880"/>
                  </a:lnTo>
                  <a:lnTo>
                    <a:pt x="960120" y="63880"/>
                  </a:lnTo>
                  <a:lnTo>
                    <a:pt x="960120" y="63880"/>
                  </a:lnTo>
                  <a:cubicBezTo>
                    <a:pt x="960120" y="99060"/>
                    <a:pt x="931545" y="127635"/>
                    <a:pt x="896239" y="127635"/>
                  </a:cubicBezTo>
                  <a:cubicBezTo>
                    <a:pt x="896239" y="127635"/>
                    <a:pt x="896239" y="127635"/>
                    <a:pt x="896239" y="127635"/>
                  </a:cubicBezTo>
                  <a:lnTo>
                    <a:pt x="896239" y="127635"/>
                  </a:lnTo>
                  <a:lnTo>
                    <a:pt x="63880" y="127635"/>
                  </a:lnTo>
                  <a:lnTo>
                    <a:pt x="63880" y="127635"/>
                  </a:lnTo>
                  <a:cubicBezTo>
                    <a:pt x="28575" y="127635"/>
                    <a:pt x="0" y="99060"/>
                    <a:pt x="0" y="63754"/>
                  </a:cubicBezTo>
                  <a:cubicBezTo>
                    <a:pt x="0" y="63754"/>
                    <a:pt x="0" y="63754"/>
                    <a:pt x="0" y="63754"/>
                  </a:cubicBezTo>
                  <a:lnTo>
                    <a:pt x="0" y="63880"/>
                  </a:lnTo>
                </a:path>
              </a:pathLst>
            </a:custGeom>
            <a:solidFill>
              <a:srgbClr val="007150"/>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Calibri (正文)"/>
              </a:endParaRPr>
            </a:p>
          </p:txBody>
        </p:sp>
        <p:sp>
          <p:nvSpPr>
            <p:cNvPr id="13" name="Freeform 3">
              <a:extLst>
                <a:ext uri="{FF2B5EF4-FFF2-40B4-BE49-F238E27FC236}">
                  <a16:creationId xmlns:a16="http://schemas.microsoft.com/office/drawing/2014/main" xmlns="" id="{3C3BCDE5-B063-4ADE-B624-6F0DEC19332C}"/>
                </a:ext>
              </a:extLst>
            </p:cNvPr>
            <p:cNvSpPr/>
            <p:nvPr/>
          </p:nvSpPr>
          <p:spPr>
            <a:xfrm>
              <a:off x="3681729" y="5225415"/>
              <a:ext cx="960120" cy="127634"/>
            </a:xfrm>
            <a:custGeom>
              <a:avLst/>
              <a:gdLst>
                <a:gd name="connsiteX0" fmla="*/ 0 w 960120"/>
                <a:gd name="connsiteY0" fmla="*/ 63880 h 127634"/>
                <a:gd name="connsiteX1" fmla="*/ 63880 w 960120"/>
                <a:gd name="connsiteY1" fmla="*/ 0 h 127634"/>
                <a:gd name="connsiteX2" fmla="*/ 63880 w 960120"/>
                <a:gd name="connsiteY2" fmla="*/ 0 h 127634"/>
                <a:gd name="connsiteX3" fmla="*/ 63880 w 960120"/>
                <a:gd name="connsiteY3" fmla="*/ 0 h 127634"/>
                <a:gd name="connsiteX4" fmla="*/ 896366 w 960120"/>
                <a:gd name="connsiteY4" fmla="*/ 0 h 127634"/>
                <a:gd name="connsiteX5" fmla="*/ 896366 w 960120"/>
                <a:gd name="connsiteY5" fmla="*/ 0 h 127634"/>
                <a:gd name="connsiteX6" fmla="*/ 960120 w 960120"/>
                <a:gd name="connsiteY6" fmla="*/ 63880 h 127634"/>
                <a:gd name="connsiteX7" fmla="*/ 960120 w 960120"/>
                <a:gd name="connsiteY7" fmla="*/ 63880 h 127634"/>
                <a:gd name="connsiteX8" fmla="*/ 960120 w 960120"/>
                <a:gd name="connsiteY8" fmla="*/ 63880 h 127634"/>
                <a:gd name="connsiteX9" fmla="*/ 960120 w 960120"/>
                <a:gd name="connsiteY9" fmla="*/ 63880 h 127634"/>
                <a:gd name="connsiteX10" fmla="*/ 960120 w 960120"/>
                <a:gd name="connsiteY10" fmla="*/ 63880 h 127634"/>
                <a:gd name="connsiteX11" fmla="*/ 896239 w 960120"/>
                <a:gd name="connsiteY11" fmla="*/ 127634 h 127634"/>
                <a:gd name="connsiteX12" fmla="*/ 896239 w 960120"/>
                <a:gd name="connsiteY12" fmla="*/ 127634 h 127634"/>
                <a:gd name="connsiteX13" fmla="*/ 896239 w 960120"/>
                <a:gd name="connsiteY13" fmla="*/ 127634 h 127634"/>
                <a:gd name="connsiteX14" fmla="*/ 63880 w 960120"/>
                <a:gd name="connsiteY14" fmla="*/ 127634 h 127634"/>
                <a:gd name="connsiteX15" fmla="*/ 63880 w 960120"/>
                <a:gd name="connsiteY15" fmla="*/ 127634 h 127634"/>
                <a:gd name="connsiteX16" fmla="*/ 0 w 960120"/>
                <a:gd name="connsiteY16" fmla="*/ 63753 h 127634"/>
                <a:gd name="connsiteX17" fmla="*/ 0 w 960120"/>
                <a:gd name="connsiteY17" fmla="*/ 63753 h 127634"/>
                <a:gd name="connsiteX18" fmla="*/ 0 w 960120"/>
                <a:gd name="connsiteY18" fmla="*/ 63880 h 127634"/>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Lst>
              <a:rect l="l" t="t" r="r" b="b"/>
              <a:pathLst>
                <a:path w="960120" h="127634">
                  <a:moveTo>
                    <a:pt x="0" y="63880"/>
                  </a:moveTo>
                  <a:cubicBezTo>
                    <a:pt x="0" y="28575"/>
                    <a:pt x="28575" y="0"/>
                    <a:pt x="63880" y="0"/>
                  </a:cubicBezTo>
                  <a:cubicBezTo>
                    <a:pt x="63880" y="0"/>
                    <a:pt x="63880" y="0"/>
                    <a:pt x="63880" y="0"/>
                  </a:cubicBezTo>
                  <a:lnTo>
                    <a:pt x="63880" y="0"/>
                  </a:lnTo>
                  <a:lnTo>
                    <a:pt x="896366" y="0"/>
                  </a:lnTo>
                  <a:lnTo>
                    <a:pt x="896366" y="0"/>
                  </a:lnTo>
                  <a:cubicBezTo>
                    <a:pt x="931545" y="0"/>
                    <a:pt x="960120" y="28575"/>
                    <a:pt x="960120" y="63880"/>
                  </a:cubicBezTo>
                  <a:cubicBezTo>
                    <a:pt x="960120" y="63880"/>
                    <a:pt x="960120" y="63880"/>
                    <a:pt x="960120" y="63880"/>
                  </a:cubicBezTo>
                  <a:lnTo>
                    <a:pt x="960120" y="63880"/>
                  </a:lnTo>
                  <a:lnTo>
                    <a:pt x="960120" y="63880"/>
                  </a:lnTo>
                  <a:lnTo>
                    <a:pt x="960120" y="63880"/>
                  </a:lnTo>
                  <a:cubicBezTo>
                    <a:pt x="960120" y="99059"/>
                    <a:pt x="931545" y="127634"/>
                    <a:pt x="896239" y="127634"/>
                  </a:cubicBezTo>
                  <a:cubicBezTo>
                    <a:pt x="896239" y="127634"/>
                    <a:pt x="896239" y="127634"/>
                    <a:pt x="896239" y="127634"/>
                  </a:cubicBezTo>
                  <a:lnTo>
                    <a:pt x="896239" y="127634"/>
                  </a:lnTo>
                  <a:lnTo>
                    <a:pt x="63880" y="127634"/>
                  </a:lnTo>
                  <a:lnTo>
                    <a:pt x="63880" y="127634"/>
                  </a:lnTo>
                  <a:cubicBezTo>
                    <a:pt x="28575" y="127634"/>
                    <a:pt x="0" y="99059"/>
                    <a:pt x="0" y="63753"/>
                  </a:cubicBezTo>
                  <a:cubicBezTo>
                    <a:pt x="0" y="63753"/>
                    <a:pt x="0" y="63753"/>
                    <a:pt x="0" y="63753"/>
                  </a:cubicBezTo>
                  <a:lnTo>
                    <a:pt x="0" y="63880"/>
                  </a:lnTo>
                </a:path>
              </a:pathLst>
            </a:custGeom>
            <a:solidFill>
              <a:srgbClr val="007150"/>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Calibri (正文)"/>
              </a:endParaRPr>
            </a:p>
          </p:txBody>
        </p:sp>
        <p:sp>
          <p:nvSpPr>
            <p:cNvPr id="14" name="Freeform 3">
              <a:extLst>
                <a:ext uri="{FF2B5EF4-FFF2-40B4-BE49-F238E27FC236}">
                  <a16:creationId xmlns:a16="http://schemas.microsoft.com/office/drawing/2014/main" xmlns="" id="{923973DD-D7A3-4EC2-A459-53AFD6D9083E}"/>
                </a:ext>
              </a:extLst>
            </p:cNvPr>
            <p:cNvSpPr/>
            <p:nvPr/>
          </p:nvSpPr>
          <p:spPr>
            <a:xfrm>
              <a:off x="3674109" y="5430520"/>
              <a:ext cx="960120" cy="127634"/>
            </a:xfrm>
            <a:custGeom>
              <a:avLst/>
              <a:gdLst>
                <a:gd name="connsiteX0" fmla="*/ 0 w 960120"/>
                <a:gd name="connsiteY0" fmla="*/ 63880 h 127634"/>
                <a:gd name="connsiteX1" fmla="*/ 63880 w 960120"/>
                <a:gd name="connsiteY1" fmla="*/ 0 h 127634"/>
                <a:gd name="connsiteX2" fmla="*/ 63880 w 960120"/>
                <a:gd name="connsiteY2" fmla="*/ 0 h 127634"/>
                <a:gd name="connsiteX3" fmla="*/ 63880 w 960120"/>
                <a:gd name="connsiteY3" fmla="*/ 0 h 127634"/>
                <a:gd name="connsiteX4" fmla="*/ 896366 w 960120"/>
                <a:gd name="connsiteY4" fmla="*/ 0 h 127634"/>
                <a:gd name="connsiteX5" fmla="*/ 896366 w 960120"/>
                <a:gd name="connsiteY5" fmla="*/ 0 h 127634"/>
                <a:gd name="connsiteX6" fmla="*/ 960120 w 960120"/>
                <a:gd name="connsiteY6" fmla="*/ 63880 h 127634"/>
                <a:gd name="connsiteX7" fmla="*/ 960120 w 960120"/>
                <a:gd name="connsiteY7" fmla="*/ 63880 h 127634"/>
                <a:gd name="connsiteX8" fmla="*/ 960120 w 960120"/>
                <a:gd name="connsiteY8" fmla="*/ 63880 h 127634"/>
                <a:gd name="connsiteX9" fmla="*/ 960120 w 960120"/>
                <a:gd name="connsiteY9" fmla="*/ 63880 h 127634"/>
                <a:gd name="connsiteX10" fmla="*/ 960120 w 960120"/>
                <a:gd name="connsiteY10" fmla="*/ 63880 h 127634"/>
                <a:gd name="connsiteX11" fmla="*/ 896239 w 960120"/>
                <a:gd name="connsiteY11" fmla="*/ 127634 h 127634"/>
                <a:gd name="connsiteX12" fmla="*/ 896239 w 960120"/>
                <a:gd name="connsiteY12" fmla="*/ 127634 h 127634"/>
                <a:gd name="connsiteX13" fmla="*/ 896239 w 960120"/>
                <a:gd name="connsiteY13" fmla="*/ 127634 h 127634"/>
                <a:gd name="connsiteX14" fmla="*/ 63880 w 960120"/>
                <a:gd name="connsiteY14" fmla="*/ 127634 h 127634"/>
                <a:gd name="connsiteX15" fmla="*/ 63880 w 960120"/>
                <a:gd name="connsiteY15" fmla="*/ 127634 h 127634"/>
                <a:gd name="connsiteX16" fmla="*/ 0 w 960120"/>
                <a:gd name="connsiteY16" fmla="*/ 63753 h 127634"/>
                <a:gd name="connsiteX17" fmla="*/ 0 w 960120"/>
                <a:gd name="connsiteY17" fmla="*/ 63753 h 127634"/>
                <a:gd name="connsiteX18" fmla="*/ 0 w 960120"/>
                <a:gd name="connsiteY18" fmla="*/ 63880 h 127634"/>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Lst>
              <a:rect l="l" t="t" r="r" b="b"/>
              <a:pathLst>
                <a:path w="960120" h="127634">
                  <a:moveTo>
                    <a:pt x="0" y="63880"/>
                  </a:moveTo>
                  <a:cubicBezTo>
                    <a:pt x="0" y="28575"/>
                    <a:pt x="28575" y="0"/>
                    <a:pt x="63880" y="0"/>
                  </a:cubicBezTo>
                  <a:cubicBezTo>
                    <a:pt x="63880" y="0"/>
                    <a:pt x="63880" y="0"/>
                    <a:pt x="63880" y="0"/>
                  </a:cubicBezTo>
                  <a:lnTo>
                    <a:pt x="63880" y="0"/>
                  </a:lnTo>
                  <a:lnTo>
                    <a:pt x="896366" y="0"/>
                  </a:lnTo>
                  <a:lnTo>
                    <a:pt x="896366" y="0"/>
                  </a:lnTo>
                  <a:cubicBezTo>
                    <a:pt x="931545" y="0"/>
                    <a:pt x="960120" y="28575"/>
                    <a:pt x="960120" y="63880"/>
                  </a:cubicBezTo>
                  <a:cubicBezTo>
                    <a:pt x="960120" y="63880"/>
                    <a:pt x="960120" y="63880"/>
                    <a:pt x="960120" y="63880"/>
                  </a:cubicBezTo>
                  <a:lnTo>
                    <a:pt x="960120" y="63880"/>
                  </a:lnTo>
                  <a:lnTo>
                    <a:pt x="960120" y="63880"/>
                  </a:lnTo>
                  <a:lnTo>
                    <a:pt x="960120" y="63880"/>
                  </a:lnTo>
                  <a:cubicBezTo>
                    <a:pt x="960120" y="99059"/>
                    <a:pt x="931545" y="127634"/>
                    <a:pt x="896239" y="127634"/>
                  </a:cubicBezTo>
                  <a:cubicBezTo>
                    <a:pt x="896239" y="127634"/>
                    <a:pt x="896239" y="127634"/>
                    <a:pt x="896239" y="127634"/>
                  </a:cubicBezTo>
                  <a:lnTo>
                    <a:pt x="896239" y="127634"/>
                  </a:lnTo>
                  <a:lnTo>
                    <a:pt x="63880" y="127634"/>
                  </a:lnTo>
                  <a:lnTo>
                    <a:pt x="63880" y="127634"/>
                  </a:lnTo>
                  <a:cubicBezTo>
                    <a:pt x="28575" y="127634"/>
                    <a:pt x="0" y="99059"/>
                    <a:pt x="0" y="63753"/>
                  </a:cubicBezTo>
                  <a:cubicBezTo>
                    <a:pt x="0" y="63753"/>
                    <a:pt x="0" y="63753"/>
                    <a:pt x="0" y="63753"/>
                  </a:cubicBezTo>
                  <a:lnTo>
                    <a:pt x="0" y="63880"/>
                  </a:lnTo>
                </a:path>
              </a:pathLst>
            </a:custGeom>
            <a:solidFill>
              <a:srgbClr val="007150"/>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Calibri (正文)"/>
              </a:endParaRPr>
            </a:p>
          </p:txBody>
        </p:sp>
        <p:sp>
          <p:nvSpPr>
            <p:cNvPr id="15" name="Freeform 3">
              <a:extLst>
                <a:ext uri="{FF2B5EF4-FFF2-40B4-BE49-F238E27FC236}">
                  <a16:creationId xmlns:a16="http://schemas.microsoft.com/office/drawing/2014/main" xmlns="" id="{50A0E29D-B5C9-437E-A242-8100227F90BD}"/>
                </a:ext>
              </a:extLst>
            </p:cNvPr>
            <p:cNvSpPr/>
            <p:nvPr/>
          </p:nvSpPr>
          <p:spPr>
            <a:xfrm>
              <a:off x="3879850" y="5622925"/>
              <a:ext cx="548004" cy="203200"/>
            </a:xfrm>
            <a:custGeom>
              <a:avLst/>
              <a:gdLst>
                <a:gd name="connsiteX0" fmla="*/ 446404 w 548004"/>
                <a:gd name="connsiteY0" fmla="*/ 203200 h 203200"/>
                <a:gd name="connsiteX1" fmla="*/ 101600 w 548004"/>
                <a:gd name="connsiteY1" fmla="*/ 203200 h 203200"/>
                <a:gd name="connsiteX2" fmla="*/ 101600 w 548004"/>
                <a:gd name="connsiteY2" fmla="*/ 203200 h 203200"/>
                <a:gd name="connsiteX3" fmla="*/ 0 w 548004"/>
                <a:gd name="connsiteY3" fmla="*/ 101600 h 203200"/>
                <a:gd name="connsiteX4" fmla="*/ 0 w 548004"/>
                <a:gd name="connsiteY4" fmla="*/ 101600 h 203200"/>
                <a:gd name="connsiteX5" fmla="*/ 0 w 548004"/>
                <a:gd name="connsiteY5" fmla="*/ 101600 h 203200"/>
                <a:gd name="connsiteX6" fmla="*/ 0 w 548004"/>
                <a:gd name="connsiteY6" fmla="*/ 0 h 203200"/>
                <a:gd name="connsiteX7" fmla="*/ 0 w 548004"/>
                <a:gd name="connsiteY7" fmla="*/ 0 h 203200"/>
                <a:gd name="connsiteX8" fmla="*/ 548004 w 548004"/>
                <a:gd name="connsiteY8" fmla="*/ 0 h 203200"/>
                <a:gd name="connsiteX9" fmla="*/ 548004 w 548004"/>
                <a:gd name="connsiteY9" fmla="*/ 0 h 203200"/>
                <a:gd name="connsiteX10" fmla="*/ 548004 w 548004"/>
                <a:gd name="connsiteY10" fmla="*/ 101600 h 203200"/>
                <a:gd name="connsiteX11" fmla="*/ 548004 w 548004"/>
                <a:gd name="connsiteY11" fmla="*/ 101600 h 203200"/>
                <a:gd name="connsiteX12" fmla="*/ 446404 w 548004"/>
                <a:gd name="connsiteY12" fmla="*/ 203200 h 203200"/>
                <a:gd name="connsiteX13" fmla="*/ 446404 w 548004"/>
                <a:gd name="connsiteY13" fmla="*/ 203200 h 203200"/>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Lst>
              <a:rect l="l" t="t" r="r" b="b"/>
              <a:pathLst>
                <a:path w="548004" h="203200">
                  <a:moveTo>
                    <a:pt x="446404" y="203200"/>
                  </a:moveTo>
                  <a:lnTo>
                    <a:pt x="101600" y="203200"/>
                  </a:lnTo>
                  <a:lnTo>
                    <a:pt x="101600" y="203200"/>
                  </a:lnTo>
                  <a:cubicBezTo>
                    <a:pt x="45465" y="203200"/>
                    <a:pt x="0" y="157708"/>
                    <a:pt x="0" y="101600"/>
                  </a:cubicBezTo>
                  <a:cubicBezTo>
                    <a:pt x="0" y="101600"/>
                    <a:pt x="0" y="101600"/>
                    <a:pt x="0" y="101600"/>
                  </a:cubicBezTo>
                  <a:lnTo>
                    <a:pt x="0" y="101600"/>
                  </a:lnTo>
                  <a:lnTo>
                    <a:pt x="0" y="0"/>
                  </a:lnTo>
                  <a:lnTo>
                    <a:pt x="0" y="0"/>
                  </a:lnTo>
                  <a:lnTo>
                    <a:pt x="548004" y="0"/>
                  </a:lnTo>
                  <a:lnTo>
                    <a:pt x="548004" y="0"/>
                  </a:lnTo>
                  <a:lnTo>
                    <a:pt x="548004" y="101600"/>
                  </a:lnTo>
                  <a:lnTo>
                    <a:pt x="548004" y="101600"/>
                  </a:lnTo>
                  <a:cubicBezTo>
                    <a:pt x="548004" y="157708"/>
                    <a:pt x="502539" y="203200"/>
                    <a:pt x="446404" y="203200"/>
                  </a:cubicBezTo>
                  <a:cubicBezTo>
                    <a:pt x="446404" y="203200"/>
                    <a:pt x="446404" y="203200"/>
                    <a:pt x="446404" y="203200"/>
                  </a:cubicBezTo>
                </a:path>
              </a:pathLst>
            </a:custGeom>
            <a:solidFill>
              <a:srgbClr val="007150"/>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Calibri (正文)"/>
              </a:endParaRPr>
            </a:p>
          </p:txBody>
        </p:sp>
        <p:sp>
          <p:nvSpPr>
            <p:cNvPr id="16" name="Freeform 3">
              <a:extLst>
                <a:ext uri="{FF2B5EF4-FFF2-40B4-BE49-F238E27FC236}">
                  <a16:creationId xmlns:a16="http://schemas.microsoft.com/office/drawing/2014/main" xmlns="" id="{1B7485A9-AA00-4191-8CF7-DD38C45CC5F0}"/>
                </a:ext>
              </a:extLst>
            </p:cNvPr>
            <p:cNvSpPr/>
            <p:nvPr/>
          </p:nvSpPr>
          <p:spPr>
            <a:xfrm>
              <a:off x="3202918" y="3267836"/>
              <a:ext cx="1917238" cy="1671828"/>
            </a:xfrm>
            <a:custGeom>
              <a:avLst/>
              <a:gdLst>
                <a:gd name="connsiteX0" fmla="*/ 945790 w 1917238"/>
                <a:gd name="connsiteY0" fmla="*/ 0 h 1671828"/>
                <a:gd name="connsiteX1" fmla="*/ 1841775 w 1917238"/>
                <a:gd name="connsiteY1" fmla="*/ 584834 h 1671828"/>
                <a:gd name="connsiteX2" fmla="*/ 1647719 w 1917238"/>
                <a:gd name="connsiteY2" fmla="*/ 1624329 h 1671828"/>
                <a:gd name="connsiteX3" fmla="*/ 1586124 w 1917238"/>
                <a:gd name="connsiteY3" fmla="*/ 1665985 h 1671828"/>
                <a:gd name="connsiteX4" fmla="*/ 1519449 w 1917238"/>
                <a:gd name="connsiteY4" fmla="*/ 1599438 h 1671828"/>
                <a:gd name="connsiteX5" fmla="*/ 1548532 w 1917238"/>
                <a:gd name="connsiteY5" fmla="*/ 1545844 h 1671828"/>
                <a:gd name="connsiteX6" fmla="*/ 1548024 w 1917238"/>
                <a:gd name="connsiteY6" fmla="*/ 1545335 h 1671828"/>
                <a:gd name="connsiteX7" fmla="*/ 1724427 w 1917238"/>
                <a:gd name="connsiteY7" fmla="*/ 634491 h 1671828"/>
                <a:gd name="connsiteX8" fmla="*/ 947568 w 1917238"/>
                <a:gd name="connsiteY8" fmla="*/ 127380 h 1671828"/>
                <a:gd name="connsiteX9" fmla="*/ 184806 w 1917238"/>
                <a:gd name="connsiteY9" fmla="*/ 655573 h 1671828"/>
                <a:gd name="connsiteX10" fmla="*/ 370861 w 1917238"/>
                <a:gd name="connsiteY10" fmla="*/ 1544447 h 1671828"/>
                <a:gd name="connsiteX11" fmla="*/ 410612 w 1917238"/>
                <a:gd name="connsiteY11" fmla="*/ 1605153 h 1671828"/>
                <a:gd name="connsiteX12" fmla="*/ 343937 w 1917238"/>
                <a:gd name="connsiteY12" fmla="*/ 1671828 h 1671828"/>
                <a:gd name="connsiteX13" fmla="*/ 298344 w 1917238"/>
                <a:gd name="connsiteY13" fmla="*/ 1653413 h 1671828"/>
                <a:gd name="connsiteX14" fmla="*/ 298217 w 1917238"/>
                <a:gd name="connsiteY14" fmla="*/ 1653540 h 1671828"/>
                <a:gd name="connsiteX15" fmla="*/ 297201 w 1917238"/>
                <a:gd name="connsiteY15" fmla="*/ 1652523 h 1671828"/>
                <a:gd name="connsiteX16" fmla="*/ 296439 w 1917238"/>
                <a:gd name="connsiteY16" fmla="*/ 1651634 h 1671828"/>
                <a:gd name="connsiteX17" fmla="*/ 66061 w 1917238"/>
                <a:gd name="connsiteY17" fmla="*/ 609091 h 1671828"/>
                <a:gd name="connsiteX18" fmla="*/ 945790 w 1917238"/>
                <a:gd name="connsiteY18" fmla="*/ 0 h 1671828"/>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Lst>
              <a:rect l="l" t="t" r="r" b="b"/>
              <a:pathLst>
                <a:path w="1917238" h="1671828">
                  <a:moveTo>
                    <a:pt x="945790" y="0"/>
                  </a:moveTo>
                  <a:cubicBezTo>
                    <a:pt x="1335552" y="-5333"/>
                    <a:pt x="1689756" y="225805"/>
                    <a:pt x="1841775" y="584834"/>
                  </a:cubicBezTo>
                  <a:cubicBezTo>
                    <a:pt x="1992016" y="939419"/>
                    <a:pt x="1915308" y="1348866"/>
                    <a:pt x="1647719" y="1624329"/>
                  </a:cubicBezTo>
                  <a:cubicBezTo>
                    <a:pt x="1637940" y="1648841"/>
                    <a:pt x="1614064" y="1665985"/>
                    <a:pt x="1586124" y="1665985"/>
                  </a:cubicBezTo>
                  <a:cubicBezTo>
                    <a:pt x="1549294" y="1665985"/>
                    <a:pt x="1519449" y="1636267"/>
                    <a:pt x="1519449" y="1599438"/>
                  </a:cubicBezTo>
                  <a:cubicBezTo>
                    <a:pt x="1519449" y="1576832"/>
                    <a:pt x="1530625" y="1556892"/>
                    <a:pt x="1548532" y="1545844"/>
                  </a:cubicBezTo>
                  <a:lnTo>
                    <a:pt x="1548024" y="1545335"/>
                  </a:lnTo>
                  <a:cubicBezTo>
                    <a:pt x="1786530" y="1305814"/>
                    <a:pt x="1856252" y="945769"/>
                    <a:pt x="1724427" y="634491"/>
                  </a:cubicBezTo>
                  <a:cubicBezTo>
                    <a:pt x="1592601" y="323341"/>
                    <a:pt x="1285515" y="122809"/>
                    <a:pt x="947568" y="127380"/>
                  </a:cubicBezTo>
                  <a:cubicBezTo>
                    <a:pt x="609621" y="132079"/>
                    <a:pt x="307996" y="340867"/>
                    <a:pt x="184806" y="655573"/>
                  </a:cubicBezTo>
                  <a:cubicBezTo>
                    <a:pt x="64283" y="963295"/>
                    <a:pt x="137689" y="1312417"/>
                    <a:pt x="370861" y="1544447"/>
                  </a:cubicBezTo>
                  <a:cubicBezTo>
                    <a:pt x="394356" y="1554607"/>
                    <a:pt x="410612" y="1577975"/>
                    <a:pt x="410612" y="1605153"/>
                  </a:cubicBezTo>
                  <a:cubicBezTo>
                    <a:pt x="410612" y="1641983"/>
                    <a:pt x="380767" y="1671828"/>
                    <a:pt x="343937" y="1671828"/>
                  </a:cubicBezTo>
                  <a:cubicBezTo>
                    <a:pt x="326284" y="1671828"/>
                    <a:pt x="310155" y="1664842"/>
                    <a:pt x="298344" y="1653413"/>
                  </a:cubicBezTo>
                  <a:lnTo>
                    <a:pt x="298217" y="1653540"/>
                  </a:lnTo>
                  <a:lnTo>
                    <a:pt x="297201" y="1652523"/>
                  </a:lnTo>
                  <a:cubicBezTo>
                    <a:pt x="296946" y="1652397"/>
                    <a:pt x="296566" y="1652016"/>
                    <a:pt x="296439" y="1651634"/>
                  </a:cubicBezTo>
                  <a:cubicBezTo>
                    <a:pt x="15261" y="1383157"/>
                    <a:pt x="-75797" y="971169"/>
                    <a:pt x="66061" y="609091"/>
                  </a:cubicBezTo>
                  <a:cubicBezTo>
                    <a:pt x="208301" y="246126"/>
                    <a:pt x="556027" y="5334"/>
                    <a:pt x="945790" y="0"/>
                  </a:cubicBezTo>
                </a:path>
              </a:pathLst>
            </a:custGeom>
            <a:solidFill>
              <a:srgbClr val="007150"/>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Calibri (正文)"/>
              </a:endParaRPr>
            </a:p>
          </p:txBody>
        </p:sp>
        <p:sp>
          <p:nvSpPr>
            <p:cNvPr id="17" name="Freeform 3">
              <a:extLst>
                <a:ext uri="{FF2B5EF4-FFF2-40B4-BE49-F238E27FC236}">
                  <a16:creationId xmlns:a16="http://schemas.microsoft.com/office/drawing/2014/main" xmlns="" id="{EC867CCD-5F21-4BA4-BA76-75ABA45EB71B}"/>
                </a:ext>
              </a:extLst>
            </p:cNvPr>
            <p:cNvSpPr/>
            <p:nvPr/>
          </p:nvSpPr>
          <p:spPr>
            <a:xfrm>
              <a:off x="2557145" y="4257040"/>
              <a:ext cx="469264" cy="127634"/>
            </a:xfrm>
            <a:custGeom>
              <a:avLst/>
              <a:gdLst>
                <a:gd name="connsiteX0" fmla="*/ 0 w 469264"/>
                <a:gd name="connsiteY0" fmla="*/ 63880 h 127634"/>
                <a:gd name="connsiteX1" fmla="*/ 63880 w 469264"/>
                <a:gd name="connsiteY1" fmla="*/ 0 h 127634"/>
                <a:gd name="connsiteX2" fmla="*/ 63880 w 469264"/>
                <a:gd name="connsiteY2" fmla="*/ 0 h 127634"/>
                <a:gd name="connsiteX3" fmla="*/ 63880 w 469264"/>
                <a:gd name="connsiteY3" fmla="*/ 0 h 127634"/>
                <a:gd name="connsiteX4" fmla="*/ 405510 w 469264"/>
                <a:gd name="connsiteY4" fmla="*/ 0 h 127634"/>
                <a:gd name="connsiteX5" fmla="*/ 405510 w 469264"/>
                <a:gd name="connsiteY5" fmla="*/ 0 h 127634"/>
                <a:gd name="connsiteX6" fmla="*/ 469264 w 469264"/>
                <a:gd name="connsiteY6" fmla="*/ 63880 h 127634"/>
                <a:gd name="connsiteX7" fmla="*/ 469264 w 469264"/>
                <a:gd name="connsiteY7" fmla="*/ 63880 h 127634"/>
                <a:gd name="connsiteX8" fmla="*/ 469264 w 469264"/>
                <a:gd name="connsiteY8" fmla="*/ 63880 h 127634"/>
                <a:gd name="connsiteX9" fmla="*/ 469264 w 469264"/>
                <a:gd name="connsiteY9" fmla="*/ 63880 h 127634"/>
                <a:gd name="connsiteX10" fmla="*/ 469264 w 469264"/>
                <a:gd name="connsiteY10" fmla="*/ 63880 h 127634"/>
                <a:gd name="connsiteX11" fmla="*/ 405383 w 469264"/>
                <a:gd name="connsiteY11" fmla="*/ 127634 h 127634"/>
                <a:gd name="connsiteX12" fmla="*/ 405383 w 469264"/>
                <a:gd name="connsiteY12" fmla="*/ 127634 h 127634"/>
                <a:gd name="connsiteX13" fmla="*/ 405383 w 469264"/>
                <a:gd name="connsiteY13" fmla="*/ 127634 h 127634"/>
                <a:gd name="connsiteX14" fmla="*/ 63880 w 469264"/>
                <a:gd name="connsiteY14" fmla="*/ 127634 h 127634"/>
                <a:gd name="connsiteX15" fmla="*/ 63880 w 469264"/>
                <a:gd name="connsiteY15" fmla="*/ 127634 h 127634"/>
                <a:gd name="connsiteX16" fmla="*/ 0 w 469264"/>
                <a:gd name="connsiteY16" fmla="*/ 63753 h 127634"/>
                <a:gd name="connsiteX17" fmla="*/ 0 w 469264"/>
                <a:gd name="connsiteY17" fmla="*/ 63753 h 127634"/>
                <a:gd name="connsiteX18" fmla="*/ 0 w 469264"/>
                <a:gd name="connsiteY18" fmla="*/ 63880 h 127634"/>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Lst>
              <a:rect l="l" t="t" r="r" b="b"/>
              <a:pathLst>
                <a:path w="469264" h="127634">
                  <a:moveTo>
                    <a:pt x="0" y="63880"/>
                  </a:moveTo>
                  <a:cubicBezTo>
                    <a:pt x="0" y="28575"/>
                    <a:pt x="28575" y="0"/>
                    <a:pt x="63880" y="0"/>
                  </a:cubicBezTo>
                  <a:cubicBezTo>
                    <a:pt x="63880" y="0"/>
                    <a:pt x="63880" y="0"/>
                    <a:pt x="63880" y="0"/>
                  </a:cubicBezTo>
                  <a:lnTo>
                    <a:pt x="63880" y="0"/>
                  </a:lnTo>
                  <a:lnTo>
                    <a:pt x="405510" y="0"/>
                  </a:lnTo>
                  <a:lnTo>
                    <a:pt x="405510" y="0"/>
                  </a:lnTo>
                  <a:cubicBezTo>
                    <a:pt x="440689" y="0"/>
                    <a:pt x="469264" y="28575"/>
                    <a:pt x="469264" y="63880"/>
                  </a:cubicBezTo>
                  <a:cubicBezTo>
                    <a:pt x="469264" y="63880"/>
                    <a:pt x="469264" y="63880"/>
                    <a:pt x="469264" y="63880"/>
                  </a:cubicBezTo>
                  <a:lnTo>
                    <a:pt x="469264" y="63880"/>
                  </a:lnTo>
                  <a:lnTo>
                    <a:pt x="469264" y="63880"/>
                  </a:lnTo>
                  <a:lnTo>
                    <a:pt x="469264" y="63880"/>
                  </a:lnTo>
                  <a:cubicBezTo>
                    <a:pt x="469264" y="99059"/>
                    <a:pt x="440689" y="127634"/>
                    <a:pt x="405383" y="127634"/>
                  </a:cubicBezTo>
                  <a:cubicBezTo>
                    <a:pt x="405383" y="127634"/>
                    <a:pt x="405383" y="127634"/>
                    <a:pt x="405383" y="127634"/>
                  </a:cubicBezTo>
                  <a:lnTo>
                    <a:pt x="405383" y="127634"/>
                  </a:lnTo>
                  <a:lnTo>
                    <a:pt x="63880" y="127634"/>
                  </a:lnTo>
                  <a:lnTo>
                    <a:pt x="63880" y="127634"/>
                  </a:lnTo>
                  <a:cubicBezTo>
                    <a:pt x="28575" y="127634"/>
                    <a:pt x="0" y="99059"/>
                    <a:pt x="0" y="63753"/>
                  </a:cubicBezTo>
                  <a:cubicBezTo>
                    <a:pt x="0" y="63753"/>
                    <a:pt x="0" y="63753"/>
                    <a:pt x="0" y="63753"/>
                  </a:cubicBezTo>
                  <a:lnTo>
                    <a:pt x="0" y="63880"/>
                  </a:lnTo>
                </a:path>
              </a:pathLst>
            </a:custGeom>
            <a:solidFill>
              <a:srgbClr val="007150"/>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Calibri (正文)"/>
              </a:endParaRPr>
            </a:p>
          </p:txBody>
        </p:sp>
        <p:sp>
          <p:nvSpPr>
            <p:cNvPr id="18" name="Freeform 3">
              <a:extLst>
                <a:ext uri="{FF2B5EF4-FFF2-40B4-BE49-F238E27FC236}">
                  <a16:creationId xmlns:a16="http://schemas.microsoft.com/office/drawing/2014/main" xmlns="" id="{863D4D92-F84B-48CA-B748-F6326123AE7E}"/>
                </a:ext>
              </a:extLst>
            </p:cNvPr>
            <p:cNvSpPr/>
            <p:nvPr/>
          </p:nvSpPr>
          <p:spPr>
            <a:xfrm>
              <a:off x="2957067" y="3209798"/>
              <a:ext cx="369189" cy="369188"/>
            </a:xfrm>
            <a:custGeom>
              <a:avLst/>
              <a:gdLst>
                <a:gd name="connsiteX0" fmla="*/ 18669 w 369189"/>
                <a:gd name="connsiteY0" fmla="*/ 18669 h 369188"/>
                <a:gd name="connsiteX1" fmla="*/ 108966 w 369189"/>
                <a:gd name="connsiteY1" fmla="*/ 18669 h 369188"/>
                <a:gd name="connsiteX2" fmla="*/ 108966 w 369189"/>
                <a:gd name="connsiteY2" fmla="*/ 18669 h 369188"/>
                <a:gd name="connsiteX3" fmla="*/ 108966 w 369189"/>
                <a:gd name="connsiteY3" fmla="*/ 18669 h 369188"/>
                <a:gd name="connsiteX4" fmla="*/ 350520 w 369189"/>
                <a:gd name="connsiteY4" fmla="*/ 260223 h 369188"/>
                <a:gd name="connsiteX5" fmla="*/ 350520 w 369189"/>
                <a:gd name="connsiteY5" fmla="*/ 260223 h 369188"/>
                <a:gd name="connsiteX6" fmla="*/ 350520 w 369189"/>
                <a:gd name="connsiteY6" fmla="*/ 350519 h 369188"/>
                <a:gd name="connsiteX7" fmla="*/ 350520 w 369189"/>
                <a:gd name="connsiteY7" fmla="*/ 350519 h 369188"/>
                <a:gd name="connsiteX8" fmla="*/ 350520 w 369189"/>
                <a:gd name="connsiteY8" fmla="*/ 350519 h 369188"/>
                <a:gd name="connsiteX9" fmla="*/ 350520 w 369189"/>
                <a:gd name="connsiteY9" fmla="*/ 350519 h 369188"/>
                <a:gd name="connsiteX10" fmla="*/ 350520 w 369189"/>
                <a:gd name="connsiteY10" fmla="*/ 350519 h 369188"/>
                <a:gd name="connsiteX11" fmla="*/ 260223 w 369189"/>
                <a:gd name="connsiteY11" fmla="*/ 350519 h 369188"/>
                <a:gd name="connsiteX12" fmla="*/ 260223 w 369189"/>
                <a:gd name="connsiteY12" fmla="*/ 350519 h 369188"/>
                <a:gd name="connsiteX13" fmla="*/ 260223 w 369189"/>
                <a:gd name="connsiteY13" fmla="*/ 350519 h 369188"/>
                <a:gd name="connsiteX14" fmla="*/ 18669 w 369189"/>
                <a:gd name="connsiteY14" fmla="*/ 108966 h 369188"/>
                <a:gd name="connsiteX15" fmla="*/ 18669 w 369189"/>
                <a:gd name="connsiteY15" fmla="*/ 108966 h 369188"/>
                <a:gd name="connsiteX16" fmla="*/ 18669 w 369189"/>
                <a:gd name="connsiteY16" fmla="*/ 18669 h 369188"/>
                <a:gd name="connsiteX17" fmla="*/ 18669 w 369189"/>
                <a:gd name="connsiteY17" fmla="*/ 18669 h 369188"/>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Lst>
              <a:rect l="l" t="t" r="r" b="b"/>
              <a:pathLst>
                <a:path w="369189" h="369188">
                  <a:moveTo>
                    <a:pt x="18669" y="18669"/>
                  </a:moveTo>
                  <a:cubicBezTo>
                    <a:pt x="43561" y="-6223"/>
                    <a:pt x="84074" y="-6223"/>
                    <a:pt x="108966" y="18669"/>
                  </a:cubicBezTo>
                  <a:cubicBezTo>
                    <a:pt x="108966" y="18669"/>
                    <a:pt x="108966" y="18669"/>
                    <a:pt x="108966" y="18669"/>
                  </a:cubicBezTo>
                  <a:lnTo>
                    <a:pt x="108966" y="18669"/>
                  </a:lnTo>
                  <a:lnTo>
                    <a:pt x="350520" y="260223"/>
                  </a:lnTo>
                  <a:lnTo>
                    <a:pt x="350520" y="260223"/>
                  </a:lnTo>
                  <a:cubicBezTo>
                    <a:pt x="375411" y="285114"/>
                    <a:pt x="375411" y="325627"/>
                    <a:pt x="350520" y="350519"/>
                  </a:cubicBezTo>
                  <a:cubicBezTo>
                    <a:pt x="350520" y="350519"/>
                    <a:pt x="350520" y="350519"/>
                    <a:pt x="350520" y="350519"/>
                  </a:cubicBezTo>
                  <a:lnTo>
                    <a:pt x="350520" y="350519"/>
                  </a:lnTo>
                  <a:lnTo>
                    <a:pt x="350520" y="350519"/>
                  </a:lnTo>
                  <a:lnTo>
                    <a:pt x="350520" y="350519"/>
                  </a:lnTo>
                  <a:cubicBezTo>
                    <a:pt x="325628" y="375411"/>
                    <a:pt x="285114" y="375411"/>
                    <a:pt x="260223" y="350519"/>
                  </a:cubicBezTo>
                  <a:cubicBezTo>
                    <a:pt x="260223" y="350519"/>
                    <a:pt x="260223" y="350519"/>
                    <a:pt x="260223" y="350519"/>
                  </a:cubicBezTo>
                  <a:lnTo>
                    <a:pt x="260223" y="350519"/>
                  </a:lnTo>
                  <a:lnTo>
                    <a:pt x="18669" y="108966"/>
                  </a:lnTo>
                  <a:lnTo>
                    <a:pt x="18669" y="108966"/>
                  </a:lnTo>
                  <a:cubicBezTo>
                    <a:pt x="-6222" y="84073"/>
                    <a:pt x="-6222" y="43561"/>
                    <a:pt x="18669" y="18669"/>
                  </a:cubicBezTo>
                  <a:cubicBezTo>
                    <a:pt x="18669" y="18669"/>
                    <a:pt x="18669" y="18669"/>
                    <a:pt x="18669" y="18669"/>
                  </a:cubicBezTo>
                </a:path>
              </a:pathLst>
            </a:custGeom>
            <a:solidFill>
              <a:srgbClr val="007150"/>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Calibri (正文)"/>
              </a:endParaRPr>
            </a:p>
          </p:txBody>
        </p:sp>
        <p:sp>
          <p:nvSpPr>
            <p:cNvPr id="19" name="Freeform 3">
              <a:extLst>
                <a:ext uri="{FF2B5EF4-FFF2-40B4-BE49-F238E27FC236}">
                  <a16:creationId xmlns:a16="http://schemas.microsoft.com/office/drawing/2014/main" xmlns="" id="{2F025279-7F64-441A-80AD-A8CDA399F264}"/>
                </a:ext>
              </a:extLst>
            </p:cNvPr>
            <p:cNvSpPr/>
            <p:nvPr/>
          </p:nvSpPr>
          <p:spPr>
            <a:xfrm>
              <a:off x="4980178" y="3188207"/>
              <a:ext cx="369188" cy="369189"/>
            </a:xfrm>
            <a:custGeom>
              <a:avLst/>
              <a:gdLst>
                <a:gd name="connsiteX0" fmla="*/ 350519 w 369188"/>
                <a:gd name="connsiteY0" fmla="*/ 18669 h 369189"/>
                <a:gd name="connsiteX1" fmla="*/ 260222 w 369188"/>
                <a:gd name="connsiteY1" fmla="*/ 18669 h 369189"/>
                <a:gd name="connsiteX2" fmla="*/ 260222 w 369188"/>
                <a:gd name="connsiteY2" fmla="*/ 18669 h 369189"/>
                <a:gd name="connsiteX3" fmla="*/ 260222 w 369188"/>
                <a:gd name="connsiteY3" fmla="*/ 18669 h 369189"/>
                <a:gd name="connsiteX4" fmla="*/ 18668 w 369188"/>
                <a:gd name="connsiteY4" fmla="*/ 260223 h 369189"/>
                <a:gd name="connsiteX5" fmla="*/ 18668 w 369188"/>
                <a:gd name="connsiteY5" fmla="*/ 260223 h 369189"/>
                <a:gd name="connsiteX6" fmla="*/ 18668 w 369188"/>
                <a:gd name="connsiteY6" fmla="*/ 350520 h 369189"/>
                <a:gd name="connsiteX7" fmla="*/ 18668 w 369188"/>
                <a:gd name="connsiteY7" fmla="*/ 350520 h 369189"/>
                <a:gd name="connsiteX8" fmla="*/ 18668 w 369188"/>
                <a:gd name="connsiteY8" fmla="*/ 350520 h 369189"/>
                <a:gd name="connsiteX9" fmla="*/ 18668 w 369188"/>
                <a:gd name="connsiteY9" fmla="*/ 350520 h 369189"/>
                <a:gd name="connsiteX10" fmla="*/ 18668 w 369188"/>
                <a:gd name="connsiteY10" fmla="*/ 350520 h 369189"/>
                <a:gd name="connsiteX11" fmla="*/ 108965 w 369188"/>
                <a:gd name="connsiteY11" fmla="*/ 350520 h 369189"/>
                <a:gd name="connsiteX12" fmla="*/ 108965 w 369188"/>
                <a:gd name="connsiteY12" fmla="*/ 350520 h 369189"/>
                <a:gd name="connsiteX13" fmla="*/ 108965 w 369188"/>
                <a:gd name="connsiteY13" fmla="*/ 350520 h 369189"/>
                <a:gd name="connsiteX14" fmla="*/ 350519 w 369188"/>
                <a:gd name="connsiteY14" fmla="*/ 108966 h 369189"/>
                <a:gd name="connsiteX15" fmla="*/ 350519 w 369188"/>
                <a:gd name="connsiteY15" fmla="*/ 108966 h 369189"/>
                <a:gd name="connsiteX16" fmla="*/ 350519 w 369188"/>
                <a:gd name="connsiteY16" fmla="*/ 18669 h 369189"/>
                <a:gd name="connsiteX17" fmla="*/ 350519 w 369188"/>
                <a:gd name="connsiteY17" fmla="*/ 18669 h 369189"/>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Lst>
              <a:rect l="l" t="t" r="r" b="b"/>
              <a:pathLst>
                <a:path w="369188" h="369189">
                  <a:moveTo>
                    <a:pt x="350519" y="18669"/>
                  </a:moveTo>
                  <a:cubicBezTo>
                    <a:pt x="325627" y="-6222"/>
                    <a:pt x="285114" y="-6222"/>
                    <a:pt x="260222" y="18669"/>
                  </a:cubicBezTo>
                  <a:cubicBezTo>
                    <a:pt x="260222" y="18669"/>
                    <a:pt x="260222" y="18669"/>
                    <a:pt x="260222" y="18669"/>
                  </a:cubicBezTo>
                  <a:lnTo>
                    <a:pt x="260222" y="18669"/>
                  </a:lnTo>
                  <a:lnTo>
                    <a:pt x="18668" y="260223"/>
                  </a:lnTo>
                  <a:lnTo>
                    <a:pt x="18668" y="260223"/>
                  </a:lnTo>
                  <a:cubicBezTo>
                    <a:pt x="-6223" y="285114"/>
                    <a:pt x="-6223" y="325627"/>
                    <a:pt x="18668" y="350520"/>
                  </a:cubicBezTo>
                  <a:cubicBezTo>
                    <a:pt x="18668" y="350520"/>
                    <a:pt x="18668" y="350520"/>
                    <a:pt x="18668" y="350520"/>
                  </a:cubicBezTo>
                  <a:lnTo>
                    <a:pt x="18668" y="350520"/>
                  </a:lnTo>
                  <a:lnTo>
                    <a:pt x="18668" y="350520"/>
                  </a:lnTo>
                  <a:lnTo>
                    <a:pt x="18668" y="350520"/>
                  </a:lnTo>
                  <a:cubicBezTo>
                    <a:pt x="43560" y="375412"/>
                    <a:pt x="84073" y="375412"/>
                    <a:pt x="108965" y="350520"/>
                  </a:cubicBezTo>
                  <a:cubicBezTo>
                    <a:pt x="108965" y="350520"/>
                    <a:pt x="108965" y="350520"/>
                    <a:pt x="108965" y="350520"/>
                  </a:cubicBezTo>
                  <a:lnTo>
                    <a:pt x="108965" y="350520"/>
                  </a:lnTo>
                  <a:lnTo>
                    <a:pt x="350519" y="108966"/>
                  </a:lnTo>
                  <a:lnTo>
                    <a:pt x="350519" y="108966"/>
                  </a:lnTo>
                  <a:cubicBezTo>
                    <a:pt x="375411" y="84074"/>
                    <a:pt x="375411" y="43561"/>
                    <a:pt x="350519" y="18669"/>
                  </a:cubicBezTo>
                  <a:cubicBezTo>
                    <a:pt x="350519" y="18669"/>
                    <a:pt x="350519" y="18669"/>
                    <a:pt x="350519" y="18669"/>
                  </a:cubicBezTo>
                </a:path>
              </a:pathLst>
            </a:custGeom>
            <a:solidFill>
              <a:srgbClr val="007150"/>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Calibri (正文)"/>
              </a:endParaRPr>
            </a:p>
          </p:txBody>
        </p:sp>
        <p:sp>
          <p:nvSpPr>
            <p:cNvPr id="20" name="Freeform 3">
              <a:extLst>
                <a:ext uri="{FF2B5EF4-FFF2-40B4-BE49-F238E27FC236}">
                  <a16:creationId xmlns:a16="http://schemas.microsoft.com/office/drawing/2014/main" xmlns="" id="{851FDDED-5228-469C-8ECD-9B12A98B44B0}"/>
                </a:ext>
              </a:extLst>
            </p:cNvPr>
            <p:cNvSpPr/>
            <p:nvPr/>
          </p:nvSpPr>
          <p:spPr>
            <a:xfrm>
              <a:off x="5297804" y="4271009"/>
              <a:ext cx="469265" cy="127635"/>
            </a:xfrm>
            <a:custGeom>
              <a:avLst/>
              <a:gdLst>
                <a:gd name="connsiteX0" fmla="*/ 0 w 469265"/>
                <a:gd name="connsiteY0" fmla="*/ 63880 h 127635"/>
                <a:gd name="connsiteX1" fmla="*/ 63880 w 469265"/>
                <a:gd name="connsiteY1" fmla="*/ 0 h 127635"/>
                <a:gd name="connsiteX2" fmla="*/ 63880 w 469265"/>
                <a:gd name="connsiteY2" fmla="*/ 0 h 127635"/>
                <a:gd name="connsiteX3" fmla="*/ 63880 w 469265"/>
                <a:gd name="connsiteY3" fmla="*/ 0 h 127635"/>
                <a:gd name="connsiteX4" fmla="*/ 405510 w 469265"/>
                <a:gd name="connsiteY4" fmla="*/ 0 h 127635"/>
                <a:gd name="connsiteX5" fmla="*/ 405510 w 469265"/>
                <a:gd name="connsiteY5" fmla="*/ 0 h 127635"/>
                <a:gd name="connsiteX6" fmla="*/ 469265 w 469265"/>
                <a:gd name="connsiteY6" fmla="*/ 63880 h 127635"/>
                <a:gd name="connsiteX7" fmla="*/ 469265 w 469265"/>
                <a:gd name="connsiteY7" fmla="*/ 63880 h 127635"/>
                <a:gd name="connsiteX8" fmla="*/ 469265 w 469265"/>
                <a:gd name="connsiteY8" fmla="*/ 63880 h 127635"/>
                <a:gd name="connsiteX9" fmla="*/ 469265 w 469265"/>
                <a:gd name="connsiteY9" fmla="*/ 63880 h 127635"/>
                <a:gd name="connsiteX10" fmla="*/ 469265 w 469265"/>
                <a:gd name="connsiteY10" fmla="*/ 63880 h 127635"/>
                <a:gd name="connsiteX11" fmla="*/ 405384 w 469265"/>
                <a:gd name="connsiteY11" fmla="*/ 127635 h 127635"/>
                <a:gd name="connsiteX12" fmla="*/ 405384 w 469265"/>
                <a:gd name="connsiteY12" fmla="*/ 127635 h 127635"/>
                <a:gd name="connsiteX13" fmla="*/ 405384 w 469265"/>
                <a:gd name="connsiteY13" fmla="*/ 127635 h 127635"/>
                <a:gd name="connsiteX14" fmla="*/ 63880 w 469265"/>
                <a:gd name="connsiteY14" fmla="*/ 127635 h 127635"/>
                <a:gd name="connsiteX15" fmla="*/ 63880 w 469265"/>
                <a:gd name="connsiteY15" fmla="*/ 127635 h 127635"/>
                <a:gd name="connsiteX16" fmla="*/ 0 w 469265"/>
                <a:gd name="connsiteY16" fmla="*/ 63754 h 127635"/>
                <a:gd name="connsiteX17" fmla="*/ 0 w 469265"/>
                <a:gd name="connsiteY17" fmla="*/ 63754 h 127635"/>
                <a:gd name="connsiteX18" fmla="*/ 0 w 469265"/>
                <a:gd name="connsiteY18" fmla="*/ 63880 h 12763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Lst>
              <a:rect l="l" t="t" r="r" b="b"/>
              <a:pathLst>
                <a:path w="469265" h="127635">
                  <a:moveTo>
                    <a:pt x="0" y="63880"/>
                  </a:moveTo>
                  <a:cubicBezTo>
                    <a:pt x="0" y="28575"/>
                    <a:pt x="28575" y="0"/>
                    <a:pt x="63880" y="0"/>
                  </a:cubicBezTo>
                  <a:cubicBezTo>
                    <a:pt x="63880" y="0"/>
                    <a:pt x="63880" y="0"/>
                    <a:pt x="63880" y="0"/>
                  </a:cubicBezTo>
                  <a:lnTo>
                    <a:pt x="63880" y="0"/>
                  </a:lnTo>
                  <a:lnTo>
                    <a:pt x="405510" y="0"/>
                  </a:lnTo>
                  <a:lnTo>
                    <a:pt x="405510" y="0"/>
                  </a:lnTo>
                  <a:cubicBezTo>
                    <a:pt x="440690" y="0"/>
                    <a:pt x="469265" y="28575"/>
                    <a:pt x="469265" y="63880"/>
                  </a:cubicBezTo>
                  <a:cubicBezTo>
                    <a:pt x="469265" y="63880"/>
                    <a:pt x="469265" y="63880"/>
                    <a:pt x="469265" y="63880"/>
                  </a:cubicBezTo>
                  <a:lnTo>
                    <a:pt x="469265" y="63880"/>
                  </a:lnTo>
                  <a:lnTo>
                    <a:pt x="469265" y="63880"/>
                  </a:lnTo>
                  <a:lnTo>
                    <a:pt x="469265" y="63880"/>
                  </a:lnTo>
                  <a:cubicBezTo>
                    <a:pt x="469265" y="99060"/>
                    <a:pt x="440690" y="127635"/>
                    <a:pt x="405384" y="127635"/>
                  </a:cubicBezTo>
                  <a:cubicBezTo>
                    <a:pt x="405384" y="127635"/>
                    <a:pt x="405384" y="127635"/>
                    <a:pt x="405384" y="127635"/>
                  </a:cubicBezTo>
                  <a:lnTo>
                    <a:pt x="405384" y="127635"/>
                  </a:lnTo>
                  <a:lnTo>
                    <a:pt x="63880" y="127635"/>
                  </a:lnTo>
                  <a:lnTo>
                    <a:pt x="63880" y="127635"/>
                  </a:lnTo>
                  <a:cubicBezTo>
                    <a:pt x="28575" y="127635"/>
                    <a:pt x="0" y="99060"/>
                    <a:pt x="0" y="63754"/>
                  </a:cubicBezTo>
                  <a:cubicBezTo>
                    <a:pt x="0" y="63754"/>
                    <a:pt x="0" y="63754"/>
                    <a:pt x="0" y="63754"/>
                  </a:cubicBezTo>
                  <a:lnTo>
                    <a:pt x="0" y="63880"/>
                  </a:lnTo>
                </a:path>
              </a:pathLst>
            </a:custGeom>
            <a:solidFill>
              <a:srgbClr val="007150"/>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Calibri (正文)"/>
              </a:endParaRPr>
            </a:p>
          </p:txBody>
        </p:sp>
        <p:sp>
          <p:nvSpPr>
            <p:cNvPr id="21" name="Freeform 3">
              <a:extLst>
                <a:ext uri="{FF2B5EF4-FFF2-40B4-BE49-F238E27FC236}">
                  <a16:creationId xmlns:a16="http://schemas.microsoft.com/office/drawing/2014/main" xmlns="" id="{C80AB9E0-33F0-489F-996D-56F281034C27}"/>
                </a:ext>
              </a:extLst>
            </p:cNvPr>
            <p:cNvSpPr/>
            <p:nvPr/>
          </p:nvSpPr>
          <p:spPr>
            <a:xfrm>
              <a:off x="4104004" y="2660650"/>
              <a:ext cx="127635" cy="469264"/>
            </a:xfrm>
            <a:custGeom>
              <a:avLst/>
              <a:gdLst>
                <a:gd name="connsiteX0" fmla="*/ 63754 w 127635"/>
                <a:gd name="connsiteY0" fmla="*/ 0 h 469264"/>
                <a:gd name="connsiteX1" fmla="*/ 127635 w 127635"/>
                <a:gd name="connsiteY1" fmla="*/ 63880 h 469264"/>
                <a:gd name="connsiteX2" fmla="*/ 127635 w 127635"/>
                <a:gd name="connsiteY2" fmla="*/ 63880 h 469264"/>
                <a:gd name="connsiteX3" fmla="*/ 127635 w 127635"/>
                <a:gd name="connsiteY3" fmla="*/ 63880 h 469264"/>
                <a:gd name="connsiteX4" fmla="*/ 127635 w 127635"/>
                <a:gd name="connsiteY4" fmla="*/ 405510 h 469264"/>
                <a:gd name="connsiteX5" fmla="*/ 127635 w 127635"/>
                <a:gd name="connsiteY5" fmla="*/ 405510 h 469264"/>
                <a:gd name="connsiteX6" fmla="*/ 63754 w 127635"/>
                <a:gd name="connsiteY6" fmla="*/ 469264 h 469264"/>
                <a:gd name="connsiteX7" fmla="*/ 63754 w 127635"/>
                <a:gd name="connsiteY7" fmla="*/ 469264 h 469264"/>
                <a:gd name="connsiteX8" fmla="*/ 63754 w 127635"/>
                <a:gd name="connsiteY8" fmla="*/ 469264 h 469264"/>
                <a:gd name="connsiteX9" fmla="*/ 63754 w 127635"/>
                <a:gd name="connsiteY9" fmla="*/ 469264 h 469264"/>
                <a:gd name="connsiteX10" fmla="*/ 63754 w 127635"/>
                <a:gd name="connsiteY10" fmla="*/ 469264 h 469264"/>
                <a:gd name="connsiteX11" fmla="*/ 0 w 127635"/>
                <a:gd name="connsiteY11" fmla="*/ 405383 h 469264"/>
                <a:gd name="connsiteX12" fmla="*/ 0 w 127635"/>
                <a:gd name="connsiteY12" fmla="*/ 405383 h 469264"/>
                <a:gd name="connsiteX13" fmla="*/ 0 w 127635"/>
                <a:gd name="connsiteY13" fmla="*/ 405383 h 469264"/>
                <a:gd name="connsiteX14" fmla="*/ 0 w 127635"/>
                <a:gd name="connsiteY14" fmla="*/ 63880 h 469264"/>
                <a:gd name="connsiteX15" fmla="*/ 0 w 127635"/>
                <a:gd name="connsiteY15" fmla="*/ 63880 h 469264"/>
                <a:gd name="connsiteX16" fmla="*/ 63880 w 127635"/>
                <a:gd name="connsiteY16" fmla="*/ 0 h 469264"/>
                <a:gd name="connsiteX17" fmla="*/ 63880 w 127635"/>
                <a:gd name="connsiteY17" fmla="*/ 0 h 469264"/>
                <a:gd name="connsiteX18" fmla="*/ 63754 w 127635"/>
                <a:gd name="connsiteY18" fmla="*/ 0 h 469264"/>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Lst>
              <a:rect l="l" t="t" r="r" b="b"/>
              <a:pathLst>
                <a:path w="127635" h="469264">
                  <a:moveTo>
                    <a:pt x="63754" y="0"/>
                  </a:moveTo>
                  <a:cubicBezTo>
                    <a:pt x="99060" y="0"/>
                    <a:pt x="127635" y="28575"/>
                    <a:pt x="127635" y="63880"/>
                  </a:cubicBezTo>
                  <a:cubicBezTo>
                    <a:pt x="127635" y="63880"/>
                    <a:pt x="127635" y="63880"/>
                    <a:pt x="127635" y="63880"/>
                  </a:cubicBezTo>
                  <a:lnTo>
                    <a:pt x="127635" y="63880"/>
                  </a:lnTo>
                  <a:lnTo>
                    <a:pt x="127635" y="405510"/>
                  </a:lnTo>
                  <a:lnTo>
                    <a:pt x="127635" y="405510"/>
                  </a:lnTo>
                  <a:cubicBezTo>
                    <a:pt x="127635" y="440689"/>
                    <a:pt x="99060" y="469264"/>
                    <a:pt x="63754" y="469264"/>
                  </a:cubicBezTo>
                  <a:cubicBezTo>
                    <a:pt x="63754" y="469264"/>
                    <a:pt x="63754" y="469264"/>
                    <a:pt x="63754" y="469264"/>
                  </a:cubicBezTo>
                  <a:lnTo>
                    <a:pt x="63754" y="469264"/>
                  </a:lnTo>
                  <a:lnTo>
                    <a:pt x="63754" y="469264"/>
                  </a:lnTo>
                  <a:lnTo>
                    <a:pt x="63754" y="469264"/>
                  </a:lnTo>
                  <a:cubicBezTo>
                    <a:pt x="28575" y="469264"/>
                    <a:pt x="0" y="440689"/>
                    <a:pt x="0" y="405383"/>
                  </a:cubicBezTo>
                  <a:cubicBezTo>
                    <a:pt x="0" y="405383"/>
                    <a:pt x="0" y="405383"/>
                    <a:pt x="0" y="405383"/>
                  </a:cubicBezTo>
                  <a:lnTo>
                    <a:pt x="0" y="405383"/>
                  </a:lnTo>
                  <a:lnTo>
                    <a:pt x="0" y="63880"/>
                  </a:lnTo>
                  <a:lnTo>
                    <a:pt x="0" y="63880"/>
                  </a:lnTo>
                  <a:cubicBezTo>
                    <a:pt x="0" y="28575"/>
                    <a:pt x="28575" y="0"/>
                    <a:pt x="63880" y="0"/>
                  </a:cubicBezTo>
                  <a:cubicBezTo>
                    <a:pt x="63880" y="0"/>
                    <a:pt x="63880" y="0"/>
                    <a:pt x="63880" y="0"/>
                  </a:cubicBezTo>
                  <a:lnTo>
                    <a:pt x="63754" y="0"/>
                  </a:lnTo>
                </a:path>
              </a:pathLst>
            </a:custGeom>
            <a:solidFill>
              <a:srgbClr val="007150"/>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Calibri (正文)"/>
              </a:endParaRPr>
            </a:p>
          </p:txBody>
        </p:sp>
        <p:sp>
          <p:nvSpPr>
            <p:cNvPr id="22" name="TextBox 1">
              <a:extLst>
                <a:ext uri="{FF2B5EF4-FFF2-40B4-BE49-F238E27FC236}">
                  <a16:creationId xmlns:a16="http://schemas.microsoft.com/office/drawing/2014/main" xmlns="" id="{54207382-9686-4DEF-BFDC-C12716FF028B}"/>
                </a:ext>
              </a:extLst>
            </p:cNvPr>
            <p:cNvSpPr txBox="1"/>
            <p:nvPr/>
          </p:nvSpPr>
          <p:spPr>
            <a:xfrm>
              <a:off x="1498600" y="4152900"/>
              <a:ext cx="620363" cy="298480"/>
            </a:xfrm>
            <a:prstGeom prst="rect">
              <a:avLst/>
            </a:prstGeom>
            <a:noFill/>
          </p:spPr>
          <p:txBody>
            <a:bodyPr wrap="none" lIns="0" tIns="0" rIns="0" rtlCol="0">
              <a:spAutoFit/>
            </a:bodyPr>
            <a:lstStyle/>
            <a:p>
              <a:pPr>
                <a:lnSpc>
                  <a:spcPts val="2100"/>
                </a:lnSpc>
                <a:tabLst/>
              </a:pPr>
              <a:r>
                <a:rPr lang="en-US" altLang="zh-CN" sz="1604" b="1" dirty="0">
                  <a:solidFill>
                    <a:srgbClr val="FFFFFF"/>
                  </a:solidFill>
                  <a:latin typeface="Calibri (正文)"/>
                  <a:cs typeface="微软雅黑" pitchFamily="18" charset="0"/>
                </a:rPr>
                <a:t>周期性</a:t>
              </a:r>
            </a:p>
          </p:txBody>
        </p:sp>
        <p:sp>
          <p:nvSpPr>
            <p:cNvPr id="23" name="TextBox 1">
              <a:extLst>
                <a:ext uri="{FF2B5EF4-FFF2-40B4-BE49-F238E27FC236}">
                  <a16:creationId xmlns:a16="http://schemas.microsoft.com/office/drawing/2014/main" xmlns="" id="{05D1E163-3588-434A-A6BB-1874DB8A3030}"/>
                </a:ext>
              </a:extLst>
            </p:cNvPr>
            <p:cNvSpPr txBox="1"/>
            <p:nvPr/>
          </p:nvSpPr>
          <p:spPr>
            <a:xfrm>
              <a:off x="2133600" y="2578100"/>
              <a:ext cx="620363" cy="298351"/>
            </a:xfrm>
            <a:prstGeom prst="rect">
              <a:avLst/>
            </a:prstGeom>
            <a:noFill/>
          </p:spPr>
          <p:txBody>
            <a:bodyPr wrap="none" lIns="0" tIns="0" rIns="0" rtlCol="0">
              <a:spAutoFit/>
            </a:bodyPr>
            <a:lstStyle/>
            <a:p>
              <a:pPr>
                <a:lnSpc>
                  <a:spcPts val="2100"/>
                </a:lnSpc>
                <a:tabLst/>
              </a:pPr>
              <a:r>
                <a:rPr lang="en-US" altLang="zh-CN" sz="1602" b="1" dirty="0">
                  <a:solidFill>
                    <a:srgbClr val="FFFFFF"/>
                  </a:solidFill>
                  <a:latin typeface="Calibri (正文)"/>
                  <a:cs typeface="微软雅黑" pitchFamily="18" charset="0"/>
                </a:rPr>
                <a:t>刚需性</a:t>
              </a:r>
            </a:p>
          </p:txBody>
        </p:sp>
        <p:sp>
          <p:nvSpPr>
            <p:cNvPr id="24" name="TextBox 1">
              <a:extLst>
                <a:ext uri="{FF2B5EF4-FFF2-40B4-BE49-F238E27FC236}">
                  <a16:creationId xmlns:a16="http://schemas.microsoft.com/office/drawing/2014/main" xmlns="" id="{D9EEE05D-A59A-4D2F-8E83-305C42AC25CF}"/>
                </a:ext>
              </a:extLst>
            </p:cNvPr>
            <p:cNvSpPr txBox="1"/>
            <p:nvPr/>
          </p:nvSpPr>
          <p:spPr>
            <a:xfrm>
              <a:off x="3860800" y="1790700"/>
              <a:ext cx="620363" cy="298351"/>
            </a:xfrm>
            <a:prstGeom prst="rect">
              <a:avLst/>
            </a:prstGeom>
            <a:noFill/>
          </p:spPr>
          <p:txBody>
            <a:bodyPr wrap="none" lIns="0" tIns="0" rIns="0" rtlCol="0">
              <a:spAutoFit/>
            </a:bodyPr>
            <a:lstStyle/>
            <a:p>
              <a:pPr>
                <a:lnSpc>
                  <a:spcPts val="2100"/>
                </a:lnSpc>
                <a:tabLst/>
              </a:pPr>
              <a:r>
                <a:rPr lang="en-US" altLang="zh-CN" sz="1602" b="1" dirty="0">
                  <a:solidFill>
                    <a:srgbClr val="FFFFFF"/>
                  </a:solidFill>
                  <a:latin typeface="Calibri (正文)"/>
                  <a:cs typeface="微软雅黑" pitchFamily="18" charset="0"/>
                </a:rPr>
                <a:t>波动性</a:t>
              </a:r>
            </a:p>
          </p:txBody>
        </p:sp>
        <p:sp>
          <p:nvSpPr>
            <p:cNvPr id="25" name="TextBox 1">
              <a:extLst>
                <a:ext uri="{FF2B5EF4-FFF2-40B4-BE49-F238E27FC236}">
                  <a16:creationId xmlns:a16="http://schemas.microsoft.com/office/drawing/2014/main" xmlns="" id="{FF4FE1E7-41C5-497A-8B88-1532B77161E1}"/>
                </a:ext>
              </a:extLst>
            </p:cNvPr>
            <p:cNvSpPr txBox="1"/>
            <p:nvPr/>
          </p:nvSpPr>
          <p:spPr>
            <a:xfrm>
              <a:off x="5588000" y="2578100"/>
              <a:ext cx="620363" cy="298351"/>
            </a:xfrm>
            <a:prstGeom prst="rect">
              <a:avLst/>
            </a:prstGeom>
            <a:noFill/>
          </p:spPr>
          <p:txBody>
            <a:bodyPr wrap="none" lIns="0" tIns="0" rIns="0" rtlCol="0">
              <a:spAutoFit/>
            </a:bodyPr>
            <a:lstStyle/>
            <a:p>
              <a:pPr>
                <a:lnSpc>
                  <a:spcPts val="2100"/>
                </a:lnSpc>
                <a:tabLst/>
              </a:pPr>
              <a:r>
                <a:rPr lang="en-US" altLang="zh-CN" sz="1602" b="1" dirty="0">
                  <a:solidFill>
                    <a:srgbClr val="FFFFFF"/>
                  </a:solidFill>
                  <a:latin typeface="Calibri (正文)"/>
                  <a:cs typeface="微软雅黑" pitchFamily="18" charset="0"/>
                </a:rPr>
                <a:t>流动性</a:t>
              </a:r>
            </a:p>
          </p:txBody>
        </p:sp>
        <p:sp>
          <p:nvSpPr>
            <p:cNvPr id="26" name="TextBox 1">
              <a:extLst>
                <a:ext uri="{FF2B5EF4-FFF2-40B4-BE49-F238E27FC236}">
                  <a16:creationId xmlns:a16="http://schemas.microsoft.com/office/drawing/2014/main" xmlns="" id="{CB4B3E53-6681-489A-838D-60F69E0A6A52}"/>
                </a:ext>
              </a:extLst>
            </p:cNvPr>
            <p:cNvSpPr txBox="1"/>
            <p:nvPr/>
          </p:nvSpPr>
          <p:spPr>
            <a:xfrm>
              <a:off x="6337300" y="4025900"/>
              <a:ext cx="413575" cy="559127"/>
            </a:xfrm>
            <a:prstGeom prst="rect">
              <a:avLst/>
            </a:prstGeom>
            <a:noFill/>
          </p:spPr>
          <p:txBody>
            <a:bodyPr wrap="none" lIns="0" tIns="0" rIns="0" rtlCol="0">
              <a:spAutoFit/>
            </a:bodyPr>
            <a:lstStyle/>
            <a:p>
              <a:pPr>
                <a:lnSpc>
                  <a:spcPts val="2100"/>
                </a:lnSpc>
                <a:tabLst/>
              </a:pPr>
              <a:r>
                <a:rPr lang="en-US" altLang="zh-CN" sz="1602" b="1" dirty="0">
                  <a:solidFill>
                    <a:srgbClr val="FFFFFF"/>
                  </a:solidFill>
                  <a:latin typeface="Calibri (正文)"/>
                  <a:cs typeface="微软雅黑" pitchFamily="18" charset="0"/>
                </a:rPr>
                <a:t>履约</a:t>
              </a:r>
            </a:p>
            <a:p>
              <a:pPr>
                <a:lnSpc>
                  <a:spcPts val="1900"/>
                </a:lnSpc>
                <a:tabLst/>
              </a:pPr>
              <a:r>
                <a:rPr lang="en-US" altLang="zh-CN" sz="1602" b="1" dirty="0">
                  <a:solidFill>
                    <a:srgbClr val="FFFFFF"/>
                  </a:solidFill>
                  <a:latin typeface="Calibri (正文)"/>
                  <a:cs typeface="微软雅黑" pitchFamily="18" charset="0"/>
                </a:rPr>
                <a:t>价值</a:t>
              </a:r>
            </a:p>
          </p:txBody>
        </p:sp>
        <p:sp>
          <p:nvSpPr>
            <p:cNvPr id="27" name="TextBox 1">
              <a:extLst>
                <a:ext uri="{FF2B5EF4-FFF2-40B4-BE49-F238E27FC236}">
                  <a16:creationId xmlns:a16="http://schemas.microsoft.com/office/drawing/2014/main" xmlns="" id="{D34D4550-B3BF-4124-9501-E310AA664C0D}"/>
                </a:ext>
              </a:extLst>
            </p:cNvPr>
            <p:cNvSpPr txBox="1"/>
            <p:nvPr/>
          </p:nvSpPr>
          <p:spPr>
            <a:xfrm>
              <a:off x="3384526" y="3797300"/>
              <a:ext cx="1442703" cy="480260"/>
            </a:xfrm>
            <a:prstGeom prst="rect">
              <a:avLst/>
            </a:prstGeom>
            <a:noFill/>
          </p:spPr>
          <p:txBody>
            <a:bodyPr wrap="none" lIns="0" tIns="0" rIns="0" rtlCol="0">
              <a:spAutoFit/>
            </a:bodyPr>
            <a:lstStyle/>
            <a:p>
              <a:pPr>
                <a:lnSpc>
                  <a:spcPts val="3600"/>
                </a:lnSpc>
                <a:tabLst/>
              </a:pPr>
              <a:r>
                <a:rPr lang="en-US" altLang="zh-CN" sz="2802" b="1" dirty="0">
                  <a:solidFill>
                    <a:srgbClr val="548235"/>
                  </a:solidFill>
                  <a:latin typeface="Calibri (正文)"/>
                  <a:cs typeface="微软雅黑" pitchFamily="18" charset="0"/>
                </a:rPr>
                <a:t>市场特征</a:t>
              </a:r>
            </a:p>
          </p:txBody>
        </p:sp>
        <p:sp>
          <p:nvSpPr>
            <p:cNvPr id="28" name="TextBox 1">
              <a:extLst>
                <a:ext uri="{FF2B5EF4-FFF2-40B4-BE49-F238E27FC236}">
                  <a16:creationId xmlns:a16="http://schemas.microsoft.com/office/drawing/2014/main" xmlns="" id="{F52B9F70-0B46-419C-86AD-6E6A2116B44C}"/>
                </a:ext>
              </a:extLst>
            </p:cNvPr>
            <p:cNvSpPr txBox="1"/>
            <p:nvPr/>
          </p:nvSpPr>
          <p:spPr>
            <a:xfrm>
              <a:off x="7403370" y="1265524"/>
              <a:ext cx="2001128" cy="379591"/>
            </a:xfrm>
            <a:prstGeom prst="rect">
              <a:avLst/>
            </a:prstGeom>
            <a:noFill/>
          </p:spPr>
          <p:txBody>
            <a:bodyPr wrap="none" lIns="0" tIns="0" rIns="0" rtlCol="0">
              <a:spAutoFit/>
            </a:bodyPr>
            <a:lstStyle/>
            <a:p>
              <a:pPr>
                <a:lnSpc>
                  <a:spcPts val="2600"/>
                </a:lnSpc>
                <a:tabLst/>
              </a:pPr>
              <a:r>
                <a:rPr lang="en-US" altLang="zh-CN" sz="2400" b="1" dirty="0">
                  <a:solidFill>
                    <a:srgbClr val="007150"/>
                  </a:solidFill>
                  <a:uFill>
                    <a:solidFill>
                      <a:schemeClr val="accent1">
                        <a:lumMod val="75000"/>
                      </a:schemeClr>
                    </a:solidFill>
                  </a:uFill>
                  <a:latin typeface="Calibri (正文)"/>
                  <a:ea typeface="微软雅黑" panose="020B0503020204020204" pitchFamily="34" charset="-122"/>
                  <a:cs typeface="+mj-cs"/>
                </a:rPr>
                <a:t>交易各方博弈</a:t>
              </a:r>
            </a:p>
          </p:txBody>
        </p:sp>
        <p:sp>
          <p:nvSpPr>
            <p:cNvPr id="30" name="TextBox 1">
              <a:extLst>
                <a:ext uri="{FF2B5EF4-FFF2-40B4-BE49-F238E27FC236}">
                  <a16:creationId xmlns:a16="http://schemas.microsoft.com/office/drawing/2014/main" xmlns="" id="{60C849D2-BFC8-4DF6-AD3A-526330CC96DA}"/>
                </a:ext>
              </a:extLst>
            </p:cNvPr>
            <p:cNvSpPr txBox="1"/>
            <p:nvPr/>
          </p:nvSpPr>
          <p:spPr>
            <a:xfrm>
              <a:off x="7383213" y="1594143"/>
              <a:ext cx="4759574" cy="1862048"/>
            </a:xfrm>
            <a:prstGeom prst="rect">
              <a:avLst/>
            </a:prstGeom>
            <a:noFill/>
          </p:spPr>
          <p:txBody>
            <a:bodyPr wrap="square" lIns="0" tIns="0" rIns="0" rtlCol="0">
              <a:spAutoFit/>
            </a:bodyPr>
            <a:lstStyle/>
            <a:p>
              <a:pPr marL="285750" indent="-285750">
                <a:lnSpc>
                  <a:spcPct val="150000"/>
                </a:lnSpc>
                <a:spcAft>
                  <a:spcPts val="1200"/>
                </a:spcAft>
                <a:buFont typeface="Arial" panose="020B0604020202020204" pitchFamily="34" charset="0"/>
                <a:buChar char="•"/>
              </a:pPr>
              <a:r>
                <a:rPr lang="zh-CN" altLang="en-US" dirty="0">
                  <a:latin typeface="Century Gothic" panose="020B0502020202020204" pitchFamily="34" charset="0"/>
                  <a:ea typeface="微软雅黑"/>
                </a:rPr>
                <a:t>纳入</a:t>
              </a:r>
              <a:r>
                <a:rPr lang="en-US" altLang="zh-CN" dirty="0">
                  <a:latin typeface="Century Gothic" panose="020B0502020202020204" pitchFamily="34" charset="0"/>
                  <a:ea typeface="微软雅黑"/>
                </a:rPr>
                <a:t>企业拥有初始配额，在市场有较大定价权，但交易意愿不足；</a:t>
              </a:r>
            </a:p>
            <a:p>
              <a:pPr marL="285750" indent="-285750">
                <a:lnSpc>
                  <a:spcPct val="150000"/>
                </a:lnSpc>
                <a:spcAft>
                  <a:spcPts val="1200"/>
                </a:spcAft>
                <a:buFont typeface="Arial" panose="020B0604020202020204" pitchFamily="34" charset="0"/>
                <a:buChar char="•"/>
              </a:pPr>
              <a:r>
                <a:rPr lang="en-US" altLang="zh-CN" dirty="0">
                  <a:latin typeface="Century Gothic" panose="020B0502020202020204" pitchFamily="34" charset="0"/>
                  <a:ea typeface="微软雅黑"/>
                </a:rPr>
                <a:t>投资机构只能从市场上购买配额，</a:t>
              </a:r>
              <a:r>
                <a:rPr lang="zh-CN" altLang="en-US" dirty="0">
                  <a:latin typeface="Century Gothic" panose="020B0502020202020204" pitchFamily="34" charset="0"/>
                  <a:ea typeface="微软雅黑"/>
                </a:rPr>
                <a:t>受制</a:t>
              </a:r>
              <a:r>
                <a:rPr lang="en-US" altLang="zh-CN" dirty="0">
                  <a:latin typeface="Century Gothic" panose="020B0502020202020204" pitchFamily="34" charset="0"/>
                  <a:ea typeface="微软雅黑"/>
                </a:rPr>
                <a:t>于</a:t>
              </a:r>
              <a:r>
                <a:rPr lang="zh-CN" altLang="en-US" dirty="0">
                  <a:latin typeface="Century Gothic" panose="020B0502020202020204" pitchFamily="34" charset="0"/>
                  <a:ea typeface="微软雅黑"/>
                </a:rPr>
                <a:t>纳入</a:t>
              </a:r>
              <a:r>
                <a:rPr lang="en-US" altLang="zh-CN" dirty="0">
                  <a:latin typeface="Century Gothic" panose="020B0502020202020204" pitchFamily="34" charset="0"/>
                  <a:ea typeface="微软雅黑"/>
                </a:rPr>
                <a:t>企业，但交易</a:t>
              </a:r>
              <a:r>
                <a:rPr lang="zh-CN" altLang="en-US" dirty="0">
                  <a:latin typeface="Century Gothic" panose="020B0502020202020204" pitchFamily="34" charset="0"/>
                  <a:ea typeface="微软雅黑"/>
                </a:rPr>
                <a:t>相对</a:t>
              </a:r>
              <a:r>
                <a:rPr lang="en-US" altLang="zh-CN" dirty="0">
                  <a:latin typeface="Century Gothic" panose="020B0502020202020204" pitchFamily="34" charset="0"/>
                  <a:ea typeface="微软雅黑"/>
                </a:rPr>
                <a:t>活跃；</a:t>
              </a:r>
            </a:p>
          </p:txBody>
        </p:sp>
      </p:grpSp>
      <p:sp>
        <p:nvSpPr>
          <p:cNvPr id="44" name="矩形 43"/>
          <p:cNvSpPr/>
          <p:nvPr/>
        </p:nvSpPr>
        <p:spPr>
          <a:xfrm>
            <a:off x="6864996" y="3522646"/>
            <a:ext cx="3128120" cy="461665"/>
          </a:xfrm>
          <a:prstGeom prst="rect">
            <a:avLst/>
          </a:prstGeom>
        </p:spPr>
        <p:txBody>
          <a:bodyPr wrap="square">
            <a:spAutoFit/>
          </a:bodyPr>
          <a:lstStyle/>
          <a:p>
            <a:pPr defTabSz="914377" fontAlgn="auto">
              <a:spcBef>
                <a:spcPts val="0"/>
              </a:spcBef>
              <a:spcAft>
                <a:spcPts val="0"/>
              </a:spcAft>
              <a:defRPr/>
            </a:pPr>
            <a:r>
              <a:rPr lang="zh-CN" altLang="en-US" sz="2400" b="1" dirty="0">
                <a:solidFill>
                  <a:srgbClr val="007150"/>
                </a:solidFill>
                <a:uFill>
                  <a:solidFill>
                    <a:schemeClr val="accent1">
                      <a:lumMod val="75000"/>
                    </a:schemeClr>
                  </a:solidFill>
                </a:uFill>
                <a:latin typeface="Calibri (正文)"/>
                <a:ea typeface="微软雅黑" panose="020B0503020204020204" pitchFamily="34" charset="-122"/>
                <a:cs typeface="+mj-cs"/>
              </a:rPr>
              <a:t>价格机制有待完善</a:t>
            </a:r>
          </a:p>
        </p:txBody>
      </p:sp>
      <p:sp>
        <p:nvSpPr>
          <p:cNvPr id="45" name="矩形 7"/>
          <p:cNvSpPr>
            <a:spLocks noChangeArrowheads="1"/>
          </p:cNvSpPr>
          <p:nvPr/>
        </p:nvSpPr>
        <p:spPr bwMode="auto">
          <a:xfrm>
            <a:off x="6634705" y="3866905"/>
            <a:ext cx="5065884" cy="2477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ea typeface="微软雅黑" panose="020B0503020204020204" pitchFamily="34" charset="-122"/>
              </a:defRPr>
            </a:lvl1pPr>
            <a:lvl2pPr marL="742950" indent="-285750">
              <a:defRPr>
                <a:solidFill>
                  <a:schemeClr val="tx1"/>
                </a:solidFill>
                <a:latin typeface="Century Gothic" panose="020B0502020202020204" pitchFamily="34" charset="0"/>
                <a:ea typeface="微软雅黑" panose="020B0503020204020204" pitchFamily="34" charset="-122"/>
              </a:defRPr>
            </a:lvl2pPr>
            <a:lvl3pPr marL="1143000" indent="-228600">
              <a:defRPr>
                <a:solidFill>
                  <a:schemeClr val="tx1"/>
                </a:solidFill>
                <a:latin typeface="Century Gothic" panose="020B0502020202020204" pitchFamily="34" charset="0"/>
                <a:ea typeface="微软雅黑" panose="020B0503020204020204" pitchFamily="34" charset="-122"/>
              </a:defRPr>
            </a:lvl3pPr>
            <a:lvl4pPr marL="1600200" indent="-228600">
              <a:defRPr>
                <a:solidFill>
                  <a:schemeClr val="tx1"/>
                </a:solidFill>
                <a:latin typeface="Century Gothic" panose="020B0502020202020204" pitchFamily="34" charset="0"/>
                <a:ea typeface="微软雅黑" panose="020B0503020204020204" pitchFamily="34" charset="-122"/>
              </a:defRPr>
            </a:lvl4pPr>
            <a:lvl5pPr marL="2057400" indent="-228600">
              <a:defRPr>
                <a:solidFill>
                  <a:schemeClr val="tx1"/>
                </a:solidFill>
                <a:latin typeface="Century Gothic" panose="020B0502020202020204"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Century Gothic" panose="020B0502020202020204"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Century Gothic" panose="020B0502020202020204"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Century Gothic" panose="020B0502020202020204"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Century Gothic" panose="020B0502020202020204" pitchFamily="34" charset="0"/>
                <a:ea typeface="微软雅黑" panose="020B0503020204020204" pitchFamily="34" charset="-122"/>
              </a:defRPr>
            </a:lvl9pPr>
          </a:lstStyle>
          <a:p>
            <a:pPr marL="285750" indent="-285750">
              <a:lnSpc>
                <a:spcPct val="150000"/>
              </a:lnSpc>
              <a:spcAft>
                <a:spcPts val="1200"/>
              </a:spcAft>
              <a:buFont typeface="Arial" panose="020B0604020202020204" pitchFamily="34" charset="0"/>
              <a:buChar char="•"/>
            </a:pPr>
            <a:r>
              <a:rPr lang="zh-CN" altLang="zh-CN" dirty="0">
                <a:ea typeface="微软雅黑"/>
              </a:rPr>
              <a:t>试点碳市场</a:t>
            </a:r>
            <a:r>
              <a:rPr lang="zh-CN" altLang="en-US" dirty="0">
                <a:ea typeface="微软雅黑"/>
              </a:rPr>
              <a:t>流动性普遍较弱，</a:t>
            </a:r>
            <a:r>
              <a:rPr lang="zh-CN" altLang="zh-CN" dirty="0">
                <a:ea typeface="微软雅黑"/>
              </a:rPr>
              <a:t>价格发现功能</a:t>
            </a:r>
            <a:r>
              <a:rPr lang="zh-CN" altLang="en-US" dirty="0">
                <a:ea typeface="微软雅黑"/>
              </a:rPr>
              <a:t>没有</a:t>
            </a:r>
            <a:r>
              <a:rPr lang="zh-CN" altLang="zh-CN" dirty="0">
                <a:ea typeface="微软雅黑"/>
              </a:rPr>
              <a:t>充分发挥</a:t>
            </a:r>
            <a:r>
              <a:rPr lang="zh-CN" altLang="en-US" dirty="0">
                <a:ea typeface="微软雅黑"/>
              </a:rPr>
              <a:t>，</a:t>
            </a:r>
            <a:r>
              <a:rPr lang="en-US" altLang="zh-CN" dirty="0">
                <a:ea typeface="微软雅黑"/>
              </a:rPr>
              <a:t>每日少量交易即形成价格</a:t>
            </a:r>
            <a:r>
              <a:rPr lang="zh-CN" altLang="en-US" dirty="0">
                <a:ea typeface="微软雅黑"/>
              </a:rPr>
              <a:t>；</a:t>
            </a:r>
            <a:endParaRPr lang="en-US" altLang="zh-CN" dirty="0">
              <a:ea typeface="微软雅黑"/>
            </a:endParaRPr>
          </a:p>
          <a:p>
            <a:pPr marL="285750" indent="-285750">
              <a:lnSpc>
                <a:spcPct val="150000"/>
              </a:lnSpc>
              <a:spcAft>
                <a:spcPts val="1200"/>
              </a:spcAft>
              <a:buFont typeface="Arial" panose="020B0604020202020204" pitchFamily="34" charset="0"/>
              <a:buChar char="•"/>
            </a:pPr>
            <a:r>
              <a:rPr lang="zh-CN" altLang="zh-CN" dirty="0">
                <a:ea typeface="微软雅黑"/>
              </a:rPr>
              <a:t>部分试点出现价格暴跌、有价无市等现象</a:t>
            </a:r>
            <a:r>
              <a:rPr lang="zh-CN" altLang="en-US" dirty="0">
                <a:ea typeface="微软雅黑"/>
              </a:rPr>
              <a:t>；</a:t>
            </a:r>
            <a:endParaRPr lang="en-US" altLang="zh-CN" dirty="0">
              <a:ea typeface="微软雅黑"/>
            </a:endParaRPr>
          </a:p>
          <a:p>
            <a:pPr marL="285750" indent="-285750">
              <a:lnSpc>
                <a:spcPct val="150000"/>
              </a:lnSpc>
              <a:spcAft>
                <a:spcPts val="1200"/>
              </a:spcAft>
              <a:buFont typeface="Arial" panose="020B0604020202020204" pitchFamily="34" charset="0"/>
              <a:buChar char="•"/>
            </a:pPr>
            <a:r>
              <a:rPr lang="zh-CN" altLang="zh-CN" dirty="0">
                <a:ea typeface="微软雅黑"/>
              </a:rPr>
              <a:t>试点价格难以反映减排成本，市场激励机制没有充分形成</a:t>
            </a:r>
            <a:r>
              <a:rPr lang="zh-CN" altLang="en-US" dirty="0">
                <a:ea typeface="微软雅黑"/>
              </a:rPr>
              <a:t>。</a:t>
            </a:r>
            <a:endParaRPr lang="zh-CN" altLang="zh-CN" dirty="0">
              <a:ea typeface="微软雅黑"/>
            </a:endParaRPr>
          </a:p>
        </p:txBody>
      </p:sp>
    </p:spTree>
    <p:extLst>
      <p:ext uri="{BB962C8B-B14F-4D97-AF65-F5344CB8AC3E}">
        <p14:creationId xmlns:p14="http://schemas.microsoft.com/office/powerpoint/2010/main" val="871022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标题 1"/>
          <p:cNvSpPr>
            <a:spLocks noGrp="1"/>
          </p:cNvSpPr>
          <p:nvPr>
            <p:ph type="title"/>
          </p:nvPr>
        </p:nvSpPr>
        <p:spPr>
          <a:xfrm>
            <a:off x="469287" y="182562"/>
            <a:ext cx="10515600" cy="841988"/>
          </a:xfrm>
        </p:spPr>
        <p:txBody>
          <a:bodyPr/>
          <a:lstStyle/>
          <a:p>
            <a:r>
              <a:rPr lang="zh-CN" altLang="en-US" dirty="0">
                <a:latin typeface="Calibri (正文)"/>
              </a:rPr>
              <a:t>影响碳价的因素</a:t>
            </a:r>
          </a:p>
        </p:txBody>
      </p:sp>
      <p:grpSp>
        <p:nvGrpSpPr>
          <p:cNvPr id="40" name="组合 39"/>
          <p:cNvGrpSpPr/>
          <p:nvPr/>
        </p:nvGrpSpPr>
        <p:grpSpPr>
          <a:xfrm>
            <a:off x="2827752" y="3434747"/>
            <a:ext cx="1290449" cy="1118111"/>
            <a:chOff x="257215" y="1651266"/>
            <a:chExt cx="1290449" cy="1118111"/>
          </a:xfrm>
        </p:grpSpPr>
        <p:sp>
          <p:nvSpPr>
            <p:cNvPr id="41" name="Freeform 9"/>
            <p:cNvSpPr>
              <a:spLocks/>
            </p:cNvSpPr>
            <p:nvPr/>
          </p:nvSpPr>
          <p:spPr bwMode="auto">
            <a:xfrm>
              <a:off x="257215" y="1651266"/>
              <a:ext cx="1290449" cy="1118111"/>
            </a:xfrm>
            <a:custGeom>
              <a:avLst/>
              <a:gdLst>
                <a:gd name="T0" fmla="*/ 2326 w 3100"/>
                <a:gd name="T1" fmla="*/ 0 h 2686"/>
                <a:gd name="T2" fmla="*/ 3100 w 3100"/>
                <a:gd name="T3" fmla="*/ 1344 h 2686"/>
                <a:gd name="T4" fmla="*/ 2326 w 3100"/>
                <a:gd name="T5" fmla="*/ 2686 h 2686"/>
                <a:gd name="T6" fmla="*/ 774 w 3100"/>
                <a:gd name="T7" fmla="*/ 2686 h 2686"/>
                <a:gd name="T8" fmla="*/ 0 w 3100"/>
                <a:gd name="T9" fmla="*/ 1344 h 2686"/>
                <a:gd name="T10" fmla="*/ 774 w 3100"/>
                <a:gd name="T11" fmla="*/ 0 h 2686"/>
                <a:gd name="T12" fmla="*/ 2326 w 3100"/>
                <a:gd name="T13" fmla="*/ 0 h 2686"/>
              </a:gdLst>
              <a:ahLst/>
              <a:cxnLst>
                <a:cxn ang="0">
                  <a:pos x="T0" y="T1"/>
                </a:cxn>
                <a:cxn ang="0">
                  <a:pos x="T2" y="T3"/>
                </a:cxn>
                <a:cxn ang="0">
                  <a:pos x="T4" y="T5"/>
                </a:cxn>
                <a:cxn ang="0">
                  <a:pos x="T6" y="T7"/>
                </a:cxn>
                <a:cxn ang="0">
                  <a:pos x="T8" y="T9"/>
                </a:cxn>
                <a:cxn ang="0">
                  <a:pos x="T10" y="T11"/>
                </a:cxn>
                <a:cxn ang="0">
                  <a:pos x="T12" y="T13"/>
                </a:cxn>
              </a:cxnLst>
              <a:rect l="0" t="0" r="r" b="b"/>
              <a:pathLst>
                <a:path w="3100" h="2686">
                  <a:moveTo>
                    <a:pt x="2326" y="0"/>
                  </a:moveTo>
                  <a:lnTo>
                    <a:pt x="3100" y="1344"/>
                  </a:lnTo>
                  <a:lnTo>
                    <a:pt x="2326" y="2686"/>
                  </a:lnTo>
                  <a:lnTo>
                    <a:pt x="774" y="2686"/>
                  </a:lnTo>
                  <a:lnTo>
                    <a:pt x="0" y="1344"/>
                  </a:lnTo>
                  <a:lnTo>
                    <a:pt x="774" y="0"/>
                  </a:lnTo>
                  <a:lnTo>
                    <a:pt x="2326" y="0"/>
                  </a:lnTo>
                  <a:close/>
                </a:path>
              </a:pathLst>
            </a:custGeom>
            <a:solidFill>
              <a:srgbClr val="007150"/>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42" name="组合 41"/>
            <p:cNvGrpSpPr/>
            <p:nvPr/>
          </p:nvGrpSpPr>
          <p:grpSpPr>
            <a:xfrm>
              <a:off x="634673" y="1931315"/>
              <a:ext cx="535532" cy="558011"/>
              <a:chOff x="1946275" y="85725"/>
              <a:chExt cx="642938" cy="669925"/>
            </a:xfrm>
            <a:solidFill>
              <a:schemeClr val="bg1"/>
            </a:solidFill>
          </p:grpSpPr>
          <p:sp>
            <p:nvSpPr>
              <p:cNvPr id="43" name="Freeform 337"/>
              <p:cNvSpPr>
                <a:spLocks/>
              </p:cNvSpPr>
              <p:nvPr/>
            </p:nvSpPr>
            <p:spPr bwMode="auto">
              <a:xfrm>
                <a:off x="2282825" y="115888"/>
                <a:ext cx="306388" cy="615950"/>
              </a:xfrm>
              <a:custGeom>
                <a:avLst/>
                <a:gdLst>
                  <a:gd name="T0" fmla="*/ 121 w 121"/>
                  <a:gd name="T1" fmla="*/ 122 h 244"/>
                  <a:gd name="T2" fmla="*/ 0 w 121"/>
                  <a:gd name="T3" fmla="*/ 0 h 244"/>
                  <a:gd name="T4" fmla="*/ 0 w 121"/>
                  <a:gd name="T5" fmla="*/ 8 h 244"/>
                  <a:gd name="T6" fmla="*/ 113 w 121"/>
                  <a:gd name="T7" fmla="*/ 122 h 244"/>
                  <a:gd name="T8" fmla="*/ 0 w 121"/>
                  <a:gd name="T9" fmla="*/ 236 h 244"/>
                  <a:gd name="T10" fmla="*/ 0 w 121"/>
                  <a:gd name="T11" fmla="*/ 244 h 244"/>
                  <a:gd name="T12" fmla="*/ 121 w 121"/>
                  <a:gd name="T13" fmla="*/ 122 h 244"/>
                </a:gdLst>
                <a:ahLst/>
                <a:cxnLst>
                  <a:cxn ang="0">
                    <a:pos x="T0" y="T1"/>
                  </a:cxn>
                  <a:cxn ang="0">
                    <a:pos x="T2" y="T3"/>
                  </a:cxn>
                  <a:cxn ang="0">
                    <a:pos x="T4" y="T5"/>
                  </a:cxn>
                  <a:cxn ang="0">
                    <a:pos x="T6" y="T7"/>
                  </a:cxn>
                  <a:cxn ang="0">
                    <a:pos x="T8" y="T9"/>
                  </a:cxn>
                  <a:cxn ang="0">
                    <a:pos x="T10" y="T11"/>
                  </a:cxn>
                  <a:cxn ang="0">
                    <a:pos x="T12" y="T13"/>
                  </a:cxn>
                </a:cxnLst>
                <a:rect l="0" t="0" r="r" b="b"/>
                <a:pathLst>
                  <a:path w="121" h="244">
                    <a:moveTo>
                      <a:pt x="121" y="122"/>
                    </a:moveTo>
                    <a:cubicBezTo>
                      <a:pt x="121" y="55"/>
                      <a:pt x="67" y="0"/>
                      <a:pt x="0" y="0"/>
                    </a:cubicBezTo>
                    <a:cubicBezTo>
                      <a:pt x="0" y="8"/>
                      <a:pt x="0" y="8"/>
                      <a:pt x="0" y="8"/>
                    </a:cubicBezTo>
                    <a:cubicBezTo>
                      <a:pt x="62" y="8"/>
                      <a:pt x="113" y="59"/>
                      <a:pt x="113" y="122"/>
                    </a:cubicBezTo>
                    <a:cubicBezTo>
                      <a:pt x="113" y="184"/>
                      <a:pt x="62" y="235"/>
                      <a:pt x="0" y="236"/>
                    </a:cubicBezTo>
                    <a:cubicBezTo>
                      <a:pt x="0" y="244"/>
                      <a:pt x="0" y="244"/>
                      <a:pt x="0" y="244"/>
                    </a:cubicBezTo>
                    <a:cubicBezTo>
                      <a:pt x="67" y="243"/>
                      <a:pt x="121" y="189"/>
                      <a:pt x="121" y="1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 name="Freeform 338"/>
              <p:cNvSpPr>
                <a:spLocks/>
              </p:cNvSpPr>
              <p:nvPr/>
            </p:nvSpPr>
            <p:spPr bwMode="auto">
              <a:xfrm>
                <a:off x="1946275" y="85725"/>
                <a:ext cx="336550" cy="669925"/>
              </a:xfrm>
              <a:custGeom>
                <a:avLst/>
                <a:gdLst>
                  <a:gd name="T0" fmla="*/ 9 w 133"/>
                  <a:gd name="T1" fmla="*/ 134 h 265"/>
                  <a:gd name="T2" fmla="*/ 132 w 133"/>
                  <a:gd name="T3" fmla="*/ 11 h 265"/>
                  <a:gd name="T4" fmla="*/ 133 w 133"/>
                  <a:gd name="T5" fmla="*/ 12 h 265"/>
                  <a:gd name="T6" fmla="*/ 133 w 133"/>
                  <a:gd name="T7" fmla="*/ 0 h 265"/>
                  <a:gd name="T8" fmla="*/ 0 w 133"/>
                  <a:gd name="T9" fmla="*/ 133 h 265"/>
                  <a:gd name="T10" fmla="*/ 133 w 133"/>
                  <a:gd name="T11" fmla="*/ 265 h 265"/>
                  <a:gd name="T12" fmla="*/ 133 w 133"/>
                  <a:gd name="T13" fmla="*/ 256 h 265"/>
                  <a:gd name="T14" fmla="*/ 132 w 133"/>
                  <a:gd name="T15" fmla="*/ 256 h 265"/>
                  <a:gd name="T16" fmla="*/ 9 w 133"/>
                  <a:gd name="T17" fmla="*/ 134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3" h="265">
                    <a:moveTo>
                      <a:pt x="9" y="134"/>
                    </a:moveTo>
                    <a:cubicBezTo>
                      <a:pt x="9" y="66"/>
                      <a:pt x="64" y="11"/>
                      <a:pt x="132" y="11"/>
                    </a:cubicBezTo>
                    <a:cubicBezTo>
                      <a:pt x="133" y="12"/>
                      <a:pt x="133" y="12"/>
                      <a:pt x="133" y="12"/>
                    </a:cubicBezTo>
                    <a:cubicBezTo>
                      <a:pt x="133" y="0"/>
                      <a:pt x="133" y="0"/>
                      <a:pt x="133" y="0"/>
                    </a:cubicBezTo>
                    <a:cubicBezTo>
                      <a:pt x="59" y="0"/>
                      <a:pt x="0" y="59"/>
                      <a:pt x="0" y="133"/>
                    </a:cubicBezTo>
                    <a:cubicBezTo>
                      <a:pt x="0" y="206"/>
                      <a:pt x="59" y="265"/>
                      <a:pt x="133" y="265"/>
                    </a:cubicBezTo>
                    <a:cubicBezTo>
                      <a:pt x="133" y="256"/>
                      <a:pt x="133" y="256"/>
                      <a:pt x="133" y="256"/>
                    </a:cubicBezTo>
                    <a:cubicBezTo>
                      <a:pt x="132" y="256"/>
                      <a:pt x="132" y="256"/>
                      <a:pt x="132" y="256"/>
                    </a:cubicBezTo>
                    <a:cubicBezTo>
                      <a:pt x="64" y="256"/>
                      <a:pt x="9" y="201"/>
                      <a:pt x="9" y="1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Freeform 339"/>
              <p:cNvSpPr>
                <a:spLocks/>
              </p:cNvSpPr>
              <p:nvPr/>
            </p:nvSpPr>
            <p:spPr bwMode="auto">
              <a:xfrm>
                <a:off x="1992313" y="136525"/>
                <a:ext cx="290513" cy="576263"/>
              </a:xfrm>
              <a:custGeom>
                <a:avLst/>
                <a:gdLst>
                  <a:gd name="T0" fmla="*/ 80 w 115"/>
                  <a:gd name="T1" fmla="*/ 122 h 228"/>
                  <a:gd name="T2" fmla="*/ 82 w 115"/>
                  <a:gd name="T3" fmla="*/ 111 h 228"/>
                  <a:gd name="T4" fmla="*/ 94 w 115"/>
                  <a:gd name="T5" fmla="*/ 113 h 228"/>
                  <a:gd name="T6" fmla="*/ 113 w 115"/>
                  <a:gd name="T7" fmla="*/ 141 h 228"/>
                  <a:gd name="T8" fmla="*/ 115 w 115"/>
                  <a:gd name="T9" fmla="*/ 139 h 228"/>
                  <a:gd name="T10" fmla="*/ 115 w 115"/>
                  <a:gd name="T11" fmla="*/ 0 h 228"/>
                  <a:gd name="T12" fmla="*/ 114 w 115"/>
                  <a:gd name="T13" fmla="*/ 0 h 228"/>
                  <a:gd name="T14" fmla="*/ 0 w 115"/>
                  <a:gd name="T15" fmla="*/ 114 h 228"/>
                  <a:gd name="T16" fmla="*/ 114 w 115"/>
                  <a:gd name="T17" fmla="*/ 228 h 228"/>
                  <a:gd name="T18" fmla="*/ 115 w 115"/>
                  <a:gd name="T19" fmla="*/ 228 h 228"/>
                  <a:gd name="T20" fmla="*/ 115 w 115"/>
                  <a:gd name="T21" fmla="*/ 168 h 228"/>
                  <a:gd name="T22" fmla="*/ 113 w 115"/>
                  <a:gd name="T23" fmla="*/ 170 h 228"/>
                  <a:gd name="T24" fmla="*/ 80 w 115"/>
                  <a:gd name="T25" fmla="*/ 122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 h="228">
                    <a:moveTo>
                      <a:pt x="80" y="122"/>
                    </a:moveTo>
                    <a:cubicBezTo>
                      <a:pt x="78" y="118"/>
                      <a:pt x="79" y="113"/>
                      <a:pt x="82" y="111"/>
                    </a:cubicBezTo>
                    <a:cubicBezTo>
                      <a:pt x="86" y="108"/>
                      <a:pt x="91" y="109"/>
                      <a:pt x="94" y="113"/>
                    </a:cubicBezTo>
                    <a:cubicBezTo>
                      <a:pt x="113" y="141"/>
                      <a:pt x="113" y="141"/>
                      <a:pt x="113" y="141"/>
                    </a:cubicBezTo>
                    <a:cubicBezTo>
                      <a:pt x="115" y="139"/>
                      <a:pt x="115" y="139"/>
                      <a:pt x="115" y="139"/>
                    </a:cubicBezTo>
                    <a:cubicBezTo>
                      <a:pt x="115" y="0"/>
                      <a:pt x="115" y="0"/>
                      <a:pt x="115" y="0"/>
                    </a:cubicBezTo>
                    <a:cubicBezTo>
                      <a:pt x="114" y="0"/>
                      <a:pt x="114" y="0"/>
                      <a:pt x="114" y="0"/>
                    </a:cubicBezTo>
                    <a:cubicBezTo>
                      <a:pt x="51" y="0"/>
                      <a:pt x="0" y="51"/>
                      <a:pt x="0" y="114"/>
                    </a:cubicBezTo>
                    <a:cubicBezTo>
                      <a:pt x="0" y="177"/>
                      <a:pt x="51" y="228"/>
                      <a:pt x="114" y="228"/>
                    </a:cubicBezTo>
                    <a:cubicBezTo>
                      <a:pt x="115" y="228"/>
                      <a:pt x="115" y="228"/>
                      <a:pt x="115" y="228"/>
                    </a:cubicBezTo>
                    <a:cubicBezTo>
                      <a:pt x="115" y="168"/>
                      <a:pt x="115" y="168"/>
                      <a:pt x="115" y="168"/>
                    </a:cubicBezTo>
                    <a:cubicBezTo>
                      <a:pt x="113" y="170"/>
                      <a:pt x="113" y="170"/>
                      <a:pt x="113" y="170"/>
                    </a:cubicBezTo>
                    <a:lnTo>
                      <a:pt x="8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 name="Freeform 340"/>
              <p:cNvSpPr>
                <a:spLocks/>
              </p:cNvSpPr>
              <p:nvPr/>
            </p:nvSpPr>
            <p:spPr bwMode="auto">
              <a:xfrm>
                <a:off x="2282825" y="277813"/>
                <a:ext cx="179388" cy="282575"/>
              </a:xfrm>
              <a:custGeom>
                <a:avLst/>
                <a:gdLst>
                  <a:gd name="T0" fmla="*/ 66 w 71"/>
                  <a:gd name="T1" fmla="*/ 3 h 112"/>
                  <a:gd name="T2" fmla="*/ 55 w 71"/>
                  <a:gd name="T3" fmla="*/ 5 h 112"/>
                  <a:gd name="T4" fmla="*/ 0 w 71"/>
                  <a:gd name="T5" fmla="*/ 83 h 112"/>
                  <a:gd name="T6" fmla="*/ 0 w 71"/>
                  <a:gd name="T7" fmla="*/ 112 h 112"/>
                  <a:gd name="T8" fmla="*/ 68 w 71"/>
                  <a:gd name="T9" fmla="*/ 15 h 112"/>
                  <a:gd name="T10" fmla="*/ 66 w 71"/>
                  <a:gd name="T11" fmla="*/ 3 h 112"/>
                </a:gdLst>
                <a:ahLst/>
                <a:cxnLst>
                  <a:cxn ang="0">
                    <a:pos x="T0" y="T1"/>
                  </a:cxn>
                  <a:cxn ang="0">
                    <a:pos x="T2" y="T3"/>
                  </a:cxn>
                  <a:cxn ang="0">
                    <a:pos x="T4" y="T5"/>
                  </a:cxn>
                  <a:cxn ang="0">
                    <a:pos x="T6" y="T7"/>
                  </a:cxn>
                  <a:cxn ang="0">
                    <a:pos x="T8" y="T9"/>
                  </a:cxn>
                  <a:cxn ang="0">
                    <a:pos x="T10" y="T11"/>
                  </a:cxn>
                </a:cxnLst>
                <a:rect l="0" t="0" r="r" b="b"/>
                <a:pathLst>
                  <a:path w="71" h="112">
                    <a:moveTo>
                      <a:pt x="66" y="3"/>
                    </a:moveTo>
                    <a:cubicBezTo>
                      <a:pt x="62" y="0"/>
                      <a:pt x="57" y="1"/>
                      <a:pt x="55" y="5"/>
                    </a:cubicBezTo>
                    <a:cubicBezTo>
                      <a:pt x="0" y="83"/>
                      <a:pt x="0" y="83"/>
                      <a:pt x="0" y="83"/>
                    </a:cubicBezTo>
                    <a:cubicBezTo>
                      <a:pt x="0" y="112"/>
                      <a:pt x="0" y="112"/>
                      <a:pt x="0" y="112"/>
                    </a:cubicBezTo>
                    <a:cubicBezTo>
                      <a:pt x="68" y="15"/>
                      <a:pt x="68" y="15"/>
                      <a:pt x="68" y="15"/>
                    </a:cubicBezTo>
                    <a:cubicBezTo>
                      <a:pt x="71" y="11"/>
                      <a:pt x="70" y="6"/>
                      <a:pt x="66"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grpSp>
        <p:nvGrpSpPr>
          <p:cNvPr id="47" name="组合 46"/>
          <p:cNvGrpSpPr/>
          <p:nvPr/>
        </p:nvGrpSpPr>
        <p:grpSpPr>
          <a:xfrm>
            <a:off x="2830449" y="2228378"/>
            <a:ext cx="1290449" cy="1118111"/>
            <a:chOff x="896387" y="3049426"/>
            <a:chExt cx="1290449" cy="1118111"/>
          </a:xfrm>
        </p:grpSpPr>
        <p:sp>
          <p:nvSpPr>
            <p:cNvPr id="48" name="Freeform 9"/>
            <p:cNvSpPr>
              <a:spLocks/>
            </p:cNvSpPr>
            <p:nvPr/>
          </p:nvSpPr>
          <p:spPr bwMode="auto">
            <a:xfrm>
              <a:off x="896387" y="3049426"/>
              <a:ext cx="1290449" cy="1118111"/>
            </a:xfrm>
            <a:custGeom>
              <a:avLst/>
              <a:gdLst>
                <a:gd name="T0" fmla="*/ 2326 w 3100"/>
                <a:gd name="T1" fmla="*/ 0 h 2686"/>
                <a:gd name="T2" fmla="*/ 3100 w 3100"/>
                <a:gd name="T3" fmla="*/ 1344 h 2686"/>
                <a:gd name="T4" fmla="*/ 2326 w 3100"/>
                <a:gd name="T5" fmla="*/ 2686 h 2686"/>
                <a:gd name="T6" fmla="*/ 774 w 3100"/>
                <a:gd name="T7" fmla="*/ 2686 h 2686"/>
                <a:gd name="T8" fmla="*/ 0 w 3100"/>
                <a:gd name="T9" fmla="*/ 1344 h 2686"/>
                <a:gd name="T10" fmla="*/ 774 w 3100"/>
                <a:gd name="T11" fmla="*/ 0 h 2686"/>
                <a:gd name="T12" fmla="*/ 2326 w 3100"/>
                <a:gd name="T13" fmla="*/ 0 h 2686"/>
              </a:gdLst>
              <a:ahLst/>
              <a:cxnLst>
                <a:cxn ang="0">
                  <a:pos x="T0" y="T1"/>
                </a:cxn>
                <a:cxn ang="0">
                  <a:pos x="T2" y="T3"/>
                </a:cxn>
                <a:cxn ang="0">
                  <a:pos x="T4" y="T5"/>
                </a:cxn>
                <a:cxn ang="0">
                  <a:pos x="T6" y="T7"/>
                </a:cxn>
                <a:cxn ang="0">
                  <a:pos x="T8" y="T9"/>
                </a:cxn>
                <a:cxn ang="0">
                  <a:pos x="T10" y="T11"/>
                </a:cxn>
                <a:cxn ang="0">
                  <a:pos x="T12" y="T13"/>
                </a:cxn>
              </a:cxnLst>
              <a:rect l="0" t="0" r="r" b="b"/>
              <a:pathLst>
                <a:path w="3100" h="2686">
                  <a:moveTo>
                    <a:pt x="2326" y="0"/>
                  </a:moveTo>
                  <a:lnTo>
                    <a:pt x="3100" y="1344"/>
                  </a:lnTo>
                  <a:lnTo>
                    <a:pt x="2326" y="2686"/>
                  </a:lnTo>
                  <a:lnTo>
                    <a:pt x="774" y="2686"/>
                  </a:lnTo>
                  <a:lnTo>
                    <a:pt x="0" y="1344"/>
                  </a:lnTo>
                  <a:lnTo>
                    <a:pt x="774" y="0"/>
                  </a:lnTo>
                  <a:lnTo>
                    <a:pt x="2326" y="0"/>
                  </a:lnTo>
                  <a:close/>
                </a:path>
              </a:pathLst>
            </a:custGeom>
            <a:solidFill>
              <a:srgbClr val="007150"/>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49" name="Freeform 144"/>
            <p:cNvSpPr>
              <a:spLocks/>
            </p:cNvSpPr>
            <p:nvPr/>
          </p:nvSpPr>
          <p:spPr bwMode="auto">
            <a:xfrm>
              <a:off x="1238224" y="3324556"/>
              <a:ext cx="606774" cy="567849"/>
            </a:xfrm>
            <a:custGeom>
              <a:avLst/>
              <a:gdLst>
                <a:gd name="T0" fmla="*/ 9 w 499"/>
                <a:gd name="T1" fmla="*/ 467 h 467"/>
                <a:gd name="T2" fmla="*/ 16 w 499"/>
                <a:gd name="T3" fmla="*/ 354 h 467"/>
                <a:gd name="T4" fmla="*/ 91 w 499"/>
                <a:gd name="T5" fmla="*/ 296 h 467"/>
                <a:gd name="T6" fmla="*/ 174 w 499"/>
                <a:gd name="T7" fmla="*/ 263 h 467"/>
                <a:gd name="T8" fmla="*/ 199 w 499"/>
                <a:gd name="T9" fmla="*/ 247 h 467"/>
                <a:gd name="T10" fmla="*/ 173 w 499"/>
                <a:gd name="T11" fmla="*/ 168 h 467"/>
                <a:gd name="T12" fmla="*/ 162 w 499"/>
                <a:gd name="T13" fmla="*/ 158 h 467"/>
                <a:gd name="T14" fmla="*/ 163 w 499"/>
                <a:gd name="T15" fmla="*/ 110 h 467"/>
                <a:gd name="T16" fmla="*/ 167 w 499"/>
                <a:gd name="T17" fmla="*/ 101 h 467"/>
                <a:gd name="T18" fmla="*/ 194 w 499"/>
                <a:gd name="T19" fmla="*/ 30 h 467"/>
                <a:gd name="T20" fmla="*/ 180 w 499"/>
                <a:gd name="T21" fmla="*/ 12 h 467"/>
                <a:gd name="T22" fmla="*/ 207 w 499"/>
                <a:gd name="T23" fmla="*/ 15 h 467"/>
                <a:gd name="T24" fmla="*/ 211 w 499"/>
                <a:gd name="T25" fmla="*/ 0 h 467"/>
                <a:gd name="T26" fmla="*/ 223 w 499"/>
                <a:gd name="T27" fmla="*/ 10 h 467"/>
                <a:gd name="T28" fmla="*/ 281 w 499"/>
                <a:gd name="T29" fmla="*/ 6 h 467"/>
                <a:gd name="T30" fmla="*/ 322 w 499"/>
                <a:gd name="T31" fmla="*/ 22 h 467"/>
                <a:gd name="T32" fmla="*/ 351 w 499"/>
                <a:gd name="T33" fmla="*/ 60 h 467"/>
                <a:gd name="T34" fmla="*/ 354 w 499"/>
                <a:gd name="T35" fmla="*/ 115 h 467"/>
                <a:gd name="T36" fmla="*/ 358 w 499"/>
                <a:gd name="T37" fmla="*/ 134 h 467"/>
                <a:gd name="T38" fmla="*/ 344 w 499"/>
                <a:gd name="T39" fmla="*/ 170 h 467"/>
                <a:gd name="T40" fmla="*/ 336 w 499"/>
                <a:gd name="T41" fmla="*/ 175 h 467"/>
                <a:gd name="T42" fmla="*/ 323 w 499"/>
                <a:gd name="T43" fmla="*/ 224 h 467"/>
                <a:gd name="T44" fmla="*/ 334 w 499"/>
                <a:gd name="T45" fmla="*/ 253 h 467"/>
                <a:gd name="T46" fmla="*/ 363 w 499"/>
                <a:gd name="T47" fmla="*/ 281 h 467"/>
                <a:gd name="T48" fmla="*/ 437 w 499"/>
                <a:gd name="T49" fmla="*/ 309 h 467"/>
                <a:gd name="T50" fmla="*/ 477 w 499"/>
                <a:gd name="T51" fmla="*/ 357 h 467"/>
                <a:gd name="T52" fmla="*/ 499 w 499"/>
                <a:gd name="T53" fmla="*/ 467 h 467"/>
                <a:gd name="T54" fmla="*/ 9 w 499"/>
                <a:gd name="T55" fmla="*/ 467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99" h="467">
                  <a:moveTo>
                    <a:pt x="9" y="467"/>
                  </a:moveTo>
                  <a:cubicBezTo>
                    <a:pt x="9" y="467"/>
                    <a:pt x="0" y="395"/>
                    <a:pt x="16" y="354"/>
                  </a:cubicBezTo>
                  <a:cubicBezTo>
                    <a:pt x="32" y="312"/>
                    <a:pt x="42" y="303"/>
                    <a:pt x="91" y="296"/>
                  </a:cubicBezTo>
                  <a:cubicBezTo>
                    <a:pt x="141" y="289"/>
                    <a:pt x="168" y="269"/>
                    <a:pt x="174" y="263"/>
                  </a:cubicBezTo>
                  <a:cubicBezTo>
                    <a:pt x="181" y="257"/>
                    <a:pt x="192" y="250"/>
                    <a:pt x="199" y="247"/>
                  </a:cubicBezTo>
                  <a:cubicBezTo>
                    <a:pt x="199" y="247"/>
                    <a:pt x="197" y="197"/>
                    <a:pt x="173" y="168"/>
                  </a:cubicBezTo>
                  <a:cubicBezTo>
                    <a:pt x="173" y="168"/>
                    <a:pt x="164" y="165"/>
                    <a:pt x="162" y="158"/>
                  </a:cubicBezTo>
                  <a:cubicBezTo>
                    <a:pt x="161" y="152"/>
                    <a:pt x="156" y="123"/>
                    <a:pt x="163" y="110"/>
                  </a:cubicBezTo>
                  <a:cubicBezTo>
                    <a:pt x="163" y="110"/>
                    <a:pt x="167" y="105"/>
                    <a:pt x="167" y="101"/>
                  </a:cubicBezTo>
                  <a:cubicBezTo>
                    <a:pt x="166" y="96"/>
                    <a:pt x="161" y="60"/>
                    <a:pt x="194" y="30"/>
                  </a:cubicBezTo>
                  <a:cubicBezTo>
                    <a:pt x="194" y="30"/>
                    <a:pt x="203" y="15"/>
                    <a:pt x="180" y="12"/>
                  </a:cubicBezTo>
                  <a:cubicBezTo>
                    <a:pt x="180" y="12"/>
                    <a:pt x="191" y="7"/>
                    <a:pt x="207" y="15"/>
                  </a:cubicBezTo>
                  <a:cubicBezTo>
                    <a:pt x="207" y="15"/>
                    <a:pt x="200" y="5"/>
                    <a:pt x="211" y="0"/>
                  </a:cubicBezTo>
                  <a:cubicBezTo>
                    <a:pt x="211" y="0"/>
                    <a:pt x="206" y="15"/>
                    <a:pt x="223" y="10"/>
                  </a:cubicBezTo>
                  <a:cubicBezTo>
                    <a:pt x="241" y="5"/>
                    <a:pt x="265" y="0"/>
                    <a:pt x="281" y="6"/>
                  </a:cubicBezTo>
                  <a:cubicBezTo>
                    <a:pt x="297" y="12"/>
                    <a:pt x="301" y="21"/>
                    <a:pt x="322" y="22"/>
                  </a:cubicBezTo>
                  <a:cubicBezTo>
                    <a:pt x="343" y="23"/>
                    <a:pt x="350" y="50"/>
                    <a:pt x="351" y="60"/>
                  </a:cubicBezTo>
                  <a:cubicBezTo>
                    <a:pt x="351" y="69"/>
                    <a:pt x="350" y="110"/>
                    <a:pt x="354" y="115"/>
                  </a:cubicBezTo>
                  <a:cubicBezTo>
                    <a:pt x="358" y="121"/>
                    <a:pt x="359" y="125"/>
                    <a:pt x="358" y="134"/>
                  </a:cubicBezTo>
                  <a:cubicBezTo>
                    <a:pt x="356" y="144"/>
                    <a:pt x="349" y="169"/>
                    <a:pt x="344" y="170"/>
                  </a:cubicBezTo>
                  <a:cubicBezTo>
                    <a:pt x="340" y="170"/>
                    <a:pt x="336" y="174"/>
                    <a:pt x="336" y="175"/>
                  </a:cubicBezTo>
                  <a:cubicBezTo>
                    <a:pt x="336" y="177"/>
                    <a:pt x="323" y="212"/>
                    <a:pt x="323" y="224"/>
                  </a:cubicBezTo>
                  <a:cubicBezTo>
                    <a:pt x="324" y="236"/>
                    <a:pt x="324" y="250"/>
                    <a:pt x="334" y="253"/>
                  </a:cubicBezTo>
                  <a:cubicBezTo>
                    <a:pt x="343" y="256"/>
                    <a:pt x="356" y="273"/>
                    <a:pt x="363" y="281"/>
                  </a:cubicBezTo>
                  <a:cubicBezTo>
                    <a:pt x="371" y="289"/>
                    <a:pt x="416" y="299"/>
                    <a:pt x="437" y="309"/>
                  </a:cubicBezTo>
                  <a:cubicBezTo>
                    <a:pt x="457" y="318"/>
                    <a:pt x="465" y="317"/>
                    <a:pt x="477" y="357"/>
                  </a:cubicBezTo>
                  <a:cubicBezTo>
                    <a:pt x="489" y="397"/>
                    <a:pt x="499" y="438"/>
                    <a:pt x="499" y="467"/>
                  </a:cubicBezTo>
                  <a:lnTo>
                    <a:pt x="9" y="467"/>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50" name="组合 49"/>
          <p:cNvGrpSpPr/>
          <p:nvPr/>
        </p:nvGrpSpPr>
        <p:grpSpPr>
          <a:xfrm>
            <a:off x="3922639" y="4035176"/>
            <a:ext cx="1290449" cy="1118111"/>
            <a:chOff x="2411760" y="3333349"/>
            <a:chExt cx="1290449" cy="1118111"/>
          </a:xfrm>
        </p:grpSpPr>
        <p:sp>
          <p:nvSpPr>
            <p:cNvPr id="51" name="Freeform 9"/>
            <p:cNvSpPr>
              <a:spLocks/>
            </p:cNvSpPr>
            <p:nvPr/>
          </p:nvSpPr>
          <p:spPr bwMode="auto">
            <a:xfrm>
              <a:off x="2411760" y="3333349"/>
              <a:ext cx="1290449" cy="1118111"/>
            </a:xfrm>
            <a:custGeom>
              <a:avLst/>
              <a:gdLst>
                <a:gd name="T0" fmla="*/ 2326 w 3100"/>
                <a:gd name="T1" fmla="*/ 0 h 2686"/>
                <a:gd name="T2" fmla="*/ 3100 w 3100"/>
                <a:gd name="T3" fmla="*/ 1344 h 2686"/>
                <a:gd name="T4" fmla="*/ 2326 w 3100"/>
                <a:gd name="T5" fmla="*/ 2686 h 2686"/>
                <a:gd name="T6" fmla="*/ 774 w 3100"/>
                <a:gd name="T7" fmla="*/ 2686 h 2686"/>
                <a:gd name="T8" fmla="*/ 0 w 3100"/>
                <a:gd name="T9" fmla="*/ 1344 h 2686"/>
                <a:gd name="T10" fmla="*/ 774 w 3100"/>
                <a:gd name="T11" fmla="*/ 0 h 2686"/>
                <a:gd name="T12" fmla="*/ 2326 w 3100"/>
                <a:gd name="T13" fmla="*/ 0 h 2686"/>
              </a:gdLst>
              <a:ahLst/>
              <a:cxnLst>
                <a:cxn ang="0">
                  <a:pos x="T0" y="T1"/>
                </a:cxn>
                <a:cxn ang="0">
                  <a:pos x="T2" y="T3"/>
                </a:cxn>
                <a:cxn ang="0">
                  <a:pos x="T4" y="T5"/>
                </a:cxn>
                <a:cxn ang="0">
                  <a:pos x="T6" y="T7"/>
                </a:cxn>
                <a:cxn ang="0">
                  <a:pos x="T8" y="T9"/>
                </a:cxn>
                <a:cxn ang="0">
                  <a:pos x="T10" y="T11"/>
                </a:cxn>
                <a:cxn ang="0">
                  <a:pos x="T12" y="T13"/>
                </a:cxn>
              </a:cxnLst>
              <a:rect l="0" t="0" r="r" b="b"/>
              <a:pathLst>
                <a:path w="3100" h="2686">
                  <a:moveTo>
                    <a:pt x="2326" y="0"/>
                  </a:moveTo>
                  <a:lnTo>
                    <a:pt x="3100" y="1344"/>
                  </a:lnTo>
                  <a:lnTo>
                    <a:pt x="2326" y="2686"/>
                  </a:lnTo>
                  <a:lnTo>
                    <a:pt x="774" y="2686"/>
                  </a:lnTo>
                  <a:lnTo>
                    <a:pt x="0" y="1344"/>
                  </a:lnTo>
                  <a:lnTo>
                    <a:pt x="774" y="0"/>
                  </a:lnTo>
                  <a:lnTo>
                    <a:pt x="2326" y="0"/>
                  </a:lnTo>
                  <a:close/>
                </a:path>
              </a:pathLst>
            </a:custGeom>
            <a:noFill/>
            <a:ln w="28575">
              <a:solidFill>
                <a:srgbClr val="007150"/>
              </a:solidFill>
            </a:ln>
          </p:spPr>
          <p:txBody>
            <a:bodyPr vert="horz" wrap="square" lIns="91440" tIns="45720" rIns="91440" bIns="45720" numCol="1" anchor="t" anchorCtr="0" compatLnSpc="1">
              <a:prstTxWarp prst="textNoShape">
                <a:avLst/>
              </a:prstTxWarp>
            </a:bodyPr>
            <a:lstStyle/>
            <a:p>
              <a:endParaRPr lang="zh-CN" altLang="en-US"/>
            </a:p>
          </p:txBody>
        </p:sp>
        <p:grpSp>
          <p:nvGrpSpPr>
            <p:cNvPr id="52" name="组合 51"/>
            <p:cNvGrpSpPr/>
            <p:nvPr/>
          </p:nvGrpSpPr>
          <p:grpSpPr>
            <a:xfrm>
              <a:off x="2784500" y="3605464"/>
              <a:ext cx="682307" cy="573880"/>
              <a:chOff x="555625" y="2511425"/>
              <a:chExt cx="819150" cy="688976"/>
            </a:xfrm>
            <a:solidFill>
              <a:srgbClr val="0D6660"/>
            </a:solidFill>
          </p:grpSpPr>
          <p:sp>
            <p:nvSpPr>
              <p:cNvPr id="53" name="Freeform 172"/>
              <p:cNvSpPr>
                <a:spLocks/>
              </p:cNvSpPr>
              <p:nvPr/>
            </p:nvSpPr>
            <p:spPr bwMode="auto">
              <a:xfrm>
                <a:off x="555625" y="2622550"/>
                <a:ext cx="544513" cy="365125"/>
              </a:xfrm>
              <a:custGeom>
                <a:avLst/>
                <a:gdLst>
                  <a:gd name="T0" fmla="*/ 343 w 343"/>
                  <a:gd name="T1" fmla="*/ 0 h 230"/>
                  <a:gd name="T2" fmla="*/ 0 w 343"/>
                  <a:gd name="T3" fmla="*/ 47 h 230"/>
                  <a:gd name="T4" fmla="*/ 33 w 343"/>
                  <a:gd name="T5" fmla="*/ 230 h 230"/>
                  <a:gd name="T6" fmla="*/ 261 w 343"/>
                  <a:gd name="T7" fmla="*/ 230 h 230"/>
                  <a:gd name="T8" fmla="*/ 343 w 343"/>
                  <a:gd name="T9" fmla="*/ 0 h 230"/>
                </a:gdLst>
                <a:ahLst/>
                <a:cxnLst>
                  <a:cxn ang="0">
                    <a:pos x="T0" y="T1"/>
                  </a:cxn>
                  <a:cxn ang="0">
                    <a:pos x="T2" y="T3"/>
                  </a:cxn>
                  <a:cxn ang="0">
                    <a:pos x="T4" y="T5"/>
                  </a:cxn>
                  <a:cxn ang="0">
                    <a:pos x="T6" y="T7"/>
                  </a:cxn>
                  <a:cxn ang="0">
                    <a:pos x="T8" y="T9"/>
                  </a:cxn>
                </a:cxnLst>
                <a:rect l="0" t="0" r="r" b="b"/>
                <a:pathLst>
                  <a:path w="343" h="230">
                    <a:moveTo>
                      <a:pt x="343" y="0"/>
                    </a:moveTo>
                    <a:lnTo>
                      <a:pt x="0" y="47"/>
                    </a:lnTo>
                    <a:lnTo>
                      <a:pt x="33" y="230"/>
                    </a:lnTo>
                    <a:lnTo>
                      <a:pt x="261" y="230"/>
                    </a:lnTo>
                    <a:lnTo>
                      <a:pt x="343" y="0"/>
                    </a:lnTo>
                    <a:close/>
                  </a:path>
                </a:pathLst>
              </a:custGeom>
              <a:solidFill>
                <a:srgbClr val="0071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 name="Freeform 173"/>
              <p:cNvSpPr>
                <a:spLocks/>
              </p:cNvSpPr>
              <p:nvPr/>
            </p:nvSpPr>
            <p:spPr bwMode="auto">
              <a:xfrm>
                <a:off x="619125" y="2511425"/>
                <a:ext cx="755650" cy="557213"/>
              </a:xfrm>
              <a:custGeom>
                <a:avLst/>
                <a:gdLst>
                  <a:gd name="T0" fmla="*/ 290 w 299"/>
                  <a:gd name="T1" fmla="*/ 0 h 221"/>
                  <a:gd name="T2" fmla="*/ 231 w 299"/>
                  <a:gd name="T3" fmla="*/ 0 h 221"/>
                  <a:gd name="T4" fmla="*/ 231 w 299"/>
                  <a:gd name="T5" fmla="*/ 0 h 221"/>
                  <a:gd name="T6" fmla="*/ 229 w 299"/>
                  <a:gd name="T7" fmla="*/ 1 h 221"/>
                  <a:gd name="T8" fmla="*/ 228 w 299"/>
                  <a:gd name="T9" fmla="*/ 1 h 221"/>
                  <a:gd name="T10" fmla="*/ 226 w 299"/>
                  <a:gd name="T11" fmla="*/ 2 h 221"/>
                  <a:gd name="T12" fmla="*/ 225 w 299"/>
                  <a:gd name="T13" fmla="*/ 3 h 221"/>
                  <a:gd name="T14" fmla="*/ 224 w 299"/>
                  <a:gd name="T15" fmla="*/ 4 h 221"/>
                  <a:gd name="T16" fmla="*/ 223 w 299"/>
                  <a:gd name="T17" fmla="*/ 6 h 221"/>
                  <a:gd name="T18" fmla="*/ 223 w 299"/>
                  <a:gd name="T19" fmla="*/ 6 h 221"/>
                  <a:gd name="T20" fmla="*/ 151 w 299"/>
                  <a:gd name="T21" fmla="*/ 203 h 221"/>
                  <a:gd name="T22" fmla="*/ 9 w 299"/>
                  <a:gd name="T23" fmla="*/ 203 h 221"/>
                  <a:gd name="T24" fmla="*/ 0 w 299"/>
                  <a:gd name="T25" fmla="*/ 212 h 221"/>
                  <a:gd name="T26" fmla="*/ 9 w 299"/>
                  <a:gd name="T27" fmla="*/ 221 h 221"/>
                  <a:gd name="T28" fmla="*/ 157 w 299"/>
                  <a:gd name="T29" fmla="*/ 221 h 221"/>
                  <a:gd name="T30" fmla="*/ 160 w 299"/>
                  <a:gd name="T31" fmla="*/ 220 h 221"/>
                  <a:gd name="T32" fmla="*/ 161 w 299"/>
                  <a:gd name="T33" fmla="*/ 220 h 221"/>
                  <a:gd name="T34" fmla="*/ 163 w 299"/>
                  <a:gd name="T35" fmla="*/ 218 h 221"/>
                  <a:gd name="T36" fmla="*/ 163 w 299"/>
                  <a:gd name="T37" fmla="*/ 218 h 221"/>
                  <a:gd name="T38" fmla="*/ 165 w 299"/>
                  <a:gd name="T39" fmla="*/ 216 h 221"/>
                  <a:gd name="T40" fmla="*/ 165 w 299"/>
                  <a:gd name="T41" fmla="*/ 215 h 221"/>
                  <a:gd name="T42" fmla="*/ 165 w 299"/>
                  <a:gd name="T43" fmla="*/ 215 h 221"/>
                  <a:gd name="T44" fmla="*/ 238 w 299"/>
                  <a:gd name="T45" fmla="*/ 18 h 221"/>
                  <a:gd name="T46" fmla="*/ 290 w 299"/>
                  <a:gd name="T47" fmla="*/ 18 h 221"/>
                  <a:gd name="T48" fmla="*/ 299 w 299"/>
                  <a:gd name="T49" fmla="*/ 9 h 221"/>
                  <a:gd name="T50" fmla="*/ 290 w 299"/>
                  <a:gd name="T51"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99" h="221">
                    <a:moveTo>
                      <a:pt x="290" y="0"/>
                    </a:moveTo>
                    <a:cubicBezTo>
                      <a:pt x="231" y="0"/>
                      <a:pt x="231" y="0"/>
                      <a:pt x="231" y="0"/>
                    </a:cubicBezTo>
                    <a:cubicBezTo>
                      <a:pt x="231" y="0"/>
                      <a:pt x="231" y="0"/>
                      <a:pt x="231" y="0"/>
                    </a:cubicBezTo>
                    <a:cubicBezTo>
                      <a:pt x="231" y="0"/>
                      <a:pt x="230" y="0"/>
                      <a:pt x="229" y="1"/>
                    </a:cubicBezTo>
                    <a:cubicBezTo>
                      <a:pt x="229" y="1"/>
                      <a:pt x="228" y="1"/>
                      <a:pt x="228" y="1"/>
                    </a:cubicBezTo>
                    <a:cubicBezTo>
                      <a:pt x="227" y="1"/>
                      <a:pt x="227" y="2"/>
                      <a:pt x="226" y="2"/>
                    </a:cubicBezTo>
                    <a:cubicBezTo>
                      <a:pt x="226" y="2"/>
                      <a:pt x="225" y="2"/>
                      <a:pt x="225" y="3"/>
                    </a:cubicBezTo>
                    <a:cubicBezTo>
                      <a:pt x="225" y="3"/>
                      <a:pt x="224" y="4"/>
                      <a:pt x="224" y="4"/>
                    </a:cubicBezTo>
                    <a:cubicBezTo>
                      <a:pt x="224" y="5"/>
                      <a:pt x="223" y="5"/>
                      <a:pt x="223" y="6"/>
                    </a:cubicBezTo>
                    <a:cubicBezTo>
                      <a:pt x="223" y="6"/>
                      <a:pt x="223" y="6"/>
                      <a:pt x="223" y="6"/>
                    </a:cubicBezTo>
                    <a:cubicBezTo>
                      <a:pt x="151" y="203"/>
                      <a:pt x="151" y="203"/>
                      <a:pt x="151" y="203"/>
                    </a:cubicBezTo>
                    <a:cubicBezTo>
                      <a:pt x="9" y="203"/>
                      <a:pt x="9" y="203"/>
                      <a:pt x="9" y="203"/>
                    </a:cubicBezTo>
                    <a:cubicBezTo>
                      <a:pt x="4" y="203"/>
                      <a:pt x="0" y="207"/>
                      <a:pt x="0" y="212"/>
                    </a:cubicBezTo>
                    <a:cubicBezTo>
                      <a:pt x="0" y="217"/>
                      <a:pt x="4" y="221"/>
                      <a:pt x="9" y="221"/>
                    </a:cubicBezTo>
                    <a:cubicBezTo>
                      <a:pt x="157" y="221"/>
                      <a:pt x="157" y="221"/>
                      <a:pt x="157" y="221"/>
                    </a:cubicBezTo>
                    <a:cubicBezTo>
                      <a:pt x="158" y="221"/>
                      <a:pt x="159" y="221"/>
                      <a:pt x="160" y="220"/>
                    </a:cubicBezTo>
                    <a:cubicBezTo>
                      <a:pt x="161" y="220"/>
                      <a:pt x="161" y="220"/>
                      <a:pt x="161" y="220"/>
                    </a:cubicBezTo>
                    <a:cubicBezTo>
                      <a:pt x="162" y="219"/>
                      <a:pt x="162" y="219"/>
                      <a:pt x="163" y="218"/>
                    </a:cubicBezTo>
                    <a:cubicBezTo>
                      <a:pt x="163" y="218"/>
                      <a:pt x="163" y="218"/>
                      <a:pt x="163" y="218"/>
                    </a:cubicBezTo>
                    <a:cubicBezTo>
                      <a:pt x="164" y="217"/>
                      <a:pt x="164" y="217"/>
                      <a:pt x="165" y="216"/>
                    </a:cubicBezTo>
                    <a:cubicBezTo>
                      <a:pt x="165" y="215"/>
                      <a:pt x="165" y="215"/>
                      <a:pt x="165" y="215"/>
                    </a:cubicBezTo>
                    <a:cubicBezTo>
                      <a:pt x="165" y="215"/>
                      <a:pt x="165" y="215"/>
                      <a:pt x="165" y="215"/>
                    </a:cubicBezTo>
                    <a:cubicBezTo>
                      <a:pt x="238" y="18"/>
                      <a:pt x="238" y="18"/>
                      <a:pt x="238" y="18"/>
                    </a:cubicBezTo>
                    <a:cubicBezTo>
                      <a:pt x="290" y="18"/>
                      <a:pt x="290" y="18"/>
                      <a:pt x="290" y="18"/>
                    </a:cubicBezTo>
                    <a:cubicBezTo>
                      <a:pt x="295" y="18"/>
                      <a:pt x="299" y="14"/>
                      <a:pt x="299" y="9"/>
                    </a:cubicBezTo>
                    <a:cubicBezTo>
                      <a:pt x="299" y="4"/>
                      <a:pt x="295" y="0"/>
                      <a:pt x="290" y="0"/>
                    </a:cubicBezTo>
                    <a:close/>
                  </a:path>
                </a:pathLst>
              </a:custGeom>
              <a:grpFill/>
              <a:ln w="9525">
                <a:solidFill>
                  <a:srgbClr val="007150"/>
                </a:solidFill>
                <a:round/>
                <a:headEnd/>
                <a:tailEnd/>
              </a:ln>
              <a:extLst/>
            </p:spPr>
            <p:txBody>
              <a:bodyPr vert="horz" wrap="square" lIns="91440" tIns="45720" rIns="91440" bIns="45720" numCol="1" anchor="t" anchorCtr="0" compatLnSpc="1">
                <a:prstTxWarp prst="textNoShape">
                  <a:avLst/>
                </a:prstTxWarp>
              </a:bodyPr>
              <a:lstStyle/>
              <a:p>
                <a:endParaRPr lang="zh-CN" altLang="en-US"/>
              </a:p>
            </p:txBody>
          </p:sp>
          <p:sp>
            <p:nvSpPr>
              <p:cNvPr id="55" name="Oval 174"/>
              <p:cNvSpPr>
                <a:spLocks noChangeArrowheads="1"/>
              </p:cNvSpPr>
              <p:nvPr/>
            </p:nvSpPr>
            <p:spPr bwMode="auto">
              <a:xfrm>
                <a:off x="644525" y="3097213"/>
                <a:ext cx="103188" cy="103188"/>
              </a:xfrm>
              <a:prstGeom prst="ellipse">
                <a:avLst/>
              </a:prstGeom>
              <a:solidFill>
                <a:srgbClr val="0071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6" name="Oval 175"/>
              <p:cNvSpPr>
                <a:spLocks noChangeArrowheads="1"/>
              </p:cNvSpPr>
              <p:nvPr/>
            </p:nvSpPr>
            <p:spPr bwMode="auto">
              <a:xfrm>
                <a:off x="917575" y="3097213"/>
                <a:ext cx="103188" cy="103188"/>
              </a:xfrm>
              <a:prstGeom prst="ellipse">
                <a:avLst/>
              </a:prstGeom>
              <a:solidFill>
                <a:srgbClr val="0071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grpSp>
        <p:nvGrpSpPr>
          <p:cNvPr id="57" name="组合 56"/>
          <p:cNvGrpSpPr/>
          <p:nvPr/>
        </p:nvGrpSpPr>
        <p:grpSpPr>
          <a:xfrm>
            <a:off x="1797101" y="1580016"/>
            <a:ext cx="1290449" cy="1118111"/>
            <a:chOff x="4505687" y="4451460"/>
            <a:chExt cx="1290449" cy="1118111"/>
          </a:xfrm>
        </p:grpSpPr>
        <p:sp>
          <p:nvSpPr>
            <p:cNvPr id="58" name="Freeform 9"/>
            <p:cNvSpPr>
              <a:spLocks/>
            </p:cNvSpPr>
            <p:nvPr/>
          </p:nvSpPr>
          <p:spPr bwMode="auto">
            <a:xfrm>
              <a:off x="4505687" y="4451460"/>
              <a:ext cx="1290449" cy="1118111"/>
            </a:xfrm>
            <a:custGeom>
              <a:avLst/>
              <a:gdLst>
                <a:gd name="T0" fmla="*/ 2326 w 3100"/>
                <a:gd name="T1" fmla="*/ 0 h 2686"/>
                <a:gd name="T2" fmla="*/ 3100 w 3100"/>
                <a:gd name="T3" fmla="*/ 1344 h 2686"/>
                <a:gd name="T4" fmla="*/ 2326 w 3100"/>
                <a:gd name="T5" fmla="*/ 2686 h 2686"/>
                <a:gd name="T6" fmla="*/ 774 w 3100"/>
                <a:gd name="T7" fmla="*/ 2686 h 2686"/>
                <a:gd name="T8" fmla="*/ 0 w 3100"/>
                <a:gd name="T9" fmla="*/ 1344 h 2686"/>
                <a:gd name="T10" fmla="*/ 774 w 3100"/>
                <a:gd name="T11" fmla="*/ 0 h 2686"/>
                <a:gd name="T12" fmla="*/ 2326 w 3100"/>
                <a:gd name="T13" fmla="*/ 0 h 2686"/>
              </a:gdLst>
              <a:ahLst/>
              <a:cxnLst>
                <a:cxn ang="0">
                  <a:pos x="T0" y="T1"/>
                </a:cxn>
                <a:cxn ang="0">
                  <a:pos x="T2" y="T3"/>
                </a:cxn>
                <a:cxn ang="0">
                  <a:pos x="T4" y="T5"/>
                </a:cxn>
                <a:cxn ang="0">
                  <a:pos x="T6" y="T7"/>
                </a:cxn>
                <a:cxn ang="0">
                  <a:pos x="T8" y="T9"/>
                </a:cxn>
                <a:cxn ang="0">
                  <a:pos x="T10" y="T11"/>
                </a:cxn>
                <a:cxn ang="0">
                  <a:pos x="T12" y="T13"/>
                </a:cxn>
              </a:cxnLst>
              <a:rect l="0" t="0" r="r" b="b"/>
              <a:pathLst>
                <a:path w="3100" h="2686">
                  <a:moveTo>
                    <a:pt x="2326" y="0"/>
                  </a:moveTo>
                  <a:lnTo>
                    <a:pt x="3100" y="1344"/>
                  </a:lnTo>
                  <a:lnTo>
                    <a:pt x="2326" y="2686"/>
                  </a:lnTo>
                  <a:lnTo>
                    <a:pt x="774" y="2686"/>
                  </a:lnTo>
                  <a:lnTo>
                    <a:pt x="0" y="1344"/>
                  </a:lnTo>
                  <a:lnTo>
                    <a:pt x="774" y="0"/>
                  </a:lnTo>
                  <a:lnTo>
                    <a:pt x="2326" y="0"/>
                  </a:lnTo>
                  <a:close/>
                </a:path>
              </a:pathLst>
            </a:custGeom>
            <a:noFill/>
            <a:ln w="28575">
              <a:solidFill>
                <a:srgbClr val="007150"/>
              </a:solidFill>
            </a:ln>
          </p:spPr>
          <p:txBody>
            <a:bodyPr vert="horz" wrap="square" lIns="91440" tIns="45720" rIns="91440" bIns="45720" numCol="1" anchor="t" anchorCtr="0" compatLnSpc="1">
              <a:prstTxWarp prst="textNoShape">
                <a:avLst/>
              </a:prstTxWarp>
            </a:bodyPr>
            <a:lstStyle/>
            <a:p>
              <a:endParaRPr lang="zh-CN" altLang="en-US"/>
            </a:p>
          </p:txBody>
        </p:sp>
        <p:grpSp>
          <p:nvGrpSpPr>
            <p:cNvPr id="59" name="组合 58"/>
            <p:cNvGrpSpPr/>
            <p:nvPr/>
          </p:nvGrpSpPr>
          <p:grpSpPr>
            <a:xfrm>
              <a:off x="4976367" y="4726881"/>
              <a:ext cx="349088" cy="567268"/>
              <a:chOff x="6708775" y="2478088"/>
              <a:chExt cx="419100" cy="681038"/>
            </a:xfrm>
            <a:solidFill>
              <a:srgbClr val="0D6660"/>
            </a:solidFill>
          </p:grpSpPr>
          <p:sp>
            <p:nvSpPr>
              <p:cNvPr id="60" name="Freeform 194"/>
              <p:cNvSpPr>
                <a:spLocks/>
              </p:cNvSpPr>
              <p:nvPr/>
            </p:nvSpPr>
            <p:spPr bwMode="auto">
              <a:xfrm>
                <a:off x="6862763" y="3132138"/>
                <a:ext cx="111125" cy="26988"/>
              </a:xfrm>
              <a:custGeom>
                <a:avLst/>
                <a:gdLst>
                  <a:gd name="T0" fmla="*/ 44 w 44"/>
                  <a:gd name="T1" fmla="*/ 5 h 11"/>
                  <a:gd name="T2" fmla="*/ 38 w 44"/>
                  <a:gd name="T3" fmla="*/ 11 h 11"/>
                  <a:gd name="T4" fmla="*/ 7 w 44"/>
                  <a:gd name="T5" fmla="*/ 11 h 11"/>
                  <a:gd name="T6" fmla="*/ 0 w 44"/>
                  <a:gd name="T7" fmla="*/ 5 h 11"/>
                  <a:gd name="T8" fmla="*/ 7 w 44"/>
                  <a:gd name="T9" fmla="*/ 0 h 11"/>
                  <a:gd name="T10" fmla="*/ 38 w 44"/>
                  <a:gd name="T11" fmla="*/ 0 h 11"/>
                  <a:gd name="T12" fmla="*/ 44 w 44"/>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44" h="11">
                    <a:moveTo>
                      <a:pt x="44" y="5"/>
                    </a:moveTo>
                    <a:cubicBezTo>
                      <a:pt x="44" y="8"/>
                      <a:pt x="41" y="11"/>
                      <a:pt x="38" y="11"/>
                    </a:cubicBezTo>
                    <a:cubicBezTo>
                      <a:pt x="7" y="11"/>
                      <a:pt x="7" y="11"/>
                      <a:pt x="7" y="11"/>
                    </a:cubicBezTo>
                    <a:cubicBezTo>
                      <a:pt x="3" y="11"/>
                      <a:pt x="0" y="8"/>
                      <a:pt x="0" y="5"/>
                    </a:cubicBezTo>
                    <a:cubicBezTo>
                      <a:pt x="0" y="2"/>
                      <a:pt x="3" y="0"/>
                      <a:pt x="7" y="0"/>
                    </a:cubicBezTo>
                    <a:cubicBezTo>
                      <a:pt x="38" y="0"/>
                      <a:pt x="38" y="0"/>
                      <a:pt x="38" y="0"/>
                    </a:cubicBezTo>
                    <a:cubicBezTo>
                      <a:pt x="41" y="0"/>
                      <a:pt x="44" y="2"/>
                      <a:pt x="44"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 name="Freeform 195"/>
              <p:cNvSpPr>
                <a:spLocks/>
              </p:cNvSpPr>
              <p:nvPr/>
            </p:nvSpPr>
            <p:spPr bwMode="auto">
              <a:xfrm>
                <a:off x="6837363" y="3119438"/>
                <a:ext cx="161925" cy="25400"/>
              </a:xfrm>
              <a:custGeom>
                <a:avLst/>
                <a:gdLst>
                  <a:gd name="T0" fmla="*/ 9 w 64"/>
                  <a:gd name="T1" fmla="*/ 10 h 10"/>
                  <a:gd name="T2" fmla="*/ 56 w 64"/>
                  <a:gd name="T3" fmla="*/ 10 h 10"/>
                  <a:gd name="T4" fmla="*/ 59 w 64"/>
                  <a:gd name="T5" fmla="*/ 6 h 10"/>
                  <a:gd name="T6" fmla="*/ 64 w 64"/>
                  <a:gd name="T7" fmla="*/ 0 h 10"/>
                  <a:gd name="T8" fmla="*/ 0 w 64"/>
                  <a:gd name="T9" fmla="*/ 0 h 10"/>
                  <a:gd name="T10" fmla="*/ 0 w 64"/>
                  <a:gd name="T11" fmla="*/ 1 h 10"/>
                  <a:gd name="T12" fmla="*/ 9 w 64"/>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4" h="10">
                    <a:moveTo>
                      <a:pt x="9" y="10"/>
                    </a:moveTo>
                    <a:cubicBezTo>
                      <a:pt x="56" y="10"/>
                      <a:pt x="56" y="10"/>
                      <a:pt x="56" y="10"/>
                    </a:cubicBezTo>
                    <a:cubicBezTo>
                      <a:pt x="56" y="9"/>
                      <a:pt x="57" y="8"/>
                      <a:pt x="59" y="6"/>
                    </a:cubicBezTo>
                    <a:cubicBezTo>
                      <a:pt x="62" y="3"/>
                      <a:pt x="64" y="1"/>
                      <a:pt x="64" y="0"/>
                    </a:cubicBezTo>
                    <a:cubicBezTo>
                      <a:pt x="0" y="0"/>
                      <a:pt x="0" y="0"/>
                      <a:pt x="0" y="0"/>
                    </a:cubicBezTo>
                    <a:cubicBezTo>
                      <a:pt x="0" y="1"/>
                      <a:pt x="0" y="1"/>
                      <a:pt x="0" y="1"/>
                    </a:cubicBezTo>
                    <a:cubicBezTo>
                      <a:pt x="1" y="2"/>
                      <a:pt x="7" y="8"/>
                      <a:pt x="9"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 name="Freeform 196"/>
              <p:cNvSpPr>
                <a:spLocks/>
              </p:cNvSpPr>
              <p:nvPr/>
            </p:nvSpPr>
            <p:spPr bwMode="auto">
              <a:xfrm>
                <a:off x="6832600" y="3038475"/>
                <a:ext cx="174625" cy="17463"/>
              </a:xfrm>
              <a:custGeom>
                <a:avLst/>
                <a:gdLst>
                  <a:gd name="T0" fmla="*/ 69 w 69"/>
                  <a:gd name="T1" fmla="*/ 4 h 7"/>
                  <a:gd name="T2" fmla="*/ 66 w 69"/>
                  <a:gd name="T3" fmla="*/ 7 h 7"/>
                  <a:gd name="T4" fmla="*/ 3 w 69"/>
                  <a:gd name="T5" fmla="*/ 7 h 7"/>
                  <a:gd name="T6" fmla="*/ 0 w 69"/>
                  <a:gd name="T7" fmla="*/ 4 h 7"/>
                  <a:gd name="T8" fmla="*/ 3 w 69"/>
                  <a:gd name="T9" fmla="*/ 0 h 7"/>
                  <a:gd name="T10" fmla="*/ 66 w 69"/>
                  <a:gd name="T11" fmla="*/ 0 h 7"/>
                  <a:gd name="T12" fmla="*/ 69 w 69"/>
                  <a:gd name="T13" fmla="*/ 4 h 7"/>
                </a:gdLst>
                <a:ahLst/>
                <a:cxnLst>
                  <a:cxn ang="0">
                    <a:pos x="T0" y="T1"/>
                  </a:cxn>
                  <a:cxn ang="0">
                    <a:pos x="T2" y="T3"/>
                  </a:cxn>
                  <a:cxn ang="0">
                    <a:pos x="T4" y="T5"/>
                  </a:cxn>
                  <a:cxn ang="0">
                    <a:pos x="T6" y="T7"/>
                  </a:cxn>
                  <a:cxn ang="0">
                    <a:pos x="T8" y="T9"/>
                  </a:cxn>
                  <a:cxn ang="0">
                    <a:pos x="T10" y="T11"/>
                  </a:cxn>
                  <a:cxn ang="0">
                    <a:pos x="T12" y="T13"/>
                  </a:cxn>
                </a:cxnLst>
                <a:rect l="0" t="0" r="r" b="b"/>
                <a:pathLst>
                  <a:path w="69" h="7">
                    <a:moveTo>
                      <a:pt x="69" y="4"/>
                    </a:moveTo>
                    <a:cubicBezTo>
                      <a:pt x="69" y="6"/>
                      <a:pt x="68" y="7"/>
                      <a:pt x="66" y="7"/>
                    </a:cubicBezTo>
                    <a:cubicBezTo>
                      <a:pt x="3" y="7"/>
                      <a:pt x="3" y="7"/>
                      <a:pt x="3" y="7"/>
                    </a:cubicBezTo>
                    <a:cubicBezTo>
                      <a:pt x="1" y="7"/>
                      <a:pt x="0" y="6"/>
                      <a:pt x="0" y="4"/>
                    </a:cubicBezTo>
                    <a:cubicBezTo>
                      <a:pt x="0" y="2"/>
                      <a:pt x="1" y="0"/>
                      <a:pt x="3" y="0"/>
                    </a:cubicBezTo>
                    <a:cubicBezTo>
                      <a:pt x="66" y="0"/>
                      <a:pt x="66" y="0"/>
                      <a:pt x="66" y="0"/>
                    </a:cubicBezTo>
                    <a:cubicBezTo>
                      <a:pt x="68" y="0"/>
                      <a:pt x="69" y="2"/>
                      <a:pt x="69"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 name="Freeform 197"/>
              <p:cNvSpPr>
                <a:spLocks/>
              </p:cNvSpPr>
              <p:nvPr/>
            </p:nvSpPr>
            <p:spPr bwMode="auto">
              <a:xfrm>
                <a:off x="6832600" y="3063875"/>
                <a:ext cx="174625" cy="17463"/>
              </a:xfrm>
              <a:custGeom>
                <a:avLst/>
                <a:gdLst>
                  <a:gd name="T0" fmla="*/ 69 w 69"/>
                  <a:gd name="T1" fmla="*/ 3 h 7"/>
                  <a:gd name="T2" fmla="*/ 66 w 69"/>
                  <a:gd name="T3" fmla="*/ 7 h 7"/>
                  <a:gd name="T4" fmla="*/ 3 w 69"/>
                  <a:gd name="T5" fmla="*/ 7 h 7"/>
                  <a:gd name="T6" fmla="*/ 0 w 69"/>
                  <a:gd name="T7" fmla="*/ 3 h 7"/>
                  <a:gd name="T8" fmla="*/ 3 w 69"/>
                  <a:gd name="T9" fmla="*/ 0 h 7"/>
                  <a:gd name="T10" fmla="*/ 66 w 69"/>
                  <a:gd name="T11" fmla="*/ 0 h 7"/>
                  <a:gd name="T12" fmla="*/ 69 w 69"/>
                  <a:gd name="T13" fmla="*/ 3 h 7"/>
                </a:gdLst>
                <a:ahLst/>
                <a:cxnLst>
                  <a:cxn ang="0">
                    <a:pos x="T0" y="T1"/>
                  </a:cxn>
                  <a:cxn ang="0">
                    <a:pos x="T2" y="T3"/>
                  </a:cxn>
                  <a:cxn ang="0">
                    <a:pos x="T4" y="T5"/>
                  </a:cxn>
                  <a:cxn ang="0">
                    <a:pos x="T6" y="T7"/>
                  </a:cxn>
                  <a:cxn ang="0">
                    <a:pos x="T8" y="T9"/>
                  </a:cxn>
                  <a:cxn ang="0">
                    <a:pos x="T10" y="T11"/>
                  </a:cxn>
                  <a:cxn ang="0">
                    <a:pos x="T12" y="T13"/>
                  </a:cxn>
                </a:cxnLst>
                <a:rect l="0" t="0" r="r" b="b"/>
                <a:pathLst>
                  <a:path w="69" h="7">
                    <a:moveTo>
                      <a:pt x="69" y="3"/>
                    </a:moveTo>
                    <a:cubicBezTo>
                      <a:pt x="69" y="5"/>
                      <a:pt x="68" y="7"/>
                      <a:pt x="66" y="7"/>
                    </a:cubicBezTo>
                    <a:cubicBezTo>
                      <a:pt x="3" y="7"/>
                      <a:pt x="3" y="7"/>
                      <a:pt x="3" y="7"/>
                    </a:cubicBezTo>
                    <a:cubicBezTo>
                      <a:pt x="1" y="7"/>
                      <a:pt x="0" y="5"/>
                      <a:pt x="0" y="3"/>
                    </a:cubicBezTo>
                    <a:cubicBezTo>
                      <a:pt x="0" y="2"/>
                      <a:pt x="1" y="0"/>
                      <a:pt x="3" y="0"/>
                    </a:cubicBezTo>
                    <a:cubicBezTo>
                      <a:pt x="66" y="0"/>
                      <a:pt x="66" y="0"/>
                      <a:pt x="66" y="0"/>
                    </a:cubicBezTo>
                    <a:cubicBezTo>
                      <a:pt x="68" y="0"/>
                      <a:pt x="69" y="2"/>
                      <a:pt x="6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4" name="Freeform 198"/>
              <p:cNvSpPr>
                <a:spLocks/>
              </p:cNvSpPr>
              <p:nvPr/>
            </p:nvSpPr>
            <p:spPr bwMode="auto">
              <a:xfrm>
                <a:off x="6832600" y="3089275"/>
                <a:ext cx="174625" cy="14288"/>
              </a:xfrm>
              <a:custGeom>
                <a:avLst/>
                <a:gdLst>
                  <a:gd name="T0" fmla="*/ 69 w 69"/>
                  <a:gd name="T1" fmla="*/ 3 h 6"/>
                  <a:gd name="T2" fmla="*/ 66 w 69"/>
                  <a:gd name="T3" fmla="*/ 6 h 6"/>
                  <a:gd name="T4" fmla="*/ 3 w 69"/>
                  <a:gd name="T5" fmla="*/ 6 h 6"/>
                  <a:gd name="T6" fmla="*/ 0 w 69"/>
                  <a:gd name="T7" fmla="*/ 3 h 6"/>
                  <a:gd name="T8" fmla="*/ 3 w 69"/>
                  <a:gd name="T9" fmla="*/ 0 h 6"/>
                  <a:gd name="T10" fmla="*/ 66 w 69"/>
                  <a:gd name="T11" fmla="*/ 0 h 6"/>
                  <a:gd name="T12" fmla="*/ 69 w 69"/>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69" h="6">
                    <a:moveTo>
                      <a:pt x="69" y="3"/>
                    </a:moveTo>
                    <a:cubicBezTo>
                      <a:pt x="69" y="5"/>
                      <a:pt x="68" y="6"/>
                      <a:pt x="66" y="6"/>
                    </a:cubicBezTo>
                    <a:cubicBezTo>
                      <a:pt x="3" y="6"/>
                      <a:pt x="3" y="6"/>
                      <a:pt x="3" y="6"/>
                    </a:cubicBezTo>
                    <a:cubicBezTo>
                      <a:pt x="1" y="6"/>
                      <a:pt x="0" y="5"/>
                      <a:pt x="0" y="3"/>
                    </a:cubicBezTo>
                    <a:cubicBezTo>
                      <a:pt x="0" y="1"/>
                      <a:pt x="1" y="0"/>
                      <a:pt x="3" y="0"/>
                    </a:cubicBezTo>
                    <a:cubicBezTo>
                      <a:pt x="66" y="0"/>
                      <a:pt x="66" y="0"/>
                      <a:pt x="66" y="0"/>
                    </a:cubicBezTo>
                    <a:cubicBezTo>
                      <a:pt x="68" y="0"/>
                      <a:pt x="69" y="1"/>
                      <a:pt x="6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5" name="Freeform 199"/>
              <p:cNvSpPr>
                <a:spLocks/>
              </p:cNvSpPr>
              <p:nvPr/>
            </p:nvSpPr>
            <p:spPr bwMode="auto">
              <a:xfrm>
                <a:off x="6832600" y="3111500"/>
                <a:ext cx="171450" cy="11113"/>
              </a:xfrm>
              <a:custGeom>
                <a:avLst/>
                <a:gdLst>
                  <a:gd name="T0" fmla="*/ 68 w 68"/>
                  <a:gd name="T1" fmla="*/ 2 h 4"/>
                  <a:gd name="T2" fmla="*/ 66 w 68"/>
                  <a:gd name="T3" fmla="*/ 4 h 4"/>
                  <a:gd name="T4" fmla="*/ 3 w 68"/>
                  <a:gd name="T5" fmla="*/ 4 h 4"/>
                  <a:gd name="T6" fmla="*/ 0 w 68"/>
                  <a:gd name="T7" fmla="*/ 2 h 4"/>
                  <a:gd name="T8" fmla="*/ 3 w 68"/>
                  <a:gd name="T9" fmla="*/ 0 h 4"/>
                  <a:gd name="T10" fmla="*/ 66 w 68"/>
                  <a:gd name="T11" fmla="*/ 0 h 4"/>
                  <a:gd name="T12" fmla="*/ 68 w 68"/>
                  <a:gd name="T13" fmla="*/ 2 h 4"/>
                </a:gdLst>
                <a:ahLst/>
                <a:cxnLst>
                  <a:cxn ang="0">
                    <a:pos x="T0" y="T1"/>
                  </a:cxn>
                  <a:cxn ang="0">
                    <a:pos x="T2" y="T3"/>
                  </a:cxn>
                  <a:cxn ang="0">
                    <a:pos x="T4" y="T5"/>
                  </a:cxn>
                  <a:cxn ang="0">
                    <a:pos x="T6" y="T7"/>
                  </a:cxn>
                  <a:cxn ang="0">
                    <a:pos x="T8" y="T9"/>
                  </a:cxn>
                  <a:cxn ang="0">
                    <a:pos x="T10" y="T11"/>
                  </a:cxn>
                  <a:cxn ang="0">
                    <a:pos x="T12" y="T13"/>
                  </a:cxn>
                </a:cxnLst>
                <a:rect l="0" t="0" r="r" b="b"/>
                <a:pathLst>
                  <a:path w="68" h="4">
                    <a:moveTo>
                      <a:pt x="68" y="2"/>
                    </a:moveTo>
                    <a:cubicBezTo>
                      <a:pt x="68" y="3"/>
                      <a:pt x="67" y="4"/>
                      <a:pt x="66" y="4"/>
                    </a:cubicBezTo>
                    <a:cubicBezTo>
                      <a:pt x="3" y="4"/>
                      <a:pt x="3" y="4"/>
                      <a:pt x="3" y="4"/>
                    </a:cubicBezTo>
                    <a:cubicBezTo>
                      <a:pt x="1" y="4"/>
                      <a:pt x="0" y="3"/>
                      <a:pt x="0" y="2"/>
                    </a:cubicBezTo>
                    <a:cubicBezTo>
                      <a:pt x="0" y="0"/>
                      <a:pt x="1" y="0"/>
                      <a:pt x="3" y="0"/>
                    </a:cubicBezTo>
                    <a:cubicBezTo>
                      <a:pt x="66" y="0"/>
                      <a:pt x="66" y="0"/>
                      <a:pt x="66" y="0"/>
                    </a:cubicBezTo>
                    <a:cubicBezTo>
                      <a:pt x="67" y="0"/>
                      <a:pt x="68" y="0"/>
                      <a:pt x="68"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6" name="Freeform 200"/>
              <p:cNvSpPr>
                <a:spLocks/>
              </p:cNvSpPr>
              <p:nvPr/>
            </p:nvSpPr>
            <p:spPr bwMode="auto">
              <a:xfrm>
                <a:off x="6829425" y="3016250"/>
                <a:ext cx="177800" cy="14288"/>
              </a:xfrm>
              <a:custGeom>
                <a:avLst/>
                <a:gdLst>
                  <a:gd name="T0" fmla="*/ 70 w 70"/>
                  <a:gd name="T1" fmla="*/ 3 h 6"/>
                  <a:gd name="T2" fmla="*/ 68 w 70"/>
                  <a:gd name="T3" fmla="*/ 6 h 6"/>
                  <a:gd name="T4" fmla="*/ 3 w 70"/>
                  <a:gd name="T5" fmla="*/ 6 h 6"/>
                  <a:gd name="T6" fmla="*/ 0 w 70"/>
                  <a:gd name="T7" fmla="*/ 3 h 6"/>
                  <a:gd name="T8" fmla="*/ 3 w 70"/>
                  <a:gd name="T9" fmla="*/ 0 h 6"/>
                  <a:gd name="T10" fmla="*/ 68 w 70"/>
                  <a:gd name="T11" fmla="*/ 0 h 6"/>
                  <a:gd name="T12" fmla="*/ 70 w 70"/>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70" h="6">
                    <a:moveTo>
                      <a:pt x="70" y="3"/>
                    </a:moveTo>
                    <a:cubicBezTo>
                      <a:pt x="70" y="5"/>
                      <a:pt x="69" y="6"/>
                      <a:pt x="68" y="6"/>
                    </a:cubicBezTo>
                    <a:cubicBezTo>
                      <a:pt x="3" y="6"/>
                      <a:pt x="3" y="6"/>
                      <a:pt x="3" y="6"/>
                    </a:cubicBezTo>
                    <a:cubicBezTo>
                      <a:pt x="2" y="6"/>
                      <a:pt x="0" y="5"/>
                      <a:pt x="0" y="3"/>
                    </a:cubicBezTo>
                    <a:cubicBezTo>
                      <a:pt x="0" y="1"/>
                      <a:pt x="2" y="0"/>
                      <a:pt x="3" y="0"/>
                    </a:cubicBezTo>
                    <a:cubicBezTo>
                      <a:pt x="68" y="0"/>
                      <a:pt x="68" y="0"/>
                      <a:pt x="68" y="0"/>
                    </a:cubicBezTo>
                    <a:cubicBezTo>
                      <a:pt x="69" y="0"/>
                      <a:pt x="70" y="1"/>
                      <a:pt x="7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7" name="Freeform 201"/>
              <p:cNvSpPr>
                <a:spLocks noEditPoints="1"/>
              </p:cNvSpPr>
              <p:nvPr/>
            </p:nvSpPr>
            <p:spPr bwMode="auto">
              <a:xfrm>
                <a:off x="6708775" y="2478088"/>
                <a:ext cx="419100" cy="520700"/>
              </a:xfrm>
              <a:custGeom>
                <a:avLst/>
                <a:gdLst>
                  <a:gd name="T0" fmla="*/ 53 w 166"/>
                  <a:gd name="T1" fmla="*/ 206 h 206"/>
                  <a:gd name="T2" fmla="*/ 50 w 166"/>
                  <a:gd name="T3" fmla="*/ 206 h 206"/>
                  <a:gd name="T4" fmla="*/ 48 w 166"/>
                  <a:gd name="T5" fmla="*/ 205 h 206"/>
                  <a:gd name="T6" fmla="*/ 37 w 166"/>
                  <a:gd name="T7" fmla="*/ 187 h 206"/>
                  <a:gd name="T8" fmla="*/ 36 w 166"/>
                  <a:gd name="T9" fmla="*/ 181 h 206"/>
                  <a:gd name="T10" fmla="*/ 34 w 166"/>
                  <a:gd name="T11" fmla="*/ 171 h 206"/>
                  <a:gd name="T12" fmla="*/ 25 w 166"/>
                  <a:gd name="T13" fmla="*/ 151 h 206"/>
                  <a:gd name="T14" fmla="*/ 22 w 166"/>
                  <a:gd name="T15" fmla="*/ 145 h 206"/>
                  <a:gd name="T16" fmla="*/ 20 w 166"/>
                  <a:gd name="T17" fmla="*/ 143 h 206"/>
                  <a:gd name="T18" fmla="*/ 8 w 166"/>
                  <a:gd name="T19" fmla="*/ 119 h 206"/>
                  <a:gd name="T20" fmla="*/ 0 w 166"/>
                  <a:gd name="T21" fmla="*/ 83 h 206"/>
                  <a:gd name="T22" fmla="*/ 0 w 166"/>
                  <a:gd name="T23" fmla="*/ 78 h 206"/>
                  <a:gd name="T24" fmla="*/ 7 w 166"/>
                  <a:gd name="T25" fmla="*/ 46 h 206"/>
                  <a:gd name="T26" fmla="*/ 24 w 166"/>
                  <a:gd name="T27" fmla="*/ 23 h 206"/>
                  <a:gd name="T28" fmla="*/ 78 w 166"/>
                  <a:gd name="T29" fmla="*/ 0 h 206"/>
                  <a:gd name="T30" fmla="*/ 84 w 166"/>
                  <a:gd name="T31" fmla="*/ 0 h 206"/>
                  <a:gd name="T32" fmla="*/ 141 w 166"/>
                  <a:gd name="T33" fmla="*/ 23 h 206"/>
                  <a:gd name="T34" fmla="*/ 166 w 166"/>
                  <a:gd name="T35" fmla="*/ 80 h 206"/>
                  <a:gd name="T36" fmla="*/ 166 w 166"/>
                  <a:gd name="T37" fmla="*/ 83 h 206"/>
                  <a:gd name="T38" fmla="*/ 147 w 166"/>
                  <a:gd name="T39" fmla="*/ 138 h 206"/>
                  <a:gd name="T40" fmla="*/ 144 w 166"/>
                  <a:gd name="T41" fmla="*/ 145 h 206"/>
                  <a:gd name="T42" fmla="*/ 141 w 166"/>
                  <a:gd name="T43" fmla="*/ 150 h 206"/>
                  <a:gd name="T44" fmla="*/ 131 w 166"/>
                  <a:gd name="T45" fmla="*/ 171 h 206"/>
                  <a:gd name="T46" fmla="*/ 129 w 166"/>
                  <a:gd name="T47" fmla="*/ 180 h 206"/>
                  <a:gd name="T48" fmla="*/ 118 w 166"/>
                  <a:gd name="T49" fmla="*/ 205 h 206"/>
                  <a:gd name="T50" fmla="*/ 116 w 166"/>
                  <a:gd name="T51" fmla="*/ 206 h 206"/>
                  <a:gd name="T52" fmla="*/ 111 w 166"/>
                  <a:gd name="T53" fmla="*/ 206 h 206"/>
                  <a:gd name="T54" fmla="*/ 94 w 166"/>
                  <a:gd name="T55" fmla="*/ 206 h 206"/>
                  <a:gd name="T56" fmla="*/ 78 w 166"/>
                  <a:gd name="T57" fmla="*/ 206 h 206"/>
                  <a:gd name="T58" fmla="*/ 53 w 166"/>
                  <a:gd name="T59" fmla="*/ 206 h 206"/>
                  <a:gd name="T60" fmla="*/ 83 w 166"/>
                  <a:gd name="T61" fmla="*/ 14 h 206"/>
                  <a:gd name="T62" fmla="*/ 78 w 166"/>
                  <a:gd name="T63" fmla="*/ 14 h 206"/>
                  <a:gd name="T64" fmla="*/ 34 w 166"/>
                  <a:gd name="T65" fmla="*/ 34 h 206"/>
                  <a:gd name="T66" fmla="*/ 20 w 166"/>
                  <a:gd name="T67" fmla="*/ 52 h 206"/>
                  <a:gd name="T68" fmla="*/ 14 w 166"/>
                  <a:gd name="T69" fmla="*/ 78 h 206"/>
                  <a:gd name="T70" fmla="*/ 14 w 166"/>
                  <a:gd name="T71" fmla="*/ 83 h 206"/>
                  <a:gd name="T72" fmla="*/ 21 w 166"/>
                  <a:gd name="T73" fmla="*/ 113 h 206"/>
                  <a:gd name="T74" fmla="*/ 33 w 166"/>
                  <a:gd name="T75" fmla="*/ 135 h 206"/>
                  <a:gd name="T76" fmla="*/ 34 w 166"/>
                  <a:gd name="T77" fmla="*/ 138 h 206"/>
                  <a:gd name="T78" fmla="*/ 37 w 166"/>
                  <a:gd name="T79" fmla="*/ 143 h 206"/>
                  <a:gd name="T80" fmla="*/ 48 w 166"/>
                  <a:gd name="T81" fmla="*/ 167 h 206"/>
                  <a:gd name="T82" fmla="*/ 50 w 166"/>
                  <a:gd name="T83" fmla="*/ 179 h 206"/>
                  <a:gd name="T84" fmla="*/ 51 w 166"/>
                  <a:gd name="T85" fmla="*/ 185 h 206"/>
                  <a:gd name="T86" fmla="*/ 55 w 166"/>
                  <a:gd name="T87" fmla="*/ 192 h 206"/>
                  <a:gd name="T88" fmla="*/ 78 w 166"/>
                  <a:gd name="T89" fmla="*/ 192 h 206"/>
                  <a:gd name="T90" fmla="*/ 94 w 166"/>
                  <a:gd name="T91" fmla="*/ 192 h 206"/>
                  <a:gd name="T92" fmla="*/ 111 w 166"/>
                  <a:gd name="T93" fmla="*/ 192 h 206"/>
                  <a:gd name="T94" fmla="*/ 115 w 166"/>
                  <a:gd name="T95" fmla="*/ 178 h 206"/>
                  <a:gd name="T96" fmla="*/ 117 w 166"/>
                  <a:gd name="T97" fmla="*/ 166 h 206"/>
                  <a:gd name="T98" fmla="*/ 128 w 166"/>
                  <a:gd name="T99" fmla="*/ 143 h 206"/>
                  <a:gd name="T100" fmla="*/ 131 w 166"/>
                  <a:gd name="T101" fmla="*/ 138 h 206"/>
                  <a:gd name="T102" fmla="*/ 134 w 166"/>
                  <a:gd name="T103" fmla="*/ 131 h 206"/>
                  <a:gd name="T104" fmla="*/ 151 w 166"/>
                  <a:gd name="T105" fmla="*/ 82 h 206"/>
                  <a:gd name="T106" fmla="*/ 151 w 166"/>
                  <a:gd name="T107" fmla="*/ 80 h 206"/>
                  <a:gd name="T108" fmla="*/ 131 w 166"/>
                  <a:gd name="T109" fmla="*/ 34 h 206"/>
                  <a:gd name="T110" fmla="*/ 83 w 166"/>
                  <a:gd name="T111" fmla="*/ 14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6" h="206">
                    <a:moveTo>
                      <a:pt x="53" y="206"/>
                    </a:moveTo>
                    <a:cubicBezTo>
                      <a:pt x="50" y="206"/>
                      <a:pt x="50" y="206"/>
                      <a:pt x="50" y="206"/>
                    </a:cubicBezTo>
                    <a:cubicBezTo>
                      <a:pt x="48" y="205"/>
                      <a:pt x="48" y="205"/>
                      <a:pt x="48" y="205"/>
                    </a:cubicBezTo>
                    <a:cubicBezTo>
                      <a:pt x="43" y="200"/>
                      <a:pt x="38" y="195"/>
                      <a:pt x="37" y="187"/>
                    </a:cubicBezTo>
                    <a:cubicBezTo>
                      <a:pt x="36" y="185"/>
                      <a:pt x="36" y="183"/>
                      <a:pt x="36" y="181"/>
                    </a:cubicBezTo>
                    <a:cubicBezTo>
                      <a:pt x="35" y="177"/>
                      <a:pt x="35" y="173"/>
                      <a:pt x="34" y="171"/>
                    </a:cubicBezTo>
                    <a:cubicBezTo>
                      <a:pt x="32" y="163"/>
                      <a:pt x="28" y="157"/>
                      <a:pt x="25" y="151"/>
                    </a:cubicBezTo>
                    <a:cubicBezTo>
                      <a:pt x="24" y="149"/>
                      <a:pt x="23" y="147"/>
                      <a:pt x="22" y="145"/>
                    </a:cubicBezTo>
                    <a:cubicBezTo>
                      <a:pt x="20" y="143"/>
                      <a:pt x="20" y="143"/>
                      <a:pt x="20" y="143"/>
                    </a:cubicBezTo>
                    <a:cubicBezTo>
                      <a:pt x="16" y="135"/>
                      <a:pt x="11" y="127"/>
                      <a:pt x="8" y="119"/>
                    </a:cubicBezTo>
                    <a:cubicBezTo>
                      <a:pt x="3" y="109"/>
                      <a:pt x="1" y="98"/>
                      <a:pt x="0" y="83"/>
                    </a:cubicBezTo>
                    <a:cubicBezTo>
                      <a:pt x="0" y="78"/>
                      <a:pt x="0" y="78"/>
                      <a:pt x="0" y="78"/>
                    </a:cubicBezTo>
                    <a:cubicBezTo>
                      <a:pt x="0" y="66"/>
                      <a:pt x="3" y="56"/>
                      <a:pt x="7" y="46"/>
                    </a:cubicBezTo>
                    <a:cubicBezTo>
                      <a:pt x="12" y="36"/>
                      <a:pt x="18" y="29"/>
                      <a:pt x="24" y="23"/>
                    </a:cubicBezTo>
                    <a:cubicBezTo>
                      <a:pt x="39" y="8"/>
                      <a:pt x="57" y="0"/>
                      <a:pt x="78" y="0"/>
                    </a:cubicBezTo>
                    <a:cubicBezTo>
                      <a:pt x="84" y="0"/>
                      <a:pt x="84" y="0"/>
                      <a:pt x="84" y="0"/>
                    </a:cubicBezTo>
                    <a:cubicBezTo>
                      <a:pt x="107" y="1"/>
                      <a:pt x="127" y="9"/>
                      <a:pt x="141" y="23"/>
                    </a:cubicBezTo>
                    <a:cubicBezTo>
                      <a:pt x="157" y="39"/>
                      <a:pt x="165" y="57"/>
                      <a:pt x="166" y="80"/>
                    </a:cubicBezTo>
                    <a:cubicBezTo>
                      <a:pt x="166" y="83"/>
                      <a:pt x="166" y="83"/>
                      <a:pt x="166" y="83"/>
                    </a:cubicBezTo>
                    <a:cubicBezTo>
                      <a:pt x="164" y="106"/>
                      <a:pt x="156" y="123"/>
                      <a:pt x="147" y="138"/>
                    </a:cubicBezTo>
                    <a:cubicBezTo>
                      <a:pt x="146" y="140"/>
                      <a:pt x="145" y="143"/>
                      <a:pt x="144" y="145"/>
                    </a:cubicBezTo>
                    <a:cubicBezTo>
                      <a:pt x="143" y="147"/>
                      <a:pt x="142" y="148"/>
                      <a:pt x="141" y="150"/>
                    </a:cubicBezTo>
                    <a:cubicBezTo>
                      <a:pt x="137" y="157"/>
                      <a:pt x="133" y="164"/>
                      <a:pt x="131" y="171"/>
                    </a:cubicBezTo>
                    <a:cubicBezTo>
                      <a:pt x="130" y="173"/>
                      <a:pt x="130" y="177"/>
                      <a:pt x="129" y="180"/>
                    </a:cubicBezTo>
                    <a:cubicBezTo>
                      <a:pt x="128" y="189"/>
                      <a:pt x="126" y="199"/>
                      <a:pt x="118" y="205"/>
                    </a:cubicBezTo>
                    <a:cubicBezTo>
                      <a:pt x="116" y="206"/>
                      <a:pt x="116" y="206"/>
                      <a:pt x="116" y="206"/>
                    </a:cubicBezTo>
                    <a:cubicBezTo>
                      <a:pt x="111" y="206"/>
                      <a:pt x="111" y="206"/>
                      <a:pt x="111" y="206"/>
                    </a:cubicBezTo>
                    <a:cubicBezTo>
                      <a:pt x="106" y="206"/>
                      <a:pt x="100" y="206"/>
                      <a:pt x="94" y="206"/>
                    </a:cubicBezTo>
                    <a:cubicBezTo>
                      <a:pt x="89" y="206"/>
                      <a:pt x="83" y="206"/>
                      <a:pt x="78" y="206"/>
                    </a:cubicBezTo>
                    <a:cubicBezTo>
                      <a:pt x="68" y="206"/>
                      <a:pt x="60" y="206"/>
                      <a:pt x="53" y="206"/>
                    </a:cubicBezTo>
                    <a:close/>
                    <a:moveTo>
                      <a:pt x="83" y="14"/>
                    </a:moveTo>
                    <a:cubicBezTo>
                      <a:pt x="78" y="14"/>
                      <a:pt x="78" y="14"/>
                      <a:pt x="78" y="14"/>
                    </a:cubicBezTo>
                    <a:cubicBezTo>
                      <a:pt x="61" y="15"/>
                      <a:pt x="47" y="21"/>
                      <a:pt x="34" y="34"/>
                    </a:cubicBezTo>
                    <a:cubicBezTo>
                      <a:pt x="29" y="39"/>
                      <a:pt x="24" y="44"/>
                      <a:pt x="20" y="52"/>
                    </a:cubicBezTo>
                    <a:cubicBezTo>
                      <a:pt x="17" y="60"/>
                      <a:pt x="15" y="69"/>
                      <a:pt x="14" y="78"/>
                    </a:cubicBezTo>
                    <a:cubicBezTo>
                      <a:pt x="14" y="83"/>
                      <a:pt x="14" y="83"/>
                      <a:pt x="14" y="83"/>
                    </a:cubicBezTo>
                    <a:cubicBezTo>
                      <a:pt x="15" y="95"/>
                      <a:pt x="17" y="105"/>
                      <a:pt x="21" y="113"/>
                    </a:cubicBezTo>
                    <a:cubicBezTo>
                      <a:pt x="24" y="121"/>
                      <a:pt x="29" y="128"/>
                      <a:pt x="33" y="135"/>
                    </a:cubicBezTo>
                    <a:cubicBezTo>
                      <a:pt x="34" y="138"/>
                      <a:pt x="34" y="138"/>
                      <a:pt x="34" y="138"/>
                    </a:cubicBezTo>
                    <a:cubicBezTo>
                      <a:pt x="35" y="140"/>
                      <a:pt x="36" y="142"/>
                      <a:pt x="37" y="143"/>
                    </a:cubicBezTo>
                    <a:cubicBezTo>
                      <a:pt x="41" y="150"/>
                      <a:pt x="46" y="158"/>
                      <a:pt x="48" y="167"/>
                    </a:cubicBezTo>
                    <a:cubicBezTo>
                      <a:pt x="49" y="171"/>
                      <a:pt x="50" y="175"/>
                      <a:pt x="50" y="179"/>
                    </a:cubicBezTo>
                    <a:cubicBezTo>
                      <a:pt x="50" y="181"/>
                      <a:pt x="51" y="183"/>
                      <a:pt x="51" y="185"/>
                    </a:cubicBezTo>
                    <a:cubicBezTo>
                      <a:pt x="51" y="187"/>
                      <a:pt x="53" y="190"/>
                      <a:pt x="55" y="192"/>
                    </a:cubicBezTo>
                    <a:cubicBezTo>
                      <a:pt x="62" y="192"/>
                      <a:pt x="69" y="192"/>
                      <a:pt x="78" y="192"/>
                    </a:cubicBezTo>
                    <a:cubicBezTo>
                      <a:pt x="83" y="192"/>
                      <a:pt x="89" y="192"/>
                      <a:pt x="94" y="192"/>
                    </a:cubicBezTo>
                    <a:cubicBezTo>
                      <a:pt x="100" y="192"/>
                      <a:pt x="105" y="192"/>
                      <a:pt x="111" y="192"/>
                    </a:cubicBezTo>
                    <a:cubicBezTo>
                      <a:pt x="113" y="189"/>
                      <a:pt x="114" y="183"/>
                      <a:pt x="115" y="178"/>
                    </a:cubicBezTo>
                    <a:cubicBezTo>
                      <a:pt x="115" y="174"/>
                      <a:pt x="116" y="170"/>
                      <a:pt x="117" y="166"/>
                    </a:cubicBezTo>
                    <a:cubicBezTo>
                      <a:pt x="120" y="158"/>
                      <a:pt x="124" y="150"/>
                      <a:pt x="128" y="143"/>
                    </a:cubicBezTo>
                    <a:cubicBezTo>
                      <a:pt x="129" y="141"/>
                      <a:pt x="130" y="140"/>
                      <a:pt x="131" y="138"/>
                    </a:cubicBezTo>
                    <a:cubicBezTo>
                      <a:pt x="132" y="136"/>
                      <a:pt x="133" y="134"/>
                      <a:pt x="134" y="131"/>
                    </a:cubicBezTo>
                    <a:cubicBezTo>
                      <a:pt x="143" y="116"/>
                      <a:pt x="150" y="102"/>
                      <a:pt x="151" y="82"/>
                    </a:cubicBezTo>
                    <a:cubicBezTo>
                      <a:pt x="151" y="80"/>
                      <a:pt x="151" y="80"/>
                      <a:pt x="151" y="80"/>
                    </a:cubicBezTo>
                    <a:cubicBezTo>
                      <a:pt x="151" y="62"/>
                      <a:pt x="144" y="46"/>
                      <a:pt x="131" y="34"/>
                    </a:cubicBezTo>
                    <a:cubicBezTo>
                      <a:pt x="119" y="22"/>
                      <a:pt x="103" y="15"/>
                      <a:pt x="83" y="14"/>
                    </a:cubicBezTo>
                    <a:close/>
                  </a:path>
                </a:pathLst>
              </a:custGeom>
              <a:grpFill/>
              <a:ln w="9525">
                <a:solidFill>
                  <a:srgbClr val="007150"/>
                </a:solidFill>
                <a:round/>
                <a:headEnd/>
                <a:tailEnd/>
              </a:ln>
              <a:extLst/>
            </p:spPr>
            <p:txBody>
              <a:bodyPr vert="horz" wrap="square" lIns="91440" tIns="45720" rIns="91440" bIns="45720" numCol="1" anchor="t" anchorCtr="0" compatLnSpc="1">
                <a:prstTxWarp prst="textNoShape">
                  <a:avLst/>
                </a:prstTxWarp>
              </a:bodyPr>
              <a:lstStyle/>
              <a:p>
                <a:endParaRPr lang="zh-CN" altLang="en-US"/>
              </a:p>
            </p:txBody>
          </p:sp>
        </p:grpSp>
      </p:grpSp>
      <p:cxnSp>
        <p:nvCxnSpPr>
          <p:cNvPr id="68" name="直接连接符 67"/>
          <p:cNvCxnSpPr/>
          <p:nvPr/>
        </p:nvCxnSpPr>
        <p:spPr>
          <a:xfrm>
            <a:off x="2865832" y="1598830"/>
            <a:ext cx="1323841" cy="0"/>
          </a:xfrm>
          <a:prstGeom prst="line">
            <a:avLst/>
          </a:prstGeom>
          <a:ln>
            <a:solidFill>
              <a:srgbClr val="007150"/>
            </a:solidFill>
          </a:ln>
        </p:spPr>
        <p:style>
          <a:lnRef idx="1">
            <a:schemeClr val="accent1"/>
          </a:lnRef>
          <a:fillRef idx="0">
            <a:schemeClr val="accent1"/>
          </a:fillRef>
          <a:effectRef idx="0">
            <a:schemeClr val="accent1"/>
          </a:effectRef>
          <a:fontRef idx="minor">
            <a:schemeClr val="tx1"/>
          </a:fontRef>
        </p:style>
      </p:cxnSp>
      <p:sp>
        <p:nvSpPr>
          <p:cNvPr id="69" name="文本占位符 1"/>
          <p:cNvSpPr txBox="1">
            <a:spLocks/>
          </p:cNvSpPr>
          <p:nvPr/>
        </p:nvSpPr>
        <p:spPr>
          <a:xfrm>
            <a:off x="4238230" y="1389378"/>
            <a:ext cx="1669660" cy="432172"/>
          </a:xfrm>
          <a:prstGeom prst="rect">
            <a:avLst/>
          </a:prstGeom>
          <a:effectLst/>
        </p:spPr>
        <p:txBody>
          <a:bodyPr vert="horz" lIns="91440" tIns="45720" rIns="91440" bIns="45720" rtlCol="0">
            <a:noAutofit/>
          </a:bodyPr>
          <a:lstStyle>
            <a:lvl1pPr marL="0" indent="0" algn="l" defTabSz="914400" rtl="0" eaLnBrk="1" latinLnBrk="0" hangingPunct="1">
              <a:spcBef>
                <a:spcPct val="20000"/>
              </a:spcBef>
              <a:buFont typeface="Arial" pitchFamily="34" charset="0"/>
              <a:buNone/>
              <a:defRPr sz="1800" b="1" kern="1200">
                <a:solidFill>
                  <a:schemeClr val="tx1"/>
                </a:solidFill>
                <a:effectLst/>
                <a:latin typeface="微软雅黑" panose="020B0503020204020204" pitchFamily="34" charset="-122"/>
                <a:ea typeface="微软雅黑" panose="020B0503020204020204" pitchFamily="34" charset="-122"/>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dirty="0"/>
              <a:t>宏观层面</a:t>
            </a:r>
            <a:endParaRPr lang="en-US" altLang="zh-CN" dirty="0"/>
          </a:p>
        </p:txBody>
      </p:sp>
      <p:sp>
        <p:nvSpPr>
          <p:cNvPr id="70" name="文本占位符 1"/>
          <p:cNvSpPr txBox="1">
            <a:spLocks/>
          </p:cNvSpPr>
          <p:nvPr/>
        </p:nvSpPr>
        <p:spPr>
          <a:xfrm>
            <a:off x="5907889" y="3226298"/>
            <a:ext cx="1480297" cy="432172"/>
          </a:xfrm>
          <a:prstGeom prst="rect">
            <a:avLst/>
          </a:prstGeom>
          <a:effectLst/>
        </p:spPr>
        <p:txBody>
          <a:bodyPr vert="horz" lIns="91440" tIns="45720" rIns="91440" bIns="45720" rtlCol="0">
            <a:noAutofit/>
          </a:bodyPr>
          <a:lstStyle>
            <a:lvl1pPr marL="0" indent="0" algn="l" defTabSz="914400" rtl="0" eaLnBrk="1" latinLnBrk="0" hangingPunct="1">
              <a:spcBef>
                <a:spcPct val="20000"/>
              </a:spcBef>
              <a:buFont typeface="Arial" pitchFamily="34" charset="0"/>
              <a:buNone/>
              <a:defRPr sz="1800" b="1" kern="1200">
                <a:solidFill>
                  <a:schemeClr val="tx1"/>
                </a:solidFill>
                <a:effectLst/>
                <a:latin typeface="微软雅黑" panose="020B0503020204020204" pitchFamily="34" charset="-122"/>
                <a:ea typeface="微软雅黑" panose="020B0503020204020204" pitchFamily="34" charset="-122"/>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dirty="0"/>
              <a:t>微观层面</a:t>
            </a:r>
            <a:endParaRPr lang="en-US" altLang="zh-CN" dirty="0"/>
          </a:p>
        </p:txBody>
      </p:sp>
      <p:cxnSp>
        <p:nvCxnSpPr>
          <p:cNvPr id="71" name="直接连接符 70"/>
          <p:cNvCxnSpPr/>
          <p:nvPr/>
        </p:nvCxnSpPr>
        <p:spPr>
          <a:xfrm>
            <a:off x="2146460" y="2709678"/>
            <a:ext cx="0" cy="267480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2792349" y="2787850"/>
            <a:ext cx="1" cy="2585169"/>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H="1" flipV="1">
            <a:off x="2123491" y="5405277"/>
            <a:ext cx="1785540" cy="7141"/>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4" name="肘形连接符 73"/>
          <p:cNvCxnSpPr/>
          <p:nvPr/>
        </p:nvCxnSpPr>
        <p:spPr>
          <a:xfrm>
            <a:off x="2516374" y="5423461"/>
            <a:ext cx="1099534" cy="509030"/>
          </a:xfrm>
          <a:prstGeom prst="bentConnector3">
            <a:avLst>
              <a:gd name="adj1" fmla="val -822"/>
            </a:avLst>
          </a:prstGeom>
          <a:ln>
            <a:solidFill>
              <a:schemeClr val="bg1">
                <a:lumMod val="50000"/>
              </a:schemeClr>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75" name="TextBox 100"/>
          <p:cNvSpPr txBox="1"/>
          <p:nvPr/>
        </p:nvSpPr>
        <p:spPr>
          <a:xfrm>
            <a:off x="3747537" y="5584948"/>
            <a:ext cx="7122232" cy="73866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lnSpc>
                <a:spcPct val="150000"/>
              </a:lnSpc>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初级市场：政府将配额分配给排放单位，一般采取免费、有偿，或两者混合的方式分配</a:t>
            </a:r>
            <a:endParaRPr lang="en-US" altLang="zh-CN" sz="1400" dirty="0">
              <a:latin typeface="微软雅黑" panose="020B0503020204020204" pitchFamily="34" charset="-122"/>
              <a:ea typeface="微软雅黑" panose="020B0503020204020204" pitchFamily="34" charset="-122"/>
            </a:endParaRPr>
          </a:p>
          <a:p>
            <a:pPr marL="171450" indent="-171450">
              <a:lnSpc>
                <a:spcPct val="150000"/>
              </a:lnSpc>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二级市场：各参与主体自由交易，形成比较公开的交易价格</a:t>
            </a:r>
            <a:endParaRPr lang="en-US" altLang="zh-CN" sz="1400" dirty="0">
              <a:latin typeface="微软雅黑" panose="020B0503020204020204" pitchFamily="34" charset="-122"/>
              <a:ea typeface="微软雅黑" panose="020B0503020204020204" pitchFamily="34" charset="-122"/>
            </a:endParaRPr>
          </a:p>
        </p:txBody>
      </p:sp>
      <p:sp>
        <p:nvSpPr>
          <p:cNvPr id="76" name="TextBox 100"/>
          <p:cNvSpPr txBox="1"/>
          <p:nvPr/>
        </p:nvSpPr>
        <p:spPr>
          <a:xfrm>
            <a:off x="5277355" y="973273"/>
            <a:ext cx="3103987" cy="138499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lnSpc>
                <a:spcPct val="150000"/>
              </a:lnSpc>
              <a:buFont typeface="Wingdings" panose="05000000000000000000" pitchFamily="2" charset="2"/>
              <a:buChar char="n"/>
            </a:pPr>
            <a:r>
              <a:rPr lang="zh-CN" altLang="en-US" sz="1400" dirty="0">
                <a:latin typeface="微软雅黑" panose="020B0503020204020204" pitchFamily="34" charset="-122"/>
                <a:ea typeface="微软雅黑" panose="020B0503020204020204" pitchFamily="34" charset="-122"/>
              </a:rPr>
              <a:t>政府的减排目标</a:t>
            </a:r>
            <a:endParaRPr lang="en-US" altLang="zh-CN" sz="1400" dirty="0">
              <a:latin typeface="微软雅黑" panose="020B0503020204020204" pitchFamily="34" charset="-122"/>
              <a:ea typeface="微软雅黑" panose="020B0503020204020204" pitchFamily="34" charset="-122"/>
            </a:endParaRPr>
          </a:p>
          <a:p>
            <a:pPr marL="171450" indent="-171450">
              <a:lnSpc>
                <a:spcPct val="150000"/>
              </a:lnSpc>
              <a:buFont typeface="Wingdings" panose="05000000000000000000" pitchFamily="2" charset="2"/>
              <a:buChar char="n"/>
            </a:pPr>
            <a:r>
              <a:rPr lang="zh-CN" altLang="en-US" sz="1400" dirty="0">
                <a:latin typeface="微软雅黑" panose="020B0503020204020204" pitchFamily="34" charset="-122"/>
                <a:ea typeface="微软雅黑" panose="020B0503020204020204" pitchFamily="34" charset="-122"/>
              </a:rPr>
              <a:t>经济形势</a:t>
            </a:r>
            <a:endParaRPr lang="en-US" altLang="zh-CN" sz="1400" dirty="0">
              <a:latin typeface="微软雅黑" panose="020B0503020204020204" pitchFamily="34" charset="-122"/>
              <a:ea typeface="微软雅黑" panose="020B0503020204020204" pitchFamily="34" charset="-122"/>
            </a:endParaRPr>
          </a:p>
          <a:p>
            <a:pPr marL="171450" indent="-171450">
              <a:lnSpc>
                <a:spcPct val="150000"/>
              </a:lnSpc>
              <a:buFont typeface="Wingdings" panose="05000000000000000000" pitchFamily="2" charset="2"/>
              <a:buChar char="n"/>
            </a:pPr>
            <a:r>
              <a:rPr lang="zh-CN" altLang="en-US" sz="1400" dirty="0">
                <a:latin typeface="微软雅黑" panose="020B0503020204020204" pitchFamily="34" charset="-122"/>
                <a:ea typeface="微软雅黑" panose="020B0503020204020204" pitchFamily="34" charset="-122"/>
              </a:rPr>
              <a:t>能源价格</a:t>
            </a:r>
            <a:endParaRPr lang="en-US" altLang="zh-CN" sz="1400" dirty="0">
              <a:latin typeface="微软雅黑" panose="020B0503020204020204" pitchFamily="34" charset="-122"/>
              <a:ea typeface="微软雅黑" panose="020B0503020204020204" pitchFamily="34" charset="-122"/>
            </a:endParaRPr>
          </a:p>
          <a:p>
            <a:pPr marL="171450" indent="-171450">
              <a:lnSpc>
                <a:spcPct val="150000"/>
              </a:lnSpc>
              <a:buFont typeface="Wingdings" panose="05000000000000000000" pitchFamily="2" charset="2"/>
              <a:buChar char="n"/>
            </a:pPr>
            <a:r>
              <a:rPr lang="zh-CN" altLang="en-US" sz="1400" dirty="0">
                <a:latin typeface="微软雅黑" panose="020B0503020204020204" pitchFamily="34" charset="-122"/>
                <a:ea typeface="微软雅黑" panose="020B0503020204020204" pitchFamily="34" charset="-122"/>
              </a:rPr>
              <a:t>未来政策预期</a:t>
            </a:r>
            <a:endParaRPr lang="en-US" altLang="zh-CN" sz="1400" dirty="0">
              <a:latin typeface="微软雅黑" panose="020B0503020204020204" pitchFamily="34" charset="-122"/>
              <a:ea typeface="微软雅黑" panose="020B0503020204020204" pitchFamily="34" charset="-122"/>
            </a:endParaRPr>
          </a:p>
        </p:txBody>
      </p:sp>
      <p:sp>
        <p:nvSpPr>
          <p:cNvPr id="77" name="TextBox 100"/>
          <p:cNvSpPr txBox="1"/>
          <p:nvPr/>
        </p:nvSpPr>
        <p:spPr>
          <a:xfrm>
            <a:off x="6967521" y="2660227"/>
            <a:ext cx="3103987" cy="235449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lnSpc>
                <a:spcPct val="150000"/>
              </a:lnSpc>
              <a:buFont typeface="Wingdings" panose="05000000000000000000" pitchFamily="2" charset="2"/>
              <a:buChar char="n"/>
            </a:pPr>
            <a:r>
              <a:rPr lang="en-US" altLang="zh-CN" sz="1400" dirty="0">
                <a:latin typeface="微软雅黑" panose="020B0503020204020204" pitchFamily="34" charset="-122"/>
                <a:ea typeface="微软雅黑" panose="020B0503020204020204" pitchFamily="34" charset="-122"/>
              </a:rPr>
              <a:t>CCER</a:t>
            </a:r>
            <a:r>
              <a:rPr lang="zh-CN" altLang="en-US" sz="1400" dirty="0">
                <a:latin typeface="微软雅黑" panose="020B0503020204020204" pitchFamily="34" charset="-122"/>
                <a:ea typeface="微软雅黑" panose="020B0503020204020204" pitchFamily="34" charset="-122"/>
              </a:rPr>
              <a:t>抵消政策</a:t>
            </a:r>
            <a:endParaRPr lang="en-US" altLang="zh-CN" sz="1400" dirty="0">
              <a:latin typeface="微软雅黑" panose="020B0503020204020204" pitchFamily="34" charset="-122"/>
              <a:ea typeface="微软雅黑" panose="020B0503020204020204" pitchFamily="34" charset="-122"/>
            </a:endParaRPr>
          </a:p>
          <a:p>
            <a:pPr marL="171450" indent="-171450">
              <a:lnSpc>
                <a:spcPct val="150000"/>
              </a:lnSpc>
              <a:buFont typeface="Wingdings" panose="05000000000000000000" pitchFamily="2" charset="2"/>
              <a:buChar char="n"/>
            </a:pPr>
            <a:r>
              <a:rPr lang="zh-CN" altLang="en-US" sz="1400" dirty="0">
                <a:latin typeface="微软雅黑" panose="020B0503020204020204" pitchFamily="34" charset="-122"/>
                <a:ea typeface="微软雅黑" panose="020B0503020204020204" pitchFamily="34" charset="-122"/>
              </a:rPr>
              <a:t>违约惩罚</a:t>
            </a:r>
            <a:endParaRPr lang="en-US" altLang="zh-CN" sz="1400" dirty="0">
              <a:latin typeface="微软雅黑" panose="020B0503020204020204" pitchFamily="34" charset="-122"/>
              <a:ea typeface="微软雅黑" panose="020B0503020204020204" pitchFamily="34" charset="-122"/>
            </a:endParaRPr>
          </a:p>
          <a:p>
            <a:pPr marL="171450" indent="-171450">
              <a:lnSpc>
                <a:spcPct val="150000"/>
              </a:lnSpc>
              <a:buFont typeface="Wingdings" panose="05000000000000000000" pitchFamily="2" charset="2"/>
              <a:buChar char="n"/>
            </a:pPr>
            <a:r>
              <a:rPr lang="zh-CN" altLang="en-US" sz="1400" dirty="0">
                <a:latin typeface="微软雅黑" panose="020B0503020204020204" pitchFamily="34" charset="-122"/>
                <a:ea typeface="微软雅黑" panose="020B0503020204020204" pitchFamily="34" charset="-122"/>
              </a:rPr>
              <a:t>核查公正性</a:t>
            </a:r>
            <a:endParaRPr lang="en-US" altLang="zh-CN" sz="1400" dirty="0">
              <a:latin typeface="微软雅黑" panose="020B0503020204020204" pitchFamily="34" charset="-122"/>
              <a:ea typeface="微软雅黑" panose="020B0503020204020204" pitchFamily="34" charset="-122"/>
            </a:endParaRPr>
          </a:p>
          <a:p>
            <a:pPr marL="171450" indent="-171450">
              <a:lnSpc>
                <a:spcPct val="150000"/>
              </a:lnSpc>
              <a:buFont typeface="Wingdings" panose="05000000000000000000" pitchFamily="2" charset="2"/>
              <a:buChar char="n"/>
            </a:pPr>
            <a:r>
              <a:rPr lang="zh-CN" altLang="en-US" sz="1400" dirty="0">
                <a:latin typeface="微软雅黑" panose="020B0503020204020204" pitchFamily="34" charset="-122"/>
                <a:ea typeface="微软雅黑" panose="020B0503020204020204" pitchFamily="34" charset="-122"/>
              </a:rPr>
              <a:t>企业碳资产管理水平</a:t>
            </a:r>
            <a:endParaRPr lang="en-US" altLang="zh-CN" sz="1400" dirty="0">
              <a:latin typeface="微软雅黑" panose="020B0503020204020204" pitchFamily="34" charset="-122"/>
              <a:ea typeface="微软雅黑" panose="020B0503020204020204" pitchFamily="34" charset="-122"/>
            </a:endParaRPr>
          </a:p>
          <a:p>
            <a:pPr marL="171450" indent="-171450">
              <a:lnSpc>
                <a:spcPct val="150000"/>
              </a:lnSpc>
              <a:buFont typeface="Wingdings" panose="05000000000000000000" pitchFamily="2" charset="2"/>
              <a:buChar char="n"/>
            </a:pPr>
            <a:r>
              <a:rPr lang="zh-CN" altLang="en-US" sz="1400" dirty="0">
                <a:latin typeface="微软雅黑" panose="020B0503020204020204" pitchFamily="34" charset="-122"/>
                <a:ea typeface="微软雅黑" panose="020B0503020204020204" pitchFamily="34" charset="-122"/>
              </a:rPr>
              <a:t>市场投机与热钱因素</a:t>
            </a:r>
            <a:endParaRPr lang="en-US" altLang="zh-CN" sz="1400" dirty="0">
              <a:latin typeface="微软雅黑" panose="020B0503020204020204" pitchFamily="34" charset="-122"/>
              <a:ea typeface="微软雅黑" panose="020B0503020204020204" pitchFamily="34" charset="-122"/>
            </a:endParaRPr>
          </a:p>
          <a:p>
            <a:pPr marL="171450" indent="-171450">
              <a:lnSpc>
                <a:spcPct val="150000"/>
              </a:lnSpc>
              <a:buFont typeface="Wingdings" panose="05000000000000000000" pitchFamily="2" charset="2"/>
              <a:buChar char="n"/>
            </a:pPr>
            <a:r>
              <a:rPr lang="zh-CN" altLang="en-US" sz="1400" dirty="0">
                <a:latin typeface="微软雅黑" panose="020B0503020204020204" pitchFamily="34" charset="-122"/>
                <a:ea typeface="微软雅黑" panose="020B0503020204020204" pitchFamily="34" charset="-122"/>
              </a:rPr>
              <a:t>市场流动性</a:t>
            </a:r>
            <a:endParaRPr lang="en-US" altLang="zh-CN" sz="1400" dirty="0">
              <a:latin typeface="微软雅黑" panose="020B0503020204020204" pitchFamily="34" charset="-122"/>
              <a:ea typeface="微软雅黑" panose="020B0503020204020204" pitchFamily="34" charset="-122"/>
            </a:endParaRPr>
          </a:p>
          <a:p>
            <a:pPr marL="171450" indent="-171450">
              <a:lnSpc>
                <a:spcPct val="150000"/>
              </a:lnSpc>
              <a:buFont typeface="Wingdings" panose="05000000000000000000" pitchFamily="2" charset="2"/>
              <a:buChar char="n"/>
            </a:pPr>
            <a:r>
              <a:rPr lang="zh-CN" altLang="en-US" sz="1400" dirty="0">
                <a:latin typeface="微软雅黑" panose="020B0503020204020204" pitchFamily="34" charset="-122"/>
                <a:ea typeface="微软雅黑" panose="020B0503020204020204" pitchFamily="34" charset="-122"/>
              </a:rPr>
              <a:t>交易规则</a:t>
            </a:r>
            <a:endParaRPr lang="en-US" altLang="zh-CN" sz="1400" dirty="0">
              <a:latin typeface="微软雅黑" panose="020B0503020204020204" pitchFamily="34" charset="-122"/>
              <a:ea typeface="微软雅黑" panose="020B0503020204020204" pitchFamily="34" charset="-122"/>
            </a:endParaRPr>
          </a:p>
        </p:txBody>
      </p:sp>
      <p:cxnSp>
        <p:nvCxnSpPr>
          <p:cNvPr id="78" name="直接连接符 77"/>
          <p:cNvCxnSpPr/>
          <p:nvPr/>
        </p:nvCxnSpPr>
        <p:spPr>
          <a:xfrm>
            <a:off x="3870728" y="3460603"/>
            <a:ext cx="2075791" cy="0"/>
          </a:xfrm>
          <a:prstGeom prst="line">
            <a:avLst/>
          </a:prstGeom>
          <a:ln>
            <a:solidFill>
              <a:srgbClr val="0071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0683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 </a:t>
            </a:r>
            <a:r>
              <a:rPr lang="zh-CN" altLang="en-US" dirty="0"/>
              <a:t>天津碳市场主要情况</a:t>
            </a:r>
          </a:p>
        </p:txBody>
      </p:sp>
    </p:spTree>
    <p:extLst>
      <p:ext uri="{BB962C8B-B14F-4D97-AF65-F5344CB8AC3E}">
        <p14:creationId xmlns:p14="http://schemas.microsoft.com/office/powerpoint/2010/main" val="377373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34347" y="1201978"/>
            <a:ext cx="6455750" cy="591671"/>
          </a:xfrm>
        </p:spPr>
        <p:txBody>
          <a:bodyPr/>
          <a:lstStyle/>
          <a:p>
            <a:r>
              <a:rPr lang="en-US" altLang="zh-CN" dirty="0"/>
              <a:t>1. </a:t>
            </a:r>
            <a:r>
              <a:rPr lang="zh-CN" altLang="en-US" dirty="0"/>
              <a:t>国际碳市场体系介绍</a:t>
            </a:r>
          </a:p>
        </p:txBody>
      </p:sp>
      <p:sp>
        <p:nvSpPr>
          <p:cNvPr id="3" name="标题 1"/>
          <p:cNvSpPr txBox="1">
            <a:spLocks/>
          </p:cNvSpPr>
          <p:nvPr/>
        </p:nvSpPr>
        <p:spPr>
          <a:xfrm>
            <a:off x="4534347" y="2225933"/>
            <a:ext cx="6455750" cy="59167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b="1" i="0" u="none" kern="1200" baseline="0">
                <a:solidFill>
                  <a:srgbClr val="007150"/>
                </a:solidFill>
                <a:uFill>
                  <a:solidFill>
                    <a:schemeClr val="accent1">
                      <a:lumMod val="75000"/>
                    </a:schemeClr>
                  </a:solidFill>
                </a:uFill>
                <a:latin typeface="Arial Black" panose="020B0A04020102020204" pitchFamily="34" charset="0"/>
                <a:ea typeface="微软雅黑" panose="020B0503020204020204" pitchFamily="34" charset="-122"/>
                <a:cs typeface="+mj-cs"/>
              </a:defRPr>
            </a:lvl1pPr>
          </a:lstStyle>
          <a:p>
            <a:r>
              <a:rPr lang="en-US" altLang="zh-CN" dirty="0"/>
              <a:t>2. </a:t>
            </a:r>
            <a:r>
              <a:rPr lang="zh-CN" altLang="en-US" dirty="0"/>
              <a:t>国内碳交易试点运行情况</a:t>
            </a:r>
          </a:p>
        </p:txBody>
      </p:sp>
      <p:sp>
        <p:nvSpPr>
          <p:cNvPr id="4" name="标题 1"/>
          <p:cNvSpPr txBox="1">
            <a:spLocks/>
          </p:cNvSpPr>
          <p:nvPr/>
        </p:nvSpPr>
        <p:spPr>
          <a:xfrm>
            <a:off x="4534347" y="3243103"/>
            <a:ext cx="6455750" cy="59167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b="1" i="0" u="none" kern="1200" baseline="0">
                <a:solidFill>
                  <a:srgbClr val="007150"/>
                </a:solidFill>
                <a:uFill>
                  <a:solidFill>
                    <a:schemeClr val="accent1">
                      <a:lumMod val="75000"/>
                    </a:schemeClr>
                  </a:solidFill>
                </a:uFill>
                <a:latin typeface="Arial Black" panose="020B0A04020102020204" pitchFamily="34" charset="0"/>
                <a:ea typeface="微软雅黑" panose="020B0503020204020204" pitchFamily="34" charset="-122"/>
                <a:cs typeface="+mj-cs"/>
              </a:defRPr>
            </a:lvl1pPr>
          </a:lstStyle>
          <a:p>
            <a:r>
              <a:rPr lang="en-US" altLang="zh-CN" dirty="0"/>
              <a:t>3. </a:t>
            </a:r>
            <a:r>
              <a:rPr lang="zh-CN" altLang="en-US" dirty="0"/>
              <a:t>天津碳市场主要情况</a:t>
            </a:r>
          </a:p>
        </p:txBody>
      </p:sp>
      <p:sp>
        <p:nvSpPr>
          <p:cNvPr id="5" name="标题 1"/>
          <p:cNvSpPr txBox="1">
            <a:spLocks/>
          </p:cNvSpPr>
          <p:nvPr/>
        </p:nvSpPr>
        <p:spPr>
          <a:xfrm>
            <a:off x="4562923" y="4218070"/>
            <a:ext cx="6455750" cy="59167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b="1" i="0" u="none" kern="1200" baseline="0">
                <a:solidFill>
                  <a:srgbClr val="007150"/>
                </a:solidFill>
                <a:uFill>
                  <a:solidFill>
                    <a:schemeClr val="accent1">
                      <a:lumMod val="75000"/>
                    </a:schemeClr>
                  </a:solidFill>
                </a:uFill>
                <a:latin typeface="Arial Black" panose="020B0A04020102020204" pitchFamily="34" charset="0"/>
                <a:ea typeface="微软雅黑" panose="020B0503020204020204" pitchFamily="34" charset="-122"/>
                <a:cs typeface="+mj-cs"/>
              </a:defRPr>
            </a:lvl1pPr>
          </a:lstStyle>
          <a:p>
            <a:r>
              <a:rPr lang="en-US" altLang="zh-CN" dirty="0"/>
              <a:t>4. </a:t>
            </a:r>
            <a:r>
              <a:rPr lang="zh-CN" altLang="en-US" dirty="0"/>
              <a:t>履约机制</a:t>
            </a:r>
          </a:p>
        </p:txBody>
      </p:sp>
      <p:sp>
        <p:nvSpPr>
          <p:cNvPr id="6" name="矩形 5"/>
          <p:cNvSpPr/>
          <p:nvPr/>
        </p:nvSpPr>
        <p:spPr>
          <a:xfrm>
            <a:off x="4605311" y="5057359"/>
            <a:ext cx="4834978" cy="584775"/>
          </a:xfrm>
          <a:prstGeom prst="rect">
            <a:avLst/>
          </a:prstGeom>
        </p:spPr>
        <p:txBody>
          <a:bodyPr wrap="none">
            <a:spAutoFit/>
          </a:bodyPr>
          <a:lstStyle/>
          <a:p>
            <a:r>
              <a:rPr lang="en-US" altLang="zh-CN" sz="3200" b="1" dirty="0">
                <a:solidFill>
                  <a:srgbClr val="007150"/>
                </a:solidFill>
                <a:uFill>
                  <a:solidFill>
                    <a:schemeClr val="accent1">
                      <a:lumMod val="75000"/>
                    </a:schemeClr>
                  </a:solidFill>
                </a:uFill>
                <a:latin typeface="Arial Black" panose="020B0A04020102020204" pitchFamily="34" charset="0"/>
                <a:ea typeface="微软雅黑" panose="020B0503020204020204" pitchFamily="34" charset="-122"/>
                <a:cs typeface="+mj-cs"/>
              </a:rPr>
              <a:t>5. </a:t>
            </a:r>
            <a:r>
              <a:rPr lang="zh-CN" altLang="en-US" sz="3200" b="1" dirty="0">
                <a:solidFill>
                  <a:srgbClr val="007150"/>
                </a:solidFill>
                <a:uFill>
                  <a:solidFill>
                    <a:schemeClr val="accent1">
                      <a:lumMod val="75000"/>
                    </a:schemeClr>
                  </a:solidFill>
                </a:uFill>
                <a:latin typeface="Arial Black" panose="020B0A04020102020204" pitchFamily="34" charset="0"/>
                <a:ea typeface="微软雅黑" panose="020B0503020204020204" pitchFamily="34" charset="-122"/>
                <a:cs typeface="+mj-cs"/>
              </a:rPr>
              <a:t>未来全国市场监管体系</a:t>
            </a:r>
          </a:p>
        </p:txBody>
      </p:sp>
    </p:spTree>
    <p:extLst>
      <p:ext uri="{BB962C8B-B14F-4D97-AF65-F5344CB8AC3E}">
        <p14:creationId xmlns:p14="http://schemas.microsoft.com/office/powerpoint/2010/main" val="10853797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标题 1"/>
          <p:cNvSpPr>
            <a:spLocks noGrp="1"/>
          </p:cNvSpPr>
          <p:nvPr>
            <p:ph type="title"/>
          </p:nvPr>
        </p:nvSpPr>
        <p:spPr>
          <a:xfrm>
            <a:off x="469287" y="182562"/>
            <a:ext cx="6517301" cy="841988"/>
          </a:xfrm>
        </p:spPr>
        <p:txBody>
          <a:bodyPr>
            <a:normAutofit fontScale="90000"/>
          </a:bodyPr>
          <a:lstStyle/>
          <a:p>
            <a:r>
              <a:rPr lang="zh-CN" altLang="en-US" dirty="0"/>
              <a:t>天津碳排放权交易制度的主要内容</a:t>
            </a:r>
          </a:p>
        </p:txBody>
      </p:sp>
      <p:graphicFrame>
        <p:nvGraphicFramePr>
          <p:cNvPr id="2" name="表格 1">
            <a:extLst>
              <a:ext uri="{FF2B5EF4-FFF2-40B4-BE49-F238E27FC236}">
                <a16:creationId xmlns:a16="http://schemas.microsoft.com/office/drawing/2014/main" xmlns="" id="{1203F5D2-5F0F-4E79-8542-15FD7032D22D}"/>
              </a:ext>
            </a:extLst>
          </p:cNvPr>
          <p:cNvGraphicFramePr>
            <a:graphicFrameLocks noGrp="1"/>
          </p:cNvGraphicFramePr>
          <p:nvPr>
            <p:extLst>
              <p:ext uri="{D42A27DB-BD31-4B8C-83A1-F6EECF244321}">
                <p14:modId xmlns:p14="http://schemas.microsoft.com/office/powerpoint/2010/main" val="2267688028"/>
              </p:ext>
            </p:extLst>
          </p:nvPr>
        </p:nvGraphicFramePr>
        <p:xfrm>
          <a:off x="916761" y="1024550"/>
          <a:ext cx="10265102" cy="5186931"/>
        </p:xfrm>
        <a:graphic>
          <a:graphicData uri="http://schemas.openxmlformats.org/drawingml/2006/table">
            <a:tbl>
              <a:tblPr firstRow="1" bandRow="1">
                <a:tableStyleId>{C083E6E3-FA7D-4D7B-A595-EF9225AFEA82}</a:tableStyleId>
              </a:tblPr>
              <a:tblGrid>
                <a:gridCol w="2468624">
                  <a:extLst>
                    <a:ext uri="{9D8B030D-6E8A-4147-A177-3AD203B41FA5}">
                      <a16:colId xmlns:a16="http://schemas.microsoft.com/office/drawing/2014/main" xmlns="" val="1861667168"/>
                    </a:ext>
                  </a:extLst>
                </a:gridCol>
                <a:gridCol w="7796478">
                  <a:extLst>
                    <a:ext uri="{9D8B030D-6E8A-4147-A177-3AD203B41FA5}">
                      <a16:colId xmlns:a16="http://schemas.microsoft.com/office/drawing/2014/main" xmlns="" val="956882353"/>
                    </a:ext>
                  </a:extLst>
                </a:gridCol>
              </a:tblGrid>
              <a:tr h="676041">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zh-CN" altLang="zh-CN" sz="1800" b="1" kern="1200" dirty="0"/>
                        <a:t>总量设定</a:t>
                      </a:r>
                      <a:endParaRPr lang="en-US" altLang="zh-CN" sz="1800" b="1" kern="1200" dirty="0">
                        <a:solidFill>
                          <a:schemeClr val="dk1"/>
                        </a:solidFill>
                        <a:latin typeface="+mn-lt"/>
                        <a:ea typeface="微软雅黑"/>
                        <a:cs typeface="+mn-cs"/>
                      </a:endParaRPr>
                    </a:p>
                  </a:txBody>
                  <a:tcPr anchor="ctr"/>
                </a:tc>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zh-CN" altLang="en-US" sz="1800" b="0" kern="1200" dirty="0"/>
                        <a:t>根据“十二五”期间单位</a:t>
                      </a:r>
                      <a:r>
                        <a:rPr lang="en-US" altLang="zh-CN" sz="1800" b="0" kern="1200" dirty="0"/>
                        <a:t>GDP</a:t>
                      </a:r>
                      <a:r>
                        <a:rPr lang="zh-CN" altLang="en-US" sz="1800" b="0" kern="1200" dirty="0"/>
                        <a:t>二氧化碳排放下降</a:t>
                      </a:r>
                      <a:r>
                        <a:rPr lang="en-US" altLang="zh-CN" sz="1800" b="0" kern="1200" dirty="0"/>
                        <a:t>17%</a:t>
                      </a:r>
                      <a:r>
                        <a:rPr lang="zh-CN" altLang="en-US" sz="1800" b="0" kern="1200" dirty="0"/>
                        <a:t>的</a:t>
                      </a:r>
                      <a:r>
                        <a:rPr lang="zh-CN" altLang="en-US" sz="1800" b="0" kern="1200" dirty="0" smtClean="0"/>
                        <a:t>目标</a:t>
                      </a:r>
                      <a:endParaRPr lang="en-US" altLang="zh-CN" sz="1800" b="0" kern="1200" dirty="0"/>
                    </a:p>
                  </a:txBody>
                  <a:tcPr anchor="ctr"/>
                </a:tc>
                <a:extLst>
                  <a:ext uri="{0D108BD9-81ED-4DB2-BD59-A6C34878D82A}">
                    <a16:rowId xmlns:a16="http://schemas.microsoft.com/office/drawing/2014/main" xmlns="" val="338994953"/>
                  </a:ext>
                </a:extLst>
              </a:tr>
              <a:tr h="1038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800" b="1" dirty="0"/>
                        <a:t>交易主体</a:t>
                      </a:r>
                      <a:endParaRPr lang="zh-CN" altLang="en-US" b="1" dirty="0"/>
                    </a:p>
                  </a:txBody>
                  <a:tcPr anchor="ctr"/>
                </a:tc>
                <a:tc>
                  <a:txBody>
                    <a:bodyPr/>
                    <a:lstStyle/>
                    <a:p>
                      <a:pPr lvl="0" algn="l">
                        <a:spcAft>
                          <a:spcPts val="0"/>
                        </a:spcAft>
                      </a:pPr>
                      <a:r>
                        <a:rPr lang="zh-CN" altLang="en-US" sz="1800" kern="1200" dirty="0" smtClean="0">
                          <a:solidFill>
                            <a:schemeClr val="tx1"/>
                          </a:solidFill>
                          <a:latin typeface="+mn-lt"/>
                          <a:ea typeface="+mn-ea"/>
                          <a:cs typeface="+mn-cs"/>
                        </a:rPr>
                        <a:t>包括纳入企业及国内外机构、企业、社会团体、其他组织和个人</a:t>
                      </a:r>
                      <a:endParaRPr lang="en-US" altLang="zh-CN" sz="1800" kern="1200" dirty="0">
                        <a:solidFill>
                          <a:schemeClr val="tx1"/>
                        </a:solidFill>
                        <a:latin typeface="+mn-lt"/>
                        <a:ea typeface="+mn-ea"/>
                        <a:cs typeface="+mn-cs"/>
                      </a:endParaRPr>
                    </a:p>
                    <a:p>
                      <a:pPr lvl="0" algn="l">
                        <a:spcAft>
                          <a:spcPts val="0"/>
                        </a:spcAft>
                      </a:pPr>
                      <a:r>
                        <a:rPr lang="zh-CN" altLang="en-US" sz="1800" kern="1200" dirty="0">
                          <a:solidFill>
                            <a:schemeClr val="tx1"/>
                          </a:solidFill>
                          <a:latin typeface="+mn-lt"/>
                          <a:ea typeface="+mn-ea"/>
                          <a:cs typeface="+mn-cs"/>
                        </a:rPr>
                        <a:t>纳入企业为</a:t>
                      </a:r>
                      <a:r>
                        <a:rPr lang="en-US" altLang="zh-CN" sz="1800" kern="1200" dirty="0">
                          <a:solidFill>
                            <a:schemeClr val="tx1"/>
                          </a:solidFill>
                          <a:latin typeface="+mn-lt"/>
                          <a:ea typeface="+mn-ea"/>
                          <a:cs typeface="+mn-cs"/>
                        </a:rPr>
                        <a:t>2009</a:t>
                      </a:r>
                      <a:r>
                        <a:rPr lang="zh-CN" altLang="en-US" sz="1800" kern="1200" dirty="0">
                          <a:solidFill>
                            <a:schemeClr val="tx1"/>
                          </a:solidFill>
                          <a:latin typeface="+mn-lt"/>
                          <a:ea typeface="+mn-ea"/>
                          <a:cs typeface="+mn-cs"/>
                        </a:rPr>
                        <a:t>年以来排放二氧化碳</a:t>
                      </a:r>
                      <a:r>
                        <a:rPr lang="en-US" altLang="zh-CN" sz="1800" kern="1200" dirty="0">
                          <a:solidFill>
                            <a:schemeClr val="tx1"/>
                          </a:solidFill>
                          <a:latin typeface="+mn-lt"/>
                          <a:ea typeface="+mn-ea"/>
                          <a:cs typeface="+mn-cs"/>
                        </a:rPr>
                        <a:t>2</a:t>
                      </a:r>
                      <a:r>
                        <a:rPr lang="zh-CN" altLang="en-US" sz="1800" kern="1200" dirty="0">
                          <a:solidFill>
                            <a:schemeClr val="tx1"/>
                          </a:solidFill>
                          <a:latin typeface="+mn-lt"/>
                          <a:ea typeface="+mn-ea"/>
                          <a:cs typeface="+mn-cs"/>
                        </a:rPr>
                        <a:t>万吨以上的企业</a:t>
                      </a:r>
                      <a:r>
                        <a:rPr lang="en-US" altLang="zh-CN" sz="1800" kern="1200" dirty="0">
                          <a:solidFill>
                            <a:schemeClr val="tx1"/>
                          </a:solidFill>
                          <a:latin typeface="+mn-lt"/>
                          <a:ea typeface="+mn-ea"/>
                          <a:cs typeface="+mn-cs"/>
                        </a:rPr>
                        <a:t>114</a:t>
                      </a:r>
                      <a:r>
                        <a:rPr lang="zh-CN" altLang="en-US" sz="1800" kern="1200" dirty="0">
                          <a:solidFill>
                            <a:schemeClr val="tx1"/>
                          </a:solidFill>
                          <a:latin typeface="+mn-lt"/>
                          <a:ea typeface="+mn-ea"/>
                          <a:cs typeface="+mn-cs"/>
                        </a:rPr>
                        <a:t>家</a:t>
                      </a:r>
                      <a:r>
                        <a:rPr lang="zh-CN" altLang="en-US" sz="1800" kern="1200" dirty="0" smtClean="0">
                          <a:solidFill>
                            <a:schemeClr val="tx1"/>
                          </a:solidFill>
                          <a:latin typeface="+mn-lt"/>
                          <a:ea typeface="+mn-ea"/>
                          <a:cs typeface="+mn-cs"/>
                        </a:rPr>
                        <a:t>，包括电力热力、钢铁、化工、石化和油气开采五个行业</a:t>
                      </a:r>
                      <a:endParaRPr lang="zh-CN" altLang="en-US" sz="1800" kern="1200" dirty="0">
                        <a:solidFill>
                          <a:schemeClr val="tx1"/>
                        </a:solidFill>
                        <a:latin typeface="+mn-lt"/>
                        <a:ea typeface="+mn-ea"/>
                        <a:cs typeface="+mn-cs"/>
                      </a:endParaRPr>
                    </a:p>
                  </a:txBody>
                  <a:tcPr anchor="ctr"/>
                </a:tc>
                <a:extLst>
                  <a:ext uri="{0D108BD9-81ED-4DB2-BD59-A6C34878D82A}">
                    <a16:rowId xmlns:a16="http://schemas.microsoft.com/office/drawing/2014/main" xmlns="" val="1108958651"/>
                  </a:ext>
                </a:extLst>
              </a:tr>
              <a:tr h="6180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800" b="1" dirty="0"/>
                        <a:t>交易产品和交易方式</a:t>
                      </a:r>
                      <a:endParaRPr lang="zh-CN" altLang="en-US" sz="1800" b="1" dirty="0">
                        <a:ea typeface="微软雅黑"/>
                      </a:endParaRPr>
                    </a:p>
                  </a:txBody>
                  <a:tcPr anchor="ctr"/>
                </a:tc>
                <a:tc>
                  <a:txBody>
                    <a:bodyPr/>
                    <a:lstStyle/>
                    <a:p>
                      <a:pPr marL="0" marR="0" lvl="0" indent="0" algn="l" defTabSz="914400" eaLnBrk="1" fontAlgn="auto" latinLnBrk="0" hangingPunct="1">
                        <a:lnSpc>
                          <a:spcPct val="90000"/>
                        </a:lnSpc>
                        <a:spcBef>
                          <a:spcPts val="0"/>
                        </a:spcBef>
                        <a:spcAft>
                          <a:spcPts val="0"/>
                        </a:spcAft>
                        <a:buClrTx/>
                        <a:buSzTx/>
                        <a:buFontTx/>
                        <a:buNone/>
                        <a:tabLst/>
                        <a:defRPr/>
                      </a:pPr>
                      <a:r>
                        <a:rPr lang="zh-CN" altLang="zh-CN" sz="1800" dirty="0"/>
                        <a:t>包括碳配额</a:t>
                      </a:r>
                      <a:r>
                        <a:rPr lang="zh-CN" altLang="en-US" sz="1800" dirty="0"/>
                        <a:t>产品（</a:t>
                      </a:r>
                      <a:r>
                        <a:rPr lang="en-US" altLang="zh-CN" sz="1800" dirty="0"/>
                        <a:t>TJEA</a:t>
                      </a:r>
                      <a:r>
                        <a:rPr lang="zh-CN" altLang="en-US" sz="1800" dirty="0"/>
                        <a:t>）</a:t>
                      </a:r>
                      <a:r>
                        <a:rPr lang="zh-CN" altLang="zh-CN" sz="1800" dirty="0"/>
                        <a:t>和核证自愿减排量（</a:t>
                      </a:r>
                      <a:r>
                        <a:rPr lang="en-US" altLang="zh-CN" sz="1800" dirty="0"/>
                        <a:t>CCER</a:t>
                      </a:r>
                      <a:r>
                        <a:rPr lang="zh-CN" altLang="zh-CN" sz="1800" dirty="0"/>
                        <a:t>）</a:t>
                      </a:r>
                      <a:endParaRPr lang="en-US" altLang="zh-CN" sz="1800" dirty="0"/>
                    </a:p>
                    <a:p>
                      <a:pPr marL="0" marR="0" lvl="0" indent="0" algn="l" defTabSz="914400" eaLnBrk="1" fontAlgn="auto" latinLnBrk="0" hangingPunct="1">
                        <a:lnSpc>
                          <a:spcPct val="90000"/>
                        </a:lnSpc>
                        <a:spcBef>
                          <a:spcPts val="0"/>
                        </a:spcBef>
                        <a:spcAft>
                          <a:spcPts val="0"/>
                        </a:spcAft>
                        <a:buClrTx/>
                        <a:buSzTx/>
                        <a:buFontTx/>
                        <a:buNone/>
                        <a:tabLst/>
                        <a:defRPr/>
                      </a:pPr>
                      <a:r>
                        <a:rPr lang="zh-CN" altLang="en-US" sz="1800" dirty="0"/>
                        <a:t>拍卖交易、协议交易</a:t>
                      </a:r>
                      <a:endParaRPr lang="zh-CN" altLang="en-US" sz="1800" dirty="0">
                        <a:ea typeface="微软雅黑"/>
                      </a:endParaRPr>
                    </a:p>
                  </a:txBody>
                  <a:tcPr anchor="ctr"/>
                </a:tc>
                <a:extLst>
                  <a:ext uri="{0D108BD9-81ED-4DB2-BD59-A6C34878D82A}">
                    <a16:rowId xmlns:a16="http://schemas.microsoft.com/office/drawing/2014/main" xmlns="" val="2834801870"/>
                  </a:ext>
                </a:extLst>
              </a:tr>
              <a:tr h="8894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800" b="1" dirty="0"/>
                        <a:t>配额分配和管理</a:t>
                      </a:r>
                      <a:endParaRPr lang="zh-CN" altLang="en-US" sz="1800" b="1" dirty="0">
                        <a:ea typeface="微软雅黑"/>
                      </a:endParaRPr>
                    </a:p>
                  </a:txBody>
                  <a:tcPr anchor="ctr"/>
                </a:tc>
                <a:tc>
                  <a:txBody>
                    <a:bodyPr/>
                    <a:lstStyle/>
                    <a:p>
                      <a:pPr marL="0" marR="0" lvl="0" indent="0" algn="l" defTabSz="914400" eaLnBrk="1" fontAlgn="auto" latinLnBrk="0" hangingPunct="1">
                        <a:lnSpc>
                          <a:spcPct val="90000"/>
                        </a:lnSpc>
                        <a:spcBef>
                          <a:spcPts val="0"/>
                        </a:spcBef>
                        <a:spcAft>
                          <a:spcPts val="0"/>
                        </a:spcAft>
                        <a:buClrTx/>
                        <a:buSzTx/>
                        <a:buFontTx/>
                        <a:buNone/>
                        <a:tabLst/>
                        <a:defRPr/>
                      </a:pPr>
                      <a:r>
                        <a:rPr lang="zh-CN" altLang="en-US" sz="1800" dirty="0"/>
                        <a:t>一年一分配，一年一履约</a:t>
                      </a:r>
                      <a:endParaRPr lang="en-US" altLang="zh-CN" sz="1800" dirty="0"/>
                    </a:p>
                    <a:p>
                      <a:pPr marL="0" marR="0" lvl="0" indent="0" algn="l" defTabSz="914400" eaLnBrk="1" fontAlgn="auto" latinLnBrk="0" hangingPunct="1">
                        <a:lnSpc>
                          <a:spcPct val="90000"/>
                        </a:lnSpc>
                        <a:spcBef>
                          <a:spcPts val="0"/>
                        </a:spcBef>
                        <a:spcAft>
                          <a:spcPts val="0"/>
                        </a:spcAft>
                        <a:buClrTx/>
                        <a:buSzTx/>
                        <a:buFontTx/>
                        <a:buNone/>
                        <a:tabLst/>
                        <a:defRPr/>
                      </a:pPr>
                      <a:r>
                        <a:rPr lang="zh-CN" altLang="en-US" sz="1800" dirty="0"/>
                        <a:t>配额总量</a:t>
                      </a:r>
                      <a:r>
                        <a:rPr lang="en-US" altLang="zh-CN" sz="1800" dirty="0"/>
                        <a:t>=</a:t>
                      </a:r>
                      <a:r>
                        <a:rPr lang="zh-CN" altLang="en-US" sz="1800" dirty="0"/>
                        <a:t>企业年度初始</a:t>
                      </a:r>
                      <a:r>
                        <a:rPr lang="zh-CN" altLang="en-US" sz="1800" dirty="0" smtClean="0"/>
                        <a:t>配额</a:t>
                      </a:r>
                      <a:r>
                        <a:rPr lang="en-US" altLang="zh-CN" sz="1800" dirty="0" smtClean="0"/>
                        <a:t>+</a:t>
                      </a:r>
                      <a:r>
                        <a:rPr lang="zh-CN" altLang="en-US" sz="1800" dirty="0"/>
                        <a:t>政府预留配额</a:t>
                      </a:r>
                      <a:endParaRPr lang="zh-CN" altLang="en-US" sz="1800" dirty="0">
                        <a:ea typeface="微软雅黑"/>
                      </a:endParaRPr>
                    </a:p>
                  </a:txBody>
                  <a:tcPr anchor="ctr"/>
                </a:tc>
                <a:extLst>
                  <a:ext uri="{0D108BD9-81ED-4DB2-BD59-A6C34878D82A}">
                    <a16:rowId xmlns:a16="http://schemas.microsoft.com/office/drawing/2014/main" xmlns="" val="3959974853"/>
                  </a:ext>
                </a:extLst>
              </a:tr>
              <a:tr h="776103">
                <a:tc>
                  <a:txBody>
                    <a:bodyPr/>
                    <a:lstStyle/>
                    <a:p>
                      <a:pPr lvl="0" algn="ctr" rtl="0">
                        <a:spcAft>
                          <a:spcPts val="0"/>
                        </a:spcAft>
                      </a:pPr>
                      <a:r>
                        <a:rPr lang="zh-CN" altLang="en-US" sz="1800" b="1" dirty="0"/>
                        <a:t>碳排放监测、报告</a:t>
                      </a:r>
                      <a:endParaRPr lang="en-US" altLang="zh-CN" sz="1800" b="1" dirty="0"/>
                    </a:p>
                    <a:p>
                      <a:pPr lvl="0" algn="ctr" rtl="0">
                        <a:spcAft>
                          <a:spcPts val="0"/>
                        </a:spcAft>
                      </a:pPr>
                      <a:r>
                        <a:rPr lang="zh-CN" altLang="en-US" sz="1800" b="1" dirty="0"/>
                        <a:t>与核查</a:t>
                      </a:r>
                      <a:endParaRPr lang="zh-CN" altLang="en-US" sz="1800" b="1" dirty="0">
                        <a:ea typeface="微软雅黑"/>
                      </a:endParaRPr>
                    </a:p>
                  </a:txBody>
                  <a:tcPr anchor="ctr"/>
                </a:tc>
                <a:tc>
                  <a:txBody>
                    <a:bodyPr/>
                    <a:lstStyle/>
                    <a:p>
                      <a:pPr marL="0" lvl="0" indent="0" algn="l" defTabSz="800100">
                        <a:lnSpc>
                          <a:spcPct val="90000"/>
                        </a:lnSpc>
                        <a:spcBef>
                          <a:spcPct val="0"/>
                        </a:spcBef>
                        <a:spcAft>
                          <a:spcPts val="0"/>
                        </a:spcAft>
                        <a:buNone/>
                      </a:pPr>
                      <a:r>
                        <a:rPr lang="zh-CN" altLang="en-US" sz="1800" dirty="0"/>
                        <a:t>纳入企业每年</a:t>
                      </a:r>
                      <a:r>
                        <a:rPr lang="en-US" altLang="zh-CN" sz="1800" dirty="0"/>
                        <a:t>11</a:t>
                      </a:r>
                      <a:r>
                        <a:rPr lang="zh-CN" altLang="en-US" sz="1800" dirty="0"/>
                        <a:t>月</a:t>
                      </a:r>
                      <a:r>
                        <a:rPr lang="en-US" altLang="zh-CN" sz="1800" dirty="0"/>
                        <a:t>30</a:t>
                      </a:r>
                      <a:r>
                        <a:rPr lang="zh-CN" altLang="en-US" sz="1800" dirty="0"/>
                        <a:t>日前提交碳排放监测计划、</a:t>
                      </a:r>
                      <a:r>
                        <a:rPr lang="en-US" altLang="zh-CN" sz="1800" dirty="0"/>
                        <a:t>4</a:t>
                      </a:r>
                      <a:r>
                        <a:rPr lang="zh-CN" altLang="en-US" sz="1800" dirty="0"/>
                        <a:t>月</a:t>
                      </a:r>
                      <a:r>
                        <a:rPr lang="en-US" altLang="zh-CN" sz="1800" dirty="0"/>
                        <a:t>30</a:t>
                      </a:r>
                      <a:r>
                        <a:rPr lang="zh-CN" altLang="en-US" sz="1800" dirty="0"/>
                        <a:t>日前提交上一年度碳排放</a:t>
                      </a:r>
                      <a:r>
                        <a:rPr lang="zh-CN" altLang="en-US" sz="1800" dirty="0" smtClean="0"/>
                        <a:t>报告和第三方核查机构出具的核查报告。</a:t>
                      </a:r>
                      <a:endParaRPr lang="en-US" altLang="zh-CN" sz="1800" dirty="0"/>
                    </a:p>
                  </a:txBody>
                  <a:tcPr anchor="ctr"/>
                </a:tc>
                <a:extLst>
                  <a:ext uri="{0D108BD9-81ED-4DB2-BD59-A6C34878D82A}">
                    <a16:rowId xmlns:a16="http://schemas.microsoft.com/office/drawing/2014/main" xmlns="" val="3890803104"/>
                  </a:ext>
                </a:extLst>
              </a:tr>
              <a:tr h="10646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800" b="1" dirty="0"/>
                        <a:t>激励和约束机制</a:t>
                      </a:r>
                      <a:endParaRPr lang="zh-CN" altLang="en-US" sz="1800" b="1" dirty="0">
                        <a:ea typeface="微软雅黑"/>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800" dirty="0" smtClean="0"/>
                        <a:t>建立企业和第三方核查机构信用</a:t>
                      </a:r>
                      <a:r>
                        <a:rPr lang="zh-CN" altLang="en-US" sz="1800" dirty="0"/>
                        <a:t>档案</a:t>
                      </a:r>
                      <a:r>
                        <a:rPr lang="zh-CN" altLang="en-US" sz="1800" dirty="0" smtClean="0"/>
                        <a:t>，进行信用评级。支持</a:t>
                      </a:r>
                      <a:r>
                        <a:rPr lang="zh-CN" altLang="en-US" sz="1800" dirty="0"/>
                        <a:t>信用评级较高的纳入企业同等条件下优先申报国家循环经济、节能减排相关扶持政策和预算内投资所支持的项目。未按规定履约的纳入企业，</a:t>
                      </a:r>
                      <a:r>
                        <a:rPr lang="en-US" altLang="en-US" sz="1800" dirty="0"/>
                        <a:t>3</a:t>
                      </a:r>
                      <a:r>
                        <a:rPr lang="zh-CN" altLang="en-US" sz="1800" dirty="0"/>
                        <a:t>年内不得享受企业的融资支持和财政支持优惠政策</a:t>
                      </a:r>
                      <a:endParaRPr lang="en-US" altLang="zh-CN" sz="1800" dirty="0">
                        <a:ea typeface="微软雅黑"/>
                      </a:endParaRPr>
                    </a:p>
                  </a:txBody>
                  <a:tcPr anchor="ctr"/>
                </a:tc>
                <a:extLst>
                  <a:ext uri="{0D108BD9-81ED-4DB2-BD59-A6C34878D82A}">
                    <a16:rowId xmlns:a16="http://schemas.microsoft.com/office/drawing/2014/main" xmlns="" val="3495904868"/>
                  </a:ext>
                </a:extLst>
              </a:tr>
            </a:tbl>
          </a:graphicData>
        </a:graphic>
      </p:graphicFrame>
    </p:spTree>
    <p:extLst>
      <p:ext uri="{BB962C8B-B14F-4D97-AF65-F5344CB8AC3E}">
        <p14:creationId xmlns:p14="http://schemas.microsoft.com/office/powerpoint/2010/main" val="163062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标题 1"/>
          <p:cNvSpPr>
            <a:spLocks noGrp="1"/>
          </p:cNvSpPr>
          <p:nvPr>
            <p:ph type="title"/>
          </p:nvPr>
        </p:nvSpPr>
        <p:spPr>
          <a:xfrm>
            <a:off x="469287" y="182562"/>
            <a:ext cx="4974251" cy="841988"/>
          </a:xfrm>
        </p:spPr>
        <p:txBody>
          <a:bodyPr/>
          <a:lstStyle/>
          <a:p>
            <a:r>
              <a:rPr lang="zh-CN" altLang="en-US" dirty="0"/>
              <a:t>天津碳市场特征</a:t>
            </a:r>
          </a:p>
        </p:txBody>
      </p:sp>
      <p:sp>
        <p:nvSpPr>
          <p:cNvPr id="5" name="TextBox 7">
            <a:extLst>
              <a:ext uri="{FF2B5EF4-FFF2-40B4-BE49-F238E27FC236}">
                <a16:creationId xmlns:a16="http://schemas.microsoft.com/office/drawing/2014/main" xmlns="" id="{A9F32D95-7ABB-4A51-9589-17D804C7A3A9}"/>
              </a:ext>
            </a:extLst>
          </p:cNvPr>
          <p:cNvSpPr txBox="1"/>
          <p:nvPr/>
        </p:nvSpPr>
        <p:spPr>
          <a:xfrm>
            <a:off x="711014" y="1459549"/>
            <a:ext cx="10008567" cy="1015535"/>
          </a:xfrm>
          <a:prstGeom prst="rect">
            <a:avLst/>
          </a:prstGeom>
          <a:noFill/>
          <a:ln>
            <a:solidFill>
              <a:srgbClr val="528DC2"/>
            </a:solidFill>
          </a:ln>
        </p:spPr>
        <p:txBody>
          <a:bodyPr wrap="square" lIns="0" tIns="0" rIns="0" bIns="0" rtlCol="0">
            <a:noAutofit/>
          </a:bodyPr>
          <a:lstStyle/>
          <a:p>
            <a:pPr indent="-274156">
              <a:spcAft>
                <a:spcPts val="900"/>
              </a:spcAft>
            </a:pPr>
            <a:endParaRPr lang="en-US" sz="1998" dirty="0">
              <a:latin typeface="微软雅黑" panose="020B0503020204020204" pitchFamily="34" charset="-122"/>
              <a:ea typeface="微软雅黑" panose="020B0503020204020204" pitchFamily="34" charset="-122"/>
            </a:endParaRPr>
          </a:p>
        </p:txBody>
      </p:sp>
      <p:sp>
        <p:nvSpPr>
          <p:cNvPr id="6" name="TextBox 8">
            <a:extLst>
              <a:ext uri="{FF2B5EF4-FFF2-40B4-BE49-F238E27FC236}">
                <a16:creationId xmlns:a16="http://schemas.microsoft.com/office/drawing/2014/main" xmlns="" id="{82E95F65-7DBF-4E0B-8908-C0E75D5152A4}"/>
              </a:ext>
            </a:extLst>
          </p:cNvPr>
          <p:cNvSpPr txBox="1"/>
          <p:nvPr/>
        </p:nvSpPr>
        <p:spPr>
          <a:xfrm>
            <a:off x="941315" y="1295400"/>
            <a:ext cx="2817847" cy="308088"/>
          </a:xfrm>
          <a:prstGeom prst="rect">
            <a:avLst/>
          </a:prstGeom>
          <a:solidFill>
            <a:srgbClr val="528DC2"/>
          </a:solidFill>
          <a:ln>
            <a:noFill/>
          </a:ln>
        </p:spPr>
        <p:style>
          <a:lnRef idx="0">
            <a:scrgbClr r="0" g="0" b="0"/>
          </a:lnRef>
          <a:fillRef idx="0">
            <a:scrgbClr r="0" g="0" b="0"/>
          </a:fillRef>
          <a:effectRef idx="0">
            <a:scrgbClr r="0" g="0" b="0"/>
          </a:effectRef>
          <a:fontRef idx="minor">
            <a:schemeClr val="lt1"/>
          </a:fontRef>
        </p:style>
        <p:txBody>
          <a:bodyPr wrap="square" lIns="35982" tIns="0" rIns="0" bIns="0" rtlCol="0" anchor="ctr" anchorCtr="0">
            <a:noAutofit/>
          </a:bodyPr>
          <a:lstStyle/>
          <a:p>
            <a:pPr algn="ctr">
              <a:spcAft>
                <a:spcPts val="900"/>
              </a:spcAft>
            </a:pPr>
            <a:r>
              <a:rPr lang="zh-CN" altLang="en-US" sz="1600" dirty="0" smtClean="0">
                <a:latin typeface="微软雅黑" panose="020B0503020204020204" pitchFamily="34" charset="-122"/>
                <a:ea typeface="微软雅黑" panose="020B0503020204020204" pitchFamily="34" charset="-122"/>
              </a:rPr>
              <a:t>成交情况</a:t>
            </a:r>
            <a:endParaRPr lang="en-US" sz="1600" dirty="0">
              <a:latin typeface="微软雅黑" panose="020B0503020204020204" pitchFamily="34" charset="-122"/>
              <a:ea typeface="微软雅黑" panose="020B0503020204020204" pitchFamily="34" charset="-122"/>
            </a:endParaRPr>
          </a:p>
        </p:txBody>
      </p:sp>
      <p:sp>
        <p:nvSpPr>
          <p:cNvPr id="7" name="TextBox 9">
            <a:extLst>
              <a:ext uri="{FF2B5EF4-FFF2-40B4-BE49-F238E27FC236}">
                <a16:creationId xmlns:a16="http://schemas.microsoft.com/office/drawing/2014/main" xmlns="" id="{B02FEA28-A370-47CB-886A-229B1EA0CF24}"/>
              </a:ext>
            </a:extLst>
          </p:cNvPr>
          <p:cNvSpPr txBox="1"/>
          <p:nvPr/>
        </p:nvSpPr>
        <p:spPr>
          <a:xfrm>
            <a:off x="711014" y="2756453"/>
            <a:ext cx="10011344" cy="2693418"/>
          </a:xfrm>
          <a:prstGeom prst="rect">
            <a:avLst/>
          </a:prstGeom>
          <a:noFill/>
          <a:ln>
            <a:solidFill>
              <a:srgbClr val="30AEAB"/>
            </a:solidFill>
          </a:ln>
        </p:spPr>
        <p:txBody>
          <a:bodyPr wrap="square" lIns="0" tIns="0" rIns="0" bIns="0" rtlCol="0">
            <a:noAutofit/>
          </a:bodyPr>
          <a:lstStyle/>
          <a:p>
            <a:pPr indent="-274156">
              <a:spcAft>
                <a:spcPts val="900"/>
              </a:spcAft>
            </a:pPr>
            <a:endParaRPr lang="en-US" sz="1998" dirty="0">
              <a:latin typeface="微软雅黑" panose="020B0503020204020204" pitchFamily="34" charset="-122"/>
              <a:ea typeface="微软雅黑" panose="020B0503020204020204" pitchFamily="34" charset="-122"/>
            </a:endParaRPr>
          </a:p>
        </p:txBody>
      </p:sp>
      <p:sp>
        <p:nvSpPr>
          <p:cNvPr id="8" name="TextBox 10">
            <a:extLst>
              <a:ext uri="{FF2B5EF4-FFF2-40B4-BE49-F238E27FC236}">
                <a16:creationId xmlns:a16="http://schemas.microsoft.com/office/drawing/2014/main" xmlns="" id="{A6059582-0D00-415D-9DD5-613F9FA0DE58}"/>
              </a:ext>
            </a:extLst>
          </p:cNvPr>
          <p:cNvSpPr txBox="1"/>
          <p:nvPr/>
        </p:nvSpPr>
        <p:spPr>
          <a:xfrm>
            <a:off x="938539" y="2711963"/>
            <a:ext cx="2817847" cy="308088"/>
          </a:xfrm>
          <a:prstGeom prst="rect">
            <a:avLst/>
          </a:prstGeom>
          <a:solidFill>
            <a:srgbClr val="30AEAB"/>
          </a:solidFill>
          <a:ln>
            <a:noFill/>
          </a:ln>
        </p:spPr>
        <p:style>
          <a:lnRef idx="0">
            <a:scrgbClr r="0" g="0" b="0"/>
          </a:lnRef>
          <a:fillRef idx="0">
            <a:scrgbClr r="0" g="0" b="0"/>
          </a:fillRef>
          <a:effectRef idx="0">
            <a:scrgbClr r="0" g="0" b="0"/>
          </a:effectRef>
          <a:fontRef idx="minor">
            <a:schemeClr val="lt1"/>
          </a:fontRef>
        </p:style>
        <p:txBody>
          <a:bodyPr wrap="square" lIns="35982" tIns="0" rIns="0" bIns="0" rtlCol="0" anchor="ctr" anchorCtr="0">
            <a:noAutofit/>
          </a:bodyPr>
          <a:lstStyle/>
          <a:p>
            <a:pPr algn="ctr">
              <a:spcAft>
                <a:spcPts val="900"/>
              </a:spcAft>
            </a:pPr>
            <a:r>
              <a:rPr lang="zh-CN" altLang="en-US" sz="1600" dirty="0">
                <a:latin typeface="微软雅黑" panose="020B0503020204020204" pitchFamily="34" charset="-122"/>
                <a:ea typeface="微软雅黑" panose="020B0503020204020204" pitchFamily="34" charset="-122"/>
              </a:rPr>
              <a:t>天津碳市场三大特点</a:t>
            </a:r>
            <a:endParaRPr lang="en-US" sz="1600" dirty="0">
              <a:latin typeface="微软雅黑" panose="020B0503020204020204" pitchFamily="34" charset="-122"/>
              <a:ea typeface="微软雅黑" panose="020B0503020204020204" pitchFamily="34" charset="-122"/>
            </a:endParaRPr>
          </a:p>
        </p:txBody>
      </p:sp>
      <p:sp>
        <p:nvSpPr>
          <p:cNvPr id="11" name="TextBox 13">
            <a:extLst>
              <a:ext uri="{FF2B5EF4-FFF2-40B4-BE49-F238E27FC236}">
                <a16:creationId xmlns:a16="http://schemas.microsoft.com/office/drawing/2014/main" xmlns="" id="{8608FA9F-A514-4325-9D0A-D6C074BD43E1}"/>
              </a:ext>
            </a:extLst>
          </p:cNvPr>
          <p:cNvSpPr txBox="1"/>
          <p:nvPr/>
        </p:nvSpPr>
        <p:spPr>
          <a:xfrm>
            <a:off x="938540" y="1728204"/>
            <a:ext cx="9535496" cy="577114"/>
          </a:xfrm>
          <a:prstGeom prst="rect">
            <a:avLst/>
          </a:prstGeom>
          <a:noFill/>
        </p:spPr>
        <p:txBody>
          <a:bodyPr wrap="square" lIns="0" tIns="0" rIns="0" bIns="0" rtlCol="0">
            <a:noAutofit/>
          </a:bodyPr>
          <a:lstStyle/>
          <a:p>
            <a:pPr marL="285578" indent="-285578">
              <a:spcAft>
                <a:spcPts val="900"/>
              </a:spcAft>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天津市碳排放权交易于</a:t>
            </a:r>
            <a:r>
              <a:rPr lang="en-US" altLang="zh-CN" sz="1400" dirty="0">
                <a:latin typeface="微软雅黑" panose="020B0503020204020204" pitchFamily="34" charset="-122"/>
                <a:ea typeface="微软雅黑" panose="020B0503020204020204" pitchFamily="34" charset="-122"/>
              </a:rPr>
              <a:t>2013</a:t>
            </a:r>
            <a:r>
              <a:rPr lang="zh-CN" altLang="en-US" sz="1400" dirty="0">
                <a:latin typeface="微软雅黑" panose="020B0503020204020204" pitchFamily="34" charset="-122"/>
                <a:ea typeface="微软雅黑" panose="020B0503020204020204" pitchFamily="34" charset="-122"/>
              </a:rPr>
              <a:t>年</a:t>
            </a:r>
            <a:r>
              <a:rPr lang="en-US" altLang="zh-CN" sz="1400" dirty="0">
                <a:latin typeface="微软雅黑" panose="020B0503020204020204" pitchFamily="34" charset="-122"/>
                <a:ea typeface="微软雅黑" panose="020B0503020204020204" pitchFamily="34" charset="-122"/>
              </a:rPr>
              <a:t>12</a:t>
            </a:r>
            <a:r>
              <a:rPr lang="zh-CN" altLang="en-US" sz="1400" dirty="0">
                <a:latin typeface="微软雅黑" panose="020B0503020204020204" pitchFamily="34" charset="-122"/>
                <a:ea typeface="微软雅黑" panose="020B0503020204020204" pitchFamily="34" charset="-122"/>
              </a:rPr>
              <a:t>月</a:t>
            </a:r>
            <a:r>
              <a:rPr lang="en-US" altLang="zh-CN" sz="1400" dirty="0">
                <a:latin typeface="微软雅黑" panose="020B0503020204020204" pitchFamily="34" charset="-122"/>
                <a:ea typeface="微软雅黑" panose="020B0503020204020204" pitchFamily="34" charset="-122"/>
              </a:rPr>
              <a:t>26</a:t>
            </a:r>
            <a:r>
              <a:rPr lang="zh-CN" altLang="en-US" sz="1400" dirty="0" smtClean="0">
                <a:latin typeface="微软雅黑" panose="020B0503020204020204" pitchFamily="34" charset="-122"/>
                <a:ea typeface="微软雅黑" panose="020B0503020204020204" pitchFamily="34" charset="-122"/>
              </a:rPr>
              <a:t>日启动至，</a:t>
            </a:r>
            <a:r>
              <a:rPr lang="zh-CN" altLang="en-US" sz="1400" dirty="0">
                <a:latin typeface="微软雅黑" panose="020B0503020204020204" pitchFamily="34" charset="-122"/>
                <a:ea typeface="微软雅黑" panose="020B0503020204020204" pitchFamily="34" charset="-122"/>
              </a:rPr>
              <a:t>配额市场累计成交量</a:t>
            </a:r>
            <a:r>
              <a:rPr lang="en-US" altLang="zh-CN" sz="1400" dirty="0">
                <a:latin typeface="微软雅黑" panose="020B0503020204020204" pitchFamily="34" charset="-122"/>
                <a:ea typeface="微软雅黑" panose="020B0503020204020204" pitchFamily="34" charset="-122"/>
              </a:rPr>
              <a:t>591.38</a:t>
            </a:r>
            <a:r>
              <a:rPr lang="zh-CN" altLang="en-US" sz="1400" dirty="0">
                <a:latin typeface="微软雅黑" panose="020B0503020204020204" pitchFamily="34" charset="-122"/>
                <a:ea typeface="微软雅黑" panose="020B0503020204020204" pitchFamily="34" charset="-122"/>
              </a:rPr>
              <a:t>万吨，</a:t>
            </a:r>
            <a:r>
              <a:rPr lang="zh-CN" altLang="en-US" sz="1400" dirty="0" smtClean="0">
                <a:latin typeface="微软雅黑" panose="020B0503020204020204" pitchFamily="34" charset="-122"/>
                <a:ea typeface="微软雅黑" panose="020B0503020204020204" pitchFamily="34" charset="-122"/>
              </a:rPr>
              <a:t>成交额</a:t>
            </a:r>
            <a:r>
              <a:rPr lang="en-US" altLang="zh-CN" sz="1400" dirty="0" smtClean="0">
                <a:latin typeface="微软雅黑" panose="020B0503020204020204" pitchFamily="34" charset="-122"/>
                <a:ea typeface="微软雅黑" panose="020B0503020204020204" pitchFamily="34" charset="-122"/>
              </a:rPr>
              <a:t>7700</a:t>
            </a:r>
            <a:r>
              <a:rPr lang="zh-CN" altLang="en-US" sz="1400" dirty="0" smtClean="0">
                <a:latin typeface="微软雅黑" panose="020B0503020204020204" pitchFamily="34" charset="-122"/>
                <a:ea typeface="微软雅黑" panose="020B0503020204020204" pitchFamily="34" charset="-122"/>
              </a:rPr>
              <a:t>万元元</a:t>
            </a:r>
            <a:r>
              <a:rPr lang="zh-CN" altLang="en-US" sz="1400" dirty="0">
                <a:latin typeface="微软雅黑" panose="020B0503020204020204" pitchFamily="34" charset="-122"/>
                <a:ea typeface="微软雅黑" panose="020B0503020204020204" pitchFamily="34" charset="-122"/>
              </a:rPr>
              <a:t>，成交均价</a:t>
            </a:r>
            <a:r>
              <a:rPr lang="en-US" altLang="zh-CN" sz="1400" dirty="0">
                <a:latin typeface="微软雅黑" panose="020B0503020204020204" pitchFamily="34" charset="-122"/>
                <a:ea typeface="微软雅黑" panose="020B0503020204020204" pitchFamily="34" charset="-122"/>
              </a:rPr>
              <a:t>13.06</a:t>
            </a:r>
            <a:r>
              <a:rPr lang="zh-CN" altLang="en-US" sz="1400" dirty="0">
                <a:latin typeface="微软雅黑" panose="020B0503020204020204" pitchFamily="34" charset="-122"/>
                <a:ea typeface="微软雅黑" panose="020B0503020204020204" pitchFamily="34" charset="-122"/>
              </a:rPr>
              <a:t>元</a:t>
            </a:r>
            <a:r>
              <a:rPr lang="en-US" altLang="zh-CN" sz="1400" dirty="0">
                <a:latin typeface="微软雅黑" panose="020B0503020204020204" pitchFamily="34" charset="-122"/>
                <a:ea typeface="微软雅黑" panose="020B0503020204020204" pitchFamily="34" charset="-122"/>
              </a:rPr>
              <a:t>/</a:t>
            </a:r>
            <a:r>
              <a:rPr lang="zh-CN" altLang="en-US" sz="1400" dirty="0" smtClean="0">
                <a:latin typeface="微软雅黑" panose="020B0503020204020204" pitchFamily="34" charset="-122"/>
                <a:ea typeface="微软雅黑" panose="020B0503020204020204" pitchFamily="34" charset="-122"/>
              </a:rPr>
              <a:t>吨，</a:t>
            </a:r>
            <a:r>
              <a:rPr lang="en-US" altLang="zh-CN" sz="1400" dirty="0">
                <a:latin typeface="微软雅黑" panose="020B0503020204020204" pitchFamily="34" charset="-122"/>
                <a:ea typeface="微软雅黑" panose="020B0503020204020204" pitchFamily="34" charset="-122"/>
              </a:rPr>
              <a:t>CCER</a:t>
            </a:r>
            <a:r>
              <a:rPr lang="zh-CN" altLang="en-US" sz="1400" dirty="0">
                <a:latin typeface="微软雅黑" panose="020B0503020204020204" pitchFamily="34" charset="-122"/>
                <a:ea typeface="微软雅黑" panose="020B0503020204020204" pitchFamily="34" charset="-122"/>
              </a:rPr>
              <a:t>市场累计成交量</a:t>
            </a:r>
            <a:r>
              <a:rPr lang="en-US" altLang="zh-CN" sz="1400" dirty="0">
                <a:latin typeface="微软雅黑" panose="020B0503020204020204" pitchFamily="34" charset="-122"/>
                <a:ea typeface="微软雅黑" panose="020B0503020204020204" pitchFamily="34" charset="-122"/>
              </a:rPr>
              <a:t>240.79</a:t>
            </a:r>
            <a:r>
              <a:rPr lang="zh-CN" altLang="en-US" sz="1400" dirty="0">
                <a:latin typeface="微软雅黑" panose="020B0503020204020204" pitchFamily="34" charset="-122"/>
                <a:ea typeface="微软雅黑" panose="020B0503020204020204" pitchFamily="34" charset="-122"/>
              </a:rPr>
              <a:t>万吨</a:t>
            </a:r>
            <a:r>
              <a:rPr lang="zh-CN" altLang="en-US" sz="1400" dirty="0" smtClean="0">
                <a:latin typeface="微软雅黑" panose="020B0503020204020204" pitchFamily="34" charset="-122"/>
                <a:ea typeface="微软雅黑" panose="020B0503020204020204" pitchFamily="34" charset="-122"/>
              </a:rPr>
              <a:t>；</a:t>
            </a:r>
            <a:endParaRPr lang="en-US" altLang="zh-CN" sz="1400" dirty="0">
              <a:latin typeface="微软雅黑" panose="020B0503020204020204" pitchFamily="34" charset="-122"/>
              <a:ea typeface="微软雅黑" panose="020B0503020204020204" pitchFamily="34" charset="-122"/>
            </a:endParaRPr>
          </a:p>
        </p:txBody>
      </p:sp>
      <p:sp>
        <p:nvSpPr>
          <p:cNvPr id="12" name="TextBox 14">
            <a:extLst>
              <a:ext uri="{FF2B5EF4-FFF2-40B4-BE49-F238E27FC236}">
                <a16:creationId xmlns:a16="http://schemas.microsoft.com/office/drawing/2014/main" xmlns="" id="{460A8718-23A5-45D3-98F0-8883EC355A7C}"/>
              </a:ext>
            </a:extLst>
          </p:cNvPr>
          <p:cNvSpPr txBox="1"/>
          <p:nvPr/>
        </p:nvSpPr>
        <p:spPr>
          <a:xfrm>
            <a:off x="914789" y="3093199"/>
            <a:ext cx="9559247" cy="2262571"/>
          </a:xfrm>
          <a:prstGeom prst="rect">
            <a:avLst/>
          </a:prstGeom>
          <a:noFill/>
        </p:spPr>
        <p:txBody>
          <a:bodyPr wrap="square" lIns="0" tIns="0" rIns="0" bIns="0" rtlCol="0">
            <a:noAutofit/>
          </a:bodyPr>
          <a:lstStyle/>
          <a:p>
            <a:pPr marL="285578" indent="-285578">
              <a:lnSpc>
                <a:spcPct val="150000"/>
              </a:lnSpc>
              <a:spcAft>
                <a:spcPts val="900"/>
              </a:spcAft>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第一，从交易方式来看，协议交易占比较多，占到总成交量的</a:t>
            </a:r>
            <a:r>
              <a:rPr lang="en-US" altLang="zh-CN" sz="1400" dirty="0">
                <a:latin typeface="微软雅黑" panose="020B0503020204020204" pitchFamily="34" charset="-122"/>
                <a:ea typeface="微软雅黑" panose="020B0503020204020204" pitchFamily="34" charset="-122"/>
              </a:rPr>
              <a:t>92.99</a:t>
            </a:r>
            <a:r>
              <a:rPr lang="en-US" altLang="zh-CN" sz="1400" dirty="0" smtClean="0">
                <a:latin typeface="微软雅黑" panose="020B0503020204020204" pitchFamily="34" charset="-122"/>
                <a:ea typeface="微软雅黑" panose="020B0503020204020204" pitchFamily="34" charset="-122"/>
              </a:rPr>
              <a:t>%</a:t>
            </a:r>
            <a:r>
              <a:rPr lang="zh-CN" altLang="en-US" sz="1400" dirty="0" smtClean="0">
                <a:latin typeface="微软雅黑" panose="020B0503020204020204" pitchFamily="34" charset="-122"/>
                <a:ea typeface="微软雅黑" panose="020B0503020204020204" pitchFamily="34" charset="-122"/>
              </a:rPr>
              <a:t>；</a:t>
            </a:r>
            <a:endParaRPr lang="en-US" altLang="zh-CN" sz="1400" dirty="0">
              <a:latin typeface="微软雅黑" panose="020B0503020204020204" pitchFamily="34" charset="-122"/>
              <a:ea typeface="微软雅黑" panose="020B0503020204020204" pitchFamily="34" charset="-122"/>
            </a:endParaRPr>
          </a:p>
          <a:p>
            <a:pPr marL="285578" indent="-285578">
              <a:lnSpc>
                <a:spcPct val="150000"/>
              </a:lnSpc>
              <a:spcAft>
                <a:spcPts val="900"/>
              </a:spcAft>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第二，从交易主体构成来看，主要交易主体是天津市纳入排放权交易试点的企业，占总交易量的</a:t>
            </a:r>
            <a:r>
              <a:rPr lang="en-US" altLang="zh-CN" sz="1400" dirty="0">
                <a:latin typeface="微软雅黑" panose="020B0503020204020204" pitchFamily="34" charset="-122"/>
                <a:ea typeface="微软雅黑" panose="020B0503020204020204" pitchFamily="34" charset="-122"/>
              </a:rPr>
              <a:t>89.53</a:t>
            </a:r>
            <a:r>
              <a:rPr lang="en-US" altLang="zh-CN" sz="1400" dirty="0" smtClean="0">
                <a:latin typeface="微软雅黑" panose="020B0503020204020204" pitchFamily="34" charset="-122"/>
                <a:ea typeface="微软雅黑" panose="020B0503020204020204" pitchFamily="34" charset="-122"/>
              </a:rPr>
              <a:t>%</a:t>
            </a:r>
            <a:r>
              <a:rPr lang="zh-CN" altLang="en-US" sz="1400" dirty="0" smtClean="0">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以纳入企业刚需为主，以投资机构作为市场的流动性提供者，有缺口的企业刚需最为迫切，其他交易动力略显不足</a:t>
            </a:r>
            <a:endParaRPr lang="en-US" altLang="zh-CN" sz="1400" dirty="0">
              <a:latin typeface="微软雅黑" panose="020B0503020204020204" pitchFamily="34" charset="-122"/>
              <a:ea typeface="微软雅黑" panose="020B0503020204020204" pitchFamily="34" charset="-122"/>
            </a:endParaRPr>
          </a:p>
          <a:p>
            <a:pPr marL="285578" indent="-285578">
              <a:lnSpc>
                <a:spcPct val="150000"/>
              </a:lnSpc>
              <a:spcAft>
                <a:spcPts val="900"/>
              </a:spcAft>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第三，从交易时段来看周期性特点明显，交易量集中在临近履约期（每年</a:t>
            </a:r>
            <a:r>
              <a:rPr lang="en-US" altLang="zh-CN" sz="1400" dirty="0">
                <a:latin typeface="微软雅黑" panose="020B0503020204020204" pitchFamily="34" charset="-122"/>
                <a:ea typeface="微软雅黑" panose="020B0503020204020204" pitchFamily="34" charset="-122"/>
              </a:rPr>
              <a:t>5-6</a:t>
            </a:r>
            <a:r>
              <a:rPr lang="zh-CN" altLang="en-US" sz="1400" dirty="0">
                <a:latin typeface="微软雅黑" panose="020B0503020204020204" pitchFamily="34" charset="-122"/>
                <a:ea typeface="微软雅黑" panose="020B0503020204020204" pitchFamily="34" charset="-122"/>
              </a:rPr>
              <a:t>月），占总交易量的</a:t>
            </a:r>
            <a:r>
              <a:rPr lang="en-US" altLang="zh-CN" sz="1400" dirty="0">
                <a:latin typeface="微软雅黑" panose="020B0503020204020204" pitchFamily="34" charset="-122"/>
                <a:ea typeface="微软雅黑" panose="020B0503020204020204" pitchFamily="34" charset="-122"/>
              </a:rPr>
              <a:t>81.99%</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2018</a:t>
            </a:r>
            <a:r>
              <a:rPr lang="zh-CN" altLang="en-US" sz="1400" dirty="0">
                <a:latin typeface="微软雅黑" panose="020B0503020204020204" pitchFamily="34" charset="-122"/>
                <a:ea typeface="微软雅黑" panose="020B0503020204020204" pitchFamily="34" charset="-122"/>
              </a:rPr>
              <a:t>年占比</a:t>
            </a:r>
            <a:r>
              <a:rPr lang="en-US" altLang="zh-CN" sz="1400" dirty="0">
                <a:latin typeface="微软雅黑" panose="020B0503020204020204" pitchFamily="34" charset="-122"/>
                <a:ea typeface="微软雅黑" panose="020B0503020204020204" pitchFamily="34" charset="-122"/>
              </a:rPr>
              <a:t>72.93%</a:t>
            </a:r>
            <a:r>
              <a:rPr lang="zh-CN" altLang="en-US" sz="1400" dirty="0">
                <a:latin typeface="微软雅黑" panose="020B0503020204020204" pitchFamily="34" charset="-122"/>
                <a:ea typeface="微软雅黑" panose="020B0503020204020204" pitchFamily="34" charset="-122"/>
              </a:rPr>
              <a:t>。</a:t>
            </a:r>
          </a:p>
        </p:txBody>
      </p:sp>
    </p:spTree>
    <p:extLst>
      <p:ext uri="{BB962C8B-B14F-4D97-AF65-F5344CB8AC3E}">
        <p14:creationId xmlns:p14="http://schemas.microsoft.com/office/powerpoint/2010/main" val="2941042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文本框 132"/>
          <p:cNvSpPr txBox="1"/>
          <p:nvPr/>
        </p:nvSpPr>
        <p:spPr>
          <a:xfrm>
            <a:off x="3209782" y="571433"/>
            <a:ext cx="4355218" cy="523220"/>
          </a:xfrm>
          <a:prstGeom prst="rect">
            <a:avLst/>
          </a:prstGeom>
          <a:noFill/>
        </p:spPr>
        <p:txBody>
          <a:bodyPr wrap="square" rtlCol="0">
            <a:spAutoFit/>
          </a:bodyPr>
          <a:lstStyle/>
          <a:p>
            <a:r>
              <a:rPr lang="zh-CN" altLang="en-US" sz="2800" b="1" dirty="0">
                <a:solidFill>
                  <a:srgbClr val="027C5F"/>
                </a:solidFill>
                <a:latin typeface="Arial"/>
                <a:ea typeface="Microsoft YaHei"/>
                <a:sym typeface="Arial"/>
              </a:rPr>
              <a:t>天津试点碳交易基本流程</a:t>
            </a:r>
            <a:endParaRPr lang="zh-CN" altLang="en-US" sz="2800" b="1" dirty="0">
              <a:latin typeface="Arial"/>
              <a:ea typeface="Microsoft YaHei"/>
              <a:sym typeface="Arial"/>
            </a:endParaRPr>
          </a:p>
        </p:txBody>
      </p:sp>
      <p:grpSp>
        <p:nvGrpSpPr>
          <p:cNvPr id="9" name="组合 8"/>
          <p:cNvGrpSpPr/>
          <p:nvPr/>
        </p:nvGrpSpPr>
        <p:grpSpPr>
          <a:xfrm>
            <a:off x="1611605" y="1525234"/>
            <a:ext cx="8749065" cy="4757797"/>
            <a:chOff x="1611605" y="1190383"/>
            <a:chExt cx="8749065" cy="4757797"/>
          </a:xfrm>
        </p:grpSpPr>
        <p:sp>
          <p:nvSpPr>
            <p:cNvPr id="90" name="圆角矩形 89"/>
            <p:cNvSpPr/>
            <p:nvPr/>
          </p:nvSpPr>
          <p:spPr>
            <a:xfrm>
              <a:off x="4960070" y="1668711"/>
              <a:ext cx="1584000" cy="543850"/>
            </a:xfrm>
            <a:prstGeom prst="roundRect">
              <a:avLst/>
            </a:prstGeom>
            <a:ln w="12700">
              <a:solidFill>
                <a:srgbClr val="0F8367"/>
              </a:solidFill>
            </a:ln>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zh-CN" sz="1400" dirty="0">
                  <a:latin typeface="Arial"/>
                  <a:ea typeface="Microsoft YaHei"/>
                  <a:sym typeface="Arial"/>
                </a:rPr>
                <a:t>1.</a:t>
              </a:r>
              <a:r>
                <a:rPr lang="zh-CN" altLang="en-US" sz="1400" dirty="0">
                  <a:latin typeface="Arial"/>
                  <a:ea typeface="Microsoft YaHei"/>
                  <a:sym typeface="Arial"/>
                </a:rPr>
                <a:t>企业在</a:t>
              </a:r>
              <a:r>
                <a:rPr lang="zh-CN" altLang="en-US" sz="1400" dirty="0">
                  <a:effectLst>
                    <a:outerShdw blurRad="38100" dist="38100" dir="2700000" algn="tl">
                      <a:srgbClr val="000000">
                        <a:alpha val="43137"/>
                      </a:srgbClr>
                    </a:outerShdw>
                  </a:effectLst>
                  <a:latin typeface="Arial"/>
                  <a:ea typeface="Microsoft YaHei"/>
                  <a:sym typeface="Arial"/>
                </a:rPr>
                <a:t>注册登记系统</a:t>
              </a:r>
              <a:r>
                <a:rPr lang="zh-CN" altLang="en-US" sz="1400" dirty="0">
                  <a:latin typeface="Arial"/>
                  <a:ea typeface="Microsoft YaHei"/>
                  <a:sym typeface="Arial"/>
                </a:rPr>
                <a:t>注册</a:t>
              </a:r>
            </a:p>
          </p:txBody>
        </p:sp>
        <p:sp>
          <p:nvSpPr>
            <p:cNvPr id="91" name="圆角矩形 90"/>
            <p:cNvSpPr/>
            <p:nvPr/>
          </p:nvSpPr>
          <p:spPr>
            <a:xfrm>
              <a:off x="3159870" y="2175976"/>
              <a:ext cx="1368152" cy="621543"/>
            </a:xfrm>
            <a:prstGeom prst="roundRect">
              <a:avLst/>
            </a:prstGeom>
            <a:ln w="12700">
              <a:solidFill>
                <a:srgbClr val="0F8367"/>
              </a:solidFill>
            </a:ln>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zh-CN" sz="1400" dirty="0">
                  <a:latin typeface="Arial"/>
                  <a:ea typeface="Microsoft YaHei"/>
                  <a:sym typeface="Arial"/>
                </a:rPr>
                <a:t>2.</a:t>
              </a:r>
              <a:r>
                <a:rPr lang="zh-CN" altLang="en-US" sz="1400" dirty="0">
                  <a:latin typeface="Arial"/>
                  <a:ea typeface="Microsoft YaHei"/>
                  <a:sym typeface="Arial"/>
                </a:rPr>
                <a:t>省主管部门给企业发配额</a:t>
              </a:r>
            </a:p>
          </p:txBody>
        </p:sp>
        <p:sp>
          <p:nvSpPr>
            <p:cNvPr id="92" name="圆角矩形 91"/>
            <p:cNvSpPr/>
            <p:nvPr/>
          </p:nvSpPr>
          <p:spPr>
            <a:xfrm>
              <a:off x="4960070" y="2852829"/>
              <a:ext cx="1584000" cy="684000"/>
            </a:xfrm>
            <a:prstGeom prst="roundRect">
              <a:avLst/>
            </a:prstGeom>
            <a:ln w="12700">
              <a:solidFill>
                <a:srgbClr val="0F8367"/>
              </a:solidFill>
            </a:ln>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zh-CN" sz="1400" dirty="0">
                  <a:latin typeface="Arial"/>
                  <a:ea typeface="Microsoft YaHei"/>
                  <a:sym typeface="Arial"/>
                </a:rPr>
                <a:t>3.</a:t>
              </a:r>
              <a:r>
                <a:rPr lang="zh-CN" altLang="en-US" sz="1400" dirty="0">
                  <a:latin typeface="Arial"/>
                  <a:ea typeface="Microsoft YaHei"/>
                  <a:sym typeface="Arial"/>
                </a:rPr>
                <a:t>企业获取配额，可划到交易账户</a:t>
              </a:r>
            </a:p>
          </p:txBody>
        </p:sp>
        <p:sp>
          <p:nvSpPr>
            <p:cNvPr id="93" name="圆角矩形 92"/>
            <p:cNvSpPr/>
            <p:nvPr/>
          </p:nvSpPr>
          <p:spPr>
            <a:xfrm>
              <a:off x="7048302" y="2901519"/>
              <a:ext cx="1440160" cy="584958"/>
            </a:xfrm>
            <a:prstGeom prst="roundRect">
              <a:avLst/>
            </a:prstGeom>
            <a:ln w="12700">
              <a:solidFill>
                <a:srgbClr val="0F8367"/>
              </a:solidFill>
            </a:ln>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zh-CN" sz="1400" dirty="0">
                  <a:latin typeface="Arial"/>
                  <a:ea typeface="Microsoft YaHei"/>
                  <a:sym typeface="Arial"/>
                </a:rPr>
                <a:t>4.</a:t>
              </a:r>
              <a:r>
                <a:rPr lang="zh-CN" altLang="en-US" sz="1400" dirty="0">
                  <a:latin typeface="Arial"/>
                  <a:ea typeface="Microsoft YaHei"/>
                  <a:sym typeface="Arial"/>
                </a:rPr>
                <a:t>企业在交易系统参与交易</a:t>
              </a:r>
            </a:p>
          </p:txBody>
        </p:sp>
        <p:sp>
          <p:nvSpPr>
            <p:cNvPr id="94" name="圆角矩形 93"/>
            <p:cNvSpPr/>
            <p:nvPr/>
          </p:nvSpPr>
          <p:spPr>
            <a:xfrm>
              <a:off x="4961318" y="3860547"/>
              <a:ext cx="1584000" cy="621543"/>
            </a:xfrm>
            <a:prstGeom prst="roundRect">
              <a:avLst/>
            </a:prstGeom>
            <a:ln w="12700">
              <a:solidFill>
                <a:srgbClr val="0F8367"/>
              </a:solidFill>
            </a:ln>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zh-CN" sz="1400" dirty="0">
                  <a:latin typeface="Arial"/>
                  <a:ea typeface="Microsoft YaHei"/>
                  <a:sym typeface="Arial"/>
                </a:rPr>
                <a:t>5.</a:t>
              </a:r>
              <a:r>
                <a:rPr lang="zh-CN" altLang="en-US" sz="1400" dirty="0">
                  <a:latin typeface="Arial"/>
                  <a:ea typeface="Microsoft YaHei"/>
                  <a:sym typeface="Arial"/>
                </a:rPr>
                <a:t>企业根据排放量准备履约</a:t>
              </a:r>
            </a:p>
          </p:txBody>
        </p:sp>
        <p:sp>
          <p:nvSpPr>
            <p:cNvPr id="95" name="剪去对角的矩形 94"/>
            <p:cNvSpPr/>
            <p:nvPr/>
          </p:nvSpPr>
          <p:spPr>
            <a:xfrm>
              <a:off x="3125014" y="1190383"/>
              <a:ext cx="1757782" cy="388464"/>
            </a:xfrm>
            <a:prstGeom prst="snip2DiagRect">
              <a:avLst/>
            </a:prstGeom>
            <a:solidFill>
              <a:srgbClr val="007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zh-CN" altLang="en-US" b="1" dirty="0">
                  <a:latin typeface="Arial"/>
                  <a:ea typeface="Microsoft YaHei"/>
                  <a:sym typeface="Arial"/>
                </a:rPr>
                <a:t>省级主管部门</a:t>
              </a:r>
            </a:p>
          </p:txBody>
        </p:sp>
        <p:sp>
          <p:nvSpPr>
            <p:cNvPr id="96" name="圆角矩形 95"/>
            <p:cNvSpPr/>
            <p:nvPr/>
          </p:nvSpPr>
          <p:spPr>
            <a:xfrm>
              <a:off x="5176095" y="1190383"/>
              <a:ext cx="1080120" cy="388464"/>
            </a:xfrm>
            <a:prstGeom prst="roundRect">
              <a:avLst/>
            </a:prstGeom>
            <a:solidFill>
              <a:srgbClr val="007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zh-CN" altLang="en-US" b="1" dirty="0">
                  <a:solidFill>
                    <a:schemeClr val="lt1"/>
                  </a:solidFill>
                  <a:latin typeface="Arial"/>
                  <a:ea typeface="Microsoft YaHei"/>
                  <a:sym typeface="Arial"/>
                </a:rPr>
                <a:t>企业</a:t>
              </a:r>
            </a:p>
          </p:txBody>
        </p:sp>
        <p:sp>
          <p:nvSpPr>
            <p:cNvPr id="97" name="圆角矩形 96"/>
            <p:cNvSpPr/>
            <p:nvPr/>
          </p:nvSpPr>
          <p:spPr>
            <a:xfrm>
              <a:off x="7129601" y="1190383"/>
              <a:ext cx="1080120" cy="388464"/>
            </a:xfrm>
            <a:prstGeom prst="roundRect">
              <a:avLst/>
            </a:prstGeom>
            <a:solidFill>
              <a:srgbClr val="007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zh-CN" altLang="en-US" b="1" dirty="0">
                  <a:solidFill>
                    <a:schemeClr val="lt1"/>
                  </a:solidFill>
                  <a:latin typeface="Arial"/>
                  <a:ea typeface="Microsoft YaHei"/>
                  <a:sym typeface="Arial"/>
                </a:rPr>
                <a:t>交易所</a:t>
              </a:r>
            </a:p>
          </p:txBody>
        </p:sp>
        <p:sp>
          <p:nvSpPr>
            <p:cNvPr id="98" name="圆角矩形 97"/>
            <p:cNvSpPr/>
            <p:nvPr/>
          </p:nvSpPr>
          <p:spPr>
            <a:xfrm>
              <a:off x="8914019" y="1190383"/>
              <a:ext cx="1302636" cy="388464"/>
            </a:xfrm>
            <a:prstGeom prst="roundRect">
              <a:avLst/>
            </a:prstGeom>
            <a:solidFill>
              <a:srgbClr val="007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zh-CN" altLang="en-US" b="1" dirty="0">
                  <a:solidFill>
                    <a:schemeClr val="lt1"/>
                  </a:solidFill>
                  <a:latin typeface="Arial"/>
                  <a:ea typeface="Microsoft YaHei"/>
                  <a:sym typeface="Arial"/>
                </a:rPr>
                <a:t>核查机构</a:t>
              </a:r>
            </a:p>
          </p:txBody>
        </p:sp>
        <p:sp>
          <p:nvSpPr>
            <p:cNvPr id="99" name="圆角矩形 98"/>
            <p:cNvSpPr/>
            <p:nvPr/>
          </p:nvSpPr>
          <p:spPr>
            <a:xfrm>
              <a:off x="8926254" y="2898113"/>
              <a:ext cx="1368000" cy="621543"/>
            </a:xfrm>
            <a:prstGeom prst="roundRect">
              <a:avLst/>
            </a:prstGeom>
            <a:ln>
              <a:solidFill>
                <a:srgbClr val="0070C0"/>
              </a:solidFill>
            </a:ln>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1400" dirty="0">
                  <a:latin typeface="Arial"/>
                  <a:ea typeface="Microsoft YaHei"/>
                  <a:sym typeface="Arial"/>
                </a:rPr>
                <a:t>企业提交排放报告</a:t>
              </a:r>
            </a:p>
          </p:txBody>
        </p:sp>
        <p:sp>
          <p:nvSpPr>
            <p:cNvPr id="100" name="圆角矩形 99"/>
            <p:cNvSpPr/>
            <p:nvPr/>
          </p:nvSpPr>
          <p:spPr>
            <a:xfrm>
              <a:off x="8920510" y="3823962"/>
              <a:ext cx="1368152" cy="699236"/>
            </a:xfrm>
            <a:prstGeom prst="roundRect">
              <a:avLst/>
            </a:prstGeom>
            <a:ln>
              <a:solidFill>
                <a:srgbClr val="0070C0"/>
              </a:solidFill>
            </a:ln>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1400" dirty="0">
                  <a:latin typeface="Arial"/>
                  <a:ea typeface="Microsoft YaHei"/>
                  <a:sym typeface="Arial"/>
                </a:rPr>
                <a:t>核查机构确定企业排放量</a:t>
              </a:r>
              <a:endParaRPr lang="en-US" altLang="zh-CN" sz="1400" dirty="0">
                <a:latin typeface="Arial"/>
                <a:ea typeface="Microsoft YaHei"/>
                <a:sym typeface="Arial"/>
              </a:endParaRPr>
            </a:p>
            <a:p>
              <a:pPr algn="ctr"/>
              <a:r>
                <a:rPr lang="zh-CN" altLang="en-US" sz="1400" dirty="0">
                  <a:latin typeface="Arial"/>
                  <a:ea typeface="Microsoft YaHei"/>
                  <a:sym typeface="Arial"/>
                </a:rPr>
                <a:t>主管部门审定</a:t>
              </a:r>
            </a:p>
          </p:txBody>
        </p:sp>
        <p:sp>
          <p:nvSpPr>
            <p:cNvPr id="101" name="右箭头 100"/>
            <p:cNvSpPr/>
            <p:nvPr/>
          </p:nvSpPr>
          <p:spPr>
            <a:xfrm rot="5400000">
              <a:off x="9484127" y="3574777"/>
              <a:ext cx="233079" cy="216024"/>
            </a:xfrm>
            <a:prstGeom prst="rightArrow">
              <a:avLst/>
            </a:prstGeom>
            <a:solidFill>
              <a:srgbClr val="FFFFFF"/>
            </a:solidFill>
            <a:ln>
              <a:solidFill>
                <a:srgbClr val="0070C0"/>
              </a:solidFill>
            </a:ln>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latin typeface="Arial"/>
                <a:ea typeface="Microsoft YaHei"/>
                <a:sym typeface="Arial"/>
              </a:endParaRPr>
            </a:p>
          </p:txBody>
        </p:sp>
        <p:sp>
          <p:nvSpPr>
            <p:cNvPr id="102" name="圆角矩形 101"/>
            <p:cNvSpPr/>
            <p:nvPr/>
          </p:nvSpPr>
          <p:spPr>
            <a:xfrm>
              <a:off x="5032078" y="5116582"/>
              <a:ext cx="1584176" cy="821322"/>
            </a:xfrm>
            <a:prstGeom prst="roundRect">
              <a:avLst/>
            </a:prstGeom>
            <a:ln w="12700">
              <a:solidFill>
                <a:srgbClr val="0F8367"/>
              </a:solidFill>
            </a:ln>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zh-CN" sz="1400" dirty="0">
                  <a:latin typeface="Arial"/>
                  <a:ea typeface="Microsoft YaHei"/>
                  <a:sym typeface="Arial"/>
                </a:rPr>
                <a:t>7.</a:t>
              </a:r>
              <a:r>
                <a:rPr lang="zh-CN" altLang="en-US" sz="1400" dirty="0">
                  <a:latin typeface="Arial"/>
                  <a:ea typeface="Microsoft YaHei"/>
                  <a:sym typeface="Arial"/>
                </a:rPr>
                <a:t>企业注销与排放量相当的配额完成履约</a:t>
              </a:r>
            </a:p>
          </p:txBody>
        </p:sp>
        <p:sp>
          <p:nvSpPr>
            <p:cNvPr id="103" name="圆角矩形 102"/>
            <p:cNvSpPr/>
            <p:nvPr/>
          </p:nvSpPr>
          <p:spPr>
            <a:xfrm>
              <a:off x="6976294" y="4658563"/>
              <a:ext cx="1512168" cy="621543"/>
            </a:xfrm>
            <a:prstGeom prst="roundRect">
              <a:avLst/>
            </a:prstGeom>
            <a:ln w="12700">
              <a:solidFill>
                <a:srgbClr val="0F8367"/>
              </a:solidFill>
            </a:ln>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zh-CN" sz="1400" dirty="0">
                  <a:latin typeface="Arial"/>
                  <a:ea typeface="Microsoft YaHei"/>
                  <a:sym typeface="Arial"/>
                </a:rPr>
                <a:t>6.</a:t>
              </a:r>
              <a:r>
                <a:rPr lang="zh-CN" altLang="en-US" sz="1400" dirty="0">
                  <a:latin typeface="Arial"/>
                  <a:ea typeface="Microsoft YaHei"/>
                  <a:sym typeface="Arial"/>
                </a:rPr>
                <a:t>企业在市场买卖配额和</a:t>
              </a:r>
              <a:r>
                <a:rPr lang="en-US" altLang="zh-CN" sz="1400" dirty="0" err="1">
                  <a:latin typeface="Arial"/>
                  <a:ea typeface="Microsoft YaHei"/>
                  <a:sym typeface="Arial"/>
                </a:rPr>
                <a:t>CCER</a:t>
              </a:r>
              <a:endParaRPr lang="zh-CN" altLang="en-US" sz="1400" dirty="0">
                <a:latin typeface="Arial"/>
                <a:ea typeface="Microsoft YaHei"/>
                <a:sym typeface="Arial"/>
              </a:endParaRPr>
            </a:p>
          </p:txBody>
        </p:sp>
        <p:cxnSp>
          <p:nvCxnSpPr>
            <p:cNvPr id="104" name="直接连接符 103"/>
            <p:cNvCxnSpPr/>
            <p:nvPr/>
          </p:nvCxnSpPr>
          <p:spPr>
            <a:xfrm>
              <a:off x="2943846" y="1594396"/>
              <a:ext cx="0" cy="4353781"/>
            </a:xfrm>
            <a:prstGeom prst="line">
              <a:avLst/>
            </a:prstGeom>
            <a:ln w="15875">
              <a:solidFill>
                <a:srgbClr val="0F8367"/>
              </a:solidFill>
            </a:ln>
            <a:effectLst/>
          </p:spPr>
          <p:style>
            <a:lnRef idx="1">
              <a:schemeClr val="accent1"/>
            </a:lnRef>
            <a:fillRef idx="0">
              <a:schemeClr val="accent1"/>
            </a:fillRef>
            <a:effectRef idx="0">
              <a:schemeClr val="accent1"/>
            </a:effectRef>
            <a:fontRef idx="minor">
              <a:schemeClr val="tx1"/>
            </a:fontRef>
          </p:style>
        </p:cxnSp>
        <p:sp>
          <p:nvSpPr>
            <p:cNvPr id="105" name="圆角矩形 104"/>
            <p:cNvSpPr/>
            <p:nvPr/>
          </p:nvSpPr>
          <p:spPr>
            <a:xfrm>
              <a:off x="1647702" y="2284500"/>
              <a:ext cx="1152128" cy="388464"/>
            </a:xfrm>
            <a:prstGeom prst="roundRect">
              <a:avLst/>
            </a:prstGeom>
            <a:gradFill flip="none" rotWithShape="1">
              <a:gsLst>
                <a:gs pos="100000">
                  <a:srgbClr val="FFFFFF">
                    <a:lumMod val="100000"/>
                  </a:srgbClr>
                </a:gs>
                <a:gs pos="0">
                  <a:srgbClr val="D9D9DA"/>
                </a:gs>
              </a:gsLst>
              <a:lin ang="2700000" scaled="1"/>
              <a:tileRect/>
            </a:gradFill>
            <a:ln w="28575">
              <a:gradFill flip="none" rotWithShape="1">
                <a:gsLst>
                  <a:gs pos="100000">
                    <a:srgbClr val="FFFFFF"/>
                  </a:gs>
                  <a:gs pos="0">
                    <a:srgbClr val="D9D9DA"/>
                  </a:gs>
                </a:gsLst>
                <a:lin ang="135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solidFill>
                  <a:latin typeface="Arial"/>
                  <a:ea typeface="Microsoft YaHei"/>
                  <a:sym typeface="Arial"/>
                </a:rPr>
                <a:t>配额发放</a:t>
              </a:r>
            </a:p>
          </p:txBody>
        </p:sp>
        <p:sp>
          <p:nvSpPr>
            <p:cNvPr id="106" name="圆角矩形 105"/>
            <p:cNvSpPr/>
            <p:nvPr/>
          </p:nvSpPr>
          <p:spPr>
            <a:xfrm>
              <a:off x="1647702" y="3067182"/>
              <a:ext cx="1152128" cy="388464"/>
            </a:xfrm>
            <a:prstGeom prst="roundRect">
              <a:avLst/>
            </a:prstGeom>
            <a:gradFill flip="none" rotWithShape="1">
              <a:gsLst>
                <a:gs pos="100000">
                  <a:srgbClr val="FFFFFF">
                    <a:lumMod val="100000"/>
                  </a:srgbClr>
                </a:gs>
                <a:gs pos="0">
                  <a:srgbClr val="D9D9DA"/>
                </a:gs>
              </a:gsLst>
              <a:lin ang="2700000" scaled="1"/>
              <a:tileRect/>
            </a:gradFill>
            <a:ln w="28575">
              <a:gradFill flip="none" rotWithShape="1">
                <a:gsLst>
                  <a:gs pos="100000">
                    <a:srgbClr val="FFFFFF"/>
                  </a:gs>
                  <a:gs pos="0">
                    <a:srgbClr val="D9D9DA"/>
                  </a:gs>
                </a:gsLst>
                <a:lin ang="135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solidFill>
                  <a:latin typeface="Arial"/>
                  <a:ea typeface="Microsoft YaHei"/>
                  <a:sym typeface="Arial"/>
                </a:rPr>
                <a:t>配额交易</a:t>
              </a:r>
            </a:p>
          </p:txBody>
        </p:sp>
        <p:sp>
          <p:nvSpPr>
            <p:cNvPr id="107" name="圆角矩形 106"/>
            <p:cNvSpPr/>
            <p:nvPr/>
          </p:nvSpPr>
          <p:spPr>
            <a:xfrm>
              <a:off x="1611605" y="3999496"/>
              <a:ext cx="1236851" cy="388464"/>
            </a:xfrm>
            <a:prstGeom prst="roundRect">
              <a:avLst/>
            </a:prstGeom>
            <a:gradFill flip="none" rotWithShape="1">
              <a:gsLst>
                <a:gs pos="100000">
                  <a:srgbClr val="FFFFFF">
                    <a:lumMod val="100000"/>
                  </a:srgbClr>
                </a:gs>
                <a:gs pos="0">
                  <a:srgbClr val="D9D9DA"/>
                </a:gs>
              </a:gsLst>
              <a:lin ang="2700000" scaled="1"/>
              <a:tileRect/>
            </a:gradFill>
            <a:ln w="28575">
              <a:gradFill flip="none" rotWithShape="1">
                <a:gsLst>
                  <a:gs pos="100000">
                    <a:srgbClr val="FFFFFF"/>
                  </a:gs>
                  <a:gs pos="0">
                    <a:srgbClr val="D9D9DA"/>
                  </a:gs>
                </a:gsLst>
                <a:lin ang="135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solidFill>
                  <a:latin typeface="Arial"/>
                  <a:ea typeface="Microsoft YaHei"/>
                  <a:sym typeface="Arial"/>
                </a:rPr>
                <a:t>排放量核查</a:t>
              </a:r>
            </a:p>
          </p:txBody>
        </p:sp>
        <p:sp>
          <p:nvSpPr>
            <p:cNvPr id="108" name="圆角矩形 107"/>
            <p:cNvSpPr/>
            <p:nvPr/>
          </p:nvSpPr>
          <p:spPr>
            <a:xfrm>
              <a:off x="1647702" y="4761332"/>
              <a:ext cx="1152128" cy="388464"/>
            </a:xfrm>
            <a:prstGeom prst="roundRect">
              <a:avLst/>
            </a:prstGeom>
            <a:gradFill flip="none" rotWithShape="1">
              <a:gsLst>
                <a:gs pos="100000">
                  <a:srgbClr val="FFFFFF">
                    <a:lumMod val="100000"/>
                  </a:srgbClr>
                </a:gs>
                <a:gs pos="0">
                  <a:srgbClr val="D9D9DA"/>
                </a:gs>
              </a:gsLst>
              <a:lin ang="2700000" scaled="1"/>
              <a:tileRect/>
            </a:gradFill>
            <a:ln w="28575">
              <a:gradFill flip="none" rotWithShape="1">
                <a:gsLst>
                  <a:gs pos="100000">
                    <a:srgbClr val="FFFFFF"/>
                  </a:gs>
                  <a:gs pos="0">
                    <a:srgbClr val="D9D9DA"/>
                  </a:gs>
                </a:gsLst>
                <a:lin ang="135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solidFill>
                  <a:latin typeface="Arial"/>
                  <a:ea typeface="Microsoft YaHei"/>
                  <a:sym typeface="Arial"/>
                </a:rPr>
                <a:t>交易</a:t>
              </a:r>
            </a:p>
          </p:txBody>
        </p:sp>
        <p:sp>
          <p:nvSpPr>
            <p:cNvPr id="109" name="圆角矩形 108"/>
            <p:cNvSpPr/>
            <p:nvPr/>
          </p:nvSpPr>
          <p:spPr>
            <a:xfrm>
              <a:off x="1647702" y="5476269"/>
              <a:ext cx="1152128" cy="471908"/>
            </a:xfrm>
            <a:prstGeom prst="roundRect">
              <a:avLst/>
            </a:prstGeom>
            <a:gradFill flip="none" rotWithShape="1">
              <a:gsLst>
                <a:gs pos="100000">
                  <a:srgbClr val="FFFFFF">
                    <a:lumMod val="100000"/>
                  </a:srgbClr>
                </a:gs>
                <a:gs pos="0">
                  <a:srgbClr val="D9D9DA"/>
                </a:gs>
              </a:gsLst>
              <a:lin ang="2700000" scaled="1"/>
              <a:tileRect/>
            </a:gradFill>
            <a:ln w="28575">
              <a:gradFill flip="none" rotWithShape="1">
                <a:gsLst>
                  <a:gs pos="100000">
                    <a:srgbClr val="FFFFFF"/>
                  </a:gs>
                  <a:gs pos="0">
                    <a:srgbClr val="D9D9DA"/>
                  </a:gs>
                </a:gsLst>
                <a:lin ang="135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solidFill>
                  <a:latin typeface="Arial"/>
                  <a:ea typeface="Microsoft YaHei"/>
                  <a:sym typeface="Arial"/>
                </a:rPr>
                <a:t>履约注销结转配额</a:t>
              </a:r>
            </a:p>
          </p:txBody>
        </p:sp>
        <p:sp>
          <p:nvSpPr>
            <p:cNvPr id="111" name="右箭头 110"/>
            <p:cNvSpPr/>
            <p:nvPr/>
          </p:nvSpPr>
          <p:spPr>
            <a:xfrm rot="5400000">
              <a:off x="2080190" y="2764938"/>
              <a:ext cx="233079" cy="216024"/>
            </a:xfrm>
            <a:prstGeom prst="rightArrow">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endParaRPr lang="zh-CN" altLang="en-US">
                <a:solidFill>
                  <a:schemeClr val="lt1"/>
                </a:solidFill>
                <a:latin typeface="Arial"/>
                <a:ea typeface="Microsoft YaHei"/>
                <a:sym typeface="Arial"/>
              </a:endParaRPr>
            </a:p>
          </p:txBody>
        </p:sp>
        <p:sp>
          <p:nvSpPr>
            <p:cNvPr id="112" name="右箭头 111"/>
            <p:cNvSpPr/>
            <p:nvPr/>
          </p:nvSpPr>
          <p:spPr>
            <a:xfrm rot="5400000">
              <a:off x="2080190" y="3619559"/>
              <a:ext cx="233079" cy="216024"/>
            </a:xfrm>
            <a:prstGeom prst="rightArrow">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endParaRPr lang="zh-CN" altLang="en-US">
                <a:solidFill>
                  <a:schemeClr val="lt1"/>
                </a:solidFill>
                <a:latin typeface="Arial"/>
                <a:ea typeface="Microsoft YaHei"/>
                <a:sym typeface="Arial"/>
              </a:endParaRPr>
            </a:p>
          </p:txBody>
        </p:sp>
        <p:sp>
          <p:nvSpPr>
            <p:cNvPr id="113" name="右箭头 112"/>
            <p:cNvSpPr/>
            <p:nvPr/>
          </p:nvSpPr>
          <p:spPr>
            <a:xfrm rot="5400000">
              <a:off x="2080190" y="4474346"/>
              <a:ext cx="233079" cy="216024"/>
            </a:xfrm>
            <a:prstGeom prst="rightArrow">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endParaRPr lang="zh-CN" altLang="en-US">
                <a:solidFill>
                  <a:schemeClr val="lt1"/>
                </a:solidFill>
                <a:latin typeface="Arial"/>
                <a:ea typeface="Microsoft YaHei"/>
                <a:sym typeface="Arial"/>
              </a:endParaRPr>
            </a:p>
          </p:txBody>
        </p:sp>
        <p:sp>
          <p:nvSpPr>
            <p:cNvPr id="114" name="右箭头 113"/>
            <p:cNvSpPr/>
            <p:nvPr/>
          </p:nvSpPr>
          <p:spPr>
            <a:xfrm rot="5400000">
              <a:off x="2080190" y="5228600"/>
              <a:ext cx="233079" cy="216024"/>
            </a:xfrm>
            <a:prstGeom prst="rightArrow">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endParaRPr lang="zh-CN" altLang="en-US">
                <a:solidFill>
                  <a:schemeClr val="lt1"/>
                </a:solidFill>
                <a:latin typeface="Arial"/>
                <a:ea typeface="Microsoft YaHei"/>
                <a:sym typeface="Arial"/>
              </a:endParaRPr>
            </a:p>
          </p:txBody>
        </p:sp>
        <p:sp>
          <p:nvSpPr>
            <p:cNvPr id="116" name="圆角矩形 115"/>
            <p:cNvSpPr/>
            <p:nvPr/>
          </p:nvSpPr>
          <p:spPr>
            <a:xfrm>
              <a:off x="1647702" y="1591018"/>
              <a:ext cx="1152128" cy="388464"/>
            </a:xfrm>
            <a:prstGeom prst="roundRect">
              <a:avLst/>
            </a:prstGeom>
            <a:gradFill flip="none" rotWithShape="1">
              <a:gsLst>
                <a:gs pos="100000">
                  <a:srgbClr val="FFFFFF">
                    <a:lumMod val="100000"/>
                  </a:srgbClr>
                </a:gs>
                <a:gs pos="0">
                  <a:srgbClr val="D9D9DA"/>
                </a:gs>
              </a:gsLst>
              <a:lin ang="2700000" scaled="1"/>
              <a:tileRect/>
            </a:gradFill>
            <a:ln w="28575">
              <a:gradFill flip="none" rotWithShape="1">
                <a:gsLst>
                  <a:gs pos="100000">
                    <a:srgbClr val="FFFFFF"/>
                  </a:gs>
                  <a:gs pos="0">
                    <a:srgbClr val="D9D9DA"/>
                  </a:gs>
                </a:gsLst>
                <a:lin ang="135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solidFill>
                  <a:latin typeface="Arial"/>
                  <a:ea typeface="Microsoft YaHei"/>
                  <a:sym typeface="Arial"/>
                </a:rPr>
                <a:t>企业注册</a:t>
              </a:r>
            </a:p>
          </p:txBody>
        </p:sp>
        <p:sp>
          <p:nvSpPr>
            <p:cNvPr id="117" name="右箭头 116"/>
            <p:cNvSpPr/>
            <p:nvPr/>
          </p:nvSpPr>
          <p:spPr>
            <a:xfrm rot="5400000">
              <a:off x="2080841" y="2053671"/>
              <a:ext cx="233079" cy="216024"/>
            </a:xfrm>
            <a:prstGeom prst="rightArrow">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endParaRPr lang="zh-CN" altLang="en-US">
                <a:latin typeface="Arial"/>
                <a:ea typeface="Microsoft YaHei"/>
                <a:sym typeface="Arial"/>
              </a:endParaRPr>
            </a:p>
          </p:txBody>
        </p:sp>
        <p:sp>
          <p:nvSpPr>
            <p:cNvPr id="118" name="圆角矩形 117"/>
            <p:cNvSpPr/>
            <p:nvPr/>
          </p:nvSpPr>
          <p:spPr>
            <a:xfrm>
              <a:off x="3159870" y="5326637"/>
              <a:ext cx="1584176" cy="621543"/>
            </a:xfrm>
            <a:prstGeom prst="roundRect">
              <a:avLst/>
            </a:prstGeom>
            <a:ln w="12700">
              <a:solidFill>
                <a:srgbClr val="0F8367"/>
              </a:solidFill>
            </a:ln>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zh-CN" sz="1400" dirty="0">
                  <a:latin typeface="Arial"/>
                  <a:ea typeface="Microsoft YaHei"/>
                  <a:sym typeface="Arial"/>
                </a:rPr>
                <a:t>8.</a:t>
              </a:r>
              <a:r>
                <a:rPr lang="zh-CN" altLang="en-US" sz="1400" dirty="0">
                  <a:latin typeface="Arial"/>
                  <a:ea typeface="Microsoft YaHei"/>
                  <a:sym typeface="Arial"/>
                </a:rPr>
                <a:t>多余配额结转至下一年度</a:t>
              </a:r>
            </a:p>
          </p:txBody>
        </p:sp>
        <p:cxnSp>
          <p:nvCxnSpPr>
            <p:cNvPr id="120" name="肘形连接符 119"/>
            <p:cNvCxnSpPr>
              <a:stCxn id="90" idx="1"/>
              <a:endCxn id="91" idx="0"/>
            </p:cNvCxnSpPr>
            <p:nvPr/>
          </p:nvCxnSpPr>
          <p:spPr>
            <a:xfrm rot="10800000" flipV="1">
              <a:off x="3843946" y="1940636"/>
              <a:ext cx="1116124" cy="235340"/>
            </a:xfrm>
            <a:prstGeom prst="bentConnector2">
              <a:avLst/>
            </a:prstGeom>
            <a:ln w="15875">
              <a:solidFill>
                <a:srgbClr val="02AE52"/>
              </a:solidFill>
              <a:tailEnd type="arrow"/>
            </a:ln>
            <a:effectLst/>
          </p:spPr>
          <p:style>
            <a:lnRef idx="1">
              <a:schemeClr val="accent1"/>
            </a:lnRef>
            <a:fillRef idx="0">
              <a:schemeClr val="accent1"/>
            </a:fillRef>
            <a:effectRef idx="0">
              <a:schemeClr val="accent1"/>
            </a:effectRef>
            <a:fontRef idx="minor">
              <a:schemeClr val="tx1"/>
            </a:fontRef>
          </p:style>
        </p:cxnSp>
        <p:cxnSp>
          <p:nvCxnSpPr>
            <p:cNvPr id="121" name="肘形连接符 120"/>
            <p:cNvCxnSpPr>
              <a:stCxn id="91" idx="2"/>
              <a:endCxn id="92" idx="1"/>
            </p:cNvCxnSpPr>
            <p:nvPr/>
          </p:nvCxnSpPr>
          <p:spPr>
            <a:xfrm rot="16200000" flipH="1">
              <a:off x="4203353" y="2438112"/>
              <a:ext cx="397310" cy="1116124"/>
            </a:xfrm>
            <a:prstGeom prst="bentConnector2">
              <a:avLst/>
            </a:prstGeom>
            <a:ln w="15875">
              <a:solidFill>
                <a:srgbClr val="02AE52"/>
              </a:solidFill>
              <a:tailEnd type="arrow"/>
            </a:ln>
            <a:effectLst/>
          </p:spPr>
          <p:style>
            <a:lnRef idx="1">
              <a:schemeClr val="accent1"/>
            </a:lnRef>
            <a:fillRef idx="0">
              <a:schemeClr val="accent1"/>
            </a:fillRef>
            <a:effectRef idx="0">
              <a:schemeClr val="accent1"/>
            </a:effectRef>
            <a:fontRef idx="minor">
              <a:schemeClr val="tx1"/>
            </a:fontRef>
          </p:style>
        </p:cxnSp>
        <p:cxnSp>
          <p:nvCxnSpPr>
            <p:cNvPr id="123" name="肘形连接符 54"/>
            <p:cNvCxnSpPr>
              <a:stCxn id="92" idx="3"/>
              <a:endCxn id="93" idx="1"/>
            </p:cNvCxnSpPr>
            <p:nvPr/>
          </p:nvCxnSpPr>
          <p:spPr>
            <a:xfrm flipV="1">
              <a:off x="6544070" y="3193998"/>
              <a:ext cx="504232" cy="831"/>
            </a:xfrm>
            <a:prstGeom prst="bentConnector3">
              <a:avLst>
                <a:gd name="adj1" fmla="val 50000"/>
              </a:avLst>
            </a:prstGeom>
            <a:ln w="15875">
              <a:solidFill>
                <a:srgbClr val="02AE52"/>
              </a:solidFill>
              <a:headEnd type="triangle"/>
              <a:tailEnd type="triangle"/>
            </a:ln>
            <a:effectLst/>
          </p:spPr>
          <p:style>
            <a:lnRef idx="1">
              <a:schemeClr val="accent1"/>
            </a:lnRef>
            <a:fillRef idx="0">
              <a:schemeClr val="accent1"/>
            </a:fillRef>
            <a:effectRef idx="0">
              <a:schemeClr val="accent1"/>
            </a:effectRef>
            <a:fontRef idx="minor">
              <a:schemeClr val="tx1"/>
            </a:fontRef>
          </p:style>
        </p:cxnSp>
        <p:cxnSp>
          <p:nvCxnSpPr>
            <p:cNvPr id="124" name="肘形连接符 54"/>
            <p:cNvCxnSpPr>
              <a:stCxn id="92" idx="2"/>
              <a:endCxn id="94" idx="0"/>
            </p:cNvCxnSpPr>
            <p:nvPr/>
          </p:nvCxnSpPr>
          <p:spPr>
            <a:xfrm rot="16200000" flipH="1">
              <a:off x="5590835" y="3698064"/>
              <a:ext cx="323718" cy="1248"/>
            </a:xfrm>
            <a:prstGeom prst="bentConnector3">
              <a:avLst>
                <a:gd name="adj1" fmla="val 50000"/>
              </a:avLst>
            </a:prstGeom>
            <a:ln w="15875">
              <a:solidFill>
                <a:srgbClr val="02AE52"/>
              </a:solidFill>
              <a:tailEnd type="arrow"/>
            </a:ln>
            <a:effectLst/>
          </p:spPr>
          <p:style>
            <a:lnRef idx="1">
              <a:schemeClr val="accent1"/>
            </a:lnRef>
            <a:fillRef idx="0">
              <a:schemeClr val="accent1"/>
            </a:fillRef>
            <a:effectRef idx="0">
              <a:schemeClr val="accent1"/>
            </a:effectRef>
            <a:fontRef idx="minor">
              <a:schemeClr val="tx1"/>
            </a:fontRef>
          </p:style>
        </p:cxnSp>
        <p:cxnSp>
          <p:nvCxnSpPr>
            <p:cNvPr id="125" name="肘形连接符 54"/>
            <p:cNvCxnSpPr>
              <a:stCxn id="100" idx="1"/>
              <a:endCxn id="94" idx="3"/>
            </p:cNvCxnSpPr>
            <p:nvPr/>
          </p:nvCxnSpPr>
          <p:spPr>
            <a:xfrm rot="10800000">
              <a:off x="6545318" y="4171320"/>
              <a:ext cx="2375192" cy="2261"/>
            </a:xfrm>
            <a:prstGeom prst="bentConnector3">
              <a:avLst>
                <a:gd name="adj1" fmla="val 50000"/>
              </a:avLst>
            </a:prstGeom>
            <a:ln w="15875">
              <a:solidFill>
                <a:srgbClr val="02AE52"/>
              </a:solidFill>
              <a:tailEnd type="arrow"/>
            </a:ln>
            <a:effectLst/>
          </p:spPr>
          <p:style>
            <a:lnRef idx="1">
              <a:schemeClr val="accent1"/>
            </a:lnRef>
            <a:fillRef idx="0">
              <a:schemeClr val="accent1"/>
            </a:fillRef>
            <a:effectRef idx="0">
              <a:schemeClr val="accent1"/>
            </a:effectRef>
            <a:fontRef idx="minor">
              <a:schemeClr val="tx1"/>
            </a:fontRef>
          </p:style>
        </p:cxnSp>
        <p:cxnSp>
          <p:nvCxnSpPr>
            <p:cNvPr id="126" name="肘形连接符 54"/>
            <p:cNvCxnSpPr>
              <a:stCxn id="94" idx="2"/>
              <a:endCxn id="103" idx="1"/>
            </p:cNvCxnSpPr>
            <p:nvPr/>
          </p:nvCxnSpPr>
          <p:spPr>
            <a:xfrm rot="16200000" flipH="1">
              <a:off x="6121184" y="4114224"/>
              <a:ext cx="487245" cy="1222976"/>
            </a:xfrm>
            <a:prstGeom prst="bentConnector2">
              <a:avLst/>
            </a:prstGeom>
            <a:ln w="15875">
              <a:solidFill>
                <a:srgbClr val="02AE52"/>
              </a:solidFill>
              <a:tailEnd type="arrow"/>
            </a:ln>
            <a:effectLst/>
          </p:spPr>
          <p:style>
            <a:lnRef idx="1">
              <a:schemeClr val="accent1"/>
            </a:lnRef>
            <a:fillRef idx="0">
              <a:schemeClr val="accent1"/>
            </a:fillRef>
            <a:effectRef idx="0">
              <a:schemeClr val="accent1"/>
            </a:effectRef>
            <a:fontRef idx="minor">
              <a:schemeClr val="tx1"/>
            </a:fontRef>
          </p:style>
        </p:cxnSp>
        <p:cxnSp>
          <p:nvCxnSpPr>
            <p:cNvPr id="127" name="肘形连接符 54"/>
            <p:cNvCxnSpPr>
              <a:stCxn id="103" idx="2"/>
              <a:endCxn id="102" idx="3"/>
            </p:cNvCxnSpPr>
            <p:nvPr/>
          </p:nvCxnSpPr>
          <p:spPr>
            <a:xfrm rot="5400000">
              <a:off x="7050748" y="4845612"/>
              <a:ext cx="247137" cy="1116124"/>
            </a:xfrm>
            <a:prstGeom prst="bentConnector2">
              <a:avLst/>
            </a:prstGeom>
            <a:ln w="15875">
              <a:solidFill>
                <a:srgbClr val="02AE52"/>
              </a:solidFill>
              <a:tailEnd type="arrow"/>
            </a:ln>
            <a:effectLst/>
          </p:spPr>
          <p:style>
            <a:lnRef idx="1">
              <a:schemeClr val="accent1"/>
            </a:lnRef>
            <a:fillRef idx="0">
              <a:schemeClr val="accent1"/>
            </a:fillRef>
            <a:effectRef idx="0">
              <a:schemeClr val="accent1"/>
            </a:effectRef>
            <a:fontRef idx="minor">
              <a:schemeClr val="tx1"/>
            </a:fontRef>
          </p:style>
        </p:cxnSp>
        <p:cxnSp>
          <p:nvCxnSpPr>
            <p:cNvPr id="128" name="肘形连接符 54"/>
            <p:cNvCxnSpPr>
              <a:stCxn id="102" idx="1"/>
              <a:endCxn id="118" idx="3"/>
            </p:cNvCxnSpPr>
            <p:nvPr/>
          </p:nvCxnSpPr>
          <p:spPr>
            <a:xfrm rot="10800000" flipV="1">
              <a:off x="4744046" y="5527243"/>
              <a:ext cx="288032" cy="110166"/>
            </a:xfrm>
            <a:prstGeom prst="bentConnector3">
              <a:avLst>
                <a:gd name="adj1" fmla="val 50000"/>
              </a:avLst>
            </a:prstGeom>
            <a:ln w="15875">
              <a:solidFill>
                <a:srgbClr val="02AE52"/>
              </a:solidFill>
              <a:tailEnd type="arrow"/>
            </a:ln>
            <a:effectLst/>
          </p:spPr>
          <p:style>
            <a:lnRef idx="1">
              <a:schemeClr val="accent1"/>
            </a:lnRef>
            <a:fillRef idx="0">
              <a:schemeClr val="accent1"/>
            </a:fillRef>
            <a:effectRef idx="0">
              <a:schemeClr val="accent1"/>
            </a:effectRef>
            <a:fontRef idx="minor">
              <a:schemeClr val="tx1"/>
            </a:fontRef>
          </p:style>
        </p:cxnSp>
        <p:cxnSp>
          <p:nvCxnSpPr>
            <p:cNvPr id="129" name="直接连接符 128"/>
            <p:cNvCxnSpPr/>
            <p:nvPr/>
          </p:nvCxnSpPr>
          <p:spPr>
            <a:xfrm>
              <a:off x="6800556" y="1603028"/>
              <a:ext cx="38126" cy="4345149"/>
            </a:xfrm>
            <a:prstGeom prst="line">
              <a:avLst/>
            </a:prstGeom>
            <a:ln>
              <a:solidFill>
                <a:srgbClr val="0F8367"/>
              </a:solidFill>
              <a:prstDash val="lgDash"/>
            </a:ln>
          </p:spPr>
          <p:style>
            <a:lnRef idx="1">
              <a:schemeClr val="accent1"/>
            </a:lnRef>
            <a:fillRef idx="0">
              <a:schemeClr val="accent1"/>
            </a:fillRef>
            <a:effectRef idx="0">
              <a:schemeClr val="accent1"/>
            </a:effectRef>
            <a:fontRef idx="minor">
              <a:schemeClr val="tx1"/>
            </a:fontRef>
          </p:style>
        </p:cxnSp>
        <p:cxnSp>
          <p:nvCxnSpPr>
            <p:cNvPr id="130" name="直接连接符 129"/>
            <p:cNvCxnSpPr/>
            <p:nvPr/>
          </p:nvCxnSpPr>
          <p:spPr>
            <a:xfrm flipH="1">
              <a:off x="8693239" y="1603028"/>
              <a:ext cx="11248" cy="4345149"/>
            </a:xfrm>
            <a:prstGeom prst="line">
              <a:avLst/>
            </a:prstGeom>
            <a:ln>
              <a:solidFill>
                <a:srgbClr val="0F8367"/>
              </a:solidFill>
              <a:prstDash val="lgDash"/>
            </a:ln>
            <a:effectLst/>
          </p:spPr>
          <p:style>
            <a:lnRef idx="1">
              <a:schemeClr val="accent1"/>
            </a:lnRef>
            <a:fillRef idx="0">
              <a:schemeClr val="accent1"/>
            </a:fillRef>
            <a:effectRef idx="0">
              <a:schemeClr val="accent1"/>
            </a:effectRef>
            <a:fontRef idx="minor">
              <a:schemeClr val="tx1"/>
            </a:fontRef>
          </p:style>
        </p:cxnSp>
        <p:cxnSp>
          <p:nvCxnSpPr>
            <p:cNvPr id="131" name="直接连接符 130"/>
            <p:cNvCxnSpPr/>
            <p:nvPr/>
          </p:nvCxnSpPr>
          <p:spPr>
            <a:xfrm>
              <a:off x="2943846" y="1591018"/>
              <a:ext cx="7416824" cy="0"/>
            </a:xfrm>
            <a:prstGeom prst="line">
              <a:avLst/>
            </a:prstGeom>
            <a:ln>
              <a:solidFill>
                <a:srgbClr val="0F8367"/>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886283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3"/>
          <p:cNvSpPr/>
          <p:nvPr/>
        </p:nvSpPr>
        <p:spPr>
          <a:xfrm>
            <a:off x="714375" y="1300187"/>
            <a:ext cx="1534033" cy="738416"/>
          </a:xfrm>
          <a:custGeom>
            <a:avLst/>
            <a:gdLst>
              <a:gd name="connsiteX0" fmla="*/ 0 w 1534033"/>
              <a:gd name="connsiteY0" fmla="*/ 738416 h 738416"/>
              <a:gd name="connsiteX1" fmla="*/ 1534032 w 1534033"/>
              <a:gd name="connsiteY1" fmla="*/ 738416 h 738416"/>
              <a:gd name="connsiteX2" fmla="*/ 1534032 w 1534033"/>
              <a:gd name="connsiteY2" fmla="*/ 0 h 738416"/>
              <a:gd name="connsiteX3" fmla="*/ 0 w 1534033"/>
              <a:gd name="connsiteY3" fmla="*/ 0 h 738416"/>
              <a:gd name="connsiteX4" fmla="*/ 0 w 1534033"/>
              <a:gd name="connsiteY4" fmla="*/ 738416 h 738416"/>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534033" h="738416">
                <a:moveTo>
                  <a:pt x="0" y="738416"/>
                </a:moveTo>
                <a:lnTo>
                  <a:pt x="1534032" y="738416"/>
                </a:lnTo>
                <a:lnTo>
                  <a:pt x="1534032" y="0"/>
                </a:lnTo>
                <a:lnTo>
                  <a:pt x="0" y="0"/>
                </a:lnTo>
                <a:lnTo>
                  <a:pt x="0" y="738416"/>
                </a:lnTo>
              </a:path>
            </a:pathLst>
          </a:custGeom>
          <a:solidFill>
            <a:srgbClr val="A5A5A5">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Freeform 3"/>
          <p:cNvSpPr/>
          <p:nvPr/>
        </p:nvSpPr>
        <p:spPr>
          <a:xfrm>
            <a:off x="2248407" y="1300187"/>
            <a:ext cx="8981567" cy="738416"/>
          </a:xfrm>
          <a:custGeom>
            <a:avLst/>
            <a:gdLst>
              <a:gd name="connsiteX0" fmla="*/ 0 w 8981567"/>
              <a:gd name="connsiteY0" fmla="*/ 738416 h 738416"/>
              <a:gd name="connsiteX1" fmla="*/ 8981567 w 8981567"/>
              <a:gd name="connsiteY1" fmla="*/ 738416 h 738416"/>
              <a:gd name="connsiteX2" fmla="*/ 8981567 w 8981567"/>
              <a:gd name="connsiteY2" fmla="*/ 0 h 738416"/>
              <a:gd name="connsiteX3" fmla="*/ 0 w 8981567"/>
              <a:gd name="connsiteY3" fmla="*/ 0 h 738416"/>
              <a:gd name="connsiteX4" fmla="*/ 0 w 8981567"/>
              <a:gd name="connsiteY4" fmla="*/ 738416 h 738416"/>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8981567" h="738416">
                <a:moveTo>
                  <a:pt x="0" y="738416"/>
                </a:moveTo>
                <a:lnTo>
                  <a:pt x="8981567" y="738416"/>
                </a:lnTo>
                <a:lnTo>
                  <a:pt x="8981567" y="0"/>
                </a:lnTo>
                <a:lnTo>
                  <a:pt x="0" y="0"/>
                </a:lnTo>
                <a:lnTo>
                  <a:pt x="0" y="738416"/>
                </a:lnTo>
              </a:path>
            </a:pathLst>
          </a:custGeom>
          <a:solidFill>
            <a:srgbClr val="A5A5A5">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Freeform 3"/>
          <p:cNvSpPr/>
          <p:nvPr/>
        </p:nvSpPr>
        <p:spPr>
          <a:xfrm>
            <a:off x="714375" y="2038629"/>
            <a:ext cx="1534033" cy="973048"/>
          </a:xfrm>
          <a:custGeom>
            <a:avLst/>
            <a:gdLst>
              <a:gd name="connsiteX0" fmla="*/ 0 w 1534033"/>
              <a:gd name="connsiteY0" fmla="*/ 973048 h 973048"/>
              <a:gd name="connsiteX1" fmla="*/ 1534032 w 1534033"/>
              <a:gd name="connsiteY1" fmla="*/ 973048 h 973048"/>
              <a:gd name="connsiteX2" fmla="*/ 1534032 w 1534033"/>
              <a:gd name="connsiteY2" fmla="*/ 0 h 973048"/>
              <a:gd name="connsiteX3" fmla="*/ 0 w 1534033"/>
              <a:gd name="connsiteY3" fmla="*/ 0 h 973048"/>
              <a:gd name="connsiteX4" fmla="*/ 0 w 1534033"/>
              <a:gd name="connsiteY4" fmla="*/ 973048 h 973048"/>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534033" h="973048">
                <a:moveTo>
                  <a:pt x="0" y="973048"/>
                </a:moveTo>
                <a:lnTo>
                  <a:pt x="1534032" y="973048"/>
                </a:lnTo>
                <a:lnTo>
                  <a:pt x="1534032" y="0"/>
                </a:lnTo>
                <a:lnTo>
                  <a:pt x="0" y="0"/>
                </a:lnTo>
                <a:lnTo>
                  <a:pt x="0" y="973048"/>
                </a:lnTo>
              </a:path>
            </a:pathLst>
          </a:custGeom>
          <a:solidFill>
            <a:srgbClr val="E1E1E1">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Freeform 3"/>
          <p:cNvSpPr/>
          <p:nvPr/>
        </p:nvSpPr>
        <p:spPr>
          <a:xfrm>
            <a:off x="2248407" y="2038629"/>
            <a:ext cx="8981567" cy="973048"/>
          </a:xfrm>
          <a:custGeom>
            <a:avLst/>
            <a:gdLst>
              <a:gd name="connsiteX0" fmla="*/ 0 w 8981567"/>
              <a:gd name="connsiteY0" fmla="*/ 973048 h 973048"/>
              <a:gd name="connsiteX1" fmla="*/ 8981567 w 8981567"/>
              <a:gd name="connsiteY1" fmla="*/ 973048 h 973048"/>
              <a:gd name="connsiteX2" fmla="*/ 8981567 w 8981567"/>
              <a:gd name="connsiteY2" fmla="*/ 0 h 973048"/>
              <a:gd name="connsiteX3" fmla="*/ 0 w 8981567"/>
              <a:gd name="connsiteY3" fmla="*/ 0 h 973048"/>
              <a:gd name="connsiteX4" fmla="*/ 0 w 8981567"/>
              <a:gd name="connsiteY4" fmla="*/ 973048 h 973048"/>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8981567" h="973048">
                <a:moveTo>
                  <a:pt x="0" y="973048"/>
                </a:moveTo>
                <a:lnTo>
                  <a:pt x="8981567" y="973048"/>
                </a:lnTo>
                <a:lnTo>
                  <a:pt x="8981567" y="0"/>
                </a:lnTo>
                <a:lnTo>
                  <a:pt x="0" y="0"/>
                </a:lnTo>
                <a:lnTo>
                  <a:pt x="0" y="973048"/>
                </a:lnTo>
              </a:path>
            </a:pathLst>
          </a:custGeom>
          <a:solidFill>
            <a:srgbClr val="E1E1E1">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Freeform 3"/>
          <p:cNvSpPr/>
          <p:nvPr/>
        </p:nvSpPr>
        <p:spPr>
          <a:xfrm>
            <a:off x="714375" y="3011576"/>
            <a:ext cx="1534033" cy="973048"/>
          </a:xfrm>
          <a:custGeom>
            <a:avLst/>
            <a:gdLst>
              <a:gd name="connsiteX0" fmla="*/ 0 w 1534033"/>
              <a:gd name="connsiteY0" fmla="*/ 973048 h 973048"/>
              <a:gd name="connsiteX1" fmla="*/ 1534032 w 1534033"/>
              <a:gd name="connsiteY1" fmla="*/ 973048 h 973048"/>
              <a:gd name="connsiteX2" fmla="*/ 1534032 w 1534033"/>
              <a:gd name="connsiteY2" fmla="*/ 0 h 973048"/>
              <a:gd name="connsiteX3" fmla="*/ 0 w 1534033"/>
              <a:gd name="connsiteY3" fmla="*/ 0 h 973048"/>
              <a:gd name="connsiteX4" fmla="*/ 0 w 1534033"/>
              <a:gd name="connsiteY4" fmla="*/ 973048 h 973048"/>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534033" h="973048">
                <a:moveTo>
                  <a:pt x="0" y="973048"/>
                </a:moveTo>
                <a:lnTo>
                  <a:pt x="1534032" y="973048"/>
                </a:lnTo>
                <a:lnTo>
                  <a:pt x="1534032" y="0"/>
                </a:lnTo>
                <a:lnTo>
                  <a:pt x="0" y="0"/>
                </a:lnTo>
                <a:lnTo>
                  <a:pt x="0" y="973048"/>
                </a:lnTo>
              </a:path>
            </a:pathLst>
          </a:custGeom>
          <a:solidFill>
            <a:srgbClr val="F0F0F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Freeform 3"/>
          <p:cNvSpPr/>
          <p:nvPr/>
        </p:nvSpPr>
        <p:spPr>
          <a:xfrm>
            <a:off x="2248407" y="3011576"/>
            <a:ext cx="8981567" cy="973048"/>
          </a:xfrm>
          <a:custGeom>
            <a:avLst/>
            <a:gdLst>
              <a:gd name="connsiteX0" fmla="*/ 0 w 8981567"/>
              <a:gd name="connsiteY0" fmla="*/ 973048 h 973048"/>
              <a:gd name="connsiteX1" fmla="*/ 8981567 w 8981567"/>
              <a:gd name="connsiteY1" fmla="*/ 973048 h 973048"/>
              <a:gd name="connsiteX2" fmla="*/ 8981567 w 8981567"/>
              <a:gd name="connsiteY2" fmla="*/ 0 h 973048"/>
              <a:gd name="connsiteX3" fmla="*/ 0 w 8981567"/>
              <a:gd name="connsiteY3" fmla="*/ 0 h 973048"/>
              <a:gd name="connsiteX4" fmla="*/ 0 w 8981567"/>
              <a:gd name="connsiteY4" fmla="*/ 973048 h 973048"/>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8981567" h="973048">
                <a:moveTo>
                  <a:pt x="0" y="973048"/>
                </a:moveTo>
                <a:lnTo>
                  <a:pt x="8981567" y="973048"/>
                </a:lnTo>
                <a:lnTo>
                  <a:pt x="8981567" y="0"/>
                </a:lnTo>
                <a:lnTo>
                  <a:pt x="0" y="0"/>
                </a:lnTo>
                <a:lnTo>
                  <a:pt x="0" y="973048"/>
                </a:lnTo>
              </a:path>
            </a:pathLst>
          </a:custGeom>
          <a:solidFill>
            <a:srgbClr val="F0F0F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Freeform 3"/>
          <p:cNvSpPr/>
          <p:nvPr/>
        </p:nvSpPr>
        <p:spPr>
          <a:xfrm>
            <a:off x="714375" y="3984625"/>
            <a:ext cx="1534033" cy="1380097"/>
          </a:xfrm>
          <a:custGeom>
            <a:avLst/>
            <a:gdLst>
              <a:gd name="connsiteX0" fmla="*/ 0 w 1534033"/>
              <a:gd name="connsiteY0" fmla="*/ 2073275 h 2073275"/>
              <a:gd name="connsiteX1" fmla="*/ 1534032 w 1534033"/>
              <a:gd name="connsiteY1" fmla="*/ 2073275 h 2073275"/>
              <a:gd name="connsiteX2" fmla="*/ 1534032 w 1534033"/>
              <a:gd name="connsiteY2" fmla="*/ 0 h 2073275"/>
              <a:gd name="connsiteX3" fmla="*/ 0 w 1534033"/>
              <a:gd name="connsiteY3" fmla="*/ 0 h 2073275"/>
              <a:gd name="connsiteX4" fmla="*/ 0 w 1534033"/>
              <a:gd name="connsiteY4" fmla="*/ 2073275 h 2073275"/>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534033" h="2073275">
                <a:moveTo>
                  <a:pt x="0" y="2073275"/>
                </a:moveTo>
                <a:lnTo>
                  <a:pt x="1534032" y="2073275"/>
                </a:lnTo>
                <a:lnTo>
                  <a:pt x="1534032" y="0"/>
                </a:lnTo>
                <a:lnTo>
                  <a:pt x="0" y="0"/>
                </a:lnTo>
                <a:lnTo>
                  <a:pt x="0" y="2073275"/>
                </a:lnTo>
              </a:path>
            </a:pathLst>
          </a:custGeom>
          <a:solidFill>
            <a:srgbClr val="E1E1E1">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Freeform 3"/>
          <p:cNvSpPr/>
          <p:nvPr/>
        </p:nvSpPr>
        <p:spPr>
          <a:xfrm>
            <a:off x="2248407" y="3984625"/>
            <a:ext cx="8981567" cy="1380097"/>
          </a:xfrm>
          <a:custGeom>
            <a:avLst/>
            <a:gdLst>
              <a:gd name="connsiteX0" fmla="*/ 0 w 8981567"/>
              <a:gd name="connsiteY0" fmla="*/ 2073275 h 2073275"/>
              <a:gd name="connsiteX1" fmla="*/ 8981567 w 8981567"/>
              <a:gd name="connsiteY1" fmla="*/ 2073275 h 2073275"/>
              <a:gd name="connsiteX2" fmla="*/ 8981567 w 8981567"/>
              <a:gd name="connsiteY2" fmla="*/ 0 h 2073275"/>
              <a:gd name="connsiteX3" fmla="*/ 0 w 8981567"/>
              <a:gd name="connsiteY3" fmla="*/ 0 h 2073275"/>
              <a:gd name="connsiteX4" fmla="*/ 0 w 8981567"/>
              <a:gd name="connsiteY4" fmla="*/ 2073275 h 2073275"/>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8981567" h="2073275">
                <a:moveTo>
                  <a:pt x="0" y="2073275"/>
                </a:moveTo>
                <a:lnTo>
                  <a:pt x="8981567" y="2073275"/>
                </a:lnTo>
                <a:lnTo>
                  <a:pt x="8981567" y="0"/>
                </a:lnTo>
                <a:lnTo>
                  <a:pt x="0" y="0"/>
                </a:lnTo>
                <a:lnTo>
                  <a:pt x="0" y="2073275"/>
                </a:lnTo>
              </a:path>
            </a:pathLst>
          </a:custGeom>
          <a:solidFill>
            <a:srgbClr val="E1E1E1">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Freeform 3"/>
          <p:cNvSpPr/>
          <p:nvPr/>
        </p:nvSpPr>
        <p:spPr>
          <a:xfrm>
            <a:off x="2242056" y="1287525"/>
            <a:ext cx="45719" cy="4077197"/>
          </a:xfrm>
          <a:custGeom>
            <a:avLst/>
            <a:gdLst>
              <a:gd name="connsiteX0" fmla="*/ 6350 w 25400"/>
              <a:gd name="connsiteY0" fmla="*/ 6350 h 4783073"/>
              <a:gd name="connsiteX1" fmla="*/ 6350 w 25400"/>
              <a:gd name="connsiteY1" fmla="*/ 4776724 h 4783073"/>
            </a:gdLst>
            <a:ahLst/>
            <a:cxnLst>
              <a:cxn ang="0">
                <a:pos x="connsiteX0" y="connsiteY0"/>
              </a:cxn>
              <a:cxn ang="1">
                <a:pos x="connsiteX1" y="connsiteY1"/>
              </a:cxn>
            </a:cxnLst>
            <a:rect l="l" t="t" r="r" b="b"/>
            <a:pathLst>
              <a:path w="25400" h="4783073">
                <a:moveTo>
                  <a:pt x="6350" y="6350"/>
                </a:moveTo>
                <a:lnTo>
                  <a:pt x="6350" y="4776724"/>
                </a:lnTo>
              </a:path>
            </a:pathLst>
          </a:custGeom>
          <a:ln w="127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7" name="Freeform 3"/>
          <p:cNvSpPr/>
          <p:nvPr/>
        </p:nvSpPr>
        <p:spPr>
          <a:xfrm>
            <a:off x="688975" y="2019554"/>
            <a:ext cx="10566400" cy="76200"/>
          </a:xfrm>
          <a:custGeom>
            <a:avLst/>
            <a:gdLst>
              <a:gd name="connsiteX0" fmla="*/ 19050 w 10566400"/>
              <a:gd name="connsiteY0" fmla="*/ 19050 h 76200"/>
              <a:gd name="connsiteX1" fmla="*/ 10547350 w 10566400"/>
              <a:gd name="connsiteY1" fmla="*/ 19050 h 76200"/>
            </a:gdLst>
            <a:ahLst/>
            <a:cxnLst>
              <a:cxn ang="0">
                <a:pos x="connsiteX0" y="connsiteY0"/>
              </a:cxn>
              <a:cxn ang="1">
                <a:pos x="connsiteX1" y="connsiteY1"/>
              </a:cxn>
            </a:cxnLst>
            <a:rect l="l" t="t" r="r" b="b"/>
            <a:pathLst>
              <a:path w="10566400" h="76200">
                <a:moveTo>
                  <a:pt x="19050" y="19050"/>
                </a:moveTo>
                <a:lnTo>
                  <a:pt x="10547350" y="19050"/>
                </a:lnTo>
              </a:path>
            </a:pathLst>
          </a:custGeom>
          <a:ln w="381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8" name="Freeform 3"/>
          <p:cNvSpPr/>
          <p:nvPr/>
        </p:nvSpPr>
        <p:spPr>
          <a:xfrm>
            <a:off x="701675" y="3005327"/>
            <a:ext cx="10541000" cy="25400"/>
          </a:xfrm>
          <a:custGeom>
            <a:avLst/>
            <a:gdLst>
              <a:gd name="connsiteX0" fmla="*/ 6350 w 10541000"/>
              <a:gd name="connsiteY0" fmla="*/ 6350 h 25400"/>
              <a:gd name="connsiteX1" fmla="*/ 10534650 w 10541000"/>
              <a:gd name="connsiteY1" fmla="*/ 6350 h 25400"/>
            </a:gdLst>
            <a:ahLst/>
            <a:cxnLst>
              <a:cxn ang="0">
                <a:pos x="connsiteX0" y="connsiteY0"/>
              </a:cxn>
              <a:cxn ang="1">
                <a:pos x="connsiteX1" y="connsiteY1"/>
              </a:cxn>
            </a:cxnLst>
            <a:rect l="l" t="t" r="r" b="b"/>
            <a:pathLst>
              <a:path w="10541000" h="25400">
                <a:moveTo>
                  <a:pt x="6350" y="6350"/>
                </a:moveTo>
                <a:lnTo>
                  <a:pt x="10534650" y="6350"/>
                </a:lnTo>
              </a:path>
            </a:pathLst>
          </a:custGeom>
          <a:ln w="127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9" name="Freeform 3"/>
          <p:cNvSpPr/>
          <p:nvPr/>
        </p:nvSpPr>
        <p:spPr>
          <a:xfrm>
            <a:off x="701675" y="3978275"/>
            <a:ext cx="10541000" cy="25400"/>
          </a:xfrm>
          <a:custGeom>
            <a:avLst/>
            <a:gdLst>
              <a:gd name="connsiteX0" fmla="*/ 6350 w 10541000"/>
              <a:gd name="connsiteY0" fmla="*/ 6350 h 25400"/>
              <a:gd name="connsiteX1" fmla="*/ 10534650 w 10541000"/>
              <a:gd name="connsiteY1" fmla="*/ 6350 h 25400"/>
            </a:gdLst>
            <a:ahLst/>
            <a:cxnLst>
              <a:cxn ang="0">
                <a:pos x="connsiteX0" y="connsiteY0"/>
              </a:cxn>
              <a:cxn ang="1">
                <a:pos x="connsiteX1" y="connsiteY1"/>
              </a:cxn>
            </a:cxnLst>
            <a:rect l="l" t="t" r="r" b="b"/>
            <a:pathLst>
              <a:path w="10541000" h="25400">
                <a:moveTo>
                  <a:pt x="6350" y="6350"/>
                </a:moveTo>
                <a:lnTo>
                  <a:pt x="10534650" y="6350"/>
                </a:lnTo>
              </a:path>
            </a:pathLst>
          </a:custGeom>
          <a:ln w="1270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9" name="TextBox 1"/>
          <p:cNvSpPr txBox="1"/>
          <p:nvPr/>
        </p:nvSpPr>
        <p:spPr>
          <a:xfrm>
            <a:off x="1016000" y="1562100"/>
            <a:ext cx="914400" cy="228600"/>
          </a:xfrm>
          <a:prstGeom prst="rect">
            <a:avLst/>
          </a:prstGeom>
          <a:noFill/>
        </p:spPr>
        <p:txBody>
          <a:bodyPr wrap="none" lIns="0" tIns="0" rIns="0" rtlCol="0">
            <a:spAutoFit/>
          </a:bodyPr>
          <a:lstStyle/>
          <a:p>
            <a:pPr>
              <a:lnSpc>
                <a:spcPts val="1800"/>
              </a:lnSpc>
              <a:tabLst/>
            </a:pPr>
            <a:r>
              <a:rPr lang="en-US" altLang="zh-CN" sz="1800" dirty="0">
                <a:solidFill>
                  <a:srgbClr val="000000"/>
                </a:solidFill>
                <a:latin typeface="Times New Roman" pitchFamily="18" charset="0"/>
                <a:cs typeface="Times New Roman" pitchFamily="18" charset="0"/>
              </a:rPr>
              <a:t>交易品种</a:t>
            </a:r>
          </a:p>
        </p:txBody>
      </p:sp>
      <p:sp>
        <p:nvSpPr>
          <p:cNvPr id="30" name="TextBox 1"/>
          <p:cNvSpPr txBox="1"/>
          <p:nvPr/>
        </p:nvSpPr>
        <p:spPr>
          <a:xfrm>
            <a:off x="2336800" y="1562100"/>
            <a:ext cx="4834657" cy="276999"/>
          </a:xfrm>
          <a:prstGeom prst="rect">
            <a:avLst/>
          </a:prstGeom>
          <a:noFill/>
        </p:spPr>
        <p:txBody>
          <a:bodyPr wrap="none" lIns="0" tIns="0" rIns="0" rtlCol="0">
            <a:spAutoFit/>
          </a:bodyPr>
          <a:lstStyle/>
          <a:p>
            <a:pPr>
              <a:lnSpc>
                <a:spcPts val="1800"/>
              </a:lnSpc>
              <a:tabLst/>
            </a:pPr>
            <a:r>
              <a:rPr lang="zh-CN" altLang="en-US" sz="1800" dirty="0">
                <a:solidFill>
                  <a:srgbClr val="000000"/>
                </a:solidFill>
                <a:latin typeface="Times New Roman" pitchFamily="18" charset="0"/>
                <a:cs typeface="Times New Roman" pitchFamily="18" charset="0"/>
              </a:rPr>
              <a:t>天津</a:t>
            </a:r>
            <a:r>
              <a:rPr lang="en-US" altLang="zh-CN" sz="1800" dirty="0">
                <a:solidFill>
                  <a:srgbClr val="000000"/>
                </a:solidFill>
                <a:latin typeface="Times New Roman" pitchFamily="18" charset="0"/>
                <a:cs typeface="Times New Roman" pitchFamily="18" charset="0"/>
              </a:rPr>
              <a:t>配额（TJEA）；核证自愿减排量（CCER）</a:t>
            </a:r>
          </a:p>
        </p:txBody>
      </p:sp>
      <p:sp>
        <p:nvSpPr>
          <p:cNvPr id="31" name="TextBox 1"/>
          <p:cNvSpPr txBox="1"/>
          <p:nvPr/>
        </p:nvSpPr>
        <p:spPr>
          <a:xfrm>
            <a:off x="1016000" y="2425700"/>
            <a:ext cx="914400" cy="228600"/>
          </a:xfrm>
          <a:prstGeom prst="rect">
            <a:avLst/>
          </a:prstGeom>
          <a:noFill/>
        </p:spPr>
        <p:txBody>
          <a:bodyPr wrap="none" lIns="0" tIns="0" rIns="0" rtlCol="0">
            <a:spAutoFit/>
          </a:bodyPr>
          <a:lstStyle/>
          <a:p>
            <a:pPr>
              <a:lnSpc>
                <a:spcPts val="1800"/>
              </a:lnSpc>
              <a:tabLst/>
            </a:pPr>
            <a:r>
              <a:rPr lang="en-US" altLang="zh-CN" sz="1800" dirty="0">
                <a:solidFill>
                  <a:srgbClr val="000000"/>
                </a:solidFill>
                <a:latin typeface="Times New Roman" pitchFamily="18" charset="0"/>
                <a:cs typeface="Times New Roman" pitchFamily="18" charset="0"/>
              </a:rPr>
              <a:t>交易方式</a:t>
            </a:r>
          </a:p>
        </p:txBody>
      </p:sp>
      <p:sp>
        <p:nvSpPr>
          <p:cNvPr id="32" name="TextBox 1"/>
          <p:cNvSpPr txBox="1"/>
          <p:nvPr/>
        </p:nvSpPr>
        <p:spPr>
          <a:xfrm>
            <a:off x="2336800" y="2102925"/>
            <a:ext cx="9024906" cy="1277273"/>
          </a:xfrm>
          <a:prstGeom prst="rect">
            <a:avLst/>
          </a:prstGeom>
          <a:noFill/>
        </p:spPr>
        <p:txBody>
          <a:bodyPr wrap="none" lIns="0" tIns="0" rIns="0" rtlCol="0">
            <a:spAutoFit/>
          </a:bodyPr>
          <a:lstStyle/>
          <a:p>
            <a:pPr>
              <a:lnSpc>
                <a:spcPts val="2000"/>
              </a:lnSpc>
              <a:tabLst/>
            </a:pPr>
            <a:r>
              <a:rPr lang="en-US" altLang="zh-CN" sz="1800" dirty="0">
                <a:solidFill>
                  <a:srgbClr val="000000"/>
                </a:solidFill>
                <a:latin typeface="Times New Roman" pitchFamily="18" charset="0"/>
                <a:cs typeface="Times New Roman" pitchFamily="18" charset="0"/>
              </a:rPr>
              <a:t>•</a:t>
            </a:r>
            <a:r>
              <a:rPr lang="en-US" altLang="zh-CN" sz="1800" dirty="0">
                <a:latin typeface="Times New Roman" pitchFamily="18" charset="0"/>
                <a:cs typeface="Times New Roman" pitchFamily="18" charset="0"/>
              </a:rPr>
              <a:t>    </a:t>
            </a:r>
            <a:r>
              <a:rPr lang="zh-CN" altLang="en-US" sz="1800" dirty="0">
                <a:latin typeface="Times New Roman" pitchFamily="18" charset="0"/>
                <a:cs typeface="Times New Roman" pitchFamily="18" charset="0"/>
              </a:rPr>
              <a:t>挂牌</a:t>
            </a:r>
            <a:r>
              <a:rPr lang="en-US" altLang="zh-CN" sz="1800" dirty="0">
                <a:solidFill>
                  <a:srgbClr val="000000"/>
                </a:solidFill>
                <a:latin typeface="Times New Roman" pitchFamily="18" charset="0"/>
                <a:cs typeface="Times New Roman" pitchFamily="18" charset="0"/>
              </a:rPr>
              <a:t>交易：</a:t>
            </a:r>
            <a:r>
              <a:rPr lang="zh-CN" altLang="en-US" sz="1800" dirty="0">
                <a:solidFill>
                  <a:srgbClr val="000000"/>
                </a:solidFill>
                <a:latin typeface="Times New Roman" pitchFamily="18" charset="0"/>
                <a:cs typeface="Times New Roman" pitchFamily="18" charset="0"/>
              </a:rPr>
              <a:t>遵循“价格优先，时间优先”成交原则；</a:t>
            </a:r>
            <a:endParaRPr lang="en-US" altLang="zh-CN" sz="1800" dirty="0">
              <a:solidFill>
                <a:srgbClr val="000000"/>
              </a:solidFill>
              <a:latin typeface="Times New Roman" pitchFamily="18" charset="0"/>
              <a:cs typeface="Times New Roman" pitchFamily="18" charset="0"/>
            </a:endParaRPr>
          </a:p>
          <a:p>
            <a:pPr>
              <a:lnSpc>
                <a:spcPts val="1000"/>
              </a:lnSpc>
            </a:pPr>
            <a:endParaRPr lang="en-US" altLang="zh-CN" dirty="0"/>
          </a:p>
          <a:p>
            <a:pPr>
              <a:lnSpc>
                <a:spcPts val="2200"/>
              </a:lnSpc>
              <a:tabLst/>
            </a:pPr>
            <a:r>
              <a:rPr lang="en-US" altLang="zh-CN" sz="1800" dirty="0">
                <a:solidFill>
                  <a:srgbClr val="000000"/>
                </a:solidFill>
                <a:latin typeface="Times New Roman" pitchFamily="18" charset="0"/>
                <a:cs typeface="Times New Roman" pitchFamily="18" charset="0"/>
              </a:rPr>
              <a:t>•</a:t>
            </a:r>
            <a:r>
              <a:rPr lang="en-US" altLang="zh-CN" sz="1800" dirty="0">
                <a:latin typeface="Times New Roman" pitchFamily="18" charset="0"/>
                <a:cs typeface="Times New Roman" pitchFamily="18" charset="0"/>
              </a:rPr>
              <a:t>    </a:t>
            </a:r>
            <a:r>
              <a:rPr lang="en-US" altLang="zh-CN" sz="1800" dirty="0">
                <a:solidFill>
                  <a:srgbClr val="000000"/>
                </a:solidFill>
                <a:latin typeface="Times New Roman" pitchFamily="18" charset="0"/>
                <a:cs typeface="Times New Roman" pitchFamily="18" charset="0"/>
              </a:rPr>
              <a:t>协议</a:t>
            </a:r>
            <a:r>
              <a:rPr lang="zh-CN" altLang="en-US" sz="1800" dirty="0">
                <a:solidFill>
                  <a:srgbClr val="000000"/>
                </a:solidFill>
                <a:latin typeface="Times New Roman" pitchFamily="18" charset="0"/>
                <a:cs typeface="Times New Roman" pitchFamily="18" charset="0"/>
              </a:rPr>
              <a:t>交易</a:t>
            </a:r>
            <a:r>
              <a:rPr lang="en-US" altLang="zh-CN" sz="1800" dirty="0">
                <a:solidFill>
                  <a:srgbClr val="000000"/>
                </a:solidFill>
                <a:latin typeface="Times New Roman" pitchFamily="18" charset="0"/>
                <a:cs typeface="Times New Roman" pitchFamily="18" charset="0"/>
              </a:rPr>
              <a:t>：</a:t>
            </a:r>
            <a:r>
              <a:rPr lang="en-US" altLang="zh-CN" dirty="0">
                <a:solidFill>
                  <a:srgbClr val="000000"/>
                </a:solidFill>
                <a:latin typeface="Times New Roman" pitchFamily="18" charset="0"/>
                <a:cs typeface="Times New Roman" pitchFamily="18" charset="0"/>
              </a:rPr>
              <a:t>1</a:t>
            </a:r>
            <a:r>
              <a:rPr lang="zh-CN" altLang="en-US" dirty="0">
                <a:solidFill>
                  <a:srgbClr val="000000"/>
                </a:solidFill>
                <a:latin typeface="Times New Roman" pitchFamily="18" charset="0"/>
                <a:cs typeface="Times New Roman" pitchFamily="18" charset="0"/>
              </a:rPr>
              <a:t>、协议双方进行自主协商确定价格，通过交易所办理清算、交割等事项；</a:t>
            </a:r>
            <a:r>
              <a:rPr lang="en-US" altLang="zh-CN" sz="1800" dirty="0">
                <a:solidFill>
                  <a:srgbClr val="000000"/>
                </a:solidFill>
                <a:latin typeface="Times New Roman" pitchFamily="18" charset="0"/>
                <a:cs typeface="Times New Roman" pitchFamily="18" charset="0"/>
              </a:rPr>
              <a:t> </a:t>
            </a:r>
          </a:p>
          <a:p>
            <a:pPr>
              <a:lnSpc>
                <a:spcPts val="2200"/>
              </a:lnSpc>
              <a:tabLst/>
            </a:pPr>
            <a:r>
              <a:rPr lang="en-US" altLang="zh-CN" sz="1800" dirty="0">
                <a:solidFill>
                  <a:srgbClr val="000000"/>
                </a:solidFill>
                <a:latin typeface="Times New Roman" pitchFamily="18" charset="0"/>
                <a:cs typeface="Times New Roman" pitchFamily="18" charset="0"/>
              </a:rPr>
              <a:t>                         2</a:t>
            </a:r>
            <a:r>
              <a:rPr lang="zh-CN" altLang="en-US" sz="1800" dirty="0">
                <a:solidFill>
                  <a:srgbClr val="000000"/>
                </a:solidFill>
                <a:latin typeface="Times New Roman" pitchFamily="18" charset="0"/>
                <a:cs typeface="Times New Roman" pitchFamily="18" charset="0"/>
              </a:rPr>
              <a:t>、</a:t>
            </a:r>
            <a:r>
              <a:rPr lang="zh-CN" altLang="en-US" dirty="0">
                <a:latin typeface="Times New Roman" pitchFamily="18" charset="0"/>
                <a:cs typeface="Times New Roman" pitchFamily="18" charset="0"/>
              </a:rPr>
              <a:t>单笔买卖申报</a:t>
            </a:r>
            <a:r>
              <a:rPr lang="en-US" altLang="zh-CN" dirty="0">
                <a:latin typeface="Times New Roman" pitchFamily="18" charset="0"/>
                <a:cs typeface="Times New Roman" pitchFamily="18" charset="0"/>
              </a:rPr>
              <a:t>&gt;20</a:t>
            </a:r>
            <a:r>
              <a:rPr lang="zh-CN" altLang="en-US" dirty="0">
                <a:latin typeface="Times New Roman" pitchFamily="18" charset="0"/>
                <a:cs typeface="Times New Roman" pitchFamily="18" charset="0"/>
              </a:rPr>
              <a:t>万吨；</a:t>
            </a:r>
            <a:endParaRPr lang="en-US" altLang="zh-CN" dirty="0">
              <a:latin typeface="Times New Roman" pitchFamily="18" charset="0"/>
              <a:cs typeface="Times New Roman" pitchFamily="18" charset="0"/>
            </a:endParaRPr>
          </a:p>
          <a:p>
            <a:pPr>
              <a:lnSpc>
                <a:spcPts val="2200"/>
              </a:lnSpc>
              <a:tabLst/>
            </a:pPr>
            <a:endParaRPr lang="en-US" altLang="zh-CN" sz="1800" dirty="0">
              <a:solidFill>
                <a:srgbClr val="000000"/>
              </a:solidFill>
              <a:latin typeface="Times New Roman" pitchFamily="18" charset="0"/>
              <a:cs typeface="Times New Roman" pitchFamily="18" charset="0"/>
            </a:endParaRPr>
          </a:p>
        </p:txBody>
      </p:sp>
      <p:sp>
        <p:nvSpPr>
          <p:cNvPr id="33" name="TextBox 1"/>
          <p:cNvSpPr txBox="1"/>
          <p:nvPr/>
        </p:nvSpPr>
        <p:spPr>
          <a:xfrm>
            <a:off x="901700" y="3390900"/>
            <a:ext cx="1038746" cy="1546577"/>
          </a:xfrm>
          <a:prstGeom prst="rect">
            <a:avLst/>
          </a:prstGeom>
          <a:noFill/>
        </p:spPr>
        <p:txBody>
          <a:bodyPr wrap="none" lIns="0" tIns="0" rIns="0" rtlCol="0">
            <a:spAutoFit/>
          </a:bodyPr>
          <a:lstStyle/>
          <a:p>
            <a:pPr>
              <a:lnSpc>
                <a:spcPts val="1800"/>
              </a:lnSpc>
              <a:tabLst>
                <a:tab pos="114300" algn="l"/>
                <a:tab pos="457200" algn="l"/>
              </a:tabLst>
            </a:pPr>
            <a:r>
              <a:rPr lang="en-US" altLang="zh-CN" dirty="0"/>
              <a:t>	</a:t>
            </a:r>
            <a:r>
              <a:rPr lang="en-US" altLang="zh-CN" sz="1802" dirty="0">
                <a:solidFill>
                  <a:srgbClr val="000000"/>
                </a:solidFill>
                <a:latin typeface="Times New Roman" pitchFamily="18" charset="0"/>
                <a:cs typeface="Times New Roman" pitchFamily="18" charset="0"/>
              </a:rPr>
              <a:t>交易时间</a:t>
            </a:r>
          </a:p>
          <a:p>
            <a:pPr>
              <a:lnSpc>
                <a:spcPts val="1000"/>
              </a:lnSpc>
            </a:pPr>
            <a:endParaRPr lang="en-US" altLang="zh-CN" dirty="0"/>
          </a:p>
          <a:p>
            <a:pPr>
              <a:lnSpc>
                <a:spcPts val="1000"/>
              </a:lnSpc>
            </a:pPr>
            <a:endParaRPr lang="en-US" altLang="zh-CN" dirty="0"/>
          </a:p>
          <a:p>
            <a:pPr>
              <a:lnSpc>
                <a:spcPts val="1000"/>
              </a:lnSpc>
            </a:pPr>
            <a:endParaRPr lang="en-US" altLang="zh-CN" dirty="0"/>
          </a:p>
          <a:p>
            <a:pPr>
              <a:lnSpc>
                <a:spcPts val="1000"/>
              </a:lnSpc>
            </a:pPr>
            <a:endParaRPr lang="en-US" altLang="zh-CN" dirty="0"/>
          </a:p>
          <a:p>
            <a:pPr>
              <a:lnSpc>
                <a:spcPts val="1000"/>
              </a:lnSpc>
            </a:pPr>
            <a:endParaRPr lang="en-US" altLang="zh-CN" dirty="0"/>
          </a:p>
          <a:p>
            <a:pPr>
              <a:lnSpc>
                <a:spcPts val="1000"/>
              </a:lnSpc>
            </a:pPr>
            <a:endParaRPr lang="en-US" altLang="zh-CN" dirty="0"/>
          </a:p>
          <a:p>
            <a:pPr>
              <a:lnSpc>
                <a:spcPts val="1000"/>
              </a:lnSpc>
            </a:pPr>
            <a:endParaRPr lang="en-US" altLang="zh-CN" dirty="0"/>
          </a:p>
          <a:p>
            <a:pPr>
              <a:lnSpc>
                <a:spcPts val="1000"/>
              </a:lnSpc>
            </a:pPr>
            <a:endParaRPr lang="en-US" altLang="zh-CN" dirty="0"/>
          </a:p>
          <a:p>
            <a:pPr>
              <a:lnSpc>
                <a:spcPts val="1900"/>
              </a:lnSpc>
              <a:tabLst>
                <a:tab pos="114300" algn="l"/>
                <a:tab pos="457200" algn="l"/>
              </a:tabLst>
            </a:pPr>
            <a:r>
              <a:rPr lang="en-US" altLang="zh-CN" sz="1800" dirty="0">
                <a:solidFill>
                  <a:srgbClr val="000000"/>
                </a:solidFill>
                <a:latin typeface="Times New Roman" pitchFamily="18" charset="0"/>
                <a:cs typeface="Times New Roman" pitchFamily="18" charset="0"/>
              </a:rPr>
              <a:t>  </a:t>
            </a:r>
            <a:r>
              <a:rPr lang="zh-CN" altLang="en-US" sz="1800" dirty="0">
                <a:solidFill>
                  <a:srgbClr val="000000"/>
                </a:solidFill>
                <a:latin typeface="Times New Roman" pitchFamily="18" charset="0"/>
                <a:cs typeface="Times New Roman" pitchFamily="18" charset="0"/>
              </a:rPr>
              <a:t>交易</a:t>
            </a:r>
            <a:r>
              <a:rPr lang="en-US" altLang="zh-CN" sz="1800" dirty="0">
                <a:solidFill>
                  <a:srgbClr val="000000"/>
                </a:solidFill>
                <a:latin typeface="Times New Roman" pitchFamily="18" charset="0"/>
                <a:cs typeface="Times New Roman" pitchFamily="18" charset="0"/>
              </a:rPr>
              <a:t>价格</a:t>
            </a:r>
          </a:p>
        </p:txBody>
      </p:sp>
      <p:sp>
        <p:nvSpPr>
          <p:cNvPr id="34" name="TextBox 1"/>
          <p:cNvSpPr txBox="1"/>
          <p:nvPr/>
        </p:nvSpPr>
        <p:spPr>
          <a:xfrm>
            <a:off x="2336800" y="3325252"/>
            <a:ext cx="7697620" cy="1751762"/>
          </a:xfrm>
          <a:prstGeom prst="rect">
            <a:avLst/>
          </a:prstGeom>
          <a:noFill/>
        </p:spPr>
        <p:txBody>
          <a:bodyPr wrap="none" lIns="0" tIns="0" rIns="0" rtlCol="0">
            <a:spAutoFit/>
          </a:bodyPr>
          <a:lstStyle/>
          <a:p>
            <a:pPr>
              <a:lnSpc>
                <a:spcPts val="2000"/>
              </a:lnSpc>
              <a:tabLst>
                <a:tab pos="279400" algn="l"/>
              </a:tabLst>
            </a:pPr>
            <a:r>
              <a:rPr lang="en-US" altLang="zh-CN" dirty="0">
                <a:solidFill>
                  <a:srgbClr val="000000"/>
                </a:solidFill>
                <a:latin typeface="Times New Roman" pitchFamily="18" charset="0"/>
                <a:cs typeface="Times New Roman" pitchFamily="18" charset="0"/>
              </a:rPr>
              <a:t>•</a:t>
            </a:r>
            <a:r>
              <a:rPr lang="en-US" altLang="zh-CN" dirty="0">
                <a:latin typeface="Times New Roman" pitchFamily="18" charset="0"/>
                <a:cs typeface="Times New Roman" pitchFamily="18" charset="0"/>
              </a:rPr>
              <a:t>    </a:t>
            </a:r>
            <a:r>
              <a:rPr lang="en-US" altLang="zh-CN" sz="1800" dirty="0">
                <a:solidFill>
                  <a:srgbClr val="000000"/>
                </a:solidFill>
                <a:latin typeface="Times New Roman" pitchFamily="18" charset="0"/>
                <a:cs typeface="Times New Roman" pitchFamily="18" charset="0"/>
              </a:rPr>
              <a:t>每周一至周五上午9:30-11:30、下午13:00-15:00</a:t>
            </a:r>
            <a:endParaRPr lang="en-US" altLang="zh-CN" dirty="0">
              <a:solidFill>
                <a:srgbClr val="000000"/>
              </a:solidFill>
              <a:latin typeface="Times New Roman" pitchFamily="18" charset="0"/>
              <a:cs typeface="Times New Roman" pitchFamily="18" charset="0"/>
            </a:endParaRPr>
          </a:p>
          <a:p>
            <a:pPr>
              <a:lnSpc>
                <a:spcPts val="2000"/>
              </a:lnSpc>
              <a:tabLst>
                <a:tab pos="279400" algn="l"/>
              </a:tabLst>
            </a:pPr>
            <a:endParaRPr lang="en-US" altLang="zh-CN" sz="1800" dirty="0">
              <a:solidFill>
                <a:srgbClr val="000000"/>
              </a:solidFill>
              <a:latin typeface="Times New Roman" pitchFamily="18" charset="0"/>
              <a:cs typeface="Times New Roman" pitchFamily="18" charset="0"/>
            </a:endParaRPr>
          </a:p>
          <a:p>
            <a:pPr>
              <a:lnSpc>
                <a:spcPts val="1000"/>
              </a:lnSpc>
            </a:pPr>
            <a:endParaRPr lang="en-US" altLang="zh-CN" dirty="0"/>
          </a:p>
          <a:p>
            <a:pPr>
              <a:lnSpc>
                <a:spcPts val="1000"/>
              </a:lnSpc>
            </a:pPr>
            <a:endParaRPr lang="en-US" altLang="zh-CN" dirty="0"/>
          </a:p>
          <a:p>
            <a:pPr>
              <a:lnSpc>
                <a:spcPts val="1000"/>
              </a:lnSpc>
            </a:pPr>
            <a:endParaRPr lang="en-US" altLang="zh-CN" dirty="0"/>
          </a:p>
          <a:p>
            <a:pPr>
              <a:lnSpc>
                <a:spcPts val="1000"/>
              </a:lnSpc>
            </a:pPr>
            <a:endParaRPr lang="en-US" altLang="zh-CN" dirty="0"/>
          </a:p>
          <a:p>
            <a:pPr>
              <a:lnSpc>
                <a:spcPts val="2100"/>
              </a:lnSpc>
              <a:tabLst>
                <a:tab pos="279400" algn="l"/>
              </a:tabLst>
            </a:pPr>
            <a:r>
              <a:rPr lang="en-US" altLang="zh-CN" sz="1800" dirty="0">
                <a:solidFill>
                  <a:srgbClr val="000000"/>
                </a:solidFill>
                <a:latin typeface="Times New Roman" pitchFamily="18" charset="0"/>
                <a:cs typeface="Times New Roman" pitchFamily="18" charset="0"/>
              </a:rPr>
              <a:t>•</a:t>
            </a:r>
            <a:r>
              <a:rPr lang="en-US" altLang="zh-CN" sz="1800" dirty="0">
                <a:latin typeface="Times New Roman" pitchFamily="18" charset="0"/>
                <a:cs typeface="Times New Roman" pitchFamily="18" charset="0"/>
              </a:rPr>
              <a:t>    </a:t>
            </a:r>
            <a:r>
              <a:rPr lang="zh-CN" altLang="en-US" sz="1800" dirty="0">
                <a:latin typeface="Times New Roman" pitchFamily="18" charset="0"/>
                <a:cs typeface="Times New Roman" pitchFamily="18" charset="0"/>
              </a:rPr>
              <a:t>挂牌</a:t>
            </a:r>
            <a:r>
              <a:rPr lang="en-US" altLang="zh-CN" sz="1800" dirty="0">
                <a:solidFill>
                  <a:srgbClr val="000000"/>
                </a:solidFill>
                <a:latin typeface="Times New Roman" pitchFamily="18" charset="0"/>
                <a:cs typeface="Times New Roman" pitchFamily="18" charset="0"/>
              </a:rPr>
              <a:t>交易：</a:t>
            </a:r>
            <a:r>
              <a:rPr lang="zh-CN" altLang="en-US" dirty="0">
                <a:solidFill>
                  <a:srgbClr val="000000"/>
                </a:solidFill>
                <a:latin typeface="Times New Roman" pitchFamily="18" charset="0"/>
                <a:cs typeface="Times New Roman" pitchFamily="18" charset="0"/>
              </a:rPr>
              <a:t>交易价格涨幅限制比例为前一交易日线上交易价格的</a:t>
            </a:r>
            <a:r>
              <a:rPr lang="en-US" altLang="zh-CN" dirty="0">
                <a:solidFill>
                  <a:srgbClr val="000000"/>
                </a:solidFill>
                <a:latin typeface="Times New Roman" pitchFamily="18" charset="0"/>
                <a:cs typeface="Times New Roman" pitchFamily="18" charset="0"/>
              </a:rPr>
              <a:t>10%</a:t>
            </a:r>
            <a:r>
              <a:rPr lang="zh-CN" altLang="en-US" dirty="0">
                <a:solidFill>
                  <a:srgbClr val="000000"/>
                </a:solidFill>
                <a:latin typeface="Times New Roman" pitchFamily="18" charset="0"/>
                <a:cs typeface="Times New Roman" pitchFamily="18" charset="0"/>
              </a:rPr>
              <a:t>；</a:t>
            </a:r>
            <a:endParaRPr lang="en-US" altLang="zh-CN" sz="1800" dirty="0">
              <a:solidFill>
                <a:srgbClr val="000000"/>
              </a:solidFill>
              <a:latin typeface="Times New Roman" pitchFamily="18" charset="0"/>
              <a:cs typeface="Times New Roman" pitchFamily="18" charset="0"/>
            </a:endParaRPr>
          </a:p>
          <a:p>
            <a:pPr>
              <a:lnSpc>
                <a:spcPts val="1000"/>
              </a:lnSpc>
            </a:pPr>
            <a:endParaRPr lang="en-US" altLang="zh-CN" dirty="0"/>
          </a:p>
          <a:p>
            <a:pPr>
              <a:lnSpc>
                <a:spcPts val="2200"/>
              </a:lnSpc>
              <a:tabLst>
                <a:tab pos="279400" algn="l"/>
              </a:tabLst>
            </a:pPr>
            <a:r>
              <a:rPr lang="en-US" altLang="zh-CN" sz="1800" dirty="0">
                <a:solidFill>
                  <a:srgbClr val="000000"/>
                </a:solidFill>
                <a:latin typeface="Times New Roman" pitchFamily="18" charset="0"/>
                <a:cs typeface="Times New Roman" pitchFamily="18" charset="0"/>
              </a:rPr>
              <a:t>•</a:t>
            </a:r>
            <a:r>
              <a:rPr lang="en-US" altLang="zh-CN" sz="1800" dirty="0">
                <a:latin typeface="Times New Roman" pitchFamily="18" charset="0"/>
                <a:cs typeface="Times New Roman" pitchFamily="18" charset="0"/>
              </a:rPr>
              <a:t>    </a:t>
            </a:r>
            <a:r>
              <a:rPr lang="en-US" altLang="zh-CN" sz="1800" dirty="0">
                <a:solidFill>
                  <a:srgbClr val="000000"/>
                </a:solidFill>
                <a:latin typeface="Times New Roman" pitchFamily="18" charset="0"/>
                <a:cs typeface="Times New Roman" pitchFamily="18" charset="0"/>
              </a:rPr>
              <a:t>协议</a:t>
            </a:r>
            <a:r>
              <a:rPr lang="zh-CN" altLang="en-US" sz="1800" dirty="0">
                <a:solidFill>
                  <a:srgbClr val="000000"/>
                </a:solidFill>
                <a:latin typeface="Times New Roman" pitchFamily="18" charset="0"/>
                <a:cs typeface="Times New Roman" pitchFamily="18" charset="0"/>
              </a:rPr>
              <a:t>交易</a:t>
            </a:r>
            <a:r>
              <a:rPr lang="en-US" altLang="zh-CN" sz="1800" dirty="0">
                <a:solidFill>
                  <a:srgbClr val="000000"/>
                </a:solidFill>
                <a:latin typeface="Times New Roman" pitchFamily="18" charset="0"/>
                <a:cs typeface="Times New Roman" pitchFamily="18" charset="0"/>
              </a:rPr>
              <a:t>：交易价格</a:t>
            </a:r>
            <a:r>
              <a:rPr lang="zh-CN" altLang="en-US" dirty="0">
                <a:solidFill>
                  <a:srgbClr val="000000"/>
                </a:solidFill>
                <a:latin typeface="Times New Roman" pitchFamily="18" charset="0"/>
                <a:cs typeface="Times New Roman" pitchFamily="18" charset="0"/>
              </a:rPr>
              <a:t>为前一交易日线上交易价格</a:t>
            </a:r>
            <a:r>
              <a:rPr lang="en-US" altLang="zh-CN" sz="1800" dirty="0">
                <a:solidFill>
                  <a:srgbClr val="000000"/>
                </a:solidFill>
                <a:latin typeface="Times New Roman" pitchFamily="18" charset="0"/>
                <a:cs typeface="Times New Roman" pitchFamily="18" charset="0"/>
              </a:rPr>
              <a:t>的±10％之间协商确定</a:t>
            </a:r>
            <a:r>
              <a:rPr lang="zh-CN" altLang="en-US" sz="1800" dirty="0">
                <a:solidFill>
                  <a:srgbClr val="000000"/>
                </a:solidFill>
                <a:latin typeface="Times New Roman" pitchFamily="18" charset="0"/>
                <a:cs typeface="Times New Roman" pitchFamily="18" charset="0"/>
              </a:rPr>
              <a:t>。</a:t>
            </a:r>
            <a:endParaRPr lang="en-US" altLang="zh-CN" sz="1800" dirty="0">
              <a:solidFill>
                <a:srgbClr val="000000"/>
              </a:solidFill>
              <a:latin typeface="Times New Roman" pitchFamily="18" charset="0"/>
              <a:cs typeface="Times New Roman" pitchFamily="18" charset="0"/>
            </a:endParaRPr>
          </a:p>
        </p:txBody>
      </p:sp>
      <p:sp>
        <p:nvSpPr>
          <p:cNvPr id="36" name="标题 1"/>
          <p:cNvSpPr>
            <a:spLocks noGrp="1"/>
          </p:cNvSpPr>
          <p:nvPr>
            <p:ph type="title"/>
          </p:nvPr>
        </p:nvSpPr>
        <p:spPr>
          <a:xfrm>
            <a:off x="469287" y="182562"/>
            <a:ext cx="10515600" cy="841988"/>
          </a:xfrm>
        </p:spPr>
        <p:txBody>
          <a:bodyPr/>
          <a:lstStyle/>
          <a:p>
            <a:r>
              <a:rPr lang="zh-CN" altLang="en-US" dirty="0"/>
              <a:t>天津碳市场交易规则</a:t>
            </a:r>
          </a:p>
        </p:txBody>
      </p:sp>
    </p:spTree>
    <p:extLst>
      <p:ext uri="{BB962C8B-B14F-4D97-AF65-F5344CB8AC3E}">
        <p14:creationId xmlns:p14="http://schemas.microsoft.com/office/powerpoint/2010/main" val="7571360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4. </a:t>
            </a:r>
            <a:r>
              <a:rPr lang="zh-CN" altLang="en-US" dirty="0"/>
              <a:t>履约机制</a:t>
            </a:r>
          </a:p>
        </p:txBody>
      </p:sp>
    </p:spTree>
    <p:extLst>
      <p:ext uri="{BB962C8B-B14F-4D97-AF65-F5344CB8AC3E}">
        <p14:creationId xmlns:p14="http://schemas.microsoft.com/office/powerpoint/2010/main" val="31111796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标题 1"/>
          <p:cNvSpPr>
            <a:spLocks noGrp="1"/>
          </p:cNvSpPr>
          <p:nvPr>
            <p:ph type="title"/>
          </p:nvPr>
        </p:nvSpPr>
        <p:spPr>
          <a:xfrm>
            <a:off x="469287" y="182562"/>
            <a:ext cx="10515600" cy="841988"/>
          </a:xfrm>
        </p:spPr>
        <p:txBody>
          <a:bodyPr/>
          <a:lstStyle/>
          <a:p>
            <a:r>
              <a:rPr lang="zh-CN" altLang="en-US" dirty="0"/>
              <a:t>履约目标</a:t>
            </a:r>
          </a:p>
        </p:txBody>
      </p:sp>
      <p:grpSp>
        <p:nvGrpSpPr>
          <p:cNvPr id="3" name="组合 2">
            <a:extLst>
              <a:ext uri="{FF2B5EF4-FFF2-40B4-BE49-F238E27FC236}">
                <a16:creationId xmlns:a16="http://schemas.microsoft.com/office/drawing/2014/main" xmlns="" id="{59C5E07A-8E0D-498A-8F30-8571C02227E2}"/>
              </a:ext>
            </a:extLst>
          </p:cNvPr>
          <p:cNvGrpSpPr/>
          <p:nvPr/>
        </p:nvGrpSpPr>
        <p:grpSpPr>
          <a:xfrm>
            <a:off x="600075" y="1406046"/>
            <a:ext cx="9411158" cy="4344195"/>
            <a:chOff x="600075" y="1406046"/>
            <a:chExt cx="9411158" cy="4344195"/>
          </a:xfrm>
        </p:grpSpPr>
        <p:sp>
          <p:nvSpPr>
            <p:cNvPr id="4" name="Freeform 3">
              <a:extLst>
                <a:ext uri="{FF2B5EF4-FFF2-40B4-BE49-F238E27FC236}">
                  <a16:creationId xmlns:a16="http://schemas.microsoft.com/office/drawing/2014/main" xmlns="" id="{A8A1217C-E910-4BD9-81C2-FF1BC6A5DE77}"/>
                </a:ext>
              </a:extLst>
            </p:cNvPr>
            <p:cNvSpPr/>
            <p:nvPr/>
          </p:nvSpPr>
          <p:spPr>
            <a:xfrm>
              <a:off x="600075" y="2114550"/>
              <a:ext cx="9044051" cy="1754378"/>
            </a:xfrm>
            <a:custGeom>
              <a:avLst/>
              <a:gdLst>
                <a:gd name="connsiteX0" fmla="*/ 0 w 9044051"/>
                <a:gd name="connsiteY0" fmla="*/ 1754378 h 1754378"/>
                <a:gd name="connsiteX1" fmla="*/ 9044051 w 9044051"/>
                <a:gd name="connsiteY1" fmla="*/ 1754378 h 1754378"/>
                <a:gd name="connsiteX2" fmla="*/ 9044051 w 9044051"/>
                <a:gd name="connsiteY2" fmla="*/ 0 h 1754378"/>
                <a:gd name="connsiteX3" fmla="*/ 0 w 9044051"/>
                <a:gd name="connsiteY3" fmla="*/ 0 h 1754378"/>
                <a:gd name="connsiteX4" fmla="*/ 0 w 9044051"/>
                <a:gd name="connsiteY4" fmla="*/ 1754378 h 1754378"/>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044051" h="1754378">
                  <a:moveTo>
                    <a:pt x="0" y="1754378"/>
                  </a:moveTo>
                  <a:lnTo>
                    <a:pt x="9044051" y="1754378"/>
                  </a:lnTo>
                  <a:lnTo>
                    <a:pt x="9044051" y="0"/>
                  </a:lnTo>
                  <a:lnTo>
                    <a:pt x="0" y="0"/>
                  </a:lnTo>
                  <a:lnTo>
                    <a:pt x="0" y="1754378"/>
                  </a:lnTo>
                </a:path>
              </a:pathLst>
            </a:custGeom>
            <a:solidFill>
              <a:srgbClr val="007150"/>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Freeform 3">
              <a:extLst>
                <a:ext uri="{FF2B5EF4-FFF2-40B4-BE49-F238E27FC236}">
                  <a16:creationId xmlns:a16="http://schemas.microsoft.com/office/drawing/2014/main" xmlns="" id="{7EB6FD3C-0F62-4720-89E4-A3663BAEA2F4}"/>
                </a:ext>
              </a:extLst>
            </p:cNvPr>
            <p:cNvSpPr/>
            <p:nvPr/>
          </p:nvSpPr>
          <p:spPr>
            <a:xfrm>
              <a:off x="614362" y="4043362"/>
              <a:ext cx="9043923" cy="1706879"/>
            </a:xfrm>
            <a:custGeom>
              <a:avLst/>
              <a:gdLst>
                <a:gd name="connsiteX0" fmla="*/ 0 w 9043923"/>
                <a:gd name="connsiteY0" fmla="*/ 1706879 h 1706879"/>
                <a:gd name="connsiteX1" fmla="*/ 9043923 w 9043923"/>
                <a:gd name="connsiteY1" fmla="*/ 1706879 h 1706879"/>
                <a:gd name="connsiteX2" fmla="*/ 9043923 w 9043923"/>
                <a:gd name="connsiteY2" fmla="*/ 0 h 1706879"/>
                <a:gd name="connsiteX3" fmla="*/ 0 w 9043923"/>
                <a:gd name="connsiteY3" fmla="*/ 0 h 1706879"/>
                <a:gd name="connsiteX4" fmla="*/ 0 w 9043923"/>
                <a:gd name="connsiteY4" fmla="*/ 1706879 h 170687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043923" h="1706879">
                  <a:moveTo>
                    <a:pt x="0" y="1706879"/>
                  </a:moveTo>
                  <a:lnTo>
                    <a:pt x="9043923" y="1706879"/>
                  </a:lnTo>
                  <a:lnTo>
                    <a:pt x="9043923" y="0"/>
                  </a:lnTo>
                  <a:lnTo>
                    <a:pt x="0" y="0"/>
                  </a:lnTo>
                  <a:lnTo>
                    <a:pt x="0" y="1706879"/>
                  </a:lnTo>
                </a:path>
              </a:pathLst>
            </a:custGeom>
            <a:solidFill>
              <a:srgbClr val="007150"/>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1">
              <a:extLst>
                <a:ext uri="{FF2B5EF4-FFF2-40B4-BE49-F238E27FC236}">
                  <a16:creationId xmlns:a16="http://schemas.microsoft.com/office/drawing/2014/main" xmlns="" id="{1398FB9D-7025-407F-A1D2-267C39822548}"/>
                </a:ext>
              </a:extLst>
            </p:cNvPr>
            <p:cNvSpPr txBox="1"/>
            <p:nvPr/>
          </p:nvSpPr>
          <p:spPr>
            <a:xfrm>
              <a:off x="685800" y="2171700"/>
              <a:ext cx="1778000" cy="254000"/>
            </a:xfrm>
            <a:prstGeom prst="rect">
              <a:avLst/>
            </a:prstGeom>
            <a:noFill/>
          </p:spPr>
          <p:txBody>
            <a:bodyPr wrap="none" lIns="0" tIns="0" rIns="0" rtlCol="0">
              <a:spAutoFit/>
            </a:bodyPr>
            <a:lstStyle/>
            <a:p>
              <a:pPr>
                <a:lnSpc>
                  <a:spcPts val="2000"/>
                </a:lnSpc>
                <a:tabLst/>
              </a:pPr>
              <a:r>
                <a:rPr lang="en-US" altLang="zh-CN" sz="1800" dirty="0">
                  <a:solidFill>
                    <a:srgbClr val="FFFFFF"/>
                  </a:solidFill>
                  <a:latin typeface="Times New Roman" pitchFamily="18" charset="0"/>
                  <a:cs typeface="Times New Roman" pitchFamily="18" charset="0"/>
                </a:rPr>
                <a:t>•</a:t>
              </a:r>
              <a:r>
                <a:rPr lang="en-US" altLang="zh-CN" sz="1800" dirty="0">
                  <a:latin typeface="Times New Roman" pitchFamily="18" charset="0"/>
                  <a:cs typeface="Times New Roman" pitchFamily="18" charset="0"/>
                </a:rPr>
                <a:t>  </a:t>
              </a:r>
              <a:r>
                <a:rPr lang="en-US" altLang="zh-CN" sz="1800" dirty="0">
                  <a:solidFill>
                    <a:srgbClr val="FFFFFF"/>
                  </a:solidFill>
                  <a:latin typeface="Times New Roman" pitchFamily="18" charset="0"/>
                  <a:cs typeface="Times New Roman" pitchFamily="18" charset="0"/>
                </a:rPr>
                <a:t>在履约期内完成</a:t>
              </a:r>
            </a:p>
          </p:txBody>
        </p:sp>
        <p:sp>
          <p:nvSpPr>
            <p:cNvPr id="9" name="TextBox 1">
              <a:extLst>
                <a:ext uri="{FF2B5EF4-FFF2-40B4-BE49-F238E27FC236}">
                  <a16:creationId xmlns:a16="http://schemas.microsoft.com/office/drawing/2014/main" xmlns="" id="{9F2B5171-145A-45B5-B88C-1A1A87DA222B}"/>
                </a:ext>
              </a:extLst>
            </p:cNvPr>
            <p:cNvSpPr txBox="1"/>
            <p:nvPr/>
          </p:nvSpPr>
          <p:spPr>
            <a:xfrm>
              <a:off x="685800" y="2717800"/>
              <a:ext cx="7315200" cy="254000"/>
            </a:xfrm>
            <a:prstGeom prst="rect">
              <a:avLst/>
            </a:prstGeom>
            <a:noFill/>
          </p:spPr>
          <p:txBody>
            <a:bodyPr wrap="none" lIns="0" tIns="0" rIns="0" rtlCol="0">
              <a:spAutoFit/>
            </a:bodyPr>
            <a:lstStyle/>
            <a:p>
              <a:pPr>
                <a:lnSpc>
                  <a:spcPts val="2000"/>
                </a:lnSpc>
                <a:tabLst/>
              </a:pPr>
              <a:r>
                <a:rPr lang="en-US" altLang="zh-CN" sz="1800" dirty="0">
                  <a:solidFill>
                    <a:srgbClr val="FFFFFF"/>
                  </a:solidFill>
                  <a:latin typeface="Times New Roman" pitchFamily="18" charset="0"/>
                  <a:cs typeface="Times New Roman" pitchFamily="18" charset="0"/>
                </a:rPr>
                <a:t>•</a:t>
              </a:r>
              <a:r>
                <a:rPr lang="en-US" altLang="zh-CN" sz="1800" dirty="0">
                  <a:latin typeface="Times New Roman" pitchFamily="18" charset="0"/>
                  <a:cs typeface="Times New Roman" pitchFamily="18" charset="0"/>
                </a:rPr>
                <a:t>   </a:t>
              </a:r>
              <a:r>
                <a:rPr lang="en-US" altLang="zh-CN" sz="1800" dirty="0">
                  <a:solidFill>
                    <a:srgbClr val="FFFFFF"/>
                  </a:solidFill>
                  <a:latin typeface="Times New Roman" pitchFamily="18" charset="0"/>
                  <a:cs typeface="Times New Roman" pitchFamily="18" charset="0"/>
                </a:rPr>
                <a:t>通过自身减排或通过市场上购买配额完成政府主管部门下达的配额目标</a:t>
              </a:r>
            </a:p>
          </p:txBody>
        </p:sp>
        <p:sp>
          <p:nvSpPr>
            <p:cNvPr id="10" name="TextBox 1">
              <a:extLst>
                <a:ext uri="{FF2B5EF4-FFF2-40B4-BE49-F238E27FC236}">
                  <a16:creationId xmlns:a16="http://schemas.microsoft.com/office/drawing/2014/main" xmlns="" id="{F6EA86BE-EEC6-4A59-8727-E8955B88BA7A}"/>
                </a:ext>
              </a:extLst>
            </p:cNvPr>
            <p:cNvSpPr txBox="1"/>
            <p:nvPr/>
          </p:nvSpPr>
          <p:spPr>
            <a:xfrm>
              <a:off x="685799" y="3263900"/>
              <a:ext cx="4786314" cy="302647"/>
            </a:xfrm>
            <a:prstGeom prst="rect">
              <a:avLst/>
            </a:prstGeom>
            <a:noFill/>
          </p:spPr>
          <p:txBody>
            <a:bodyPr wrap="square" lIns="0" tIns="0" rIns="0" rtlCol="0">
              <a:spAutoFit/>
            </a:bodyPr>
            <a:lstStyle/>
            <a:p>
              <a:pPr>
                <a:lnSpc>
                  <a:spcPts val="2000"/>
                </a:lnSpc>
              </a:pPr>
              <a:r>
                <a:rPr lang="en-US" altLang="zh-CN" sz="1800" dirty="0">
                  <a:solidFill>
                    <a:srgbClr val="FFFFFF"/>
                  </a:solidFill>
                  <a:latin typeface="Times New Roman" pitchFamily="18" charset="0"/>
                  <a:cs typeface="Times New Roman" pitchFamily="18" charset="0"/>
                </a:rPr>
                <a:t>•</a:t>
              </a:r>
              <a:r>
                <a:rPr lang="en-US" altLang="zh-CN" sz="1800" dirty="0">
                  <a:latin typeface="Times New Roman" pitchFamily="18" charset="0"/>
                  <a:cs typeface="Times New Roman" pitchFamily="18" charset="0"/>
                </a:rPr>
                <a:t>  </a:t>
              </a:r>
              <a:r>
                <a:rPr lang="en-US" altLang="zh-CN" sz="1802" dirty="0">
                  <a:solidFill>
                    <a:srgbClr val="FFFFFF"/>
                  </a:solidFill>
                  <a:latin typeface="Times New Roman" pitchFamily="18" charset="0"/>
                  <a:cs typeface="Times New Roman" pitchFamily="18" charset="0"/>
                </a:rPr>
                <a:t>允许使用抵消机制</a:t>
              </a:r>
              <a:r>
                <a:rPr lang="zh-CN" altLang="en-US" sz="1802" dirty="0">
                  <a:solidFill>
                    <a:srgbClr val="FFFFFF"/>
                  </a:solidFill>
                  <a:latin typeface="Times New Roman" pitchFamily="18" charset="0"/>
                  <a:cs typeface="Times New Roman" pitchFamily="18" charset="0"/>
                </a:rPr>
                <a:t>，</a:t>
              </a:r>
              <a:r>
                <a:rPr lang="en-US" altLang="zh-CN" sz="1800" dirty="0">
                  <a:solidFill>
                    <a:srgbClr val="FFFFFF"/>
                  </a:solidFill>
                  <a:latin typeface="Times New Roman" pitchFamily="18" charset="0"/>
                  <a:cs typeface="Times New Roman" pitchFamily="18" charset="0"/>
                </a:rPr>
                <a:t>尽可能减低履约成本</a:t>
              </a:r>
            </a:p>
          </p:txBody>
        </p:sp>
        <p:sp>
          <p:nvSpPr>
            <p:cNvPr id="11" name="TextBox 1">
              <a:extLst>
                <a:ext uri="{FF2B5EF4-FFF2-40B4-BE49-F238E27FC236}">
                  <a16:creationId xmlns:a16="http://schemas.microsoft.com/office/drawing/2014/main" xmlns="" id="{CD629BC6-DB85-40F3-9D5B-AE482CC76908}"/>
                </a:ext>
              </a:extLst>
            </p:cNvPr>
            <p:cNvSpPr txBox="1"/>
            <p:nvPr/>
          </p:nvSpPr>
          <p:spPr>
            <a:xfrm>
              <a:off x="698500" y="1406046"/>
              <a:ext cx="9312733" cy="777136"/>
            </a:xfrm>
            <a:prstGeom prst="rect">
              <a:avLst/>
            </a:prstGeom>
            <a:noFill/>
          </p:spPr>
          <p:txBody>
            <a:bodyPr wrap="square" lIns="0" tIns="0" rIns="0" rtlCol="0">
              <a:spAutoFit/>
            </a:bodyPr>
            <a:lstStyle/>
            <a:p>
              <a:pPr>
                <a:lnSpc>
                  <a:spcPts val="1900"/>
                </a:lnSpc>
                <a:tabLst/>
              </a:pPr>
              <a:r>
                <a:rPr lang="en-US" altLang="zh-CN" sz="1800" dirty="0">
                  <a:solidFill>
                    <a:srgbClr val="000000"/>
                  </a:solidFill>
                  <a:latin typeface="Times New Roman" pitchFamily="18" charset="0"/>
                  <a:cs typeface="Times New Roman" pitchFamily="18" charset="0"/>
                </a:rPr>
                <a:t>履约</a:t>
              </a:r>
              <a:r>
                <a:rPr lang="zh-CN" altLang="en-US" dirty="0">
                  <a:solidFill>
                    <a:srgbClr val="000000"/>
                  </a:solidFill>
                  <a:latin typeface="Calibri" pitchFamily="18" charset="0"/>
                  <a:cs typeface="Calibri" pitchFamily="18" charset="0"/>
                </a:rPr>
                <a:t>：</a:t>
              </a:r>
              <a:r>
                <a:rPr lang="zh-CN" altLang="en-US" dirty="0">
                  <a:solidFill>
                    <a:srgbClr val="000000"/>
                  </a:solidFill>
                  <a:latin typeface="Times New Roman" pitchFamily="18" charset="0"/>
                  <a:cs typeface="Times New Roman" pitchFamily="18" charset="0"/>
                </a:rPr>
                <a:t>是确保碳市场对控排企业具有约束力的基础，是指企业在履约周期末向主管部门上缴不少于其年度排放量的排放配额（或抵消量）。</a:t>
              </a:r>
            </a:p>
            <a:p>
              <a:pPr>
                <a:lnSpc>
                  <a:spcPts val="1900"/>
                </a:lnSpc>
                <a:tabLst/>
              </a:pPr>
              <a:endParaRPr lang="en-US" altLang="zh-CN" sz="1800" dirty="0">
                <a:solidFill>
                  <a:srgbClr val="000000"/>
                </a:solidFill>
                <a:latin typeface="Times New Roman" pitchFamily="18" charset="0"/>
                <a:cs typeface="Times New Roman" pitchFamily="18" charset="0"/>
              </a:endParaRPr>
            </a:p>
          </p:txBody>
        </p:sp>
        <p:sp>
          <p:nvSpPr>
            <p:cNvPr id="12" name="TextBox 1">
              <a:extLst>
                <a:ext uri="{FF2B5EF4-FFF2-40B4-BE49-F238E27FC236}">
                  <a16:creationId xmlns:a16="http://schemas.microsoft.com/office/drawing/2014/main" xmlns="" id="{54C4CD65-8F2A-4D41-B0C6-74A5B06A6277}"/>
                </a:ext>
              </a:extLst>
            </p:cNvPr>
            <p:cNvSpPr txBox="1"/>
            <p:nvPr/>
          </p:nvSpPr>
          <p:spPr>
            <a:xfrm>
              <a:off x="698500" y="4191000"/>
              <a:ext cx="1778000" cy="254000"/>
            </a:xfrm>
            <a:prstGeom prst="rect">
              <a:avLst/>
            </a:prstGeom>
            <a:noFill/>
          </p:spPr>
          <p:txBody>
            <a:bodyPr wrap="none" lIns="0" tIns="0" rIns="0" rtlCol="0">
              <a:spAutoFit/>
            </a:bodyPr>
            <a:lstStyle/>
            <a:p>
              <a:pPr>
                <a:lnSpc>
                  <a:spcPts val="2000"/>
                </a:lnSpc>
                <a:tabLst/>
              </a:pPr>
              <a:r>
                <a:rPr lang="en-US" altLang="zh-CN" sz="1800" dirty="0">
                  <a:solidFill>
                    <a:srgbClr val="FFFFFF"/>
                  </a:solidFill>
                  <a:latin typeface="Times New Roman" pitchFamily="18" charset="0"/>
                  <a:cs typeface="Times New Roman" pitchFamily="18" charset="0"/>
                </a:rPr>
                <a:t>•</a:t>
              </a:r>
              <a:r>
                <a:rPr lang="en-US" altLang="zh-CN" sz="1800" dirty="0">
                  <a:latin typeface="Times New Roman" pitchFamily="18" charset="0"/>
                  <a:cs typeface="Times New Roman" pitchFamily="18" charset="0"/>
                </a:rPr>
                <a:t>  </a:t>
              </a:r>
              <a:r>
                <a:rPr lang="en-US" altLang="zh-CN" sz="1800" dirty="0">
                  <a:solidFill>
                    <a:srgbClr val="FFFFFF"/>
                  </a:solidFill>
                  <a:latin typeface="Times New Roman" pitchFamily="18" charset="0"/>
                  <a:cs typeface="Times New Roman" pitchFamily="18" charset="0"/>
                </a:rPr>
                <a:t>履约率不断提升</a:t>
              </a:r>
            </a:p>
          </p:txBody>
        </p:sp>
        <p:sp>
          <p:nvSpPr>
            <p:cNvPr id="13" name="TextBox 1">
              <a:extLst>
                <a:ext uri="{FF2B5EF4-FFF2-40B4-BE49-F238E27FC236}">
                  <a16:creationId xmlns:a16="http://schemas.microsoft.com/office/drawing/2014/main" xmlns="" id="{395B11B4-CA89-4E6A-B548-CB9D51ADCF0A}"/>
                </a:ext>
              </a:extLst>
            </p:cNvPr>
            <p:cNvSpPr txBox="1"/>
            <p:nvPr/>
          </p:nvSpPr>
          <p:spPr>
            <a:xfrm>
              <a:off x="698500" y="4640264"/>
              <a:ext cx="2734723" cy="430887"/>
            </a:xfrm>
            <a:prstGeom prst="rect">
              <a:avLst/>
            </a:prstGeom>
            <a:noFill/>
          </p:spPr>
          <p:txBody>
            <a:bodyPr wrap="none" lIns="0" tIns="0" rIns="0" rtlCol="0">
              <a:spAutoFit/>
            </a:bodyPr>
            <a:lstStyle/>
            <a:p>
              <a:pPr>
                <a:lnSpc>
                  <a:spcPts val="2000"/>
                </a:lnSpc>
                <a:tabLst/>
              </a:pPr>
              <a:r>
                <a:rPr lang="en-US" altLang="zh-CN" sz="1800" dirty="0">
                  <a:solidFill>
                    <a:srgbClr val="FFFFFF"/>
                  </a:solidFill>
                  <a:latin typeface="Times New Roman" pitchFamily="18" charset="0"/>
                  <a:cs typeface="Times New Roman" pitchFamily="18" charset="0"/>
                </a:rPr>
                <a:t>•</a:t>
              </a:r>
              <a:r>
                <a:rPr lang="en-US" altLang="zh-CN" sz="1800" dirty="0">
                  <a:latin typeface="Times New Roman" pitchFamily="18" charset="0"/>
                  <a:cs typeface="Times New Roman" pitchFamily="18" charset="0"/>
                </a:rPr>
                <a:t>  </a:t>
              </a:r>
              <a:r>
                <a:rPr lang="en-US" altLang="zh-CN" sz="1800" dirty="0">
                  <a:solidFill>
                    <a:srgbClr val="FFFFFF"/>
                  </a:solidFill>
                  <a:latin typeface="Times New Roman" pitchFamily="18" charset="0"/>
                  <a:cs typeface="Times New Roman" pitchFamily="18" charset="0"/>
                </a:rPr>
                <a:t>大部分交易集中在履约期</a:t>
              </a:r>
            </a:p>
            <a:p>
              <a:pPr>
                <a:lnSpc>
                  <a:spcPts val="1000"/>
                </a:lnSpc>
              </a:pPr>
              <a:endParaRPr lang="en-US" altLang="zh-CN" dirty="0"/>
            </a:p>
          </p:txBody>
        </p:sp>
        <p:sp>
          <p:nvSpPr>
            <p:cNvPr id="14" name="TextBox 1">
              <a:extLst>
                <a:ext uri="{FF2B5EF4-FFF2-40B4-BE49-F238E27FC236}">
                  <a16:creationId xmlns:a16="http://schemas.microsoft.com/office/drawing/2014/main" xmlns="" id="{0A8D4866-BEB2-4207-8DA4-55B5EA90C1EC}"/>
                </a:ext>
              </a:extLst>
            </p:cNvPr>
            <p:cNvSpPr txBox="1"/>
            <p:nvPr/>
          </p:nvSpPr>
          <p:spPr>
            <a:xfrm>
              <a:off x="698500" y="5094284"/>
              <a:ext cx="5043047" cy="302647"/>
            </a:xfrm>
            <a:prstGeom prst="rect">
              <a:avLst/>
            </a:prstGeom>
            <a:noFill/>
          </p:spPr>
          <p:txBody>
            <a:bodyPr wrap="none" lIns="0" tIns="0" rIns="0" rtlCol="0">
              <a:spAutoFit/>
            </a:bodyPr>
            <a:lstStyle/>
            <a:p>
              <a:pPr>
                <a:lnSpc>
                  <a:spcPts val="2000"/>
                </a:lnSpc>
                <a:tabLst/>
              </a:pPr>
              <a:r>
                <a:rPr lang="en-US" altLang="zh-CN" sz="1800" dirty="0">
                  <a:solidFill>
                    <a:srgbClr val="FFFFFF"/>
                  </a:solidFill>
                  <a:latin typeface="Times New Roman" pitchFamily="18" charset="0"/>
                  <a:cs typeface="Times New Roman" pitchFamily="18" charset="0"/>
                </a:rPr>
                <a:t>•</a:t>
              </a:r>
              <a:r>
                <a:rPr lang="en-US" altLang="zh-CN" sz="1800" dirty="0">
                  <a:latin typeface="Times New Roman" pitchFamily="18" charset="0"/>
                  <a:cs typeface="Times New Roman" pitchFamily="18" charset="0"/>
                </a:rPr>
                <a:t>  </a:t>
              </a:r>
              <a:r>
                <a:rPr lang="en-US" altLang="zh-CN" sz="1800" dirty="0">
                  <a:solidFill>
                    <a:srgbClr val="FFFFFF"/>
                  </a:solidFill>
                  <a:latin typeface="Times New Roman" pitchFamily="18" charset="0"/>
                  <a:cs typeface="Times New Roman" pitchFamily="18" charset="0"/>
                </a:rPr>
                <a:t>对于未履约行为</a:t>
              </a:r>
              <a:r>
                <a:rPr lang="zh-CN" altLang="en-US" sz="1800" dirty="0">
                  <a:solidFill>
                    <a:srgbClr val="FFFFFF"/>
                  </a:solidFill>
                  <a:latin typeface="Times New Roman" pitchFamily="18" charset="0"/>
                  <a:cs typeface="Times New Roman" pitchFamily="18" charset="0"/>
                </a:rPr>
                <a:t>的</a:t>
              </a:r>
              <a:r>
                <a:rPr lang="en-US" altLang="zh-CN" sz="1800" dirty="0">
                  <a:solidFill>
                    <a:srgbClr val="FFFFFF"/>
                  </a:solidFill>
                  <a:latin typeface="Times New Roman" pitchFamily="18" charset="0"/>
                  <a:cs typeface="Times New Roman" pitchFamily="18" charset="0"/>
                </a:rPr>
                <a:t>处罚</a:t>
              </a:r>
              <a:r>
                <a:rPr lang="zh-CN" altLang="en-US" sz="1800" dirty="0" smtClean="0">
                  <a:solidFill>
                    <a:srgbClr val="FFFFFF"/>
                  </a:solidFill>
                  <a:latin typeface="Times New Roman" pitchFamily="18" charset="0"/>
                  <a:cs typeface="Times New Roman" pitchFamily="18" charset="0"/>
                </a:rPr>
                <a:t>力度一定程度影响</a:t>
              </a:r>
              <a:r>
                <a:rPr lang="zh-CN" altLang="en-US" sz="1800" dirty="0">
                  <a:solidFill>
                    <a:srgbClr val="FFFFFF"/>
                  </a:solidFill>
                  <a:latin typeface="Times New Roman" pitchFamily="18" charset="0"/>
                  <a:cs typeface="Times New Roman" pitchFamily="18" charset="0"/>
                </a:rPr>
                <a:t>履约率</a:t>
              </a:r>
              <a:endParaRPr lang="en-US" altLang="zh-CN" sz="1800" dirty="0">
                <a:solidFill>
                  <a:srgbClr val="FFFFFF"/>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25939615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标题 1"/>
          <p:cNvSpPr>
            <a:spLocks noGrp="1"/>
          </p:cNvSpPr>
          <p:nvPr>
            <p:ph type="title"/>
          </p:nvPr>
        </p:nvSpPr>
        <p:spPr>
          <a:xfrm>
            <a:off x="469287" y="182562"/>
            <a:ext cx="4244381" cy="841988"/>
          </a:xfrm>
        </p:spPr>
        <p:txBody>
          <a:bodyPr/>
          <a:lstStyle/>
          <a:p>
            <a:r>
              <a:rPr lang="zh-CN" altLang="en-US" dirty="0"/>
              <a:t>试点未履约处罚</a:t>
            </a:r>
          </a:p>
        </p:txBody>
      </p:sp>
      <p:graphicFrame>
        <p:nvGraphicFramePr>
          <p:cNvPr id="2" name="表格 1"/>
          <p:cNvGraphicFramePr>
            <a:graphicFrameLocks noGrp="1"/>
          </p:cNvGraphicFramePr>
          <p:nvPr>
            <p:extLst>
              <p:ext uri="{D42A27DB-BD31-4B8C-83A1-F6EECF244321}">
                <p14:modId xmlns:p14="http://schemas.microsoft.com/office/powerpoint/2010/main" val="3870092227"/>
              </p:ext>
            </p:extLst>
          </p:nvPr>
        </p:nvGraphicFramePr>
        <p:xfrm>
          <a:off x="688840" y="1058671"/>
          <a:ext cx="10541537" cy="5547644"/>
        </p:xfrm>
        <a:graphic>
          <a:graphicData uri="http://schemas.openxmlformats.org/drawingml/2006/table">
            <a:tbl>
              <a:tblPr firstRow="1" firstCol="1" bandRow="1">
                <a:tableStyleId>{46F890A9-2807-4EBB-B81D-B2AA78EC7F39}</a:tableStyleId>
              </a:tblPr>
              <a:tblGrid>
                <a:gridCol w="685799">
                  <a:extLst>
                    <a:ext uri="{9D8B030D-6E8A-4147-A177-3AD203B41FA5}">
                      <a16:colId xmlns:a16="http://schemas.microsoft.com/office/drawing/2014/main" xmlns="" val="20000"/>
                    </a:ext>
                  </a:extLst>
                </a:gridCol>
                <a:gridCol w="1284731">
                  <a:extLst>
                    <a:ext uri="{9D8B030D-6E8A-4147-A177-3AD203B41FA5}">
                      <a16:colId xmlns:a16="http://schemas.microsoft.com/office/drawing/2014/main" xmlns="" val="20001"/>
                    </a:ext>
                  </a:extLst>
                </a:gridCol>
                <a:gridCol w="1706568">
                  <a:extLst>
                    <a:ext uri="{9D8B030D-6E8A-4147-A177-3AD203B41FA5}">
                      <a16:colId xmlns:a16="http://schemas.microsoft.com/office/drawing/2014/main" xmlns="" val="20002"/>
                    </a:ext>
                  </a:extLst>
                </a:gridCol>
                <a:gridCol w="3245476">
                  <a:extLst>
                    <a:ext uri="{9D8B030D-6E8A-4147-A177-3AD203B41FA5}">
                      <a16:colId xmlns:a16="http://schemas.microsoft.com/office/drawing/2014/main" xmlns="" val="20003"/>
                    </a:ext>
                  </a:extLst>
                </a:gridCol>
                <a:gridCol w="3618963">
                  <a:extLst>
                    <a:ext uri="{9D8B030D-6E8A-4147-A177-3AD203B41FA5}">
                      <a16:colId xmlns:a16="http://schemas.microsoft.com/office/drawing/2014/main" xmlns="" val="20004"/>
                    </a:ext>
                  </a:extLst>
                </a:gridCol>
              </a:tblGrid>
              <a:tr h="457128">
                <a:tc>
                  <a:txBody>
                    <a:bodyPr/>
                    <a:lstStyle/>
                    <a:p>
                      <a:pPr algn="ctr">
                        <a:spcAft>
                          <a:spcPts val="0"/>
                        </a:spcAft>
                      </a:pPr>
                      <a:r>
                        <a:rPr lang="zh-CN" sz="1600" kern="0" dirty="0">
                          <a:effectLst/>
                        </a:rPr>
                        <a:t>地区</a:t>
                      </a: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50"/>
                    </a:solidFill>
                  </a:tcPr>
                </a:tc>
                <a:tc>
                  <a:txBody>
                    <a:bodyPr/>
                    <a:lstStyle/>
                    <a:p>
                      <a:pPr algn="ctr">
                        <a:spcAft>
                          <a:spcPts val="0"/>
                        </a:spcAft>
                      </a:pPr>
                      <a:r>
                        <a:rPr lang="zh-CN" altLang="en-US" sz="1600" b="1" kern="0" dirty="0">
                          <a:solidFill>
                            <a:schemeClr val="lt1"/>
                          </a:solidFill>
                          <a:effectLst/>
                          <a:latin typeface="+mn-lt"/>
                          <a:ea typeface="+mn-ea"/>
                          <a:cs typeface="+mn-cs"/>
                        </a:rPr>
                        <a:t>法规体系</a:t>
                      </a:r>
                      <a:endParaRPr lang="zh-CN" sz="1600" b="1"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50"/>
                    </a:solidFill>
                  </a:tcPr>
                </a:tc>
                <a:tc>
                  <a:txBody>
                    <a:bodyPr/>
                    <a:lstStyle/>
                    <a:p>
                      <a:pPr algn="ctr">
                        <a:spcAft>
                          <a:spcPts val="0"/>
                        </a:spcAft>
                      </a:pPr>
                      <a:r>
                        <a:rPr lang="zh-CN" altLang="en-US" sz="1600" b="1"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rPr>
                        <a:t>履约时间</a:t>
                      </a:r>
                      <a:endParaRPr lang="zh-CN" sz="1600" b="1"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3893" marR="338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50"/>
                    </a:solidFill>
                  </a:tcPr>
                </a:tc>
                <a:tc>
                  <a:txBody>
                    <a:bodyPr/>
                    <a:lstStyle/>
                    <a:p>
                      <a:pPr marL="0" algn="ctr" defTabSz="914400" rtl="0" eaLnBrk="1" latinLnBrk="0" hangingPunct="1">
                        <a:spcAft>
                          <a:spcPts val="0"/>
                        </a:spcAft>
                      </a:pPr>
                      <a:r>
                        <a:rPr lang="zh-CN" altLang="en-US" sz="1600" b="1"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rPr>
                        <a:t>经济处罚</a:t>
                      </a:r>
                      <a:endParaRPr lang="zh-CN" sz="1600" b="1"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50"/>
                    </a:solidFill>
                  </a:tcPr>
                </a:tc>
                <a:tc>
                  <a:txBody>
                    <a:bodyPr/>
                    <a:lstStyle/>
                    <a:p>
                      <a:pPr algn="ctr">
                        <a:spcAft>
                          <a:spcPts val="0"/>
                        </a:spcAft>
                      </a:pPr>
                      <a:r>
                        <a:rPr lang="zh-CN" altLang="en-US" sz="1600" b="1"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rPr>
                        <a:t>行政处罚</a:t>
                      </a:r>
                      <a:endParaRPr lang="zh-CN" sz="1600" b="1"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50"/>
                    </a:solidFill>
                  </a:tcPr>
                </a:tc>
                <a:extLst>
                  <a:ext uri="{0D108BD9-81ED-4DB2-BD59-A6C34878D82A}">
                    <a16:rowId xmlns:a16="http://schemas.microsoft.com/office/drawing/2014/main" xmlns="" val="10000"/>
                  </a:ext>
                </a:extLst>
              </a:tr>
              <a:tr h="710917">
                <a:tc>
                  <a:txBody>
                    <a:bodyPr/>
                    <a:lstStyle/>
                    <a:p>
                      <a:pPr algn="ctr">
                        <a:spcAft>
                          <a:spcPts val="0"/>
                        </a:spcAft>
                      </a:pPr>
                      <a:r>
                        <a:rPr lang="zh-CN" sz="1600" kern="0" dirty="0">
                          <a:effectLst/>
                        </a:rPr>
                        <a:t>深圳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altLang="en-US" sz="1600" kern="0" dirty="0">
                          <a:effectLst/>
                        </a:rPr>
                        <a:t>地方立法</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700"/>
                        </a:lnSpc>
                        <a:tabLst/>
                      </a:pPr>
                      <a:r>
                        <a:rPr lang="en-US" altLang="zh-CN" sz="1600" dirty="0">
                          <a:solidFill>
                            <a:srgbClr val="000000"/>
                          </a:solidFill>
                          <a:latin typeface="Times New Roman" pitchFamily="18" charset="0"/>
                          <a:cs typeface="Times New Roman" pitchFamily="18" charset="0"/>
                        </a:rPr>
                        <a:t>每年</a:t>
                      </a:r>
                      <a:r>
                        <a:rPr lang="en-US" altLang="zh-CN" sz="1600" dirty="0">
                          <a:solidFill>
                            <a:srgbClr val="000000"/>
                          </a:solidFill>
                          <a:latin typeface="Calibri" pitchFamily="18" charset="0"/>
                          <a:cs typeface="Calibri" pitchFamily="18" charset="0"/>
                        </a:rPr>
                        <a:t>6</a:t>
                      </a:r>
                      <a:r>
                        <a:rPr lang="en-US" altLang="zh-CN" sz="1600" dirty="0">
                          <a:solidFill>
                            <a:srgbClr val="000000"/>
                          </a:solidFill>
                          <a:latin typeface="Times New Roman" pitchFamily="18" charset="0"/>
                          <a:cs typeface="Times New Roman" pitchFamily="18" charset="0"/>
                        </a:rPr>
                        <a:t>月</a:t>
                      </a:r>
                      <a:r>
                        <a:rPr lang="en-US" altLang="zh-CN" sz="1600" dirty="0">
                          <a:solidFill>
                            <a:srgbClr val="000000"/>
                          </a:solidFill>
                          <a:latin typeface="Calibri" pitchFamily="18" charset="0"/>
                          <a:cs typeface="Calibri" pitchFamily="18" charset="0"/>
                        </a:rPr>
                        <a:t>30</a:t>
                      </a:r>
                      <a:r>
                        <a:rPr lang="en-US" altLang="zh-CN" sz="1600" dirty="0">
                          <a:solidFill>
                            <a:srgbClr val="000000"/>
                          </a:solidFill>
                          <a:latin typeface="Times New Roman" pitchFamily="18" charset="0"/>
                          <a:cs typeface="Times New Roman" pitchFamily="18" charset="0"/>
                        </a:rPr>
                        <a:t>日前</a:t>
                      </a:r>
                    </a:p>
                  </a:txBody>
                  <a:tcPr marL="33893" marR="338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altLang="en-US" sz="1600" kern="0" dirty="0">
                          <a:effectLst/>
                        </a:rPr>
                        <a:t>超额排放量乘以履约当月之前连续六个月碳排放权交易市场配额平均价格三倍的罚款</a:t>
                      </a:r>
                      <a:endParaRPr lang="zh-CN" sz="1600" kern="100" dirty="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altLang="en-US" sz="1600" kern="0" dirty="0">
                          <a:effectLst/>
                        </a:rPr>
                        <a:t>信用曝光、财政限制、绩效考评、法律追责等</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566329">
                <a:tc>
                  <a:txBody>
                    <a:bodyPr/>
                    <a:lstStyle/>
                    <a:p>
                      <a:pPr algn="ctr">
                        <a:spcAft>
                          <a:spcPts val="0"/>
                        </a:spcAft>
                      </a:pPr>
                      <a:r>
                        <a:rPr lang="zh-CN" sz="1600" kern="0" dirty="0">
                          <a:effectLst/>
                        </a:rPr>
                        <a:t>上海</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altLang="en-US" sz="1600" kern="0" dirty="0">
                          <a:effectLst/>
                          <a:latin typeface="+mn-lt"/>
                          <a:ea typeface="+mn-ea"/>
                          <a:cs typeface="+mn-cs"/>
                        </a:rPr>
                        <a:t>政府规章</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700"/>
                        </a:lnSpc>
                        <a:tabLst/>
                      </a:pPr>
                      <a:r>
                        <a:rPr lang="en-US" altLang="zh-CN" sz="1600" dirty="0">
                          <a:solidFill>
                            <a:srgbClr val="000000"/>
                          </a:solidFill>
                          <a:latin typeface="Times New Roman" pitchFamily="18" charset="0"/>
                          <a:cs typeface="Times New Roman" pitchFamily="18" charset="0"/>
                        </a:rPr>
                        <a:t>每年</a:t>
                      </a:r>
                      <a:r>
                        <a:rPr lang="en-US" altLang="zh-CN" sz="1600" dirty="0">
                          <a:solidFill>
                            <a:srgbClr val="000000"/>
                          </a:solidFill>
                          <a:latin typeface="Calibri" pitchFamily="18" charset="0"/>
                          <a:cs typeface="Calibri" pitchFamily="18" charset="0"/>
                        </a:rPr>
                        <a:t>6</a:t>
                      </a:r>
                      <a:r>
                        <a:rPr lang="en-US" altLang="zh-CN" sz="1600" dirty="0">
                          <a:solidFill>
                            <a:srgbClr val="000000"/>
                          </a:solidFill>
                          <a:latin typeface="Times New Roman" pitchFamily="18" charset="0"/>
                          <a:cs typeface="Times New Roman" pitchFamily="18" charset="0"/>
                        </a:rPr>
                        <a:t>月</a:t>
                      </a:r>
                      <a:r>
                        <a:rPr lang="en-US" altLang="zh-CN" sz="1600" dirty="0">
                          <a:solidFill>
                            <a:srgbClr val="000000"/>
                          </a:solidFill>
                          <a:latin typeface="Calibri" pitchFamily="18" charset="0"/>
                          <a:cs typeface="Calibri" pitchFamily="18" charset="0"/>
                        </a:rPr>
                        <a:t>30</a:t>
                      </a:r>
                      <a:r>
                        <a:rPr lang="en-US" altLang="zh-CN" sz="1600" dirty="0">
                          <a:solidFill>
                            <a:srgbClr val="000000"/>
                          </a:solidFill>
                          <a:latin typeface="Times New Roman" pitchFamily="18" charset="0"/>
                          <a:cs typeface="Times New Roman" pitchFamily="18" charset="0"/>
                        </a:rPr>
                        <a:t>日前</a:t>
                      </a:r>
                    </a:p>
                  </a:txBody>
                  <a:tcPr marL="33893" marR="338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900"/>
                        </a:lnSpc>
                        <a:tabLst/>
                      </a:pPr>
                      <a:r>
                        <a:rPr lang="en-US" altLang="zh-CN" sz="1600" dirty="0">
                          <a:solidFill>
                            <a:srgbClr val="000000"/>
                          </a:solidFill>
                          <a:latin typeface="Calibri" pitchFamily="18" charset="0"/>
                          <a:cs typeface="Calibri" pitchFamily="18" charset="0"/>
                        </a:rPr>
                        <a:t>5</a:t>
                      </a:r>
                      <a:r>
                        <a:rPr lang="en-US" altLang="zh-CN" sz="1600" dirty="0">
                          <a:latin typeface="Times New Roman" pitchFamily="18" charset="0"/>
                          <a:cs typeface="Times New Roman" pitchFamily="18" charset="0"/>
                        </a:rPr>
                        <a:t> </a:t>
                      </a:r>
                      <a:r>
                        <a:rPr lang="en-US" altLang="zh-CN" sz="1600" dirty="0">
                          <a:solidFill>
                            <a:srgbClr val="000000"/>
                          </a:solidFill>
                          <a:latin typeface="Times New Roman" pitchFamily="18" charset="0"/>
                          <a:cs typeface="Times New Roman" pitchFamily="18" charset="0"/>
                        </a:rPr>
                        <a:t>万元以上</a:t>
                      </a:r>
                      <a:r>
                        <a:rPr lang="en-US" altLang="zh-CN" sz="1600" dirty="0">
                          <a:solidFill>
                            <a:srgbClr val="000000"/>
                          </a:solidFill>
                          <a:latin typeface="Calibri" pitchFamily="18" charset="0"/>
                          <a:cs typeface="Calibri" pitchFamily="18" charset="0"/>
                        </a:rPr>
                        <a:t>10</a:t>
                      </a:r>
                      <a:r>
                        <a:rPr lang="en-US" altLang="zh-CN" sz="1600" dirty="0">
                          <a:latin typeface="Times New Roman" pitchFamily="18" charset="0"/>
                          <a:cs typeface="Times New Roman" pitchFamily="18" charset="0"/>
                        </a:rPr>
                        <a:t> </a:t>
                      </a:r>
                      <a:r>
                        <a:rPr lang="en-US" altLang="zh-CN" sz="1600" dirty="0">
                          <a:solidFill>
                            <a:srgbClr val="000000"/>
                          </a:solidFill>
                          <a:latin typeface="Times New Roman" pitchFamily="18" charset="0"/>
                          <a:cs typeface="Times New Roman" pitchFamily="18" charset="0"/>
                        </a:rPr>
                        <a:t>万元以下罚款</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CN" altLang="en-US" sz="1600" kern="0" dirty="0">
                          <a:solidFill>
                            <a:schemeClr val="dk1"/>
                          </a:solidFill>
                          <a:effectLst/>
                          <a:latin typeface="+mn-lt"/>
                          <a:ea typeface="+mn-ea"/>
                          <a:cs typeface="+mn-cs"/>
                        </a:rPr>
                        <a:t>征信记录；取消节能资金资格，节能评估等 </a:t>
                      </a: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571746">
                <a:tc>
                  <a:txBody>
                    <a:bodyPr/>
                    <a:lstStyle/>
                    <a:p>
                      <a:pPr algn="ctr">
                        <a:spcAft>
                          <a:spcPts val="0"/>
                        </a:spcAft>
                      </a:pPr>
                      <a:r>
                        <a:rPr lang="zh-CN" sz="1600" kern="0" dirty="0">
                          <a:effectLst/>
                        </a:rPr>
                        <a:t>北京</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altLang="en-US" sz="1600" kern="0" dirty="0">
                          <a:effectLst/>
                          <a:latin typeface="+mn-lt"/>
                          <a:ea typeface="+mn-ea"/>
                          <a:cs typeface="+mn-cs"/>
                        </a:rPr>
                        <a:t>地方立法</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700"/>
                        </a:lnSpc>
                        <a:tabLst/>
                      </a:pPr>
                      <a:r>
                        <a:rPr lang="en-US" altLang="zh-CN" sz="1600" dirty="0">
                          <a:solidFill>
                            <a:srgbClr val="000000"/>
                          </a:solidFill>
                          <a:latin typeface="Times New Roman" pitchFamily="18" charset="0"/>
                          <a:cs typeface="Times New Roman" pitchFamily="18" charset="0"/>
                        </a:rPr>
                        <a:t>每年</a:t>
                      </a:r>
                      <a:r>
                        <a:rPr lang="en-US" altLang="zh-CN" sz="1600" dirty="0">
                          <a:solidFill>
                            <a:srgbClr val="000000"/>
                          </a:solidFill>
                          <a:latin typeface="Calibri" pitchFamily="18" charset="0"/>
                          <a:cs typeface="Calibri" pitchFamily="18" charset="0"/>
                        </a:rPr>
                        <a:t>6</a:t>
                      </a:r>
                      <a:r>
                        <a:rPr lang="en-US" altLang="zh-CN" sz="1600" dirty="0">
                          <a:solidFill>
                            <a:srgbClr val="000000"/>
                          </a:solidFill>
                          <a:latin typeface="Times New Roman" pitchFamily="18" charset="0"/>
                          <a:cs typeface="Times New Roman" pitchFamily="18" charset="0"/>
                        </a:rPr>
                        <a:t>月</a:t>
                      </a:r>
                      <a:r>
                        <a:rPr lang="en-US" altLang="zh-CN" sz="1600" dirty="0">
                          <a:solidFill>
                            <a:srgbClr val="000000"/>
                          </a:solidFill>
                          <a:latin typeface="Calibri" pitchFamily="18" charset="0"/>
                          <a:cs typeface="Calibri" pitchFamily="18" charset="0"/>
                        </a:rPr>
                        <a:t>30</a:t>
                      </a:r>
                      <a:r>
                        <a:rPr lang="en-US" altLang="zh-CN" sz="1600" dirty="0">
                          <a:solidFill>
                            <a:srgbClr val="000000"/>
                          </a:solidFill>
                          <a:latin typeface="Times New Roman" pitchFamily="18" charset="0"/>
                          <a:cs typeface="Times New Roman" pitchFamily="18" charset="0"/>
                        </a:rPr>
                        <a:t>日前</a:t>
                      </a:r>
                    </a:p>
                  </a:txBody>
                  <a:tcPr marL="33893" marR="338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700"/>
                        </a:lnSpc>
                        <a:tabLst/>
                      </a:pPr>
                      <a:r>
                        <a:rPr lang="en-US" altLang="zh-CN" sz="1600" dirty="0">
                          <a:solidFill>
                            <a:srgbClr val="000000"/>
                          </a:solidFill>
                          <a:latin typeface="Times New Roman" pitchFamily="18" charset="0"/>
                          <a:cs typeface="Times New Roman" pitchFamily="18" charset="0"/>
                        </a:rPr>
                        <a:t>市场均价的</a:t>
                      </a:r>
                      <a:r>
                        <a:rPr lang="en-US" altLang="zh-CN" sz="1600" dirty="0">
                          <a:solidFill>
                            <a:srgbClr val="000000"/>
                          </a:solidFill>
                          <a:latin typeface="Calibri" pitchFamily="18" charset="0"/>
                          <a:cs typeface="Calibri" pitchFamily="18" charset="0"/>
                        </a:rPr>
                        <a:t>3-5</a:t>
                      </a:r>
                      <a:r>
                        <a:rPr lang="en-US" altLang="zh-CN" sz="1600" dirty="0">
                          <a:solidFill>
                            <a:srgbClr val="000000"/>
                          </a:solidFill>
                          <a:latin typeface="Times New Roman" pitchFamily="18" charset="0"/>
                          <a:cs typeface="Times New Roman" pitchFamily="18" charset="0"/>
                        </a:rPr>
                        <a:t>倍</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710917">
                <a:tc>
                  <a:txBody>
                    <a:bodyPr/>
                    <a:lstStyle/>
                    <a:p>
                      <a:pPr algn="ctr">
                        <a:spcAft>
                          <a:spcPts val="0"/>
                        </a:spcAft>
                      </a:pPr>
                      <a:r>
                        <a:rPr lang="zh-CN" sz="1600" kern="0" dirty="0">
                          <a:effectLst/>
                        </a:rPr>
                        <a:t>广东</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altLang="en-US" sz="1600" kern="0" dirty="0">
                          <a:effectLst/>
                          <a:latin typeface="+mn-lt"/>
                          <a:ea typeface="+mn-ea"/>
                          <a:cs typeface="+mn-cs"/>
                        </a:rPr>
                        <a:t>政府规章</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700"/>
                        </a:lnSpc>
                        <a:tabLst/>
                      </a:pPr>
                      <a:r>
                        <a:rPr lang="en-US" altLang="zh-CN" sz="1600" dirty="0">
                          <a:solidFill>
                            <a:srgbClr val="000000"/>
                          </a:solidFill>
                          <a:latin typeface="Times New Roman" pitchFamily="18" charset="0"/>
                          <a:cs typeface="Times New Roman" pitchFamily="18" charset="0"/>
                        </a:rPr>
                        <a:t>每年</a:t>
                      </a:r>
                      <a:r>
                        <a:rPr lang="en-US" altLang="zh-CN" sz="1600" dirty="0">
                          <a:solidFill>
                            <a:srgbClr val="000000"/>
                          </a:solidFill>
                          <a:latin typeface="Calibri" pitchFamily="18" charset="0"/>
                          <a:cs typeface="Calibri" pitchFamily="18" charset="0"/>
                        </a:rPr>
                        <a:t>6</a:t>
                      </a:r>
                      <a:r>
                        <a:rPr lang="en-US" altLang="zh-CN" sz="1600" dirty="0">
                          <a:solidFill>
                            <a:srgbClr val="000000"/>
                          </a:solidFill>
                          <a:latin typeface="Times New Roman" pitchFamily="18" charset="0"/>
                          <a:cs typeface="Times New Roman" pitchFamily="18" charset="0"/>
                        </a:rPr>
                        <a:t>月</a:t>
                      </a:r>
                      <a:r>
                        <a:rPr lang="en-US" altLang="zh-CN" sz="1600" dirty="0">
                          <a:solidFill>
                            <a:srgbClr val="000000"/>
                          </a:solidFill>
                          <a:latin typeface="Calibri" pitchFamily="18" charset="0"/>
                          <a:cs typeface="Calibri" pitchFamily="18" charset="0"/>
                        </a:rPr>
                        <a:t>20</a:t>
                      </a:r>
                      <a:r>
                        <a:rPr lang="en-US" altLang="zh-CN" sz="1600" dirty="0">
                          <a:solidFill>
                            <a:srgbClr val="000000"/>
                          </a:solidFill>
                          <a:latin typeface="Times New Roman" pitchFamily="18" charset="0"/>
                          <a:cs typeface="Times New Roman" pitchFamily="18" charset="0"/>
                        </a:rPr>
                        <a:t>日前</a:t>
                      </a:r>
                    </a:p>
                  </a:txBody>
                  <a:tcPr marL="33893" marR="338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a:solidFill>
                            <a:srgbClr val="000000"/>
                          </a:solidFill>
                          <a:latin typeface="Times New Roman" pitchFamily="18" charset="0"/>
                          <a:cs typeface="Times New Roman" pitchFamily="18" charset="0"/>
                        </a:rPr>
                        <a:t>在下一年度配额中扣除未足额清缴部分</a:t>
                      </a:r>
                      <a:r>
                        <a:rPr lang="en-US" altLang="zh-CN" sz="1600" dirty="0">
                          <a:solidFill>
                            <a:srgbClr val="000000"/>
                          </a:solidFill>
                          <a:latin typeface="Calibri" pitchFamily="18" charset="0"/>
                          <a:cs typeface="Calibri" pitchFamily="18" charset="0"/>
                        </a:rPr>
                        <a:t>2</a:t>
                      </a:r>
                      <a:r>
                        <a:rPr lang="en-US" altLang="zh-CN" sz="1600" dirty="0">
                          <a:solidFill>
                            <a:srgbClr val="000000"/>
                          </a:solidFill>
                          <a:latin typeface="Times New Roman" pitchFamily="18" charset="0"/>
                          <a:cs typeface="Times New Roman" pitchFamily="18" charset="0"/>
                        </a:rPr>
                        <a:t>倍配额，并处</a:t>
                      </a:r>
                      <a:r>
                        <a:rPr lang="en-US" altLang="zh-CN" sz="1600" dirty="0">
                          <a:solidFill>
                            <a:srgbClr val="000000"/>
                          </a:solidFill>
                          <a:latin typeface="Calibri" pitchFamily="18" charset="0"/>
                          <a:cs typeface="Calibri" pitchFamily="18" charset="0"/>
                        </a:rPr>
                        <a:t>5</a:t>
                      </a:r>
                      <a:r>
                        <a:rPr lang="en-US" altLang="zh-CN" sz="1600" dirty="0">
                          <a:solidFill>
                            <a:srgbClr val="000000"/>
                          </a:solidFill>
                          <a:latin typeface="Times New Roman" pitchFamily="18" charset="0"/>
                          <a:cs typeface="Times New Roman" pitchFamily="18" charset="0"/>
                        </a:rPr>
                        <a:t>万元罚款</a:t>
                      </a:r>
                      <a:r>
                        <a:rPr lang="zh-CN" altLang="en-US" sz="1600" dirty="0">
                          <a:solidFill>
                            <a:srgbClr val="000000"/>
                          </a:solidFill>
                          <a:latin typeface="Times New Roman" pitchFamily="18" charset="0"/>
                          <a:cs typeface="Times New Roman" pitchFamily="18" charset="0"/>
                        </a:rPr>
                        <a:t>。</a:t>
                      </a:r>
                      <a:endParaRPr lang="en-US" altLang="zh-CN" sz="1600" dirty="0">
                        <a:solidFill>
                          <a:srgbClr val="000000"/>
                        </a:solidFill>
                        <a:latin typeface="Times New Roman" pitchFamily="18" charset="0"/>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000"/>
                        </a:lnSpc>
                        <a:tabLst>
                          <a:tab pos="5588000" algn="l"/>
                        </a:tabLst>
                      </a:pPr>
                      <a:r>
                        <a:rPr lang="en-US" altLang="zh-CN" sz="1600" dirty="0">
                          <a:solidFill>
                            <a:srgbClr val="000000"/>
                          </a:solidFill>
                          <a:latin typeface="Times New Roman" pitchFamily="18" charset="0"/>
                          <a:cs typeface="Times New Roman" pitchFamily="18" charset="0"/>
                        </a:rPr>
                        <a:t>诚信体系挂钩，曝光违约信息，</a:t>
                      </a:r>
                      <a:r>
                        <a:rPr lang="zh-CN" altLang="en-US" sz="1600" dirty="0">
                          <a:solidFill>
                            <a:srgbClr val="000000"/>
                          </a:solidFill>
                          <a:latin typeface="Times New Roman" pitchFamily="18" charset="0"/>
                          <a:cs typeface="Times New Roman" pitchFamily="18" charset="0"/>
                        </a:rPr>
                        <a:t>新上项目不通过最终审批。</a:t>
                      </a:r>
                      <a:endParaRPr lang="en-US" altLang="zh-CN" sz="1600" dirty="0">
                        <a:solidFill>
                          <a:srgbClr val="000000"/>
                        </a:solidFill>
                        <a:latin typeface="Times New Roman" pitchFamily="18" charset="0"/>
                        <a:cs typeface="Times New Roman"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571746">
                <a:tc>
                  <a:txBody>
                    <a:bodyPr/>
                    <a:lstStyle/>
                    <a:p>
                      <a:pPr algn="ctr">
                        <a:spcAft>
                          <a:spcPts val="0"/>
                        </a:spcAft>
                      </a:pPr>
                      <a:r>
                        <a:rPr lang="zh-CN" sz="1600" kern="0" dirty="0">
                          <a:effectLst/>
                        </a:rPr>
                        <a:t>天津</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altLang="en-US" sz="1600" kern="0" dirty="0">
                          <a:effectLst/>
                          <a:latin typeface="+mn-lt"/>
                          <a:ea typeface="+mn-ea"/>
                          <a:cs typeface="+mn-cs"/>
                        </a:rPr>
                        <a:t>部门文件</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700"/>
                        </a:lnSpc>
                        <a:tabLst/>
                      </a:pPr>
                      <a:r>
                        <a:rPr lang="en-US" altLang="zh-CN" sz="1600" dirty="0">
                          <a:solidFill>
                            <a:srgbClr val="000000"/>
                          </a:solidFill>
                          <a:latin typeface="Times New Roman" pitchFamily="18" charset="0"/>
                          <a:cs typeface="Times New Roman" pitchFamily="18" charset="0"/>
                        </a:rPr>
                        <a:t>每年</a:t>
                      </a:r>
                      <a:r>
                        <a:rPr lang="en-US" altLang="zh-CN" sz="1600" dirty="0">
                          <a:solidFill>
                            <a:srgbClr val="000000"/>
                          </a:solidFill>
                          <a:latin typeface="Calibri" pitchFamily="18" charset="0"/>
                          <a:cs typeface="Calibri" pitchFamily="18" charset="0"/>
                        </a:rPr>
                        <a:t>6</a:t>
                      </a:r>
                      <a:r>
                        <a:rPr lang="en-US" altLang="zh-CN" sz="1600" dirty="0">
                          <a:solidFill>
                            <a:srgbClr val="000000"/>
                          </a:solidFill>
                          <a:latin typeface="Times New Roman" pitchFamily="18" charset="0"/>
                          <a:cs typeface="Times New Roman" pitchFamily="18" charset="0"/>
                        </a:rPr>
                        <a:t>月</a:t>
                      </a:r>
                      <a:r>
                        <a:rPr lang="en-US" altLang="zh-CN" sz="1600" dirty="0">
                          <a:solidFill>
                            <a:srgbClr val="000000"/>
                          </a:solidFill>
                          <a:latin typeface="Calibri" pitchFamily="18" charset="0"/>
                          <a:cs typeface="Calibri" pitchFamily="18" charset="0"/>
                        </a:rPr>
                        <a:t>30</a:t>
                      </a:r>
                      <a:r>
                        <a:rPr lang="en-US" altLang="zh-CN" sz="1600" dirty="0">
                          <a:solidFill>
                            <a:srgbClr val="000000"/>
                          </a:solidFill>
                          <a:latin typeface="Times New Roman" pitchFamily="18" charset="0"/>
                          <a:cs typeface="Times New Roman" pitchFamily="18" charset="0"/>
                        </a:rPr>
                        <a:t>日前</a:t>
                      </a:r>
                    </a:p>
                  </a:txBody>
                  <a:tcPr marL="33893" marR="338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zh-CN" sz="1600" kern="100" dirty="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altLang="en-US" sz="1600" kern="0" dirty="0">
                          <a:effectLst/>
                        </a:rPr>
                        <a:t>仅限于限期改正，三年内不得享受优先融资服务和相关扶持政策</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648348">
                <a:tc>
                  <a:txBody>
                    <a:bodyPr/>
                    <a:lstStyle/>
                    <a:p>
                      <a:pPr algn="ctr">
                        <a:spcAft>
                          <a:spcPts val="0"/>
                        </a:spcAft>
                      </a:pPr>
                      <a:r>
                        <a:rPr lang="zh-CN" sz="1600" kern="0" dirty="0">
                          <a:effectLst/>
                        </a:rPr>
                        <a:t>湖北</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altLang="en-US" sz="1600" kern="0" dirty="0">
                          <a:effectLst/>
                          <a:latin typeface="+mn-lt"/>
                          <a:ea typeface="+mn-ea"/>
                          <a:cs typeface="+mn-cs"/>
                        </a:rPr>
                        <a:t>政府规章</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700"/>
                        </a:lnSpc>
                        <a:tabLst/>
                      </a:pPr>
                      <a:r>
                        <a:rPr lang="en-US" altLang="zh-CN" sz="1600" dirty="0">
                          <a:solidFill>
                            <a:srgbClr val="000000"/>
                          </a:solidFill>
                          <a:latin typeface="Times New Roman" pitchFamily="18" charset="0"/>
                          <a:cs typeface="Times New Roman" pitchFamily="18" charset="0"/>
                        </a:rPr>
                        <a:t>每年</a:t>
                      </a:r>
                      <a:r>
                        <a:rPr lang="en-US" altLang="zh-CN" sz="1600" dirty="0">
                          <a:solidFill>
                            <a:srgbClr val="000000"/>
                          </a:solidFill>
                          <a:latin typeface="Calibri" pitchFamily="18" charset="0"/>
                          <a:cs typeface="Calibri" pitchFamily="18" charset="0"/>
                        </a:rPr>
                        <a:t>6</a:t>
                      </a:r>
                      <a:r>
                        <a:rPr lang="en-US" altLang="zh-CN" sz="1600" dirty="0">
                          <a:solidFill>
                            <a:srgbClr val="000000"/>
                          </a:solidFill>
                          <a:latin typeface="Times New Roman" pitchFamily="18" charset="0"/>
                          <a:cs typeface="Times New Roman" pitchFamily="18" charset="0"/>
                        </a:rPr>
                        <a:t>月</a:t>
                      </a:r>
                      <a:r>
                        <a:rPr lang="zh-CN" altLang="en-US" sz="1600" dirty="0">
                          <a:solidFill>
                            <a:srgbClr val="000000"/>
                          </a:solidFill>
                          <a:latin typeface="Times New Roman" pitchFamily="18" charset="0"/>
                          <a:cs typeface="Times New Roman" pitchFamily="18" charset="0"/>
                        </a:rPr>
                        <a:t>最后一个工作日</a:t>
                      </a:r>
                      <a:endParaRPr lang="en-US" altLang="zh-CN" sz="1600" dirty="0">
                        <a:solidFill>
                          <a:srgbClr val="000000"/>
                        </a:solidFill>
                        <a:latin typeface="Times New Roman" pitchFamily="18" charset="0"/>
                        <a:cs typeface="Times New Roman" pitchFamily="18" charset="0"/>
                      </a:endParaRPr>
                    </a:p>
                  </a:txBody>
                  <a:tcPr marL="33893" marR="338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altLang="en-US" sz="1600" kern="0" dirty="0">
                          <a:effectLst/>
                        </a:rPr>
                        <a:t>市场均价</a:t>
                      </a:r>
                      <a:r>
                        <a:rPr lang="en-US" altLang="zh-CN" sz="1600" kern="0" dirty="0">
                          <a:effectLst/>
                        </a:rPr>
                        <a:t>1</a:t>
                      </a:r>
                      <a:r>
                        <a:rPr lang="zh-CN" altLang="en-US" sz="1600" kern="0" dirty="0">
                          <a:effectLst/>
                        </a:rPr>
                        <a:t>倍以上</a:t>
                      </a:r>
                      <a:r>
                        <a:rPr lang="en-US" altLang="zh-CN" sz="1600" kern="0" dirty="0">
                          <a:effectLst/>
                        </a:rPr>
                        <a:t>3</a:t>
                      </a:r>
                      <a:r>
                        <a:rPr lang="zh-CN" altLang="en-US" sz="1600" kern="0" dirty="0">
                          <a:effectLst/>
                        </a:rPr>
                        <a:t>倍以下罚款，不超过</a:t>
                      </a:r>
                      <a:r>
                        <a:rPr lang="en-US" altLang="zh-CN" sz="1600" kern="0" dirty="0">
                          <a:effectLst/>
                        </a:rPr>
                        <a:t>15</a:t>
                      </a:r>
                      <a:r>
                        <a:rPr lang="zh-CN" altLang="en-US" sz="1600" kern="0" dirty="0">
                          <a:effectLst/>
                        </a:rPr>
                        <a:t>万元</a:t>
                      </a:r>
                      <a:endParaRPr lang="zh-CN" altLang="zh-CN" sz="1600" kern="100" dirty="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altLang="en-US" sz="1600" kern="0" dirty="0">
                          <a:effectLst/>
                        </a:rPr>
                        <a:t>黑名单，国有企业通报国资监管机构，纳入绩效考核评价体系</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469858">
                <a:tc>
                  <a:txBody>
                    <a:bodyPr/>
                    <a:lstStyle/>
                    <a:p>
                      <a:pPr algn="ctr">
                        <a:spcAft>
                          <a:spcPts val="0"/>
                        </a:spcAft>
                      </a:pPr>
                      <a:r>
                        <a:rPr lang="zh-CN" sz="1600" kern="0" dirty="0">
                          <a:effectLst/>
                        </a:rPr>
                        <a:t>重庆</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altLang="en-US" sz="1600" kern="0" dirty="0">
                          <a:effectLst/>
                          <a:latin typeface="+mn-lt"/>
                          <a:ea typeface="+mn-ea"/>
                          <a:cs typeface="+mn-cs"/>
                        </a:rPr>
                        <a:t>地方立法</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700"/>
                        </a:lnSpc>
                        <a:tabLst/>
                      </a:pPr>
                      <a:r>
                        <a:rPr lang="en-US" altLang="zh-CN" sz="1600" dirty="0">
                          <a:solidFill>
                            <a:srgbClr val="000000"/>
                          </a:solidFill>
                          <a:latin typeface="Times New Roman" pitchFamily="18" charset="0"/>
                          <a:cs typeface="Times New Roman" pitchFamily="18" charset="0"/>
                        </a:rPr>
                        <a:t>每年</a:t>
                      </a:r>
                      <a:r>
                        <a:rPr lang="en-US" altLang="zh-CN" sz="1600" dirty="0">
                          <a:solidFill>
                            <a:srgbClr val="000000"/>
                          </a:solidFill>
                          <a:latin typeface="Calibri" pitchFamily="18" charset="0"/>
                          <a:cs typeface="Calibri" pitchFamily="18" charset="0"/>
                        </a:rPr>
                        <a:t>6</a:t>
                      </a:r>
                      <a:r>
                        <a:rPr lang="en-US" altLang="zh-CN" sz="1600" dirty="0">
                          <a:solidFill>
                            <a:srgbClr val="000000"/>
                          </a:solidFill>
                          <a:latin typeface="Times New Roman" pitchFamily="18" charset="0"/>
                          <a:cs typeface="Times New Roman" pitchFamily="18" charset="0"/>
                        </a:rPr>
                        <a:t>月</a:t>
                      </a:r>
                      <a:r>
                        <a:rPr lang="en-US" altLang="zh-CN" sz="1600" dirty="0">
                          <a:solidFill>
                            <a:srgbClr val="000000"/>
                          </a:solidFill>
                          <a:latin typeface="Calibri" pitchFamily="18" charset="0"/>
                          <a:cs typeface="Calibri" pitchFamily="18" charset="0"/>
                        </a:rPr>
                        <a:t>20</a:t>
                      </a:r>
                      <a:r>
                        <a:rPr lang="en-US" altLang="zh-CN" sz="1600" dirty="0">
                          <a:solidFill>
                            <a:srgbClr val="000000"/>
                          </a:solidFill>
                          <a:latin typeface="Times New Roman" pitchFamily="18" charset="0"/>
                          <a:cs typeface="Times New Roman" pitchFamily="18" charset="0"/>
                        </a:rPr>
                        <a:t>日前</a:t>
                      </a:r>
                    </a:p>
                  </a:txBody>
                  <a:tcPr marL="33893" marR="338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altLang="en-US" sz="1600" kern="0" dirty="0">
                          <a:effectLst/>
                        </a:rPr>
                        <a:t>配额月均价格的</a:t>
                      </a:r>
                      <a:r>
                        <a:rPr lang="en-US" altLang="zh-CN" sz="1600" kern="0" dirty="0">
                          <a:effectLst/>
                        </a:rPr>
                        <a:t>3</a:t>
                      </a:r>
                      <a:r>
                        <a:rPr lang="zh-CN" altLang="en-US" sz="1600" kern="0" dirty="0">
                          <a:effectLst/>
                        </a:rPr>
                        <a:t>倍罚款</a:t>
                      </a:r>
                      <a:endParaRPr lang="zh-CN" sz="1600" kern="100" dirty="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altLang="en-US" sz="1600" kern="0" dirty="0">
                          <a:effectLst/>
                        </a:rPr>
                        <a:t>公开通报违规行为；财政补助资金；评先评优活动；国企绩效考核评价体系</a:t>
                      </a:r>
                      <a:endParaRPr lang="en-US" altLang="zh-CN" sz="1600" kern="0" dirty="0">
                        <a:effectLst/>
                        <a:latin typeface="微软雅黑" panose="020B0503020204020204" pitchFamily="34" charset="-122"/>
                        <a:ea typeface="微软雅黑" panose="020B0503020204020204" pitchFamily="34" charset="-122"/>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764778">
                <a:tc>
                  <a:txBody>
                    <a:bodyPr/>
                    <a:lstStyle/>
                    <a:p>
                      <a:pPr algn="ctr">
                        <a:spcAft>
                          <a:spcPts val="0"/>
                        </a:spcAft>
                      </a:pPr>
                      <a:r>
                        <a:rPr lang="zh-CN" altLang="en-US" sz="1600" b="0" kern="100" dirty="0">
                          <a:effectLst/>
                          <a:latin typeface="微软雅黑" panose="020B0503020204020204" pitchFamily="34" charset="-122"/>
                          <a:ea typeface="微软雅黑" panose="020B0503020204020204" pitchFamily="34" charset="-122"/>
                          <a:cs typeface="Times New Roman" panose="02020603050405020304" pitchFamily="18" charset="0"/>
                        </a:rPr>
                        <a:t>福建</a:t>
                      </a:r>
                      <a:endParaRPr lang="zh-CN" sz="16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600" kern="0" dirty="0">
                          <a:effectLst/>
                          <a:latin typeface="+mn-lt"/>
                          <a:ea typeface="+mn-ea"/>
                          <a:cs typeface="+mn-cs"/>
                        </a:rPr>
                        <a:t>政府规章</a:t>
                      </a:r>
                      <a:endParaRPr lang="zh-CN" alt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700"/>
                        </a:lnSpc>
                        <a:tabLst/>
                      </a:pPr>
                      <a:r>
                        <a:rPr lang="zh-CN" altLang="en-US" sz="1600" dirty="0">
                          <a:solidFill>
                            <a:srgbClr val="000000"/>
                          </a:solidFill>
                          <a:latin typeface="Times New Roman" pitchFamily="18" charset="0"/>
                          <a:cs typeface="Times New Roman" pitchFamily="18" charset="0"/>
                        </a:rPr>
                        <a:t>每年</a:t>
                      </a:r>
                      <a:r>
                        <a:rPr lang="en-US" altLang="zh-CN" sz="1600" dirty="0">
                          <a:solidFill>
                            <a:srgbClr val="000000"/>
                          </a:solidFill>
                          <a:latin typeface="Times New Roman" pitchFamily="18" charset="0"/>
                          <a:cs typeface="Times New Roman" pitchFamily="18" charset="0"/>
                        </a:rPr>
                        <a:t>6</a:t>
                      </a:r>
                      <a:r>
                        <a:rPr lang="zh-CN" altLang="en-US" sz="1600" dirty="0">
                          <a:solidFill>
                            <a:srgbClr val="000000"/>
                          </a:solidFill>
                          <a:latin typeface="Times New Roman" pitchFamily="18" charset="0"/>
                          <a:cs typeface="Times New Roman" pitchFamily="18" charset="0"/>
                        </a:rPr>
                        <a:t>月底</a:t>
                      </a:r>
                      <a:endParaRPr lang="en-US" altLang="zh-CN" sz="1600" dirty="0">
                        <a:solidFill>
                          <a:srgbClr val="000000"/>
                        </a:solidFill>
                        <a:latin typeface="Times New Roman" pitchFamily="18" charset="0"/>
                        <a:cs typeface="Times New Roman" pitchFamily="18" charset="0"/>
                      </a:endParaRPr>
                    </a:p>
                  </a:txBody>
                  <a:tcPr marL="33893" marR="338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altLang="en-US" sz="1600" kern="0" dirty="0">
                          <a:solidFill>
                            <a:schemeClr val="dk1"/>
                          </a:solidFill>
                          <a:effectLst/>
                          <a:latin typeface="+mn-lt"/>
                          <a:ea typeface="+mn-ea"/>
                          <a:cs typeface="+mn-cs"/>
                        </a:rPr>
                        <a:t>扣除未足额清缴部分</a:t>
                      </a:r>
                      <a:r>
                        <a:rPr lang="en-US" altLang="zh-CN" sz="1600" kern="0" dirty="0">
                          <a:solidFill>
                            <a:schemeClr val="dk1"/>
                          </a:solidFill>
                          <a:effectLst/>
                          <a:latin typeface="+mn-lt"/>
                          <a:ea typeface="+mn-ea"/>
                          <a:cs typeface="+mn-cs"/>
                        </a:rPr>
                        <a:t>2</a:t>
                      </a:r>
                      <a:r>
                        <a:rPr lang="zh-CN" altLang="en-US" sz="1600" kern="0" dirty="0">
                          <a:solidFill>
                            <a:schemeClr val="dk1"/>
                          </a:solidFill>
                          <a:effectLst/>
                          <a:latin typeface="+mn-lt"/>
                          <a:ea typeface="+mn-ea"/>
                          <a:cs typeface="+mn-cs"/>
                        </a:rPr>
                        <a:t>倍配额，市场均价</a:t>
                      </a:r>
                      <a:r>
                        <a:rPr lang="en-US" altLang="zh-CN" sz="1600" kern="0" dirty="0">
                          <a:solidFill>
                            <a:schemeClr val="dk1"/>
                          </a:solidFill>
                          <a:effectLst/>
                          <a:latin typeface="+mn-lt"/>
                          <a:ea typeface="+mn-ea"/>
                          <a:cs typeface="+mn-cs"/>
                        </a:rPr>
                        <a:t>1</a:t>
                      </a:r>
                      <a:r>
                        <a:rPr lang="zh-CN" altLang="en-US" sz="1600" kern="0" dirty="0">
                          <a:solidFill>
                            <a:schemeClr val="dk1"/>
                          </a:solidFill>
                          <a:effectLst/>
                          <a:latin typeface="+mn-lt"/>
                          <a:ea typeface="+mn-ea"/>
                          <a:cs typeface="+mn-cs"/>
                        </a:rPr>
                        <a:t>至</a:t>
                      </a:r>
                      <a:r>
                        <a:rPr lang="en-US" altLang="zh-CN" sz="1600" kern="0" dirty="0">
                          <a:solidFill>
                            <a:schemeClr val="dk1"/>
                          </a:solidFill>
                          <a:effectLst/>
                          <a:latin typeface="+mn-lt"/>
                          <a:ea typeface="+mn-ea"/>
                          <a:cs typeface="+mn-cs"/>
                        </a:rPr>
                        <a:t>3</a:t>
                      </a:r>
                      <a:r>
                        <a:rPr lang="zh-CN" altLang="en-US" sz="1600" kern="0" dirty="0">
                          <a:solidFill>
                            <a:schemeClr val="dk1"/>
                          </a:solidFill>
                          <a:effectLst/>
                          <a:latin typeface="+mn-lt"/>
                          <a:ea typeface="+mn-ea"/>
                          <a:cs typeface="+mn-cs"/>
                        </a:rPr>
                        <a:t>倍的罚款，但金额不超过</a:t>
                      </a:r>
                      <a:r>
                        <a:rPr lang="en-US" altLang="zh-CN" sz="1600" kern="0" dirty="0">
                          <a:solidFill>
                            <a:schemeClr val="dk1"/>
                          </a:solidFill>
                          <a:effectLst/>
                          <a:latin typeface="+mn-lt"/>
                          <a:ea typeface="+mn-ea"/>
                          <a:cs typeface="+mn-cs"/>
                        </a:rPr>
                        <a:t>3</a:t>
                      </a:r>
                      <a:r>
                        <a:rPr lang="zh-CN" altLang="en-US" sz="1600" kern="0" dirty="0">
                          <a:solidFill>
                            <a:schemeClr val="dk1"/>
                          </a:solidFill>
                          <a:effectLst/>
                          <a:latin typeface="+mn-lt"/>
                          <a:ea typeface="+mn-ea"/>
                          <a:cs typeface="+mn-cs"/>
                        </a:rPr>
                        <a:t>万元。</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altLang="en-US" sz="1600" kern="0" dirty="0">
                          <a:solidFill>
                            <a:schemeClr val="dk1"/>
                          </a:solidFill>
                          <a:effectLst/>
                          <a:latin typeface="+mn-lt"/>
                          <a:ea typeface="+mn-ea"/>
                          <a:cs typeface="+mn-cs"/>
                        </a:rPr>
                        <a:t>信用体系</a:t>
                      </a:r>
                      <a:endParaRPr lang="en-US" altLang="zh-CN" sz="1600" kern="0" dirty="0">
                        <a:effectLst/>
                        <a:latin typeface="微软雅黑" panose="020B0503020204020204" pitchFamily="34" charset="-122"/>
                        <a:ea typeface="微软雅黑" panose="020B0503020204020204" pitchFamily="34" charset="-122"/>
                      </a:endParaRPr>
                    </a:p>
                  </a:txBody>
                  <a:tcPr marL="32277" marR="322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17854725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标题 1"/>
          <p:cNvSpPr>
            <a:spLocks noGrp="1"/>
          </p:cNvSpPr>
          <p:nvPr>
            <p:ph type="title"/>
          </p:nvPr>
        </p:nvSpPr>
        <p:spPr>
          <a:xfrm>
            <a:off x="469287" y="182562"/>
            <a:ext cx="4244381" cy="841988"/>
          </a:xfrm>
        </p:spPr>
        <p:txBody>
          <a:bodyPr/>
          <a:lstStyle/>
          <a:p>
            <a:r>
              <a:rPr lang="zh-CN" altLang="en-US" dirty="0"/>
              <a:t>试点履约情况</a:t>
            </a:r>
          </a:p>
        </p:txBody>
      </p:sp>
      <p:graphicFrame>
        <p:nvGraphicFramePr>
          <p:cNvPr id="3" name="表格 2"/>
          <p:cNvGraphicFramePr>
            <a:graphicFrameLocks noGrp="1"/>
          </p:cNvGraphicFramePr>
          <p:nvPr>
            <p:extLst>
              <p:ext uri="{D42A27DB-BD31-4B8C-83A1-F6EECF244321}">
                <p14:modId xmlns:p14="http://schemas.microsoft.com/office/powerpoint/2010/main" val="3800291683"/>
              </p:ext>
            </p:extLst>
          </p:nvPr>
        </p:nvGraphicFramePr>
        <p:xfrm>
          <a:off x="1157288" y="1171575"/>
          <a:ext cx="9358313" cy="5064111"/>
        </p:xfrm>
        <a:graphic>
          <a:graphicData uri="http://schemas.openxmlformats.org/drawingml/2006/table">
            <a:tbl>
              <a:tblPr firstRow="1" firstCol="1" bandRow="1">
                <a:tableStyleId>{5C22544A-7EE6-4342-B048-85BDC9FD1C3A}</a:tableStyleId>
              </a:tblPr>
              <a:tblGrid>
                <a:gridCol w="1219089">
                  <a:extLst>
                    <a:ext uri="{9D8B030D-6E8A-4147-A177-3AD203B41FA5}">
                      <a16:colId xmlns:a16="http://schemas.microsoft.com/office/drawing/2014/main" xmlns="" val="20000"/>
                    </a:ext>
                  </a:extLst>
                </a:gridCol>
                <a:gridCol w="1459496">
                  <a:extLst>
                    <a:ext uri="{9D8B030D-6E8A-4147-A177-3AD203B41FA5}">
                      <a16:colId xmlns:a16="http://schemas.microsoft.com/office/drawing/2014/main" xmlns="" val="20001"/>
                    </a:ext>
                  </a:extLst>
                </a:gridCol>
                <a:gridCol w="1456482">
                  <a:extLst>
                    <a:ext uri="{9D8B030D-6E8A-4147-A177-3AD203B41FA5}">
                      <a16:colId xmlns:a16="http://schemas.microsoft.com/office/drawing/2014/main" xmlns="" val="20002"/>
                    </a:ext>
                  </a:extLst>
                </a:gridCol>
                <a:gridCol w="1339294">
                  <a:extLst>
                    <a:ext uri="{9D8B030D-6E8A-4147-A177-3AD203B41FA5}">
                      <a16:colId xmlns:a16="http://schemas.microsoft.com/office/drawing/2014/main" xmlns="" val="20003"/>
                    </a:ext>
                  </a:extLst>
                </a:gridCol>
                <a:gridCol w="1389515">
                  <a:extLst>
                    <a:ext uri="{9D8B030D-6E8A-4147-A177-3AD203B41FA5}">
                      <a16:colId xmlns:a16="http://schemas.microsoft.com/office/drawing/2014/main" xmlns="" val="20004"/>
                    </a:ext>
                  </a:extLst>
                </a:gridCol>
                <a:gridCol w="1205363">
                  <a:extLst>
                    <a:ext uri="{9D8B030D-6E8A-4147-A177-3AD203B41FA5}">
                      <a16:colId xmlns:a16="http://schemas.microsoft.com/office/drawing/2014/main" xmlns="" val="20005"/>
                    </a:ext>
                  </a:extLst>
                </a:gridCol>
                <a:gridCol w="1289074">
                  <a:extLst>
                    <a:ext uri="{9D8B030D-6E8A-4147-A177-3AD203B41FA5}">
                      <a16:colId xmlns:a16="http://schemas.microsoft.com/office/drawing/2014/main" xmlns="" val="20006"/>
                    </a:ext>
                  </a:extLst>
                </a:gridCol>
              </a:tblGrid>
              <a:tr h="414338">
                <a:tc rowSpan="2">
                  <a:txBody>
                    <a:bodyPr/>
                    <a:lstStyle/>
                    <a:p>
                      <a:pPr algn="ctr">
                        <a:spcAft>
                          <a:spcPts val="0"/>
                        </a:spcAft>
                      </a:pPr>
                      <a:r>
                        <a:rPr lang="zh-CN" sz="1600" kern="100" dirty="0">
                          <a:effectLst/>
                        </a:rPr>
                        <a:t>试</a:t>
                      </a:r>
                      <a:r>
                        <a:rPr lang="en-US" altLang="zh-CN" sz="1600" kern="100" dirty="0">
                          <a:effectLst/>
                        </a:rPr>
                        <a:t>  </a:t>
                      </a:r>
                      <a:r>
                        <a:rPr lang="zh-CN" sz="1600" kern="100" dirty="0">
                          <a:effectLst/>
                        </a:rPr>
                        <a:t>点</a:t>
                      </a:r>
                    </a:p>
                    <a:p>
                      <a:pPr algn="ctr">
                        <a:spcAft>
                          <a:spcPts val="0"/>
                        </a:spcAft>
                      </a:pPr>
                      <a:r>
                        <a:rPr lang="zh-CN" sz="1600" kern="100" dirty="0">
                          <a:effectLst/>
                        </a:rPr>
                        <a:t>地</a:t>
                      </a:r>
                      <a:r>
                        <a:rPr lang="en-US" altLang="zh-CN" sz="1600" kern="100" dirty="0">
                          <a:effectLst/>
                        </a:rPr>
                        <a:t>  </a:t>
                      </a:r>
                      <a:r>
                        <a:rPr lang="zh-CN" sz="1600" kern="100" dirty="0">
                          <a:effectLst/>
                        </a:rPr>
                        <a:t>区</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rgbClr val="007050"/>
                    </a:solidFill>
                  </a:tcPr>
                </a:tc>
                <a:tc gridSpan="3">
                  <a:txBody>
                    <a:bodyPr/>
                    <a:lstStyle/>
                    <a:p>
                      <a:pPr algn="ctr">
                        <a:spcAft>
                          <a:spcPts val="0"/>
                        </a:spcAft>
                      </a:pPr>
                      <a:r>
                        <a:rPr lang="zh-CN" altLang="en-US" sz="1600" kern="100" dirty="0">
                          <a:effectLst/>
                        </a:rPr>
                        <a:t>实际</a:t>
                      </a:r>
                      <a:r>
                        <a:rPr lang="zh-CN" sz="1600" kern="100" dirty="0">
                          <a:effectLst/>
                        </a:rPr>
                        <a:t>履约最后截止日期</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rgbClr val="007050"/>
                    </a:solidFill>
                  </a:tcPr>
                </a:tc>
                <a:tc hMerge="1">
                  <a:txBody>
                    <a:bodyPr/>
                    <a:lstStyle/>
                    <a:p>
                      <a:endParaRPr lang="zh-CN" altLang="en-US"/>
                    </a:p>
                  </a:txBody>
                  <a:tcPr/>
                </a:tc>
                <a:tc hMerge="1">
                  <a:txBody>
                    <a:bodyPr/>
                    <a:lstStyle/>
                    <a:p>
                      <a:endParaRPr lang="zh-CN" altLang="en-US"/>
                    </a:p>
                  </a:txBody>
                  <a:tcPr/>
                </a:tc>
                <a:tc gridSpan="3">
                  <a:txBody>
                    <a:bodyPr/>
                    <a:lstStyle/>
                    <a:p>
                      <a:pPr algn="ctr">
                        <a:spcAft>
                          <a:spcPts val="0"/>
                        </a:spcAft>
                      </a:pPr>
                      <a:r>
                        <a:rPr lang="zh-CN" sz="1600" kern="100" dirty="0">
                          <a:effectLst/>
                        </a:rPr>
                        <a:t>履约率</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rgbClr val="007050"/>
                    </a:solidFill>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00"/>
                  </a:ext>
                </a:extLst>
              </a:tr>
              <a:tr h="493729">
                <a:tc vMerge="1">
                  <a:txBody>
                    <a:bodyPr/>
                    <a:lstStyle/>
                    <a:p>
                      <a:endParaRPr lang="zh-CN" altLang="en-US"/>
                    </a:p>
                  </a:txBody>
                  <a:tcPr/>
                </a:tc>
                <a:tc>
                  <a:txBody>
                    <a:bodyPr/>
                    <a:lstStyle/>
                    <a:p>
                      <a:pPr algn="ctr">
                        <a:spcAft>
                          <a:spcPts val="0"/>
                        </a:spcAft>
                      </a:pPr>
                      <a:r>
                        <a:rPr lang="en-US" sz="1600" kern="100" dirty="0">
                          <a:effectLst/>
                        </a:rPr>
                        <a:t>2015</a:t>
                      </a:r>
                      <a:r>
                        <a:rPr lang="zh-CN" sz="1600" kern="100" dirty="0">
                          <a:effectLst/>
                        </a:rPr>
                        <a:t>年度</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pPr algn="ctr">
                        <a:spcAft>
                          <a:spcPts val="0"/>
                        </a:spcAft>
                      </a:pPr>
                      <a:r>
                        <a:rPr lang="en-US" sz="1600" kern="100" dirty="0">
                          <a:effectLst/>
                        </a:rPr>
                        <a:t>2016</a:t>
                      </a:r>
                      <a:r>
                        <a:rPr lang="zh-CN" sz="1600" kern="100" dirty="0">
                          <a:effectLst/>
                        </a:rPr>
                        <a:t>年度</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pPr algn="ctr">
                        <a:spcAft>
                          <a:spcPts val="0"/>
                        </a:spcAft>
                      </a:pPr>
                      <a:r>
                        <a:rPr lang="en-US" sz="1600" kern="100" dirty="0">
                          <a:effectLst/>
                        </a:rPr>
                        <a:t>2017</a:t>
                      </a:r>
                      <a:r>
                        <a:rPr lang="zh-CN" sz="1600" kern="100" dirty="0">
                          <a:effectLst/>
                        </a:rPr>
                        <a:t>年度</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pPr algn="ctr">
                        <a:spcAft>
                          <a:spcPts val="0"/>
                        </a:spcAft>
                      </a:pPr>
                      <a:r>
                        <a:rPr lang="en-US" sz="1600" kern="100" dirty="0">
                          <a:effectLst/>
                        </a:rPr>
                        <a:t>2015</a:t>
                      </a:r>
                      <a:r>
                        <a:rPr lang="zh-CN" sz="1600" kern="100" dirty="0">
                          <a:effectLst/>
                        </a:rPr>
                        <a:t>年度</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pPr algn="ctr">
                        <a:spcAft>
                          <a:spcPts val="0"/>
                        </a:spcAft>
                      </a:pPr>
                      <a:r>
                        <a:rPr lang="en-US" sz="1600" kern="100" dirty="0">
                          <a:effectLst/>
                        </a:rPr>
                        <a:t>2016</a:t>
                      </a:r>
                      <a:r>
                        <a:rPr lang="zh-CN" sz="1600" kern="100" dirty="0">
                          <a:effectLst/>
                        </a:rPr>
                        <a:t>年度</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pPr algn="ctr">
                        <a:spcAft>
                          <a:spcPts val="0"/>
                        </a:spcAft>
                      </a:pPr>
                      <a:r>
                        <a:rPr lang="en-US" sz="1600" kern="100" dirty="0">
                          <a:effectLst/>
                        </a:rPr>
                        <a:t>2017</a:t>
                      </a:r>
                      <a:r>
                        <a:rPr lang="zh-CN" sz="1600" kern="100" dirty="0">
                          <a:effectLst/>
                        </a:rPr>
                        <a:t>年度</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40000"/>
                        <a:lumOff val="60000"/>
                      </a:schemeClr>
                    </a:solidFill>
                  </a:tcPr>
                </a:tc>
                <a:extLst>
                  <a:ext uri="{0D108BD9-81ED-4DB2-BD59-A6C34878D82A}">
                    <a16:rowId xmlns:a16="http://schemas.microsoft.com/office/drawing/2014/main" xmlns="" val="10001"/>
                  </a:ext>
                </a:extLst>
              </a:tr>
              <a:tr h="470218">
                <a:tc>
                  <a:txBody>
                    <a:bodyPr/>
                    <a:lstStyle/>
                    <a:p>
                      <a:pPr algn="ctr">
                        <a:spcAft>
                          <a:spcPts val="0"/>
                        </a:spcAft>
                      </a:pPr>
                      <a:r>
                        <a:rPr lang="zh-CN" sz="1600" kern="100" dirty="0">
                          <a:effectLst/>
                        </a:rPr>
                        <a:t>深圳</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rgbClr val="007050"/>
                    </a:solidFill>
                  </a:tcPr>
                </a:tc>
                <a:tc>
                  <a:txBody>
                    <a:bodyPr/>
                    <a:lstStyle/>
                    <a:p>
                      <a:pPr algn="ctr">
                        <a:spcAft>
                          <a:spcPts val="0"/>
                        </a:spcAft>
                      </a:pPr>
                      <a:r>
                        <a:rPr lang="en-US" sz="1600" kern="100" dirty="0">
                          <a:effectLst/>
                        </a:rPr>
                        <a:t>6</a:t>
                      </a:r>
                      <a:r>
                        <a:rPr lang="zh-CN" sz="1600" kern="100" dirty="0">
                          <a:effectLst/>
                        </a:rPr>
                        <a:t>月</a:t>
                      </a:r>
                      <a:r>
                        <a:rPr lang="en-US" sz="1600" kern="100" dirty="0">
                          <a:effectLst/>
                        </a:rPr>
                        <a:t>30</a:t>
                      </a:r>
                      <a:r>
                        <a:rPr lang="zh-CN" sz="1600" kern="100" dirty="0">
                          <a:effectLst/>
                        </a:rPr>
                        <a:t>日</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spcAft>
                          <a:spcPts val="0"/>
                        </a:spcAft>
                      </a:pPr>
                      <a:r>
                        <a:rPr lang="en-US" sz="1600" kern="100">
                          <a:effectLst/>
                        </a:rPr>
                        <a:t>6</a:t>
                      </a:r>
                      <a:r>
                        <a:rPr lang="zh-CN" sz="1600" kern="100">
                          <a:effectLst/>
                        </a:rPr>
                        <a:t>月</a:t>
                      </a:r>
                      <a:r>
                        <a:rPr lang="en-US" sz="1600" kern="100">
                          <a:effectLst/>
                        </a:rPr>
                        <a:t>30</a:t>
                      </a:r>
                      <a:r>
                        <a:rPr lang="zh-CN" sz="1600" kern="100">
                          <a:effectLst/>
                        </a:rPr>
                        <a:t>日</a:t>
                      </a:r>
                      <a:endParaRPr lang="zh-CN" sz="16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spcAft>
                          <a:spcPts val="0"/>
                        </a:spcAft>
                      </a:pPr>
                      <a:r>
                        <a:rPr lang="en-US" sz="1600" kern="100">
                          <a:effectLst/>
                        </a:rPr>
                        <a:t>6</a:t>
                      </a:r>
                      <a:r>
                        <a:rPr lang="zh-CN" sz="1600" kern="100">
                          <a:effectLst/>
                        </a:rPr>
                        <a:t>月</a:t>
                      </a:r>
                      <a:r>
                        <a:rPr lang="en-US" sz="1600" kern="100">
                          <a:effectLst/>
                        </a:rPr>
                        <a:t>30</a:t>
                      </a:r>
                      <a:r>
                        <a:rPr lang="zh-CN" sz="1600" kern="100">
                          <a:effectLst/>
                        </a:rPr>
                        <a:t>日</a:t>
                      </a:r>
                      <a:endParaRPr lang="zh-CN" sz="16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spcAft>
                          <a:spcPts val="0"/>
                        </a:spcAft>
                      </a:pPr>
                      <a:r>
                        <a:rPr lang="en-US" sz="1600" kern="100" dirty="0">
                          <a:effectLst/>
                        </a:rPr>
                        <a:t>99.8%</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spcAft>
                          <a:spcPts val="0"/>
                        </a:spcAft>
                      </a:pPr>
                      <a:r>
                        <a:rPr lang="en-US" sz="1600" kern="100" dirty="0">
                          <a:effectLst/>
                        </a:rPr>
                        <a:t>99.0%</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spcAft>
                          <a:spcPts val="0"/>
                        </a:spcAft>
                      </a:pPr>
                      <a:r>
                        <a:rPr lang="en-US" sz="1600" kern="100" dirty="0">
                          <a:effectLst/>
                        </a:rPr>
                        <a:t>97.4%</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20000"/>
                        <a:lumOff val="80000"/>
                      </a:schemeClr>
                    </a:solidFill>
                  </a:tcPr>
                </a:tc>
                <a:extLst>
                  <a:ext uri="{0D108BD9-81ED-4DB2-BD59-A6C34878D82A}">
                    <a16:rowId xmlns:a16="http://schemas.microsoft.com/office/drawing/2014/main" xmlns="" val="10002"/>
                  </a:ext>
                </a:extLst>
              </a:tr>
              <a:tr h="568793">
                <a:tc>
                  <a:txBody>
                    <a:bodyPr/>
                    <a:lstStyle/>
                    <a:p>
                      <a:pPr algn="ctr">
                        <a:spcAft>
                          <a:spcPts val="0"/>
                        </a:spcAft>
                      </a:pPr>
                      <a:r>
                        <a:rPr lang="zh-CN" sz="1600" kern="100" dirty="0">
                          <a:effectLst/>
                        </a:rPr>
                        <a:t>北京</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rgbClr val="007050"/>
                    </a:solidFill>
                  </a:tcPr>
                </a:tc>
                <a:tc>
                  <a:txBody>
                    <a:bodyPr/>
                    <a:lstStyle/>
                    <a:p>
                      <a:pPr algn="ctr">
                        <a:spcAft>
                          <a:spcPts val="0"/>
                        </a:spcAft>
                      </a:pPr>
                      <a:r>
                        <a:rPr lang="en-US" sz="1600" kern="100" dirty="0">
                          <a:effectLst/>
                        </a:rPr>
                        <a:t>6</a:t>
                      </a:r>
                      <a:r>
                        <a:rPr lang="zh-CN" sz="1600" kern="100" dirty="0">
                          <a:effectLst/>
                        </a:rPr>
                        <a:t>月</a:t>
                      </a:r>
                      <a:r>
                        <a:rPr lang="en-US" sz="1600" kern="100" dirty="0">
                          <a:effectLst/>
                        </a:rPr>
                        <a:t>15</a:t>
                      </a:r>
                      <a:r>
                        <a:rPr lang="zh-CN" sz="1600" kern="100" dirty="0">
                          <a:effectLst/>
                        </a:rPr>
                        <a:t>日</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pPr algn="ctr">
                        <a:spcAft>
                          <a:spcPts val="0"/>
                        </a:spcAft>
                      </a:pPr>
                      <a:r>
                        <a:rPr lang="en-US" sz="1600" kern="100" dirty="0">
                          <a:effectLst/>
                        </a:rPr>
                        <a:t>6</a:t>
                      </a:r>
                      <a:r>
                        <a:rPr lang="zh-CN" sz="1600" kern="100" dirty="0">
                          <a:effectLst/>
                        </a:rPr>
                        <a:t>月</a:t>
                      </a:r>
                      <a:r>
                        <a:rPr lang="en-US" sz="1600" kern="100" dirty="0">
                          <a:effectLst/>
                        </a:rPr>
                        <a:t>15</a:t>
                      </a:r>
                      <a:r>
                        <a:rPr lang="zh-CN" sz="1600" kern="100" dirty="0">
                          <a:effectLst/>
                        </a:rPr>
                        <a:t>日</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pPr algn="ctr">
                        <a:spcAft>
                          <a:spcPts val="0"/>
                        </a:spcAft>
                      </a:pPr>
                      <a:r>
                        <a:rPr lang="en-US" sz="1600" kern="100" dirty="0">
                          <a:effectLst/>
                        </a:rPr>
                        <a:t>8</a:t>
                      </a:r>
                      <a:r>
                        <a:rPr lang="zh-CN" sz="1600" kern="100" dirty="0">
                          <a:effectLst/>
                        </a:rPr>
                        <a:t>月</a:t>
                      </a:r>
                      <a:r>
                        <a:rPr lang="en-US" sz="1600" kern="100" dirty="0">
                          <a:effectLst/>
                        </a:rPr>
                        <a:t>31</a:t>
                      </a:r>
                      <a:r>
                        <a:rPr lang="zh-CN" sz="1600" kern="100" dirty="0">
                          <a:effectLst/>
                        </a:rPr>
                        <a:t>日</a:t>
                      </a:r>
                      <a:endParaRPr lang="en-US" altLang="zh-CN" sz="1600" kern="100" dirty="0">
                        <a:effectLst/>
                      </a:endParaRPr>
                    </a:p>
                    <a:p>
                      <a:pPr algn="ctr">
                        <a:spcAft>
                          <a:spcPts val="0"/>
                        </a:spcAft>
                      </a:pPr>
                      <a:r>
                        <a:rPr lang="zh-CN" altLang="en-US" sz="1600" kern="100" dirty="0">
                          <a:effectLst/>
                          <a:latin typeface="Calibri" panose="020F0502020204030204" pitchFamily="34" charset="0"/>
                          <a:ea typeface="+mn-ea"/>
                          <a:cs typeface="Times New Roman" panose="02020603050405020304" pitchFamily="18" charset="0"/>
                        </a:rPr>
                        <a:t>（延期）</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pPr algn="ctr">
                        <a:spcAft>
                          <a:spcPts val="0"/>
                        </a:spcAft>
                      </a:pPr>
                      <a:r>
                        <a:rPr lang="en-US" sz="1600" kern="100" dirty="0">
                          <a:effectLst/>
                        </a:rPr>
                        <a:t>100%</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pPr algn="ctr">
                        <a:spcAft>
                          <a:spcPts val="0"/>
                        </a:spcAft>
                      </a:pPr>
                      <a:r>
                        <a:rPr lang="en-US" sz="1600" kern="100" dirty="0">
                          <a:effectLst/>
                        </a:rPr>
                        <a:t>100%</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pPr algn="ctr">
                        <a:spcAft>
                          <a:spcPts val="0"/>
                        </a:spcAft>
                      </a:pPr>
                      <a:r>
                        <a:rPr lang="zh-CN" sz="1600" kern="100" dirty="0">
                          <a:effectLst/>
                        </a:rPr>
                        <a:t>未公布</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40000"/>
                        <a:lumOff val="60000"/>
                      </a:schemeClr>
                    </a:solidFill>
                  </a:tcPr>
                </a:tc>
                <a:extLst>
                  <a:ext uri="{0D108BD9-81ED-4DB2-BD59-A6C34878D82A}">
                    <a16:rowId xmlns:a16="http://schemas.microsoft.com/office/drawing/2014/main" xmlns="" val="10003"/>
                  </a:ext>
                </a:extLst>
              </a:tr>
              <a:tr h="568793">
                <a:tc>
                  <a:txBody>
                    <a:bodyPr/>
                    <a:lstStyle/>
                    <a:p>
                      <a:pPr algn="ctr">
                        <a:spcAft>
                          <a:spcPts val="0"/>
                        </a:spcAft>
                      </a:pPr>
                      <a:r>
                        <a:rPr lang="zh-CN" sz="1600" kern="100" dirty="0">
                          <a:effectLst/>
                        </a:rPr>
                        <a:t>上海</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rgbClr val="007050"/>
                    </a:solidFill>
                  </a:tcPr>
                </a:tc>
                <a:tc>
                  <a:txBody>
                    <a:bodyPr/>
                    <a:lstStyle/>
                    <a:p>
                      <a:pPr algn="ctr">
                        <a:spcAft>
                          <a:spcPts val="0"/>
                        </a:spcAft>
                      </a:pPr>
                      <a:r>
                        <a:rPr lang="en-US" sz="1600" kern="100" dirty="0">
                          <a:effectLst/>
                        </a:rPr>
                        <a:t>6</a:t>
                      </a:r>
                      <a:r>
                        <a:rPr lang="zh-CN" sz="1600" kern="100" dirty="0">
                          <a:effectLst/>
                        </a:rPr>
                        <a:t>月</a:t>
                      </a:r>
                      <a:r>
                        <a:rPr lang="en-US" sz="1600" kern="100" dirty="0">
                          <a:effectLst/>
                        </a:rPr>
                        <a:t>30</a:t>
                      </a:r>
                      <a:r>
                        <a:rPr lang="zh-CN" sz="1600" kern="100" dirty="0">
                          <a:effectLst/>
                        </a:rPr>
                        <a:t>日</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spcAft>
                          <a:spcPts val="0"/>
                        </a:spcAft>
                      </a:pPr>
                      <a:r>
                        <a:rPr lang="en-US" sz="1600" kern="100" dirty="0">
                          <a:effectLst/>
                        </a:rPr>
                        <a:t>6</a:t>
                      </a:r>
                      <a:r>
                        <a:rPr lang="zh-CN" sz="1600" kern="100" dirty="0">
                          <a:effectLst/>
                        </a:rPr>
                        <a:t>月</a:t>
                      </a:r>
                      <a:r>
                        <a:rPr lang="en-US" sz="1600" kern="100" dirty="0">
                          <a:effectLst/>
                        </a:rPr>
                        <a:t>30</a:t>
                      </a:r>
                      <a:r>
                        <a:rPr lang="zh-CN" sz="1600" kern="100" dirty="0">
                          <a:effectLst/>
                        </a:rPr>
                        <a:t>日</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spcAft>
                          <a:spcPts val="0"/>
                        </a:spcAft>
                      </a:pPr>
                      <a:r>
                        <a:rPr lang="en-US" sz="1600" kern="100" dirty="0">
                          <a:effectLst/>
                        </a:rPr>
                        <a:t>7</a:t>
                      </a:r>
                      <a:r>
                        <a:rPr lang="zh-CN" sz="1600" kern="100" dirty="0">
                          <a:effectLst/>
                        </a:rPr>
                        <a:t>月</a:t>
                      </a:r>
                      <a:r>
                        <a:rPr lang="en-US" sz="1600" kern="100" dirty="0">
                          <a:effectLst/>
                        </a:rPr>
                        <a:t>31</a:t>
                      </a:r>
                      <a:r>
                        <a:rPr lang="zh-CN" sz="1600" kern="100" dirty="0">
                          <a:effectLst/>
                        </a:rPr>
                        <a:t>日</a:t>
                      </a:r>
                      <a:endParaRPr lang="en-US" altLang="zh-CN" sz="1600" kern="100" dirty="0">
                        <a:effectLst/>
                      </a:endParaRPr>
                    </a:p>
                    <a:p>
                      <a:pPr algn="ctr">
                        <a:spcAft>
                          <a:spcPts val="0"/>
                        </a:spcAft>
                      </a:pPr>
                      <a:r>
                        <a:rPr lang="zh-CN" altLang="en-US" sz="1600" kern="100" dirty="0">
                          <a:effectLst/>
                          <a:latin typeface="Calibri" panose="020F0502020204030204" pitchFamily="34" charset="0"/>
                          <a:ea typeface="+mn-ea"/>
                          <a:cs typeface="Times New Roman" panose="02020603050405020304" pitchFamily="18" charset="0"/>
                        </a:rPr>
                        <a:t>（延期）</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spcAft>
                          <a:spcPts val="0"/>
                        </a:spcAft>
                      </a:pPr>
                      <a:r>
                        <a:rPr lang="en-US" sz="1600" kern="100" dirty="0">
                          <a:effectLst/>
                        </a:rPr>
                        <a:t>100%</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spcAft>
                          <a:spcPts val="0"/>
                        </a:spcAft>
                      </a:pPr>
                      <a:r>
                        <a:rPr lang="en-US" sz="1600" kern="100">
                          <a:effectLst/>
                        </a:rPr>
                        <a:t>99.7%</a:t>
                      </a:r>
                      <a:endParaRPr lang="zh-CN" sz="16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spcAft>
                          <a:spcPts val="0"/>
                        </a:spcAft>
                      </a:pPr>
                      <a:r>
                        <a:rPr lang="en-US" sz="1600" kern="100" dirty="0">
                          <a:effectLst/>
                        </a:rPr>
                        <a:t>100%</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20000"/>
                        <a:lumOff val="80000"/>
                      </a:schemeClr>
                    </a:solidFill>
                  </a:tcPr>
                </a:tc>
                <a:extLst>
                  <a:ext uri="{0D108BD9-81ED-4DB2-BD59-A6C34878D82A}">
                    <a16:rowId xmlns:a16="http://schemas.microsoft.com/office/drawing/2014/main" xmlns="" val="10004"/>
                  </a:ext>
                </a:extLst>
              </a:tr>
              <a:tr h="470218">
                <a:tc>
                  <a:txBody>
                    <a:bodyPr/>
                    <a:lstStyle/>
                    <a:p>
                      <a:pPr algn="ctr">
                        <a:spcAft>
                          <a:spcPts val="0"/>
                        </a:spcAft>
                      </a:pPr>
                      <a:r>
                        <a:rPr lang="zh-CN" sz="1600" kern="100" dirty="0">
                          <a:effectLst/>
                        </a:rPr>
                        <a:t>天津</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rgbClr val="007050"/>
                    </a:solidFill>
                  </a:tcPr>
                </a:tc>
                <a:tc>
                  <a:txBody>
                    <a:bodyPr/>
                    <a:lstStyle/>
                    <a:p>
                      <a:pPr algn="ctr">
                        <a:spcAft>
                          <a:spcPts val="0"/>
                        </a:spcAft>
                      </a:pPr>
                      <a:r>
                        <a:rPr lang="en-US" sz="1600" kern="100" dirty="0">
                          <a:effectLst/>
                        </a:rPr>
                        <a:t>6</a:t>
                      </a:r>
                      <a:r>
                        <a:rPr lang="zh-CN" sz="1600" kern="100" dirty="0">
                          <a:effectLst/>
                        </a:rPr>
                        <a:t>月</a:t>
                      </a:r>
                      <a:r>
                        <a:rPr lang="en-US" sz="1600" kern="100" dirty="0">
                          <a:effectLst/>
                        </a:rPr>
                        <a:t>30</a:t>
                      </a:r>
                      <a:r>
                        <a:rPr lang="zh-CN" sz="1600" kern="100" dirty="0">
                          <a:effectLst/>
                        </a:rPr>
                        <a:t>日</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pPr algn="ctr">
                        <a:spcAft>
                          <a:spcPts val="0"/>
                        </a:spcAft>
                      </a:pPr>
                      <a:r>
                        <a:rPr lang="en-US" sz="1600" kern="100" dirty="0">
                          <a:effectLst/>
                        </a:rPr>
                        <a:t>6</a:t>
                      </a:r>
                      <a:r>
                        <a:rPr lang="zh-CN" sz="1600" kern="100" dirty="0">
                          <a:effectLst/>
                        </a:rPr>
                        <a:t>月</a:t>
                      </a:r>
                      <a:r>
                        <a:rPr lang="en-US" sz="1600" kern="100" dirty="0">
                          <a:effectLst/>
                        </a:rPr>
                        <a:t>30</a:t>
                      </a:r>
                      <a:r>
                        <a:rPr lang="zh-CN" sz="1600" kern="100" dirty="0">
                          <a:effectLst/>
                        </a:rPr>
                        <a:t>日</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pPr algn="ctr">
                        <a:spcAft>
                          <a:spcPts val="0"/>
                        </a:spcAft>
                      </a:pPr>
                      <a:r>
                        <a:rPr lang="en-US" sz="1600" kern="100" dirty="0">
                          <a:effectLst/>
                        </a:rPr>
                        <a:t>6</a:t>
                      </a:r>
                      <a:r>
                        <a:rPr lang="zh-CN" sz="1600" kern="100" dirty="0">
                          <a:effectLst/>
                        </a:rPr>
                        <a:t>月</a:t>
                      </a:r>
                      <a:r>
                        <a:rPr lang="en-US" sz="1600" kern="100" dirty="0">
                          <a:effectLst/>
                        </a:rPr>
                        <a:t>30</a:t>
                      </a:r>
                      <a:r>
                        <a:rPr lang="zh-CN" sz="1600" kern="100" dirty="0">
                          <a:effectLst/>
                        </a:rPr>
                        <a:t>日</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pPr algn="ctr">
                        <a:spcAft>
                          <a:spcPts val="0"/>
                        </a:spcAft>
                      </a:pPr>
                      <a:r>
                        <a:rPr lang="en-US" sz="1600" kern="100">
                          <a:effectLst/>
                        </a:rPr>
                        <a:t>100%</a:t>
                      </a:r>
                      <a:endParaRPr lang="zh-CN" sz="16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pPr algn="ctr">
                        <a:spcAft>
                          <a:spcPts val="0"/>
                        </a:spcAft>
                      </a:pPr>
                      <a:r>
                        <a:rPr lang="en-US" sz="1600" kern="100">
                          <a:effectLst/>
                        </a:rPr>
                        <a:t>100%</a:t>
                      </a:r>
                      <a:endParaRPr lang="zh-CN" sz="16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pPr algn="ctr">
                        <a:spcAft>
                          <a:spcPts val="0"/>
                        </a:spcAft>
                      </a:pPr>
                      <a:r>
                        <a:rPr lang="en-US" sz="1600" kern="100" dirty="0">
                          <a:effectLst/>
                        </a:rPr>
                        <a:t>100%</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40000"/>
                        <a:lumOff val="60000"/>
                      </a:schemeClr>
                    </a:solidFill>
                  </a:tcPr>
                </a:tc>
                <a:extLst>
                  <a:ext uri="{0D108BD9-81ED-4DB2-BD59-A6C34878D82A}">
                    <a16:rowId xmlns:a16="http://schemas.microsoft.com/office/drawing/2014/main" xmlns="" val="10005"/>
                  </a:ext>
                </a:extLst>
              </a:tr>
              <a:tr h="568793">
                <a:tc>
                  <a:txBody>
                    <a:bodyPr/>
                    <a:lstStyle/>
                    <a:p>
                      <a:pPr algn="ctr">
                        <a:spcAft>
                          <a:spcPts val="0"/>
                        </a:spcAft>
                      </a:pPr>
                      <a:r>
                        <a:rPr lang="zh-CN" sz="1600" kern="100" dirty="0">
                          <a:effectLst/>
                        </a:rPr>
                        <a:t>广东</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rgbClr val="007050"/>
                    </a:solidFill>
                  </a:tcPr>
                </a:tc>
                <a:tc>
                  <a:txBody>
                    <a:bodyPr/>
                    <a:lstStyle/>
                    <a:p>
                      <a:pPr algn="ctr">
                        <a:spcAft>
                          <a:spcPts val="0"/>
                        </a:spcAft>
                      </a:pPr>
                      <a:r>
                        <a:rPr lang="en-US" sz="1600" kern="100" dirty="0">
                          <a:effectLst/>
                        </a:rPr>
                        <a:t>6</a:t>
                      </a:r>
                      <a:r>
                        <a:rPr lang="zh-CN" sz="1600" kern="100" dirty="0">
                          <a:effectLst/>
                        </a:rPr>
                        <a:t>月</a:t>
                      </a:r>
                      <a:r>
                        <a:rPr lang="en-US" sz="1600" kern="100" dirty="0">
                          <a:effectLst/>
                        </a:rPr>
                        <a:t>20</a:t>
                      </a:r>
                      <a:r>
                        <a:rPr lang="zh-CN" sz="1600" kern="100" dirty="0">
                          <a:effectLst/>
                        </a:rPr>
                        <a:t>日</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spcAft>
                          <a:spcPts val="0"/>
                        </a:spcAft>
                      </a:pPr>
                      <a:r>
                        <a:rPr lang="en-US" sz="1600" kern="100">
                          <a:effectLst/>
                        </a:rPr>
                        <a:t>6</a:t>
                      </a:r>
                      <a:r>
                        <a:rPr lang="zh-CN" sz="1600" kern="100">
                          <a:effectLst/>
                        </a:rPr>
                        <a:t>月</a:t>
                      </a:r>
                      <a:r>
                        <a:rPr lang="en-US" sz="1600" kern="100">
                          <a:effectLst/>
                        </a:rPr>
                        <a:t>20</a:t>
                      </a:r>
                      <a:r>
                        <a:rPr lang="zh-CN" sz="1600" kern="100">
                          <a:effectLst/>
                        </a:rPr>
                        <a:t>日</a:t>
                      </a:r>
                      <a:endParaRPr lang="zh-CN" sz="16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spcAft>
                          <a:spcPts val="0"/>
                        </a:spcAft>
                      </a:pPr>
                      <a:r>
                        <a:rPr lang="en-US" sz="1600" kern="100" dirty="0">
                          <a:effectLst/>
                        </a:rPr>
                        <a:t>6</a:t>
                      </a:r>
                      <a:r>
                        <a:rPr lang="zh-CN" sz="1600" kern="100" dirty="0">
                          <a:effectLst/>
                        </a:rPr>
                        <a:t>月</a:t>
                      </a:r>
                      <a:r>
                        <a:rPr lang="en-US" sz="1600" kern="100" dirty="0">
                          <a:effectLst/>
                        </a:rPr>
                        <a:t>28</a:t>
                      </a:r>
                      <a:r>
                        <a:rPr lang="zh-CN" sz="1600" kern="100" dirty="0">
                          <a:effectLst/>
                        </a:rPr>
                        <a:t>日</a:t>
                      </a:r>
                      <a:endParaRPr lang="en-US" altLang="zh-CN" sz="1600" kern="100" dirty="0">
                        <a:effectLst/>
                      </a:endParaRPr>
                    </a:p>
                    <a:p>
                      <a:pPr algn="ctr">
                        <a:spcAft>
                          <a:spcPts val="0"/>
                        </a:spcAft>
                      </a:pPr>
                      <a:r>
                        <a:rPr lang="zh-CN" altLang="en-US" sz="1600" kern="100" dirty="0">
                          <a:effectLst/>
                          <a:latin typeface="Calibri" panose="020F0502020204030204" pitchFamily="34" charset="0"/>
                          <a:ea typeface="+mn-ea"/>
                          <a:cs typeface="Times New Roman" panose="02020603050405020304" pitchFamily="18" charset="0"/>
                        </a:rPr>
                        <a:t>（延期）</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spcAft>
                          <a:spcPts val="0"/>
                        </a:spcAft>
                      </a:pPr>
                      <a:r>
                        <a:rPr lang="en-US" sz="1600" kern="100" dirty="0">
                          <a:effectLst/>
                        </a:rPr>
                        <a:t>100%</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spcAft>
                          <a:spcPts val="0"/>
                        </a:spcAft>
                      </a:pPr>
                      <a:r>
                        <a:rPr lang="en-US" sz="1600" kern="100" dirty="0">
                          <a:effectLst/>
                        </a:rPr>
                        <a:t>100%</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spcAft>
                          <a:spcPts val="0"/>
                        </a:spcAft>
                      </a:pPr>
                      <a:r>
                        <a:rPr lang="en-US" sz="1600" kern="100" dirty="0">
                          <a:effectLst/>
                        </a:rPr>
                        <a:t>97.0%</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20000"/>
                        <a:lumOff val="80000"/>
                      </a:schemeClr>
                    </a:solidFill>
                  </a:tcPr>
                </a:tc>
                <a:extLst>
                  <a:ext uri="{0D108BD9-81ED-4DB2-BD59-A6C34878D82A}">
                    <a16:rowId xmlns:a16="http://schemas.microsoft.com/office/drawing/2014/main" xmlns="" val="10006"/>
                  </a:ext>
                </a:extLst>
              </a:tr>
              <a:tr h="568793">
                <a:tc>
                  <a:txBody>
                    <a:bodyPr/>
                    <a:lstStyle/>
                    <a:p>
                      <a:pPr algn="ctr">
                        <a:spcAft>
                          <a:spcPts val="0"/>
                        </a:spcAft>
                      </a:pPr>
                      <a:r>
                        <a:rPr lang="zh-CN" sz="1600" kern="100" dirty="0">
                          <a:effectLst/>
                        </a:rPr>
                        <a:t>湖北</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rgbClr val="007050"/>
                    </a:solidFill>
                  </a:tcPr>
                </a:tc>
                <a:tc>
                  <a:txBody>
                    <a:bodyPr/>
                    <a:lstStyle/>
                    <a:p>
                      <a:pPr algn="ctr">
                        <a:spcAft>
                          <a:spcPts val="0"/>
                        </a:spcAft>
                      </a:pPr>
                      <a:r>
                        <a:rPr lang="en-US" sz="1600" kern="100" dirty="0">
                          <a:effectLst/>
                        </a:rPr>
                        <a:t>7</a:t>
                      </a:r>
                      <a:r>
                        <a:rPr lang="zh-CN" sz="1600" kern="100" dirty="0">
                          <a:effectLst/>
                        </a:rPr>
                        <a:t>月</a:t>
                      </a:r>
                      <a:r>
                        <a:rPr lang="en-US" sz="1600" kern="100" dirty="0">
                          <a:effectLst/>
                        </a:rPr>
                        <a:t>25</a:t>
                      </a:r>
                      <a:r>
                        <a:rPr lang="zh-CN" sz="1600" kern="100" dirty="0">
                          <a:effectLst/>
                        </a:rPr>
                        <a:t>日</a:t>
                      </a:r>
                      <a:endParaRPr lang="en-US" altLang="zh-CN" sz="1600" kern="100" dirty="0">
                        <a:effectLst/>
                      </a:endParaRPr>
                    </a:p>
                    <a:p>
                      <a:pPr algn="ctr">
                        <a:spcAft>
                          <a:spcPts val="0"/>
                        </a:spcAft>
                      </a:pPr>
                      <a:r>
                        <a:rPr lang="zh-CN" altLang="en-US" sz="1600" kern="100" dirty="0">
                          <a:effectLst/>
                          <a:latin typeface="Calibri" panose="020F0502020204030204" pitchFamily="34" charset="0"/>
                          <a:ea typeface="宋体" panose="02010600030101010101" pitchFamily="2" charset="-122"/>
                          <a:cs typeface="Times New Roman" panose="02020603050405020304" pitchFamily="18" charset="0"/>
                        </a:rPr>
                        <a:t>（延期）</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pPr algn="ctr">
                        <a:spcAft>
                          <a:spcPts val="0"/>
                        </a:spcAft>
                      </a:pPr>
                      <a:r>
                        <a:rPr lang="en-US" sz="1600" kern="100" dirty="0">
                          <a:effectLst/>
                        </a:rPr>
                        <a:t>8</a:t>
                      </a:r>
                      <a:r>
                        <a:rPr lang="zh-CN" sz="1600" kern="100" dirty="0">
                          <a:effectLst/>
                        </a:rPr>
                        <a:t>月</a:t>
                      </a:r>
                      <a:r>
                        <a:rPr lang="en-US" sz="1600" kern="100" dirty="0">
                          <a:effectLst/>
                        </a:rPr>
                        <a:t>31</a:t>
                      </a:r>
                      <a:r>
                        <a:rPr lang="zh-CN" sz="1600" kern="100" dirty="0">
                          <a:effectLst/>
                        </a:rPr>
                        <a:t>日</a:t>
                      </a:r>
                      <a:endParaRPr lang="en-US" altLang="zh-CN" sz="1600" kern="100" dirty="0">
                        <a:effectLst/>
                      </a:endParaRPr>
                    </a:p>
                    <a:p>
                      <a:pPr algn="ctr">
                        <a:spcAft>
                          <a:spcPts val="0"/>
                        </a:spcAft>
                      </a:pPr>
                      <a:r>
                        <a:rPr lang="zh-CN" altLang="en-US" sz="1600" kern="100" dirty="0">
                          <a:effectLst/>
                          <a:latin typeface="Calibri" panose="020F0502020204030204" pitchFamily="34" charset="0"/>
                          <a:ea typeface="宋体" panose="02010600030101010101" pitchFamily="2" charset="-122"/>
                          <a:cs typeface="Times New Roman" panose="02020603050405020304" pitchFamily="18" charset="0"/>
                        </a:rPr>
                        <a:t>（延期）</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pPr algn="ctr">
                        <a:spcAft>
                          <a:spcPts val="0"/>
                        </a:spcAft>
                      </a:pPr>
                      <a:r>
                        <a:rPr lang="en-US" sz="1600" kern="100" dirty="0">
                          <a:effectLst/>
                        </a:rPr>
                        <a:t>8</a:t>
                      </a:r>
                      <a:r>
                        <a:rPr lang="zh-CN" sz="1600" kern="100" dirty="0">
                          <a:effectLst/>
                        </a:rPr>
                        <a:t>月</a:t>
                      </a:r>
                      <a:r>
                        <a:rPr lang="en-US" sz="1600" kern="100" dirty="0">
                          <a:effectLst/>
                        </a:rPr>
                        <a:t>31</a:t>
                      </a:r>
                      <a:r>
                        <a:rPr lang="zh-CN" sz="1600" kern="100" dirty="0">
                          <a:effectLst/>
                        </a:rPr>
                        <a:t>日</a:t>
                      </a:r>
                      <a:endParaRPr lang="en-US" altLang="zh-CN" sz="1600" kern="100" dirty="0">
                        <a:effectLst/>
                      </a:endParaRPr>
                    </a:p>
                    <a:p>
                      <a:pPr algn="ctr">
                        <a:spcAft>
                          <a:spcPts val="0"/>
                        </a:spcAft>
                      </a:pPr>
                      <a:r>
                        <a:rPr lang="zh-CN" altLang="en-US" sz="1600" kern="100" dirty="0">
                          <a:effectLst/>
                          <a:latin typeface="Calibri" panose="020F0502020204030204" pitchFamily="34" charset="0"/>
                          <a:ea typeface="宋体" panose="02010600030101010101" pitchFamily="2" charset="-122"/>
                          <a:cs typeface="Times New Roman" panose="02020603050405020304" pitchFamily="18" charset="0"/>
                        </a:rPr>
                        <a:t>（延期）</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pPr algn="ctr">
                        <a:spcAft>
                          <a:spcPts val="0"/>
                        </a:spcAft>
                      </a:pPr>
                      <a:r>
                        <a:rPr lang="en-US" sz="1600" kern="100" dirty="0">
                          <a:effectLst/>
                        </a:rPr>
                        <a:t>100%</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pPr algn="ctr">
                        <a:spcAft>
                          <a:spcPts val="0"/>
                        </a:spcAft>
                      </a:pPr>
                      <a:r>
                        <a:rPr lang="en-US" sz="1600" kern="100" dirty="0">
                          <a:effectLst/>
                        </a:rPr>
                        <a:t>100%</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pPr algn="ctr">
                        <a:spcAft>
                          <a:spcPts val="0"/>
                        </a:spcAft>
                      </a:pPr>
                      <a:r>
                        <a:rPr lang="en-US" sz="1600" kern="100" dirty="0">
                          <a:effectLst/>
                        </a:rPr>
                        <a:t>100%</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40000"/>
                        <a:lumOff val="60000"/>
                      </a:schemeClr>
                    </a:solidFill>
                  </a:tcPr>
                </a:tc>
                <a:extLst>
                  <a:ext uri="{0D108BD9-81ED-4DB2-BD59-A6C34878D82A}">
                    <a16:rowId xmlns:a16="http://schemas.microsoft.com/office/drawing/2014/main" xmlns="" val="10007"/>
                  </a:ext>
                </a:extLst>
              </a:tr>
              <a:tr h="470218">
                <a:tc>
                  <a:txBody>
                    <a:bodyPr/>
                    <a:lstStyle/>
                    <a:p>
                      <a:pPr algn="ctr">
                        <a:spcAft>
                          <a:spcPts val="0"/>
                        </a:spcAft>
                      </a:pPr>
                      <a:r>
                        <a:rPr lang="zh-CN" sz="1600" kern="100" dirty="0">
                          <a:effectLst/>
                        </a:rPr>
                        <a:t>福建</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rgbClr val="007050"/>
                    </a:solidFill>
                  </a:tcPr>
                </a:tc>
                <a:tc>
                  <a:txBody>
                    <a:bodyPr/>
                    <a:lstStyle/>
                    <a:p>
                      <a:pPr indent="190500" algn="just">
                        <a:spcAft>
                          <a:spcPts val="0"/>
                        </a:spcAft>
                      </a:pPr>
                      <a:r>
                        <a:rPr lang="en-US" altLang="zh-CN" sz="1600" kern="100" dirty="0">
                          <a:effectLst/>
                        </a:rPr>
                        <a:t>       </a:t>
                      </a:r>
                      <a:r>
                        <a:rPr lang="zh-CN" sz="1600" kern="100" dirty="0">
                          <a:effectLst/>
                        </a:rPr>
                        <a:t>——</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spcAft>
                          <a:spcPts val="0"/>
                        </a:spcAft>
                      </a:pPr>
                      <a:r>
                        <a:rPr lang="en-US" sz="1600" kern="100" dirty="0">
                          <a:effectLst/>
                        </a:rPr>
                        <a:t>6</a:t>
                      </a:r>
                      <a:r>
                        <a:rPr lang="zh-CN" sz="1600" kern="100" dirty="0">
                          <a:effectLst/>
                        </a:rPr>
                        <a:t>月</a:t>
                      </a:r>
                      <a:r>
                        <a:rPr lang="en-US" sz="1600" kern="100" dirty="0">
                          <a:effectLst/>
                        </a:rPr>
                        <a:t>30</a:t>
                      </a:r>
                      <a:r>
                        <a:rPr lang="zh-CN" sz="1600" kern="100" dirty="0">
                          <a:effectLst/>
                        </a:rPr>
                        <a:t>日</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spcAft>
                          <a:spcPts val="0"/>
                        </a:spcAft>
                      </a:pPr>
                      <a:r>
                        <a:rPr lang="en-US" sz="1600" kern="100" dirty="0">
                          <a:effectLst/>
                        </a:rPr>
                        <a:t>6</a:t>
                      </a:r>
                      <a:r>
                        <a:rPr lang="zh-CN" sz="1600" kern="100" dirty="0">
                          <a:effectLst/>
                        </a:rPr>
                        <a:t>月</a:t>
                      </a:r>
                      <a:r>
                        <a:rPr lang="en-US" sz="1600" kern="100" dirty="0">
                          <a:effectLst/>
                        </a:rPr>
                        <a:t>30</a:t>
                      </a:r>
                      <a:r>
                        <a:rPr lang="zh-CN" sz="1600" kern="100" dirty="0">
                          <a:effectLst/>
                        </a:rPr>
                        <a:t>日</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spcAft>
                          <a:spcPts val="0"/>
                        </a:spcAft>
                      </a:pPr>
                      <a:r>
                        <a:rPr lang="zh-CN" sz="1600" kern="100" dirty="0">
                          <a:effectLst/>
                        </a:rPr>
                        <a:t>——</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spcAft>
                          <a:spcPts val="0"/>
                        </a:spcAft>
                      </a:pPr>
                      <a:r>
                        <a:rPr lang="en-US" sz="1600" kern="100" dirty="0">
                          <a:effectLst/>
                        </a:rPr>
                        <a:t>98.6%</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spcAft>
                          <a:spcPts val="0"/>
                        </a:spcAft>
                      </a:pPr>
                      <a:r>
                        <a:rPr lang="en-US" sz="1600" kern="100" dirty="0">
                          <a:effectLst/>
                        </a:rPr>
                        <a:t>98.0%</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20000"/>
                        <a:lumOff val="80000"/>
                      </a:schemeClr>
                    </a:solidFill>
                  </a:tcPr>
                </a:tc>
                <a:extLst>
                  <a:ext uri="{0D108BD9-81ED-4DB2-BD59-A6C34878D82A}">
                    <a16:rowId xmlns:a16="http://schemas.microsoft.com/office/drawing/2014/main" xmlns="" val="10008"/>
                  </a:ext>
                </a:extLst>
              </a:tr>
              <a:tr h="470218">
                <a:tc>
                  <a:txBody>
                    <a:bodyPr/>
                    <a:lstStyle/>
                    <a:p>
                      <a:pPr algn="ctr">
                        <a:spcAft>
                          <a:spcPts val="0"/>
                        </a:spcAft>
                      </a:pPr>
                      <a:r>
                        <a:rPr lang="zh-CN" sz="1600" kern="100" dirty="0">
                          <a:effectLst/>
                        </a:rPr>
                        <a:t>重庆</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rgbClr val="007050"/>
                    </a:solidFill>
                  </a:tcPr>
                </a:tc>
                <a:tc>
                  <a:txBody>
                    <a:bodyPr/>
                    <a:lstStyle/>
                    <a:p>
                      <a:pPr algn="ctr">
                        <a:spcAft>
                          <a:spcPts val="0"/>
                        </a:spcAft>
                      </a:pPr>
                      <a:r>
                        <a:rPr lang="zh-CN" altLang="en-US" sz="1600" kern="100" dirty="0">
                          <a:effectLst/>
                          <a:latin typeface="Calibri" panose="020F0502020204030204" pitchFamily="34" charset="0"/>
                          <a:ea typeface="宋体" panose="02010600030101010101" pitchFamily="2" charset="-122"/>
                          <a:cs typeface="Times New Roman" panose="02020603050405020304" pitchFamily="18" charset="0"/>
                        </a:rPr>
                        <a:t>未公布</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pPr algn="ctr">
                        <a:spcAft>
                          <a:spcPts val="0"/>
                        </a:spcAft>
                      </a:pPr>
                      <a:r>
                        <a:rPr lang="zh-CN" altLang="zh-CN" sz="1600" kern="100" dirty="0">
                          <a:effectLst/>
                        </a:rPr>
                        <a:t>未公布</a:t>
                      </a:r>
                      <a:endParaRPr lang="zh-CN" altLang="zh-CN" sz="1600" kern="100" dirty="0">
                        <a:effectLst/>
                        <a:latin typeface="Calibri" panose="020F0502020204030204" pitchFamily="34" charset="0"/>
                        <a:ea typeface="+mn-ea"/>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pPr algn="ctr">
                        <a:spcAft>
                          <a:spcPts val="0"/>
                        </a:spcAft>
                      </a:pPr>
                      <a:r>
                        <a:rPr lang="zh-CN" altLang="zh-CN" sz="1600" kern="100" dirty="0">
                          <a:effectLst/>
                        </a:rPr>
                        <a:t>未公布</a:t>
                      </a:r>
                      <a:endParaRPr lang="zh-CN" altLang="zh-CN" sz="1600" kern="100" dirty="0">
                        <a:effectLst/>
                        <a:latin typeface="Calibri" panose="020F0502020204030204" pitchFamily="34" charset="0"/>
                        <a:ea typeface="+mn-ea"/>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pPr algn="ctr">
                        <a:spcAft>
                          <a:spcPts val="0"/>
                        </a:spcAft>
                      </a:pPr>
                      <a:r>
                        <a:rPr lang="zh-CN" sz="1600" kern="100" dirty="0">
                          <a:effectLst/>
                        </a:rPr>
                        <a:t>未公布</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pPr algn="ctr">
                        <a:spcAft>
                          <a:spcPts val="0"/>
                        </a:spcAft>
                      </a:pPr>
                      <a:r>
                        <a:rPr lang="zh-CN" sz="1600" kern="100" dirty="0">
                          <a:effectLst/>
                        </a:rPr>
                        <a:t>未公布</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pPr algn="ctr">
                        <a:spcAft>
                          <a:spcPts val="0"/>
                        </a:spcAft>
                      </a:pPr>
                      <a:r>
                        <a:rPr lang="zh-CN" sz="1600" kern="100" dirty="0">
                          <a:effectLst/>
                        </a:rPr>
                        <a:t>未公布</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solidFill>
                      <a:schemeClr val="accent5">
                        <a:lumMod val="40000"/>
                        <a:lumOff val="60000"/>
                      </a:schemeClr>
                    </a:solidFill>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2421190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94836" y="2887632"/>
            <a:ext cx="7800886" cy="983339"/>
          </a:xfrm>
        </p:spPr>
        <p:txBody>
          <a:bodyPr/>
          <a:lstStyle/>
          <a:p>
            <a:r>
              <a:rPr lang="en-US" altLang="zh-CN" dirty="0"/>
              <a:t>5. </a:t>
            </a:r>
            <a:r>
              <a:rPr lang="zh-CN" altLang="en-US" dirty="0"/>
              <a:t>未来全国碳市场监管体系</a:t>
            </a:r>
          </a:p>
        </p:txBody>
      </p:sp>
    </p:spTree>
    <p:extLst>
      <p:ext uri="{BB962C8B-B14F-4D97-AF65-F5344CB8AC3E}">
        <p14:creationId xmlns:p14="http://schemas.microsoft.com/office/powerpoint/2010/main" val="24083861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07031" y="328866"/>
            <a:ext cx="10135140" cy="841988"/>
          </a:xfrm>
        </p:spPr>
        <p:txBody>
          <a:bodyPr>
            <a:noAutofit/>
          </a:bodyPr>
          <a:lstStyle/>
          <a:p>
            <a:r>
              <a:rPr lang="en-US" altLang="zh-CN" sz="3200" dirty="0"/>
              <a:t/>
            </a:r>
            <a:br>
              <a:rPr lang="en-US" altLang="zh-CN" sz="3200" dirty="0"/>
            </a:br>
            <a:r>
              <a:rPr lang="zh-CN" altLang="en-US" sz="3200" dirty="0"/>
              <a:t>（一）</a:t>
            </a:r>
            <a:r>
              <a:rPr lang="en-US" altLang="zh-CN" sz="3200" dirty="0"/>
              <a:t>分级管理、各司其职</a:t>
            </a:r>
            <a:br>
              <a:rPr lang="en-US" altLang="zh-CN" sz="3200" dirty="0"/>
            </a:br>
            <a:endParaRPr lang="zh-CN" altLang="en-US" sz="3200" dirty="0"/>
          </a:p>
        </p:txBody>
      </p:sp>
      <p:grpSp>
        <p:nvGrpSpPr>
          <p:cNvPr id="12" name="组合 11">
            <a:extLst>
              <a:ext uri="{FF2B5EF4-FFF2-40B4-BE49-F238E27FC236}">
                <a16:creationId xmlns:a16="http://schemas.microsoft.com/office/drawing/2014/main" xmlns="" id="{75F49A11-A908-4BEB-B0FD-D7F7FB21B81F}"/>
              </a:ext>
            </a:extLst>
          </p:cNvPr>
          <p:cNvGrpSpPr/>
          <p:nvPr/>
        </p:nvGrpSpPr>
        <p:grpSpPr>
          <a:xfrm>
            <a:off x="1143001" y="1170854"/>
            <a:ext cx="11048999" cy="4930636"/>
            <a:chOff x="1143001" y="1438050"/>
            <a:chExt cx="11048999" cy="4663440"/>
          </a:xfrm>
        </p:grpSpPr>
        <p:grpSp>
          <p:nvGrpSpPr>
            <p:cNvPr id="5" name="组合 4">
              <a:extLst>
                <a:ext uri="{FF2B5EF4-FFF2-40B4-BE49-F238E27FC236}">
                  <a16:creationId xmlns:a16="http://schemas.microsoft.com/office/drawing/2014/main" xmlns="" id="{C0AB2938-0E20-4494-82E4-3F900429D9C8}"/>
                </a:ext>
              </a:extLst>
            </p:cNvPr>
            <p:cNvGrpSpPr/>
            <p:nvPr/>
          </p:nvGrpSpPr>
          <p:grpSpPr>
            <a:xfrm>
              <a:off x="1143001" y="1438050"/>
              <a:ext cx="11048999" cy="4663440"/>
              <a:chOff x="624841" y="1438050"/>
              <a:chExt cx="11048999" cy="4663440"/>
            </a:xfrm>
          </p:grpSpPr>
          <p:sp>
            <p:nvSpPr>
              <p:cNvPr id="3" name="矩形 2">
                <a:extLst>
                  <a:ext uri="{FF2B5EF4-FFF2-40B4-BE49-F238E27FC236}">
                    <a16:creationId xmlns:a16="http://schemas.microsoft.com/office/drawing/2014/main" xmlns="" id="{2126A057-998D-4970-8659-2DB41210C5FD}"/>
                  </a:ext>
                </a:extLst>
              </p:cNvPr>
              <p:cNvSpPr/>
              <p:nvPr/>
            </p:nvSpPr>
            <p:spPr>
              <a:xfrm>
                <a:off x="624841" y="1438050"/>
                <a:ext cx="752880" cy="4663440"/>
              </a:xfrm>
              <a:prstGeom prst="rect">
                <a:avLst/>
              </a:prstGeom>
              <a:solidFill>
                <a:srgbClr val="0071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a:extLst>
                  <a:ext uri="{FF2B5EF4-FFF2-40B4-BE49-F238E27FC236}">
                    <a16:creationId xmlns:a16="http://schemas.microsoft.com/office/drawing/2014/main" xmlns="" id="{CCC00AE8-E3B6-493E-A970-FF4246F71B01}"/>
                  </a:ext>
                </a:extLst>
              </p:cNvPr>
              <p:cNvSpPr/>
              <p:nvPr/>
            </p:nvSpPr>
            <p:spPr>
              <a:xfrm>
                <a:off x="1008834" y="2087880"/>
                <a:ext cx="1764846" cy="841988"/>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solidFill>
                  </a:rPr>
                  <a:t>生态环境部</a:t>
                </a:r>
              </a:p>
            </p:txBody>
          </p:sp>
          <p:sp>
            <p:nvSpPr>
              <p:cNvPr id="6" name="矩形 5">
                <a:extLst>
                  <a:ext uri="{FF2B5EF4-FFF2-40B4-BE49-F238E27FC236}">
                    <a16:creationId xmlns:a16="http://schemas.microsoft.com/office/drawing/2014/main" xmlns="" id="{609F1B90-2DA5-45F1-BF27-E7DCE0D85ED3}"/>
                  </a:ext>
                </a:extLst>
              </p:cNvPr>
              <p:cNvSpPr/>
              <p:nvPr/>
            </p:nvSpPr>
            <p:spPr>
              <a:xfrm>
                <a:off x="1008834" y="4658446"/>
                <a:ext cx="1764845" cy="841988"/>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solidFill>
                  </a:rPr>
                  <a:t>地方生态环境主管部门</a:t>
                </a:r>
              </a:p>
            </p:txBody>
          </p:sp>
          <p:sp>
            <p:nvSpPr>
              <p:cNvPr id="7" name="TextBox 1">
                <a:extLst>
                  <a:ext uri="{FF2B5EF4-FFF2-40B4-BE49-F238E27FC236}">
                    <a16:creationId xmlns:a16="http://schemas.microsoft.com/office/drawing/2014/main" xmlns="" id="{85F473BC-49A4-4E41-A8D2-8C3C9AAFBB62}"/>
                  </a:ext>
                </a:extLst>
              </p:cNvPr>
              <p:cNvSpPr txBox="1"/>
              <p:nvPr/>
            </p:nvSpPr>
            <p:spPr>
              <a:xfrm>
                <a:off x="3090722" y="1552165"/>
                <a:ext cx="8583118" cy="1984317"/>
              </a:xfrm>
              <a:prstGeom prst="rect">
                <a:avLst/>
              </a:prstGeom>
              <a:noFill/>
            </p:spPr>
            <p:txBody>
              <a:bodyPr wrap="square" lIns="0" tIns="0" rIns="0" rtlCol="0">
                <a:spAutoFit/>
              </a:bodyPr>
              <a:lstStyle/>
              <a:p>
                <a:pPr marL="285750" indent="-285750">
                  <a:lnSpc>
                    <a:spcPts val="3200"/>
                  </a:lnSpc>
                  <a:buFont typeface="Arial" panose="020B0604020202020204" pitchFamily="34" charset="0"/>
                  <a:buChar char="•"/>
                  <a:tabLst/>
                </a:pPr>
                <a:r>
                  <a:rPr lang="zh-CN" altLang="en-US" dirty="0">
                    <a:latin typeface="微软雅黑" pitchFamily="18" charset="0"/>
                    <a:cs typeface="微软雅黑" pitchFamily="18" charset="0"/>
                  </a:rPr>
                  <a:t>负责全国碳排放权</a:t>
                </a:r>
                <a:r>
                  <a:rPr lang="zh-CN" altLang="en-US" dirty="0" smtClean="0">
                    <a:latin typeface="微软雅黑" pitchFamily="18" charset="0"/>
                    <a:cs typeface="微软雅黑" pitchFamily="18" charset="0"/>
                  </a:rPr>
                  <a:t>交易相关</a:t>
                </a:r>
                <a:r>
                  <a:rPr lang="zh-CN" altLang="en-US" dirty="0">
                    <a:latin typeface="微软雅黑" pitchFamily="18" charset="0"/>
                    <a:cs typeface="微软雅黑" pitchFamily="18" charset="0"/>
                  </a:rPr>
                  <a:t>活动监督管理</a:t>
                </a:r>
                <a:endParaRPr lang="en-US" altLang="zh-CN" dirty="0" smtClean="0">
                  <a:latin typeface="微软雅黑" pitchFamily="18" charset="0"/>
                  <a:cs typeface="微软雅黑" pitchFamily="18" charset="0"/>
                </a:endParaRPr>
              </a:p>
              <a:p>
                <a:pPr marL="285750" indent="-285750">
                  <a:lnSpc>
                    <a:spcPts val="3200"/>
                  </a:lnSpc>
                  <a:buFont typeface="Arial" panose="020B0604020202020204" pitchFamily="34" charset="0"/>
                  <a:buChar char="•"/>
                  <a:tabLst/>
                </a:pPr>
                <a:r>
                  <a:rPr lang="zh-CN" altLang="en-US" dirty="0" smtClean="0">
                    <a:latin typeface="微软雅黑" pitchFamily="18" charset="0"/>
                    <a:cs typeface="微软雅黑" pitchFamily="18" charset="0"/>
                  </a:rPr>
                  <a:t>负责提出纳入</a:t>
                </a:r>
                <a:r>
                  <a:rPr lang="zh-CN" altLang="en-US" dirty="0">
                    <a:latin typeface="微软雅黑" pitchFamily="18" charset="0"/>
                    <a:cs typeface="微软雅黑" pitchFamily="18" charset="0"/>
                  </a:rPr>
                  <a:t>碳排放权交易的温室气体种类、行业范围和重点排放单位确定条件；</a:t>
                </a:r>
                <a:endParaRPr lang="en-US" altLang="zh-CN" dirty="0">
                  <a:latin typeface="微软雅黑" pitchFamily="18" charset="0"/>
                  <a:cs typeface="微软雅黑" pitchFamily="18" charset="0"/>
                </a:endParaRPr>
              </a:p>
              <a:p>
                <a:pPr marL="285750" indent="-285750">
                  <a:lnSpc>
                    <a:spcPts val="3200"/>
                  </a:lnSpc>
                  <a:buFont typeface="Arial" panose="020B0604020202020204" pitchFamily="34" charset="0"/>
                  <a:buChar char="•"/>
                  <a:tabLst/>
                </a:pPr>
                <a:r>
                  <a:rPr lang="zh-CN" altLang="en-US" dirty="0" smtClean="0">
                    <a:latin typeface="微软雅黑" pitchFamily="18" charset="0"/>
                    <a:cs typeface="微软雅黑" pitchFamily="18" charset="0"/>
                  </a:rPr>
                  <a:t>制定碳</a:t>
                </a:r>
                <a:r>
                  <a:rPr lang="zh-CN" altLang="en-US" dirty="0">
                    <a:latin typeface="微软雅黑" pitchFamily="18" charset="0"/>
                    <a:cs typeface="微软雅黑" pitchFamily="18" charset="0"/>
                  </a:rPr>
                  <a:t>排放配额分配标准和方法；</a:t>
                </a:r>
                <a:endParaRPr lang="en-US" altLang="zh-CN" dirty="0">
                  <a:latin typeface="微软雅黑" pitchFamily="18" charset="0"/>
                  <a:cs typeface="微软雅黑" pitchFamily="18" charset="0"/>
                </a:endParaRPr>
              </a:p>
              <a:p>
                <a:pPr marL="285750" indent="-285750">
                  <a:lnSpc>
                    <a:spcPts val="3200"/>
                  </a:lnSpc>
                  <a:buFont typeface="Arial" panose="020B0604020202020204" pitchFamily="34" charset="0"/>
                  <a:buChar char="•"/>
                  <a:tabLst/>
                </a:pPr>
                <a:r>
                  <a:rPr lang="zh-CN" altLang="en-US" dirty="0">
                    <a:latin typeface="微软雅黑" pitchFamily="18" charset="0"/>
                    <a:cs typeface="微软雅黑" pitchFamily="18" charset="0"/>
                  </a:rPr>
                  <a:t>组织建立、运行、</a:t>
                </a:r>
                <a:r>
                  <a:rPr lang="zh-CN" altLang="en-US" dirty="0" smtClean="0">
                    <a:latin typeface="微软雅黑" pitchFamily="18" charset="0"/>
                    <a:cs typeface="微软雅黑" pitchFamily="18" charset="0"/>
                  </a:rPr>
                  <a:t>维护和管理全国</a:t>
                </a:r>
                <a:r>
                  <a:rPr lang="zh-CN" altLang="en-US" dirty="0">
                    <a:latin typeface="微软雅黑" pitchFamily="18" charset="0"/>
                    <a:cs typeface="微软雅黑" pitchFamily="18" charset="0"/>
                  </a:rPr>
                  <a:t>碳排</a:t>
                </a:r>
                <a:r>
                  <a:rPr lang="zh-CN" altLang="en-US" dirty="0" smtClean="0">
                    <a:latin typeface="微软雅黑" pitchFamily="18" charset="0"/>
                    <a:cs typeface="微软雅黑" pitchFamily="18" charset="0"/>
                  </a:rPr>
                  <a:t>放权注册登记和交易系统</a:t>
                </a:r>
                <a:r>
                  <a:rPr lang="zh-CN" altLang="en-US" dirty="0">
                    <a:latin typeface="微软雅黑" pitchFamily="18" charset="0"/>
                    <a:cs typeface="微软雅黑" pitchFamily="18" charset="0"/>
                  </a:rPr>
                  <a:t>；</a:t>
                </a:r>
                <a:endParaRPr lang="en-US" altLang="zh-CN" dirty="0">
                  <a:latin typeface="微软雅黑" pitchFamily="18" charset="0"/>
                  <a:cs typeface="微软雅黑" pitchFamily="18" charset="0"/>
                </a:endParaRPr>
              </a:p>
              <a:p>
                <a:pPr marL="285750" indent="-285750">
                  <a:lnSpc>
                    <a:spcPts val="3200"/>
                  </a:lnSpc>
                  <a:buFont typeface="Arial" panose="020B0604020202020204" pitchFamily="34" charset="0"/>
                  <a:buChar char="•"/>
                </a:pPr>
                <a:r>
                  <a:rPr lang="zh-CN" altLang="en-US" dirty="0" smtClean="0">
                    <a:latin typeface="微软雅黑" pitchFamily="18" charset="0"/>
                    <a:cs typeface="微软雅黑" pitchFamily="18" charset="0"/>
                  </a:rPr>
                  <a:t>建立</a:t>
                </a:r>
                <a:r>
                  <a:rPr lang="zh-CN" altLang="en-US" dirty="0">
                    <a:latin typeface="微软雅黑" pitchFamily="18" charset="0"/>
                    <a:cs typeface="微软雅黑" pitchFamily="18" charset="0"/>
                  </a:rPr>
                  <a:t>碳排放权交易</a:t>
                </a:r>
                <a:r>
                  <a:rPr lang="zh-CN" altLang="en-US" dirty="0" smtClean="0">
                    <a:latin typeface="微软雅黑" pitchFamily="18" charset="0"/>
                    <a:cs typeface="微软雅黑" pitchFamily="18" charset="0"/>
                  </a:rPr>
                  <a:t>市场风险管理、调节</a:t>
                </a:r>
                <a:r>
                  <a:rPr lang="zh-CN" altLang="en-US" dirty="0">
                    <a:latin typeface="微软雅黑" pitchFamily="18" charset="0"/>
                    <a:cs typeface="微软雅黑" pitchFamily="18" charset="0"/>
                  </a:rPr>
                  <a:t>机制，维护市场稳定。</a:t>
                </a:r>
              </a:p>
            </p:txBody>
          </p:sp>
          <p:sp>
            <p:nvSpPr>
              <p:cNvPr id="8" name="TextBox 1">
                <a:extLst>
                  <a:ext uri="{FF2B5EF4-FFF2-40B4-BE49-F238E27FC236}">
                    <a16:creationId xmlns:a16="http://schemas.microsoft.com/office/drawing/2014/main" xmlns="" id="{9B548634-45BD-4594-88F4-EDF5EA8A2D54}"/>
                  </a:ext>
                </a:extLst>
              </p:cNvPr>
              <p:cNvSpPr txBox="1"/>
              <p:nvPr/>
            </p:nvSpPr>
            <p:spPr>
              <a:xfrm>
                <a:off x="3098482" y="4036150"/>
                <a:ext cx="7562220" cy="1984317"/>
              </a:xfrm>
              <a:prstGeom prst="rect">
                <a:avLst/>
              </a:prstGeom>
              <a:noFill/>
            </p:spPr>
            <p:txBody>
              <a:bodyPr wrap="square" lIns="0" tIns="0" rIns="0" rtlCol="0">
                <a:spAutoFit/>
              </a:bodyPr>
              <a:lstStyle/>
              <a:p>
                <a:pPr marL="285750" indent="-285750">
                  <a:lnSpc>
                    <a:spcPts val="3200"/>
                  </a:lnSpc>
                  <a:buFont typeface="Arial" panose="020B0604020202020204" pitchFamily="34" charset="0"/>
                  <a:buChar char="•"/>
                  <a:tabLst/>
                </a:pPr>
                <a:r>
                  <a:rPr lang="zh-CN" altLang="en-US" dirty="0">
                    <a:latin typeface="微软雅黑" pitchFamily="18" charset="0"/>
                    <a:cs typeface="微软雅黑" pitchFamily="18" charset="0"/>
                  </a:rPr>
                  <a:t>负责本行政区域内碳排放权交易相关活动的监督</a:t>
                </a:r>
                <a:r>
                  <a:rPr lang="zh-CN" altLang="en-US" dirty="0" smtClean="0">
                    <a:latin typeface="微软雅黑" pitchFamily="18" charset="0"/>
                    <a:cs typeface="微软雅黑" pitchFamily="18" charset="0"/>
                  </a:rPr>
                  <a:t>管理；</a:t>
                </a:r>
                <a:endParaRPr lang="en-US" altLang="zh-CN" dirty="0" smtClean="0">
                  <a:latin typeface="微软雅黑" pitchFamily="18" charset="0"/>
                  <a:cs typeface="微软雅黑" pitchFamily="18" charset="0"/>
                </a:endParaRPr>
              </a:p>
              <a:p>
                <a:pPr marL="285750" indent="-285750">
                  <a:lnSpc>
                    <a:spcPts val="3200"/>
                  </a:lnSpc>
                  <a:buFont typeface="Arial" panose="020B0604020202020204" pitchFamily="34" charset="0"/>
                  <a:buChar char="•"/>
                  <a:tabLst/>
                </a:pPr>
                <a:r>
                  <a:rPr lang="zh-CN" altLang="en-US" dirty="0" smtClean="0">
                    <a:latin typeface="微软雅黑" pitchFamily="18" charset="0"/>
                    <a:cs typeface="微软雅黑" pitchFamily="18" charset="0"/>
                  </a:rPr>
                  <a:t>负责提出</a:t>
                </a:r>
                <a:r>
                  <a:rPr lang="zh-CN" altLang="en-US" dirty="0">
                    <a:latin typeface="微软雅黑" pitchFamily="18" charset="0"/>
                    <a:cs typeface="微软雅黑" pitchFamily="18" charset="0"/>
                  </a:rPr>
                  <a:t>本行政区域内的重点排放单位名录；</a:t>
                </a:r>
                <a:endParaRPr lang="en-US" altLang="zh-CN" dirty="0">
                  <a:latin typeface="微软雅黑" pitchFamily="18" charset="0"/>
                  <a:cs typeface="微软雅黑" pitchFamily="18" charset="0"/>
                </a:endParaRPr>
              </a:p>
              <a:p>
                <a:pPr marL="285750" indent="-285750">
                  <a:lnSpc>
                    <a:spcPts val="3200"/>
                  </a:lnSpc>
                  <a:buFont typeface="Arial" panose="020B0604020202020204" pitchFamily="34" charset="0"/>
                  <a:buChar char="•"/>
                  <a:tabLst/>
                </a:pPr>
                <a:r>
                  <a:rPr lang="zh-CN" altLang="en-US" dirty="0">
                    <a:latin typeface="微软雅黑" pitchFamily="18" charset="0"/>
                    <a:cs typeface="微软雅黑" pitchFamily="18" charset="0"/>
                  </a:rPr>
                  <a:t>根据国家确定的方法和标准</a:t>
                </a:r>
                <a:r>
                  <a:rPr lang="zh-CN" altLang="en-US" dirty="0" smtClean="0">
                    <a:latin typeface="微软雅黑" pitchFamily="18" charset="0"/>
                    <a:cs typeface="微软雅黑" pitchFamily="18" charset="0"/>
                  </a:rPr>
                  <a:t>，对本区域内重点</a:t>
                </a:r>
                <a:r>
                  <a:rPr lang="zh-CN" altLang="en-US" dirty="0">
                    <a:latin typeface="微软雅黑" pitchFamily="18" charset="0"/>
                    <a:cs typeface="微软雅黑" pitchFamily="18" charset="0"/>
                  </a:rPr>
                  <a:t>排放</a:t>
                </a:r>
                <a:r>
                  <a:rPr lang="zh-CN" altLang="en-US" dirty="0" smtClean="0">
                    <a:latin typeface="微软雅黑" pitchFamily="18" charset="0"/>
                    <a:cs typeface="微软雅黑" pitchFamily="18" charset="0"/>
                  </a:rPr>
                  <a:t>单位进行配额分配；</a:t>
                </a:r>
                <a:endParaRPr lang="en-US" altLang="zh-CN" dirty="0">
                  <a:latin typeface="微软雅黑" pitchFamily="18" charset="0"/>
                  <a:cs typeface="微软雅黑" pitchFamily="18" charset="0"/>
                </a:endParaRPr>
              </a:p>
              <a:p>
                <a:pPr marL="285750" indent="-285750">
                  <a:lnSpc>
                    <a:spcPts val="3200"/>
                  </a:lnSpc>
                  <a:buFont typeface="Arial" panose="020B0604020202020204" pitchFamily="34" charset="0"/>
                  <a:buChar char="•"/>
                  <a:tabLst/>
                </a:pPr>
                <a:r>
                  <a:rPr lang="zh-CN" altLang="en-US" dirty="0" smtClean="0">
                    <a:latin typeface="微软雅黑" pitchFamily="18" charset="0"/>
                    <a:cs typeface="微软雅黑" pitchFamily="18" charset="0"/>
                  </a:rPr>
                  <a:t>负责对本行政区域内重点</a:t>
                </a:r>
                <a:r>
                  <a:rPr lang="zh-CN" altLang="en-US" dirty="0">
                    <a:latin typeface="微软雅黑" pitchFamily="18" charset="0"/>
                    <a:cs typeface="微软雅黑" pitchFamily="18" charset="0"/>
                  </a:rPr>
                  <a:t>排放单位上年度的排放量予以确认；</a:t>
                </a:r>
                <a:endParaRPr lang="en-US" altLang="zh-CN" dirty="0">
                  <a:latin typeface="微软雅黑" pitchFamily="18" charset="0"/>
                  <a:cs typeface="微软雅黑" pitchFamily="18" charset="0"/>
                </a:endParaRPr>
              </a:p>
              <a:p>
                <a:pPr marL="285750" indent="-285750">
                  <a:lnSpc>
                    <a:spcPts val="3200"/>
                  </a:lnSpc>
                  <a:buFont typeface="Arial" panose="020B0604020202020204" pitchFamily="34" charset="0"/>
                  <a:buChar char="•"/>
                  <a:tabLst/>
                </a:pPr>
                <a:r>
                  <a:rPr lang="zh-CN" altLang="en-US" dirty="0">
                    <a:latin typeface="微软雅黑" pitchFamily="18" charset="0"/>
                    <a:cs typeface="微软雅黑" pitchFamily="18" charset="0"/>
                  </a:rPr>
                  <a:t>负责</a:t>
                </a:r>
                <a:r>
                  <a:rPr lang="zh-CN" altLang="en-US" dirty="0" smtClean="0">
                    <a:latin typeface="微软雅黑" pitchFamily="18" charset="0"/>
                    <a:cs typeface="微软雅黑" pitchFamily="18" charset="0"/>
                  </a:rPr>
                  <a:t>督促本行政区域</a:t>
                </a:r>
                <a:r>
                  <a:rPr lang="zh-CN" altLang="en-US" dirty="0">
                    <a:latin typeface="微软雅黑" pitchFamily="18" charset="0"/>
                    <a:cs typeface="微软雅黑" pitchFamily="18" charset="0"/>
                  </a:rPr>
                  <a:t>内重点排放单位每年的配额</a:t>
                </a:r>
                <a:r>
                  <a:rPr lang="zh-CN" altLang="en-US" dirty="0" smtClean="0">
                    <a:latin typeface="微软雅黑" pitchFamily="18" charset="0"/>
                    <a:cs typeface="微软雅黑" pitchFamily="18" charset="0"/>
                  </a:rPr>
                  <a:t>清缴履约。</a:t>
                </a:r>
                <a:endParaRPr lang="en-US" altLang="zh-CN" dirty="0">
                  <a:latin typeface="微软雅黑" pitchFamily="18" charset="0"/>
                  <a:cs typeface="微软雅黑" pitchFamily="18" charset="0"/>
                </a:endParaRPr>
              </a:p>
            </p:txBody>
          </p:sp>
        </p:grpSp>
        <p:cxnSp>
          <p:nvCxnSpPr>
            <p:cNvPr id="11" name="直接连接符 10">
              <a:extLst>
                <a:ext uri="{FF2B5EF4-FFF2-40B4-BE49-F238E27FC236}">
                  <a16:creationId xmlns:a16="http://schemas.microsoft.com/office/drawing/2014/main" xmlns="" id="{FC8B25BF-9685-4540-A586-6311CA6CD85A}"/>
                </a:ext>
              </a:extLst>
            </p:cNvPr>
            <p:cNvCxnSpPr/>
            <p:nvPr/>
          </p:nvCxnSpPr>
          <p:spPr>
            <a:xfrm>
              <a:off x="3398520" y="3764280"/>
              <a:ext cx="638556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0384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a:t>
            </a:r>
            <a:r>
              <a:rPr lang="zh-CN" altLang="en-US" dirty="0"/>
              <a:t>国际碳市场体系介绍</a:t>
            </a:r>
          </a:p>
        </p:txBody>
      </p:sp>
    </p:spTree>
    <p:extLst>
      <p:ext uri="{BB962C8B-B14F-4D97-AF65-F5344CB8AC3E}">
        <p14:creationId xmlns:p14="http://schemas.microsoft.com/office/powerpoint/2010/main" val="24157110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64115" y="328866"/>
            <a:ext cx="11875113" cy="841988"/>
          </a:xfrm>
        </p:spPr>
        <p:txBody>
          <a:bodyPr>
            <a:noAutofit/>
          </a:bodyPr>
          <a:lstStyle/>
          <a:p>
            <a:r>
              <a:rPr lang="en-US" altLang="zh-CN" sz="4400" dirty="0"/>
              <a:t/>
            </a:r>
            <a:br>
              <a:rPr lang="en-US" altLang="zh-CN" sz="4400" dirty="0"/>
            </a:br>
            <a:r>
              <a:rPr lang="en-US" altLang="zh-CN" sz="4400" dirty="0"/>
              <a:t/>
            </a:r>
            <a:br>
              <a:rPr lang="en-US" altLang="zh-CN" sz="4400" dirty="0"/>
            </a:br>
            <a:r>
              <a:rPr lang="en-US" altLang="zh-CN" sz="4400" dirty="0"/>
              <a:t> </a:t>
            </a:r>
            <a:br>
              <a:rPr lang="en-US" altLang="zh-CN" sz="4400" dirty="0"/>
            </a:br>
            <a:r>
              <a:rPr lang="zh-CN" altLang="en-US" sz="3200" dirty="0"/>
              <a:t>（二）多种手段并用，促进各参与方依规行事</a:t>
            </a:r>
            <a:br>
              <a:rPr lang="zh-CN" altLang="en-US" sz="3200" dirty="0"/>
            </a:br>
            <a:r>
              <a:rPr lang="zh-CN" altLang="en-US" sz="3200" dirty="0"/>
              <a:t/>
            </a:r>
            <a:br>
              <a:rPr lang="zh-CN" altLang="en-US" sz="3200" dirty="0"/>
            </a:br>
            <a:r>
              <a:rPr lang="en-US" altLang="zh-CN" sz="4400" dirty="0"/>
              <a:t/>
            </a:r>
            <a:br>
              <a:rPr lang="en-US" altLang="zh-CN" sz="4400" dirty="0"/>
            </a:br>
            <a:endParaRPr lang="zh-CN" altLang="en-US" sz="4400" dirty="0"/>
          </a:p>
        </p:txBody>
      </p:sp>
      <p:grpSp>
        <p:nvGrpSpPr>
          <p:cNvPr id="21" name="组合 20">
            <a:extLst>
              <a:ext uri="{FF2B5EF4-FFF2-40B4-BE49-F238E27FC236}">
                <a16:creationId xmlns:a16="http://schemas.microsoft.com/office/drawing/2014/main" xmlns="" id="{47781C88-AB05-4E84-86B6-B8C2A15459D4}"/>
              </a:ext>
            </a:extLst>
          </p:cNvPr>
          <p:cNvGrpSpPr/>
          <p:nvPr/>
        </p:nvGrpSpPr>
        <p:grpSpPr>
          <a:xfrm>
            <a:off x="668778" y="1847299"/>
            <a:ext cx="8065004" cy="3560189"/>
            <a:chOff x="1659378" y="1664419"/>
            <a:chExt cx="8065004" cy="3560189"/>
          </a:xfrm>
        </p:grpSpPr>
        <p:sp>
          <p:nvSpPr>
            <p:cNvPr id="7" name="任意多边形 31">
              <a:extLst>
                <a:ext uri="{FF2B5EF4-FFF2-40B4-BE49-F238E27FC236}">
                  <a16:creationId xmlns:a16="http://schemas.microsoft.com/office/drawing/2014/main" xmlns="" id="{6496BF84-66F0-400F-A4F4-2BF7CCC79C90}"/>
                </a:ext>
              </a:extLst>
            </p:cNvPr>
            <p:cNvSpPr/>
            <p:nvPr/>
          </p:nvSpPr>
          <p:spPr>
            <a:xfrm>
              <a:off x="2709440" y="2588350"/>
              <a:ext cx="6969222" cy="767447"/>
            </a:xfrm>
            <a:custGeom>
              <a:avLst/>
              <a:gdLst>
                <a:gd name="connsiteX0" fmla="*/ 0 w 4596341"/>
                <a:gd name="connsiteY0" fmla="*/ 143523 h 861120"/>
                <a:gd name="connsiteX1" fmla="*/ 143523 w 4596341"/>
                <a:gd name="connsiteY1" fmla="*/ 0 h 861120"/>
                <a:gd name="connsiteX2" fmla="*/ 4452818 w 4596341"/>
                <a:gd name="connsiteY2" fmla="*/ 0 h 861120"/>
                <a:gd name="connsiteX3" fmla="*/ 4596341 w 4596341"/>
                <a:gd name="connsiteY3" fmla="*/ 143523 h 861120"/>
                <a:gd name="connsiteX4" fmla="*/ 4596341 w 4596341"/>
                <a:gd name="connsiteY4" fmla="*/ 717597 h 861120"/>
                <a:gd name="connsiteX5" fmla="*/ 4452818 w 4596341"/>
                <a:gd name="connsiteY5" fmla="*/ 861120 h 861120"/>
                <a:gd name="connsiteX6" fmla="*/ 143523 w 4596341"/>
                <a:gd name="connsiteY6" fmla="*/ 861120 h 861120"/>
                <a:gd name="connsiteX7" fmla="*/ 0 w 4596341"/>
                <a:gd name="connsiteY7" fmla="*/ 717597 h 861120"/>
                <a:gd name="connsiteX8" fmla="*/ 0 w 4596341"/>
                <a:gd name="connsiteY8" fmla="*/ 143523 h 86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96341" h="861120">
                  <a:moveTo>
                    <a:pt x="0" y="143523"/>
                  </a:moveTo>
                  <a:cubicBezTo>
                    <a:pt x="0" y="64257"/>
                    <a:pt x="64257" y="0"/>
                    <a:pt x="143523" y="0"/>
                  </a:cubicBezTo>
                  <a:lnTo>
                    <a:pt x="4452818" y="0"/>
                  </a:lnTo>
                  <a:cubicBezTo>
                    <a:pt x="4532084" y="0"/>
                    <a:pt x="4596341" y="64257"/>
                    <a:pt x="4596341" y="143523"/>
                  </a:cubicBezTo>
                  <a:lnTo>
                    <a:pt x="4596341" y="717597"/>
                  </a:lnTo>
                  <a:cubicBezTo>
                    <a:pt x="4596341" y="796863"/>
                    <a:pt x="4532084" y="861120"/>
                    <a:pt x="4452818" y="861120"/>
                  </a:cubicBezTo>
                  <a:lnTo>
                    <a:pt x="143523" y="861120"/>
                  </a:lnTo>
                  <a:cubicBezTo>
                    <a:pt x="64257" y="861120"/>
                    <a:pt x="0" y="796863"/>
                    <a:pt x="0" y="717597"/>
                  </a:cubicBezTo>
                  <a:lnTo>
                    <a:pt x="0" y="143523"/>
                  </a:lnTo>
                  <a:close/>
                </a:path>
              </a:pathLst>
            </a:custGeom>
            <a:solidFill>
              <a:srgbClr val="CEE4E3"/>
            </a:solidFill>
            <a:ln>
              <a:solidFill>
                <a:srgbClr val="D1DBE7"/>
              </a:solid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1576" tIns="171576" rIns="171576" bIns="171576" numCol="1" spcCol="1270" anchor="ctr" anchorCtr="0">
              <a:noAutofit/>
            </a:bodyPr>
            <a:lstStyle/>
            <a:p>
              <a:pPr lvl="0" defTabSz="1511300">
                <a:lnSpc>
                  <a:spcPct val="90000"/>
                </a:lnSpc>
                <a:spcBef>
                  <a:spcPct val="0"/>
                </a:spcBef>
                <a:spcAft>
                  <a:spcPct val="35000"/>
                </a:spcAft>
              </a:pPr>
              <a:r>
                <a:rPr lang="zh-CN" altLang="en-US" dirty="0">
                  <a:solidFill>
                    <a:schemeClr val="tx1"/>
                  </a:solidFill>
                  <a:ea typeface="微软雅黑" panose="020B0503020204020204" pitchFamily="34" charset="-122"/>
                </a:rPr>
                <a:t>建立重点排放单位、核查机构、其他自愿参与碳排放权交易的单位等有关单位和个人相关行为信用记录，纳入信用管理体系；</a:t>
              </a:r>
              <a:endParaRPr lang="zh-CN" altLang="en-US" kern="1200" dirty="0">
                <a:solidFill>
                  <a:schemeClr val="tx1"/>
                </a:solidFill>
                <a:ea typeface="微软雅黑" panose="020B0503020204020204" pitchFamily="34" charset="-122"/>
              </a:endParaRPr>
            </a:p>
          </p:txBody>
        </p:sp>
        <p:sp>
          <p:nvSpPr>
            <p:cNvPr id="12" name="任意多边形 31">
              <a:extLst>
                <a:ext uri="{FF2B5EF4-FFF2-40B4-BE49-F238E27FC236}">
                  <a16:creationId xmlns:a16="http://schemas.microsoft.com/office/drawing/2014/main" xmlns="" id="{E320D1E0-B28A-4033-B9E1-7302C61718F2}"/>
                </a:ext>
              </a:extLst>
            </p:cNvPr>
            <p:cNvSpPr/>
            <p:nvPr/>
          </p:nvSpPr>
          <p:spPr>
            <a:xfrm>
              <a:off x="2678960" y="1664419"/>
              <a:ext cx="6969222" cy="767447"/>
            </a:xfrm>
            <a:custGeom>
              <a:avLst/>
              <a:gdLst>
                <a:gd name="connsiteX0" fmla="*/ 0 w 4596341"/>
                <a:gd name="connsiteY0" fmla="*/ 143523 h 861120"/>
                <a:gd name="connsiteX1" fmla="*/ 143523 w 4596341"/>
                <a:gd name="connsiteY1" fmla="*/ 0 h 861120"/>
                <a:gd name="connsiteX2" fmla="*/ 4452818 w 4596341"/>
                <a:gd name="connsiteY2" fmla="*/ 0 h 861120"/>
                <a:gd name="connsiteX3" fmla="*/ 4596341 w 4596341"/>
                <a:gd name="connsiteY3" fmla="*/ 143523 h 861120"/>
                <a:gd name="connsiteX4" fmla="*/ 4596341 w 4596341"/>
                <a:gd name="connsiteY4" fmla="*/ 717597 h 861120"/>
                <a:gd name="connsiteX5" fmla="*/ 4452818 w 4596341"/>
                <a:gd name="connsiteY5" fmla="*/ 861120 h 861120"/>
                <a:gd name="connsiteX6" fmla="*/ 143523 w 4596341"/>
                <a:gd name="connsiteY6" fmla="*/ 861120 h 861120"/>
                <a:gd name="connsiteX7" fmla="*/ 0 w 4596341"/>
                <a:gd name="connsiteY7" fmla="*/ 717597 h 861120"/>
                <a:gd name="connsiteX8" fmla="*/ 0 w 4596341"/>
                <a:gd name="connsiteY8" fmla="*/ 143523 h 86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96341" h="861120">
                  <a:moveTo>
                    <a:pt x="0" y="143523"/>
                  </a:moveTo>
                  <a:cubicBezTo>
                    <a:pt x="0" y="64257"/>
                    <a:pt x="64257" y="0"/>
                    <a:pt x="143523" y="0"/>
                  </a:cubicBezTo>
                  <a:lnTo>
                    <a:pt x="4452818" y="0"/>
                  </a:lnTo>
                  <a:cubicBezTo>
                    <a:pt x="4532084" y="0"/>
                    <a:pt x="4596341" y="64257"/>
                    <a:pt x="4596341" y="143523"/>
                  </a:cubicBezTo>
                  <a:lnTo>
                    <a:pt x="4596341" y="717597"/>
                  </a:lnTo>
                  <a:cubicBezTo>
                    <a:pt x="4596341" y="796863"/>
                    <a:pt x="4532084" y="861120"/>
                    <a:pt x="4452818" y="861120"/>
                  </a:cubicBezTo>
                  <a:lnTo>
                    <a:pt x="143523" y="861120"/>
                  </a:lnTo>
                  <a:cubicBezTo>
                    <a:pt x="64257" y="861120"/>
                    <a:pt x="0" y="796863"/>
                    <a:pt x="0" y="717597"/>
                  </a:cubicBezTo>
                  <a:lnTo>
                    <a:pt x="0" y="143523"/>
                  </a:lnTo>
                  <a:close/>
                </a:path>
              </a:pathLst>
            </a:custGeom>
            <a:solidFill>
              <a:srgbClr val="C2CCD8"/>
            </a:solidFill>
            <a:ln>
              <a:solidFill>
                <a:srgbClr val="D1DBE7"/>
              </a:solid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1576" tIns="171576" rIns="171576" bIns="171576" numCol="1" spcCol="1270" anchor="ctr" anchorCtr="0">
              <a:noAutofit/>
            </a:bodyPr>
            <a:lstStyle/>
            <a:p>
              <a:pPr lvl="0" defTabSz="1511300">
                <a:lnSpc>
                  <a:spcPct val="90000"/>
                </a:lnSpc>
                <a:spcBef>
                  <a:spcPct val="0"/>
                </a:spcBef>
                <a:spcAft>
                  <a:spcPct val="35000"/>
                </a:spcAft>
              </a:pPr>
              <a:r>
                <a:rPr lang="zh-CN" altLang="en-US" dirty="0">
                  <a:solidFill>
                    <a:schemeClr val="tx1"/>
                  </a:solidFill>
                  <a:ea typeface="微软雅黑" panose="020B0503020204020204" pitchFamily="34" charset="-122"/>
                </a:rPr>
                <a:t>责令限期改正，予以警告，逾期拒不改正的，处以罚款；</a:t>
              </a:r>
              <a:endParaRPr lang="zh-CN" altLang="en-US" kern="1200" dirty="0">
                <a:solidFill>
                  <a:schemeClr val="tx1"/>
                </a:solidFill>
                <a:ea typeface="微软雅黑" panose="020B0503020204020204" pitchFamily="34" charset="-122"/>
              </a:endParaRPr>
            </a:p>
          </p:txBody>
        </p:sp>
        <p:sp>
          <p:nvSpPr>
            <p:cNvPr id="14" name="任意多边形 31">
              <a:extLst>
                <a:ext uri="{FF2B5EF4-FFF2-40B4-BE49-F238E27FC236}">
                  <a16:creationId xmlns:a16="http://schemas.microsoft.com/office/drawing/2014/main" xmlns="" id="{4273D034-B906-4B87-9303-6451E072979A}"/>
                </a:ext>
              </a:extLst>
            </p:cNvPr>
            <p:cNvSpPr/>
            <p:nvPr/>
          </p:nvSpPr>
          <p:spPr>
            <a:xfrm>
              <a:off x="2755160" y="4426134"/>
              <a:ext cx="6969222" cy="767447"/>
            </a:xfrm>
            <a:custGeom>
              <a:avLst/>
              <a:gdLst>
                <a:gd name="connsiteX0" fmla="*/ 0 w 4596341"/>
                <a:gd name="connsiteY0" fmla="*/ 143523 h 861120"/>
                <a:gd name="connsiteX1" fmla="*/ 143523 w 4596341"/>
                <a:gd name="connsiteY1" fmla="*/ 0 h 861120"/>
                <a:gd name="connsiteX2" fmla="*/ 4452818 w 4596341"/>
                <a:gd name="connsiteY2" fmla="*/ 0 h 861120"/>
                <a:gd name="connsiteX3" fmla="*/ 4596341 w 4596341"/>
                <a:gd name="connsiteY3" fmla="*/ 143523 h 861120"/>
                <a:gd name="connsiteX4" fmla="*/ 4596341 w 4596341"/>
                <a:gd name="connsiteY4" fmla="*/ 717597 h 861120"/>
                <a:gd name="connsiteX5" fmla="*/ 4452818 w 4596341"/>
                <a:gd name="connsiteY5" fmla="*/ 861120 h 861120"/>
                <a:gd name="connsiteX6" fmla="*/ 143523 w 4596341"/>
                <a:gd name="connsiteY6" fmla="*/ 861120 h 861120"/>
                <a:gd name="connsiteX7" fmla="*/ 0 w 4596341"/>
                <a:gd name="connsiteY7" fmla="*/ 717597 h 861120"/>
                <a:gd name="connsiteX8" fmla="*/ 0 w 4596341"/>
                <a:gd name="connsiteY8" fmla="*/ 143523 h 86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96341" h="861120">
                  <a:moveTo>
                    <a:pt x="0" y="143523"/>
                  </a:moveTo>
                  <a:cubicBezTo>
                    <a:pt x="0" y="64257"/>
                    <a:pt x="64257" y="0"/>
                    <a:pt x="143523" y="0"/>
                  </a:cubicBezTo>
                  <a:lnTo>
                    <a:pt x="4452818" y="0"/>
                  </a:lnTo>
                  <a:cubicBezTo>
                    <a:pt x="4532084" y="0"/>
                    <a:pt x="4596341" y="64257"/>
                    <a:pt x="4596341" y="143523"/>
                  </a:cubicBezTo>
                  <a:lnTo>
                    <a:pt x="4596341" y="717597"/>
                  </a:lnTo>
                  <a:cubicBezTo>
                    <a:pt x="4596341" y="796863"/>
                    <a:pt x="4532084" y="861120"/>
                    <a:pt x="4452818" y="861120"/>
                  </a:cubicBezTo>
                  <a:lnTo>
                    <a:pt x="143523" y="861120"/>
                  </a:lnTo>
                  <a:cubicBezTo>
                    <a:pt x="64257" y="861120"/>
                    <a:pt x="0" y="796863"/>
                    <a:pt x="0" y="717597"/>
                  </a:cubicBezTo>
                  <a:lnTo>
                    <a:pt x="0" y="143523"/>
                  </a:lnTo>
                  <a:close/>
                </a:path>
              </a:pathLst>
            </a:custGeom>
            <a:solidFill>
              <a:srgbClr val="CEE4E3"/>
            </a:solidFill>
            <a:ln>
              <a:solidFill>
                <a:srgbClr val="D1DBE7"/>
              </a:solid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1576" tIns="171576" rIns="171576" bIns="171576" numCol="1" spcCol="1270" anchor="ctr" anchorCtr="0">
              <a:noAutofit/>
            </a:bodyPr>
            <a:lstStyle/>
            <a:p>
              <a:pPr lvl="0" defTabSz="1511300">
                <a:lnSpc>
                  <a:spcPct val="90000"/>
                </a:lnSpc>
                <a:spcBef>
                  <a:spcPct val="0"/>
                </a:spcBef>
                <a:spcAft>
                  <a:spcPct val="35000"/>
                </a:spcAft>
              </a:pPr>
              <a:r>
                <a:rPr lang="en-US" altLang="zh-CN" dirty="0">
                  <a:solidFill>
                    <a:schemeClr val="tx1"/>
                  </a:solidFill>
                  <a:ea typeface="微软雅黑" panose="020B0503020204020204" pitchFamily="34" charset="-122"/>
                </a:rPr>
                <a:t>3</a:t>
              </a:r>
              <a:r>
                <a:rPr lang="zh-CN" altLang="en-US" dirty="0">
                  <a:solidFill>
                    <a:schemeClr val="tx1"/>
                  </a:solidFill>
                  <a:ea typeface="微软雅黑" panose="020B0503020204020204" pitchFamily="34" charset="-122"/>
                </a:rPr>
                <a:t>年内禁止参与碳排放权交易。</a:t>
              </a:r>
              <a:endParaRPr lang="zh-CN" altLang="en-US" kern="1200" dirty="0">
                <a:solidFill>
                  <a:schemeClr val="tx1"/>
                </a:solidFill>
                <a:ea typeface="微软雅黑" panose="020B0503020204020204" pitchFamily="34" charset="-122"/>
              </a:endParaRPr>
            </a:p>
          </p:txBody>
        </p:sp>
        <p:sp>
          <p:nvSpPr>
            <p:cNvPr id="15" name="任意多边形 31">
              <a:extLst>
                <a:ext uri="{FF2B5EF4-FFF2-40B4-BE49-F238E27FC236}">
                  <a16:creationId xmlns:a16="http://schemas.microsoft.com/office/drawing/2014/main" xmlns="" id="{E471F4E7-B546-426B-A85C-D344AD1CC848}"/>
                </a:ext>
              </a:extLst>
            </p:cNvPr>
            <p:cNvSpPr/>
            <p:nvPr/>
          </p:nvSpPr>
          <p:spPr>
            <a:xfrm>
              <a:off x="2724680" y="3502203"/>
              <a:ext cx="6969222" cy="767447"/>
            </a:xfrm>
            <a:custGeom>
              <a:avLst/>
              <a:gdLst>
                <a:gd name="connsiteX0" fmla="*/ 0 w 4596341"/>
                <a:gd name="connsiteY0" fmla="*/ 143523 h 861120"/>
                <a:gd name="connsiteX1" fmla="*/ 143523 w 4596341"/>
                <a:gd name="connsiteY1" fmla="*/ 0 h 861120"/>
                <a:gd name="connsiteX2" fmla="*/ 4452818 w 4596341"/>
                <a:gd name="connsiteY2" fmla="*/ 0 h 861120"/>
                <a:gd name="connsiteX3" fmla="*/ 4596341 w 4596341"/>
                <a:gd name="connsiteY3" fmla="*/ 143523 h 861120"/>
                <a:gd name="connsiteX4" fmla="*/ 4596341 w 4596341"/>
                <a:gd name="connsiteY4" fmla="*/ 717597 h 861120"/>
                <a:gd name="connsiteX5" fmla="*/ 4452818 w 4596341"/>
                <a:gd name="connsiteY5" fmla="*/ 861120 h 861120"/>
                <a:gd name="connsiteX6" fmla="*/ 143523 w 4596341"/>
                <a:gd name="connsiteY6" fmla="*/ 861120 h 861120"/>
                <a:gd name="connsiteX7" fmla="*/ 0 w 4596341"/>
                <a:gd name="connsiteY7" fmla="*/ 717597 h 861120"/>
                <a:gd name="connsiteX8" fmla="*/ 0 w 4596341"/>
                <a:gd name="connsiteY8" fmla="*/ 143523 h 86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96341" h="861120">
                  <a:moveTo>
                    <a:pt x="0" y="143523"/>
                  </a:moveTo>
                  <a:cubicBezTo>
                    <a:pt x="0" y="64257"/>
                    <a:pt x="64257" y="0"/>
                    <a:pt x="143523" y="0"/>
                  </a:cubicBezTo>
                  <a:lnTo>
                    <a:pt x="4452818" y="0"/>
                  </a:lnTo>
                  <a:cubicBezTo>
                    <a:pt x="4532084" y="0"/>
                    <a:pt x="4596341" y="64257"/>
                    <a:pt x="4596341" y="143523"/>
                  </a:cubicBezTo>
                  <a:lnTo>
                    <a:pt x="4596341" y="717597"/>
                  </a:lnTo>
                  <a:cubicBezTo>
                    <a:pt x="4596341" y="796863"/>
                    <a:pt x="4532084" y="861120"/>
                    <a:pt x="4452818" y="861120"/>
                  </a:cubicBezTo>
                  <a:lnTo>
                    <a:pt x="143523" y="861120"/>
                  </a:lnTo>
                  <a:cubicBezTo>
                    <a:pt x="64257" y="861120"/>
                    <a:pt x="0" y="796863"/>
                    <a:pt x="0" y="717597"/>
                  </a:cubicBezTo>
                  <a:lnTo>
                    <a:pt x="0" y="143523"/>
                  </a:lnTo>
                  <a:close/>
                </a:path>
              </a:pathLst>
            </a:custGeom>
            <a:solidFill>
              <a:srgbClr val="C2CCD8"/>
            </a:solidFill>
            <a:ln>
              <a:solidFill>
                <a:srgbClr val="D1DBE7"/>
              </a:solid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1576" tIns="171576" rIns="171576" bIns="171576" numCol="1" spcCol="1270" anchor="ctr" anchorCtr="0">
              <a:noAutofit/>
            </a:bodyPr>
            <a:lstStyle/>
            <a:p>
              <a:pPr lvl="0" defTabSz="1511300">
                <a:lnSpc>
                  <a:spcPct val="90000"/>
                </a:lnSpc>
                <a:spcBef>
                  <a:spcPct val="0"/>
                </a:spcBef>
                <a:spcAft>
                  <a:spcPct val="35000"/>
                </a:spcAft>
              </a:pPr>
              <a:r>
                <a:rPr lang="zh-CN" altLang="en-US" dirty="0">
                  <a:solidFill>
                    <a:schemeClr val="tx1"/>
                  </a:solidFill>
                  <a:ea typeface="微软雅黑" panose="020B0503020204020204" pitchFamily="34" charset="-122"/>
                </a:rPr>
                <a:t>禁止从事核查工作；</a:t>
              </a:r>
              <a:endParaRPr lang="zh-CN" altLang="en-US" kern="1200" dirty="0">
                <a:solidFill>
                  <a:schemeClr val="tx1"/>
                </a:solidFill>
                <a:ea typeface="微软雅黑" panose="020B0503020204020204" pitchFamily="34" charset="-122"/>
              </a:endParaRPr>
            </a:p>
          </p:txBody>
        </p:sp>
        <p:sp>
          <p:nvSpPr>
            <p:cNvPr id="16" name="任意多边形 15">
              <a:extLst>
                <a:ext uri="{FF2B5EF4-FFF2-40B4-BE49-F238E27FC236}">
                  <a16:creationId xmlns:a16="http://schemas.microsoft.com/office/drawing/2014/main" xmlns="" id="{C311D883-00BA-42A0-9783-FB658C4935AA}"/>
                </a:ext>
              </a:extLst>
            </p:cNvPr>
            <p:cNvSpPr/>
            <p:nvPr/>
          </p:nvSpPr>
          <p:spPr>
            <a:xfrm>
              <a:off x="1659378" y="1664419"/>
              <a:ext cx="657102" cy="777525"/>
            </a:xfrm>
            <a:custGeom>
              <a:avLst/>
              <a:gdLst>
                <a:gd name="connsiteX0" fmla="*/ 0 w 2827725"/>
                <a:gd name="connsiteY0" fmla="*/ 0 h 862111"/>
                <a:gd name="connsiteX1" fmla="*/ 2827725 w 2827725"/>
                <a:gd name="connsiteY1" fmla="*/ 0 h 862111"/>
                <a:gd name="connsiteX2" fmla="*/ 2827725 w 2827725"/>
                <a:gd name="connsiteY2" fmla="*/ 862111 h 862111"/>
                <a:gd name="connsiteX3" fmla="*/ 0 w 2827725"/>
                <a:gd name="connsiteY3" fmla="*/ 862111 h 862111"/>
                <a:gd name="connsiteX4" fmla="*/ 0 w 2827725"/>
                <a:gd name="connsiteY4" fmla="*/ 0 h 8621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7725" h="862111">
                  <a:moveTo>
                    <a:pt x="0" y="0"/>
                  </a:moveTo>
                  <a:lnTo>
                    <a:pt x="2827725" y="0"/>
                  </a:lnTo>
                  <a:lnTo>
                    <a:pt x="2827725" y="862111"/>
                  </a:lnTo>
                  <a:lnTo>
                    <a:pt x="0" y="862111"/>
                  </a:lnTo>
                  <a:lnTo>
                    <a:pt x="0" y="0"/>
                  </a:lnTo>
                  <a:close/>
                </a:path>
              </a:pathLst>
            </a:custGeom>
            <a:solidFill>
              <a:srgbClr val="007150"/>
            </a:solidFill>
            <a:ln>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3655" tIns="33655" rIns="33655" bIns="33655" numCol="1" spcCol="1270" anchor="ctr" anchorCtr="0">
              <a:noAutofit/>
            </a:bodyPr>
            <a:lstStyle/>
            <a:p>
              <a:pPr lvl="0" algn="ctr" defTabSz="2355850">
                <a:lnSpc>
                  <a:spcPct val="90000"/>
                </a:lnSpc>
                <a:spcBef>
                  <a:spcPct val="0"/>
                </a:spcBef>
                <a:spcAft>
                  <a:spcPct val="35000"/>
                </a:spcAft>
              </a:pPr>
              <a:r>
                <a:rPr lang="en-US" altLang="zh-CN" sz="2000" b="1" kern="1200" dirty="0">
                  <a:solidFill>
                    <a:schemeClr val="bg1"/>
                  </a:solidFill>
                  <a:ea typeface="微软雅黑" panose="020B0503020204020204" pitchFamily="34" charset="-122"/>
                </a:rPr>
                <a:t>1</a:t>
              </a:r>
            </a:p>
          </p:txBody>
        </p:sp>
        <p:sp>
          <p:nvSpPr>
            <p:cNvPr id="18" name="任意多边形 15">
              <a:extLst>
                <a:ext uri="{FF2B5EF4-FFF2-40B4-BE49-F238E27FC236}">
                  <a16:creationId xmlns:a16="http://schemas.microsoft.com/office/drawing/2014/main" xmlns="" id="{1B6C319D-C268-4773-A98D-D44C937A7D92}"/>
                </a:ext>
              </a:extLst>
            </p:cNvPr>
            <p:cNvSpPr/>
            <p:nvPr/>
          </p:nvSpPr>
          <p:spPr>
            <a:xfrm>
              <a:off x="1659378" y="2609299"/>
              <a:ext cx="657102" cy="777525"/>
            </a:xfrm>
            <a:custGeom>
              <a:avLst/>
              <a:gdLst>
                <a:gd name="connsiteX0" fmla="*/ 0 w 2827725"/>
                <a:gd name="connsiteY0" fmla="*/ 0 h 862111"/>
                <a:gd name="connsiteX1" fmla="*/ 2827725 w 2827725"/>
                <a:gd name="connsiteY1" fmla="*/ 0 h 862111"/>
                <a:gd name="connsiteX2" fmla="*/ 2827725 w 2827725"/>
                <a:gd name="connsiteY2" fmla="*/ 862111 h 862111"/>
                <a:gd name="connsiteX3" fmla="*/ 0 w 2827725"/>
                <a:gd name="connsiteY3" fmla="*/ 862111 h 862111"/>
                <a:gd name="connsiteX4" fmla="*/ 0 w 2827725"/>
                <a:gd name="connsiteY4" fmla="*/ 0 h 8621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7725" h="862111">
                  <a:moveTo>
                    <a:pt x="0" y="0"/>
                  </a:moveTo>
                  <a:lnTo>
                    <a:pt x="2827725" y="0"/>
                  </a:lnTo>
                  <a:lnTo>
                    <a:pt x="2827725" y="862111"/>
                  </a:lnTo>
                  <a:lnTo>
                    <a:pt x="0" y="862111"/>
                  </a:lnTo>
                  <a:lnTo>
                    <a:pt x="0" y="0"/>
                  </a:lnTo>
                  <a:close/>
                </a:path>
              </a:pathLst>
            </a:custGeom>
            <a:solidFill>
              <a:srgbClr val="007150"/>
            </a:solidFill>
            <a:ln>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3655" tIns="33655" rIns="33655" bIns="33655" numCol="1" spcCol="1270" anchor="ctr" anchorCtr="0">
              <a:noAutofit/>
            </a:bodyPr>
            <a:lstStyle/>
            <a:p>
              <a:pPr lvl="0" algn="ctr" defTabSz="2355850">
                <a:lnSpc>
                  <a:spcPct val="90000"/>
                </a:lnSpc>
                <a:spcBef>
                  <a:spcPct val="0"/>
                </a:spcBef>
                <a:spcAft>
                  <a:spcPct val="35000"/>
                </a:spcAft>
              </a:pPr>
              <a:r>
                <a:rPr lang="en-US" altLang="zh-CN" sz="2000" b="1" kern="1200" dirty="0">
                  <a:solidFill>
                    <a:schemeClr val="bg1"/>
                  </a:solidFill>
                  <a:ea typeface="微软雅黑" panose="020B0503020204020204" pitchFamily="34" charset="-122"/>
                </a:rPr>
                <a:t>2</a:t>
              </a:r>
            </a:p>
          </p:txBody>
        </p:sp>
        <p:sp>
          <p:nvSpPr>
            <p:cNvPr id="19" name="任意多边形 15">
              <a:extLst>
                <a:ext uri="{FF2B5EF4-FFF2-40B4-BE49-F238E27FC236}">
                  <a16:creationId xmlns:a16="http://schemas.microsoft.com/office/drawing/2014/main" xmlns="" id="{FB1E3A45-F408-4371-A254-339A17C30950}"/>
                </a:ext>
              </a:extLst>
            </p:cNvPr>
            <p:cNvSpPr/>
            <p:nvPr/>
          </p:nvSpPr>
          <p:spPr>
            <a:xfrm>
              <a:off x="1681347" y="3502203"/>
              <a:ext cx="657102" cy="777525"/>
            </a:xfrm>
            <a:custGeom>
              <a:avLst/>
              <a:gdLst>
                <a:gd name="connsiteX0" fmla="*/ 0 w 2827725"/>
                <a:gd name="connsiteY0" fmla="*/ 0 h 862111"/>
                <a:gd name="connsiteX1" fmla="*/ 2827725 w 2827725"/>
                <a:gd name="connsiteY1" fmla="*/ 0 h 862111"/>
                <a:gd name="connsiteX2" fmla="*/ 2827725 w 2827725"/>
                <a:gd name="connsiteY2" fmla="*/ 862111 h 862111"/>
                <a:gd name="connsiteX3" fmla="*/ 0 w 2827725"/>
                <a:gd name="connsiteY3" fmla="*/ 862111 h 862111"/>
                <a:gd name="connsiteX4" fmla="*/ 0 w 2827725"/>
                <a:gd name="connsiteY4" fmla="*/ 0 h 8621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7725" h="862111">
                  <a:moveTo>
                    <a:pt x="0" y="0"/>
                  </a:moveTo>
                  <a:lnTo>
                    <a:pt x="2827725" y="0"/>
                  </a:lnTo>
                  <a:lnTo>
                    <a:pt x="2827725" y="862111"/>
                  </a:lnTo>
                  <a:lnTo>
                    <a:pt x="0" y="862111"/>
                  </a:lnTo>
                  <a:lnTo>
                    <a:pt x="0" y="0"/>
                  </a:lnTo>
                  <a:close/>
                </a:path>
              </a:pathLst>
            </a:custGeom>
            <a:solidFill>
              <a:srgbClr val="007150"/>
            </a:solidFill>
            <a:ln>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3655" tIns="33655" rIns="33655" bIns="33655" numCol="1" spcCol="1270" anchor="ctr" anchorCtr="0">
              <a:noAutofit/>
            </a:bodyPr>
            <a:lstStyle/>
            <a:p>
              <a:pPr lvl="0" algn="ctr" defTabSz="2355850">
                <a:lnSpc>
                  <a:spcPct val="90000"/>
                </a:lnSpc>
                <a:spcBef>
                  <a:spcPct val="0"/>
                </a:spcBef>
                <a:spcAft>
                  <a:spcPct val="35000"/>
                </a:spcAft>
              </a:pPr>
              <a:r>
                <a:rPr lang="en-US" altLang="zh-CN" sz="2000" b="1" kern="1200" dirty="0">
                  <a:solidFill>
                    <a:schemeClr val="bg1"/>
                  </a:solidFill>
                  <a:ea typeface="微软雅黑" panose="020B0503020204020204" pitchFamily="34" charset="-122"/>
                </a:rPr>
                <a:t>3</a:t>
              </a:r>
            </a:p>
          </p:txBody>
        </p:sp>
        <p:sp>
          <p:nvSpPr>
            <p:cNvPr id="20" name="任意多边形 15">
              <a:extLst>
                <a:ext uri="{FF2B5EF4-FFF2-40B4-BE49-F238E27FC236}">
                  <a16:creationId xmlns:a16="http://schemas.microsoft.com/office/drawing/2014/main" xmlns="" id="{7EC02A1B-AED1-4511-9269-DBD57911366A}"/>
                </a:ext>
              </a:extLst>
            </p:cNvPr>
            <p:cNvSpPr/>
            <p:nvPr/>
          </p:nvSpPr>
          <p:spPr>
            <a:xfrm>
              <a:off x="1681347" y="4447083"/>
              <a:ext cx="657102" cy="777525"/>
            </a:xfrm>
            <a:custGeom>
              <a:avLst/>
              <a:gdLst>
                <a:gd name="connsiteX0" fmla="*/ 0 w 2827725"/>
                <a:gd name="connsiteY0" fmla="*/ 0 h 862111"/>
                <a:gd name="connsiteX1" fmla="*/ 2827725 w 2827725"/>
                <a:gd name="connsiteY1" fmla="*/ 0 h 862111"/>
                <a:gd name="connsiteX2" fmla="*/ 2827725 w 2827725"/>
                <a:gd name="connsiteY2" fmla="*/ 862111 h 862111"/>
                <a:gd name="connsiteX3" fmla="*/ 0 w 2827725"/>
                <a:gd name="connsiteY3" fmla="*/ 862111 h 862111"/>
                <a:gd name="connsiteX4" fmla="*/ 0 w 2827725"/>
                <a:gd name="connsiteY4" fmla="*/ 0 h 8621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7725" h="862111">
                  <a:moveTo>
                    <a:pt x="0" y="0"/>
                  </a:moveTo>
                  <a:lnTo>
                    <a:pt x="2827725" y="0"/>
                  </a:lnTo>
                  <a:lnTo>
                    <a:pt x="2827725" y="862111"/>
                  </a:lnTo>
                  <a:lnTo>
                    <a:pt x="0" y="862111"/>
                  </a:lnTo>
                  <a:lnTo>
                    <a:pt x="0" y="0"/>
                  </a:lnTo>
                  <a:close/>
                </a:path>
              </a:pathLst>
            </a:custGeom>
            <a:solidFill>
              <a:srgbClr val="007150"/>
            </a:solidFill>
            <a:ln>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3655" tIns="33655" rIns="33655" bIns="33655" numCol="1" spcCol="1270" anchor="ctr" anchorCtr="0">
              <a:noAutofit/>
            </a:bodyPr>
            <a:lstStyle/>
            <a:p>
              <a:pPr lvl="0" algn="ctr" defTabSz="2355850">
                <a:lnSpc>
                  <a:spcPct val="90000"/>
                </a:lnSpc>
                <a:spcBef>
                  <a:spcPct val="0"/>
                </a:spcBef>
                <a:spcAft>
                  <a:spcPct val="35000"/>
                </a:spcAft>
              </a:pPr>
              <a:r>
                <a:rPr lang="en-US" altLang="zh-CN" sz="2000" b="1" kern="1200" dirty="0">
                  <a:solidFill>
                    <a:schemeClr val="bg1"/>
                  </a:solidFill>
                  <a:ea typeface="微软雅黑" panose="020B0503020204020204" pitchFamily="34" charset="-122"/>
                </a:rPr>
                <a:t>4</a:t>
              </a:r>
            </a:p>
          </p:txBody>
        </p:sp>
      </p:grpSp>
    </p:spTree>
    <p:extLst>
      <p:ext uri="{BB962C8B-B14F-4D97-AF65-F5344CB8AC3E}">
        <p14:creationId xmlns:p14="http://schemas.microsoft.com/office/powerpoint/2010/main" val="3414160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61593" y="478154"/>
            <a:ext cx="9008469" cy="841988"/>
          </a:xfrm>
        </p:spPr>
        <p:txBody>
          <a:bodyPr>
            <a:noAutofit/>
          </a:bodyPr>
          <a:lstStyle/>
          <a:p>
            <a:r>
              <a:rPr lang="en-US" altLang="zh-CN" sz="2800" dirty="0"/>
              <a:t/>
            </a:r>
            <a:br>
              <a:rPr lang="en-US" altLang="zh-CN" sz="2800" dirty="0"/>
            </a:br>
            <a:r>
              <a:rPr lang="zh-CN" altLang="en-US" sz="2800" dirty="0"/>
              <a:t>（三）信息公开透明</a:t>
            </a:r>
            <a:br>
              <a:rPr lang="zh-CN" altLang="en-US" sz="2800" dirty="0"/>
            </a:br>
            <a:endParaRPr lang="zh-CN" altLang="en-US" sz="2800" dirty="0"/>
          </a:p>
        </p:txBody>
      </p:sp>
      <p:grpSp>
        <p:nvGrpSpPr>
          <p:cNvPr id="12" name="组合 11">
            <a:extLst>
              <a:ext uri="{FF2B5EF4-FFF2-40B4-BE49-F238E27FC236}">
                <a16:creationId xmlns:a16="http://schemas.microsoft.com/office/drawing/2014/main" xmlns="" id="{A65FED0E-EA2C-4C1F-8C5F-F1B5C1594ABB}"/>
              </a:ext>
            </a:extLst>
          </p:cNvPr>
          <p:cNvGrpSpPr/>
          <p:nvPr/>
        </p:nvGrpSpPr>
        <p:grpSpPr>
          <a:xfrm>
            <a:off x="2589338" y="1320142"/>
            <a:ext cx="6777225" cy="4646417"/>
            <a:chOff x="1748589" y="1459832"/>
            <a:chExt cx="6777225" cy="4646417"/>
          </a:xfrm>
        </p:grpSpPr>
        <p:graphicFrame>
          <p:nvGraphicFramePr>
            <p:cNvPr id="4" name="图示 3"/>
            <p:cNvGraphicFramePr/>
            <p:nvPr>
              <p:extLst>
                <p:ext uri="{D42A27DB-BD31-4B8C-83A1-F6EECF244321}">
                  <p14:modId xmlns:p14="http://schemas.microsoft.com/office/powerpoint/2010/main" val="1842663731"/>
                </p:ext>
              </p:extLst>
            </p:nvPr>
          </p:nvGraphicFramePr>
          <p:xfrm>
            <a:off x="1748589" y="1459832"/>
            <a:ext cx="6777225" cy="46464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文本框 5">
              <a:extLst>
                <a:ext uri="{FF2B5EF4-FFF2-40B4-BE49-F238E27FC236}">
                  <a16:creationId xmlns:a16="http://schemas.microsoft.com/office/drawing/2014/main" xmlns="" id="{5D83FDCF-A9AA-4CD3-BFF5-2ED930E1C667}"/>
                </a:ext>
              </a:extLst>
            </p:cNvPr>
            <p:cNvSpPr txBox="1"/>
            <p:nvPr/>
          </p:nvSpPr>
          <p:spPr>
            <a:xfrm>
              <a:off x="1965960" y="1752600"/>
              <a:ext cx="320040" cy="400110"/>
            </a:xfrm>
            <a:prstGeom prst="rect">
              <a:avLst/>
            </a:prstGeom>
            <a:noFill/>
          </p:spPr>
          <p:txBody>
            <a:bodyPr wrap="square" rtlCol="0">
              <a:spAutoFit/>
            </a:bodyPr>
            <a:lstStyle/>
            <a:p>
              <a:r>
                <a:rPr lang="en-US" altLang="zh-CN" sz="2000" dirty="0"/>
                <a:t>1</a:t>
              </a:r>
              <a:endParaRPr lang="zh-CN" altLang="en-US" sz="2000" dirty="0"/>
            </a:p>
          </p:txBody>
        </p:sp>
        <p:sp>
          <p:nvSpPr>
            <p:cNvPr id="7" name="文本框 6">
              <a:extLst>
                <a:ext uri="{FF2B5EF4-FFF2-40B4-BE49-F238E27FC236}">
                  <a16:creationId xmlns:a16="http://schemas.microsoft.com/office/drawing/2014/main" xmlns="" id="{7F2FE369-7B5D-4132-B4DD-7F77D93030DD}"/>
                </a:ext>
              </a:extLst>
            </p:cNvPr>
            <p:cNvSpPr txBox="1"/>
            <p:nvPr/>
          </p:nvSpPr>
          <p:spPr>
            <a:xfrm>
              <a:off x="2377440" y="2499360"/>
              <a:ext cx="320040" cy="400110"/>
            </a:xfrm>
            <a:prstGeom prst="rect">
              <a:avLst/>
            </a:prstGeom>
            <a:noFill/>
          </p:spPr>
          <p:txBody>
            <a:bodyPr wrap="square" rtlCol="0">
              <a:spAutoFit/>
            </a:bodyPr>
            <a:lstStyle/>
            <a:p>
              <a:r>
                <a:rPr lang="en-US" altLang="zh-CN" sz="2000" dirty="0"/>
                <a:t>2</a:t>
              </a:r>
              <a:endParaRPr lang="zh-CN" altLang="en-US" sz="2000" dirty="0"/>
            </a:p>
          </p:txBody>
        </p:sp>
        <p:sp>
          <p:nvSpPr>
            <p:cNvPr id="8" name="文本框 7">
              <a:extLst>
                <a:ext uri="{FF2B5EF4-FFF2-40B4-BE49-F238E27FC236}">
                  <a16:creationId xmlns:a16="http://schemas.microsoft.com/office/drawing/2014/main" xmlns="" id="{B7B7522C-29D1-4D02-AE52-386C3D31693E}"/>
                </a:ext>
              </a:extLst>
            </p:cNvPr>
            <p:cNvSpPr txBox="1"/>
            <p:nvPr/>
          </p:nvSpPr>
          <p:spPr>
            <a:xfrm>
              <a:off x="2552700" y="3228945"/>
              <a:ext cx="320040" cy="400110"/>
            </a:xfrm>
            <a:prstGeom prst="rect">
              <a:avLst/>
            </a:prstGeom>
            <a:noFill/>
          </p:spPr>
          <p:txBody>
            <a:bodyPr wrap="square" rtlCol="0">
              <a:spAutoFit/>
            </a:bodyPr>
            <a:lstStyle/>
            <a:p>
              <a:r>
                <a:rPr lang="en-US" altLang="zh-CN" sz="2000" dirty="0"/>
                <a:t>3</a:t>
              </a:r>
              <a:endParaRPr lang="zh-CN" altLang="en-US" sz="2000" dirty="0"/>
            </a:p>
          </p:txBody>
        </p:sp>
        <p:sp>
          <p:nvSpPr>
            <p:cNvPr id="9" name="文本框 8">
              <a:extLst>
                <a:ext uri="{FF2B5EF4-FFF2-40B4-BE49-F238E27FC236}">
                  <a16:creationId xmlns:a16="http://schemas.microsoft.com/office/drawing/2014/main" xmlns="" id="{1FED2D24-9B35-4173-B8FE-1A2CE7FB3459}"/>
                </a:ext>
              </a:extLst>
            </p:cNvPr>
            <p:cNvSpPr txBox="1"/>
            <p:nvPr/>
          </p:nvSpPr>
          <p:spPr>
            <a:xfrm>
              <a:off x="2552700" y="3958530"/>
              <a:ext cx="320040" cy="400110"/>
            </a:xfrm>
            <a:prstGeom prst="rect">
              <a:avLst/>
            </a:prstGeom>
            <a:noFill/>
          </p:spPr>
          <p:txBody>
            <a:bodyPr wrap="square" rtlCol="0">
              <a:spAutoFit/>
            </a:bodyPr>
            <a:lstStyle/>
            <a:p>
              <a:r>
                <a:rPr lang="en-US" altLang="zh-CN" sz="2000" dirty="0"/>
                <a:t>4</a:t>
              </a:r>
              <a:endParaRPr lang="zh-CN" altLang="en-US" sz="2000" dirty="0"/>
            </a:p>
          </p:txBody>
        </p:sp>
        <p:sp>
          <p:nvSpPr>
            <p:cNvPr id="10" name="文本框 9">
              <a:extLst>
                <a:ext uri="{FF2B5EF4-FFF2-40B4-BE49-F238E27FC236}">
                  <a16:creationId xmlns:a16="http://schemas.microsoft.com/office/drawing/2014/main" xmlns="" id="{9EDD50FF-C4E0-4C25-B8CE-9067CA61DC96}"/>
                </a:ext>
              </a:extLst>
            </p:cNvPr>
            <p:cNvSpPr txBox="1"/>
            <p:nvPr/>
          </p:nvSpPr>
          <p:spPr>
            <a:xfrm>
              <a:off x="2377440" y="4695174"/>
              <a:ext cx="320040" cy="400110"/>
            </a:xfrm>
            <a:prstGeom prst="rect">
              <a:avLst/>
            </a:prstGeom>
            <a:noFill/>
          </p:spPr>
          <p:txBody>
            <a:bodyPr wrap="square" rtlCol="0">
              <a:spAutoFit/>
            </a:bodyPr>
            <a:lstStyle/>
            <a:p>
              <a:r>
                <a:rPr lang="en-US" altLang="zh-CN" sz="2000" dirty="0"/>
                <a:t>5</a:t>
              </a:r>
              <a:endParaRPr lang="zh-CN" altLang="en-US" sz="2000" dirty="0"/>
            </a:p>
          </p:txBody>
        </p:sp>
        <p:sp>
          <p:nvSpPr>
            <p:cNvPr id="11" name="文本框 10">
              <a:extLst>
                <a:ext uri="{FF2B5EF4-FFF2-40B4-BE49-F238E27FC236}">
                  <a16:creationId xmlns:a16="http://schemas.microsoft.com/office/drawing/2014/main" xmlns="" id="{081DFC34-5430-4183-B48F-3A2053BC403E}"/>
                </a:ext>
              </a:extLst>
            </p:cNvPr>
            <p:cNvSpPr txBox="1"/>
            <p:nvPr/>
          </p:nvSpPr>
          <p:spPr>
            <a:xfrm>
              <a:off x="1965960" y="5443888"/>
              <a:ext cx="320040" cy="400110"/>
            </a:xfrm>
            <a:prstGeom prst="rect">
              <a:avLst/>
            </a:prstGeom>
            <a:noFill/>
          </p:spPr>
          <p:txBody>
            <a:bodyPr wrap="square" rtlCol="0">
              <a:spAutoFit/>
            </a:bodyPr>
            <a:lstStyle/>
            <a:p>
              <a:r>
                <a:rPr lang="en-US" altLang="zh-CN" sz="2000" dirty="0"/>
                <a:t>6</a:t>
              </a:r>
              <a:endParaRPr lang="zh-CN" altLang="en-US" sz="2000" dirty="0"/>
            </a:p>
          </p:txBody>
        </p:sp>
      </p:grpSp>
    </p:spTree>
    <p:extLst>
      <p:ext uri="{BB962C8B-B14F-4D97-AF65-F5344CB8AC3E}">
        <p14:creationId xmlns:p14="http://schemas.microsoft.com/office/powerpoint/2010/main" val="6874767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044134" y="2148728"/>
            <a:ext cx="2704587" cy="830997"/>
          </a:xfrm>
          <a:prstGeom prst="rect">
            <a:avLst/>
          </a:prstGeom>
        </p:spPr>
        <p:txBody>
          <a:bodyPr wrap="none">
            <a:spAutoFit/>
          </a:bodyPr>
          <a:lstStyle/>
          <a:p>
            <a:pPr algn="ctr">
              <a:spcAft>
                <a:spcPts val="600"/>
              </a:spcAft>
            </a:pPr>
            <a:r>
              <a:rPr lang="zh-CN" altLang="en-US" sz="4800" b="1" i="1" dirty="0">
                <a:solidFill>
                  <a:srgbClr val="007050"/>
                </a:solidFill>
                <a:latin typeface="微软雅黑 Light" panose="020B0502040204020203" pitchFamily="34" charset="-122"/>
                <a:ea typeface="微软雅黑 Light" panose="020B0502040204020203" pitchFamily="34" charset="-122"/>
              </a:rPr>
              <a:t>谢    </a:t>
            </a:r>
            <a:r>
              <a:rPr lang="zh-CN" altLang="en-US" sz="4800" b="1" i="1" dirty="0" smtClean="0">
                <a:solidFill>
                  <a:srgbClr val="007050"/>
                </a:solidFill>
                <a:latin typeface="微软雅黑 Light" panose="020B0502040204020203" pitchFamily="34" charset="-122"/>
                <a:ea typeface="微软雅黑 Light" panose="020B0502040204020203" pitchFamily="34" charset="-122"/>
              </a:rPr>
              <a:t>谢！</a:t>
            </a:r>
            <a:endParaRPr lang="zh-CN" altLang="en-US" sz="4800" b="1" i="1" dirty="0">
              <a:solidFill>
                <a:srgbClr val="007050"/>
              </a:solidFill>
              <a:latin typeface="微软雅黑 Light" panose="020B0502040204020203" pitchFamily="34" charset="-122"/>
              <a:ea typeface="微软雅黑 Light" panose="020B0502040204020203" pitchFamily="34" charset="-122"/>
            </a:endParaRPr>
          </a:p>
        </p:txBody>
      </p:sp>
      <p:sp>
        <p:nvSpPr>
          <p:cNvPr id="3" name="矩形 2"/>
          <p:cNvSpPr/>
          <p:nvPr/>
        </p:nvSpPr>
        <p:spPr>
          <a:xfrm>
            <a:off x="231820" y="4789845"/>
            <a:ext cx="1854557" cy="523220"/>
          </a:xfrm>
          <a:prstGeom prst="rect">
            <a:avLst/>
          </a:prstGeom>
        </p:spPr>
        <p:txBody>
          <a:bodyPr wrap="square">
            <a:spAutoFit/>
          </a:bodyPr>
          <a:lstStyle/>
          <a:p>
            <a:pPr lvl="0"/>
            <a:r>
              <a:rPr lang="en-US" altLang="zh-CN" sz="1400" dirty="0" smtClean="0">
                <a:solidFill>
                  <a:srgbClr val="0070C0"/>
                </a:solidFill>
                <a:latin typeface="微软雅黑" pitchFamily="34" charset="-122"/>
                <a:ea typeface="微软雅黑" pitchFamily="34" charset="-122"/>
              </a:rPr>
              <a:t>anli@mailtcx.com</a:t>
            </a:r>
            <a:endParaRPr lang="en-US" altLang="zh-CN" sz="1400" dirty="0">
              <a:solidFill>
                <a:srgbClr val="0070C0"/>
              </a:solidFill>
              <a:latin typeface="微软雅黑" pitchFamily="34" charset="-122"/>
              <a:ea typeface="微软雅黑" pitchFamily="34" charset="-122"/>
            </a:endParaRPr>
          </a:p>
          <a:p>
            <a:pPr lvl="0"/>
            <a:r>
              <a:rPr lang="en-US" altLang="zh-CN" sz="1400" dirty="0">
                <a:solidFill>
                  <a:srgbClr val="0070C0"/>
                </a:solidFill>
                <a:latin typeface="微软雅黑" pitchFamily="34" charset="-122"/>
                <a:ea typeface="微软雅黑" pitchFamily="34" charset="-122"/>
              </a:rPr>
              <a:t>Tel: </a:t>
            </a:r>
            <a:r>
              <a:rPr lang="en-US" altLang="zh-CN" sz="1400" dirty="0" smtClean="0">
                <a:solidFill>
                  <a:srgbClr val="0070C0"/>
                </a:solidFill>
                <a:latin typeface="微软雅黑" pitchFamily="34" charset="-122"/>
                <a:ea typeface="微软雅黑" pitchFamily="34" charset="-122"/>
              </a:rPr>
              <a:t>022-66224939</a:t>
            </a:r>
            <a:endParaRPr lang="zh-CN" altLang="en-US" sz="1400" dirty="0">
              <a:solidFill>
                <a:srgbClr val="0070C0"/>
              </a:solidFill>
              <a:latin typeface="微软雅黑" pitchFamily="34" charset="-122"/>
              <a:ea typeface="微软雅黑" pitchFamily="34" charset="-122"/>
            </a:endParaRPr>
          </a:p>
        </p:txBody>
      </p:sp>
    </p:spTree>
    <p:extLst>
      <p:ext uri="{BB962C8B-B14F-4D97-AF65-F5344CB8AC3E}">
        <p14:creationId xmlns:p14="http://schemas.microsoft.com/office/powerpoint/2010/main" val="2297955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占位符 2"/>
          <p:cNvSpPr txBox="1">
            <a:spLocks/>
          </p:cNvSpPr>
          <p:nvPr/>
        </p:nvSpPr>
        <p:spPr bwMode="auto">
          <a:xfrm>
            <a:off x="730249" y="889129"/>
            <a:ext cx="4970464" cy="42473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anchor="t" anchorCtr="0" compatLnSpc="1">
            <a:prstTxWarp prst="textNoShape">
              <a:avLst/>
            </a:prstTxWarp>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rgbClr val="007150"/>
                </a:solidFill>
                <a:latin typeface="微软雅黑 Light" panose="020B0502040204020203" pitchFamily="34" charset="-122"/>
                <a:ea typeface="微软雅黑 Light" panose="020B0502040204020203"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rgbClr val="007150"/>
                </a:solidFill>
                <a:latin typeface="微软雅黑 Light" panose="020B0502040204020203" pitchFamily="34" charset="-122"/>
                <a:ea typeface="微软雅黑 Light" panose="020B0502040204020203"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rgbClr val="007150"/>
                </a:solidFill>
                <a:latin typeface="微软雅黑 Light" panose="020B0502040204020203" pitchFamily="34" charset="-122"/>
                <a:ea typeface="微软雅黑 Light" panose="020B0502040204020203"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007150"/>
                </a:solidFill>
                <a:latin typeface="微软雅黑 Light" panose="020B0502040204020203" pitchFamily="34" charset="-122"/>
                <a:ea typeface="微软雅黑 Light" panose="020B0502040204020203"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007150"/>
                </a:solidFill>
                <a:latin typeface="微软雅黑 Light" panose="020B0502040204020203" pitchFamily="34" charset="-122"/>
                <a:ea typeface="微软雅黑 Light" panose="020B0502040204020203"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2400" dirty="0">
                <a:ea typeface="微软雅黑"/>
              </a:rPr>
              <a:t>（一</a:t>
            </a:r>
            <a:r>
              <a:rPr lang="zh-CN" altLang="en-US" sz="2400" dirty="0" smtClean="0">
                <a:ea typeface="微软雅黑"/>
              </a:rPr>
              <a:t>）全球碳市场的分类</a:t>
            </a:r>
            <a:endParaRPr lang="zh-CN" altLang="en-US" sz="2400" dirty="0">
              <a:ea typeface="微软雅黑"/>
            </a:endParaRPr>
          </a:p>
        </p:txBody>
      </p:sp>
      <p:sp>
        <p:nvSpPr>
          <p:cNvPr id="2" name="矩形 1"/>
          <p:cNvSpPr/>
          <p:nvPr/>
        </p:nvSpPr>
        <p:spPr>
          <a:xfrm>
            <a:off x="1521634" y="188356"/>
            <a:ext cx="3416320" cy="523220"/>
          </a:xfrm>
          <a:prstGeom prst="rect">
            <a:avLst/>
          </a:prstGeom>
        </p:spPr>
        <p:txBody>
          <a:bodyPr wrap="none">
            <a:spAutoFit/>
          </a:bodyPr>
          <a:lstStyle/>
          <a:p>
            <a:pPr>
              <a:defRPr/>
            </a:pPr>
            <a:r>
              <a:rPr lang="zh-CN" altLang="zh-CN" sz="2800" b="1" dirty="0">
                <a:solidFill>
                  <a:srgbClr val="027C5F"/>
                </a:solidFill>
                <a:latin typeface="Arial"/>
                <a:ea typeface="Microsoft YaHei"/>
              </a:rPr>
              <a:t>国际碳市场体系</a:t>
            </a:r>
            <a:r>
              <a:rPr lang="zh-CN" altLang="en-US" sz="2800" b="1" dirty="0">
                <a:solidFill>
                  <a:srgbClr val="027C5F"/>
                </a:solidFill>
                <a:latin typeface="Arial"/>
                <a:ea typeface="Microsoft YaHei"/>
              </a:rPr>
              <a:t>介绍</a:t>
            </a:r>
            <a:endParaRPr lang="zh-CN" altLang="zh-CN" sz="2800" b="1" dirty="0">
              <a:solidFill>
                <a:srgbClr val="027C5F"/>
              </a:solidFill>
              <a:latin typeface="Arial"/>
              <a:ea typeface="Microsoft YaHei"/>
            </a:endParaRPr>
          </a:p>
        </p:txBody>
      </p:sp>
      <p:sp>
        <p:nvSpPr>
          <p:cNvPr id="36" name="TextBox 1"/>
          <p:cNvSpPr txBox="1"/>
          <p:nvPr/>
        </p:nvSpPr>
        <p:spPr>
          <a:xfrm>
            <a:off x="2895600" y="2959100"/>
            <a:ext cx="1886735" cy="2700739"/>
          </a:xfrm>
          <a:prstGeom prst="rect">
            <a:avLst/>
          </a:prstGeom>
          <a:noFill/>
        </p:spPr>
        <p:txBody>
          <a:bodyPr wrap="none" lIns="0" tIns="0" rIns="0" rtlCol="0">
            <a:spAutoFit/>
          </a:bodyPr>
          <a:lstStyle/>
          <a:p>
            <a:pPr>
              <a:lnSpc>
                <a:spcPts val="3000"/>
              </a:lnSpc>
              <a:tabLst>
                <a:tab pos="25400" algn="l"/>
                <a:tab pos="406400" algn="l"/>
                <a:tab pos="609600" algn="l"/>
                <a:tab pos="698500" algn="l"/>
              </a:tabLst>
            </a:pPr>
            <a:r>
              <a:rPr lang="en-US" altLang="zh-CN" sz="2802" dirty="0" smtClean="0">
                <a:solidFill>
                  <a:srgbClr val="203864"/>
                </a:solidFill>
                <a:latin typeface="仿宋_GB2312" pitchFamily="18" charset="0"/>
                <a:cs typeface="仿宋_GB2312" pitchFamily="18" charset="0"/>
              </a:rPr>
              <a:t>配额</a:t>
            </a:r>
            <a:r>
              <a:rPr lang="en-US" altLang="zh-CN" sz="2802" dirty="0" smtClean="0">
                <a:latin typeface="Times New Roman" pitchFamily="18" charset="0"/>
                <a:cs typeface="Times New Roman" pitchFamily="18" charset="0"/>
              </a:rPr>
              <a:t> </a:t>
            </a:r>
            <a:r>
              <a:rPr lang="en-US" altLang="zh-CN" sz="2802" b="1" dirty="0" smtClean="0">
                <a:solidFill>
                  <a:srgbClr val="203864"/>
                </a:solidFill>
                <a:latin typeface="Times New Roman" pitchFamily="18" charset="0"/>
                <a:cs typeface="Times New Roman" pitchFamily="18" charset="0"/>
              </a:rPr>
              <a:t>---</a:t>
            </a:r>
            <a:r>
              <a:rPr lang="en-US" altLang="zh-CN" sz="2802" dirty="0" smtClean="0">
                <a:solidFill>
                  <a:srgbClr val="203864"/>
                </a:solidFill>
                <a:latin typeface="仿宋_GB2312" pitchFamily="18" charset="0"/>
                <a:cs typeface="仿宋_GB2312" pitchFamily="18" charset="0"/>
              </a:rPr>
              <a:t>遵约</a:t>
            </a:r>
          </a:p>
          <a:p>
            <a:pPr>
              <a:lnSpc>
                <a:spcPts val="2800"/>
              </a:lnSpc>
              <a:tabLst>
                <a:tab pos="25400" algn="l"/>
                <a:tab pos="406400" algn="l"/>
                <a:tab pos="609600" algn="l"/>
                <a:tab pos="698500" algn="l"/>
              </a:tabLst>
            </a:pPr>
            <a:r>
              <a:rPr lang="en-US" altLang="zh-CN" dirty="0" smtClean="0"/>
              <a:t>				</a:t>
            </a:r>
            <a:r>
              <a:rPr lang="en-US" altLang="zh-CN" sz="2400" dirty="0" smtClean="0">
                <a:solidFill>
                  <a:srgbClr val="000000"/>
                </a:solidFill>
                <a:latin typeface="Times New Roman" pitchFamily="18" charset="0"/>
                <a:cs typeface="Times New Roman" pitchFamily="18" charset="0"/>
              </a:rPr>
              <a:t>IET</a:t>
            </a:r>
          </a:p>
          <a:p>
            <a:pPr>
              <a:lnSpc>
                <a:spcPts val="2800"/>
              </a:lnSpc>
              <a:tabLst>
                <a:tab pos="25400" algn="l"/>
                <a:tab pos="406400" algn="l"/>
                <a:tab pos="609600" algn="l"/>
                <a:tab pos="698500" algn="l"/>
              </a:tabLst>
            </a:pPr>
            <a:r>
              <a:rPr lang="en-US" altLang="zh-CN" dirty="0" smtClean="0"/>
              <a:t>		</a:t>
            </a:r>
            <a:r>
              <a:rPr lang="en-US" altLang="zh-CN" sz="2400" dirty="0" smtClean="0">
                <a:solidFill>
                  <a:srgbClr val="000000"/>
                </a:solidFill>
                <a:latin typeface="Times New Roman" pitchFamily="18" charset="0"/>
                <a:cs typeface="Times New Roman" pitchFamily="18" charset="0"/>
              </a:rPr>
              <a:t>EU-ETS</a:t>
            </a:r>
          </a:p>
          <a:p>
            <a:pPr>
              <a:lnSpc>
                <a:spcPts val="2800"/>
              </a:lnSpc>
              <a:tabLst>
                <a:tab pos="25400" algn="l"/>
                <a:tab pos="406400" algn="l"/>
                <a:tab pos="609600" algn="l"/>
                <a:tab pos="698500" algn="l"/>
              </a:tabLst>
            </a:pPr>
            <a:r>
              <a:rPr lang="zh-CN" altLang="en-US" sz="2400" dirty="0">
                <a:solidFill>
                  <a:srgbClr val="000000"/>
                </a:solidFill>
                <a:latin typeface="Times New Roman" pitchFamily="18" charset="0"/>
                <a:cs typeface="Times New Roman" pitchFamily="18" charset="0"/>
              </a:rPr>
              <a:t>中国地方试点</a:t>
            </a:r>
            <a:endParaRPr lang="en-US" altLang="zh-CN" sz="2400" dirty="0">
              <a:solidFill>
                <a:srgbClr val="000000"/>
              </a:solidFill>
              <a:latin typeface="Times New Roman" pitchFamily="18" charset="0"/>
              <a:cs typeface="Times New Roman" pitchFamily="18" charset="0"/>
            </a:endParaRPr>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3500"/>
              </a:lnSpc>
              <a:tabLst>
                <a:tab pos="25400" algn="l"/>
                <a:tab pos="406400" algn="l"/>
                <a:tab pos="609600" algn="l"/>
                <a:tab pos="698500" algn="l"/>
              </a:tabLst>
            </a:pPr>
            <a:r>
              <a:rPr lang="en-US" altLang="zh-CN" dirty="0" smtClean="0"/>
              <a:t>	</a:t>
            </a:r>
            <a:r>
              <a:rPr lang="en-US" altLang="zh-CN" sz="2802" dirty="0" smtClean="0">
                <a:solidFill>
                  <a:srgbClr val="203864"/>
                </a:solidFill>
                <a:latin typeface="仿宋_GB2312" pitchFamily="18" charset="0"/>
                <a:cs typeface="仿宋_GB2312" pitchFamily="18" charset="0"/>
              </a:rPr>
              <a:t>配额</a:t>
            </a:r>
            <a:r>
              <a:rPr lang="en-US" altLang="zh-CN" sz="2802" b="1" dirty="0" smtClean="0">
                <a:solidFill>
                  <a:srgbClr val="203864"/>
                </a:solidFill>
                <a:latin typeface="Times New Roman" pitchFamily="18" charset="0"/>
                <a:cs typeface="Times New Roman" pitchFamily="18" charset="0"/>
              </a:rPr>
              <a:t>---</a:t>
            </a:r>
            <a:r>
              <a:rPr lang="en-US" altLang="zh-CN" sz="2802" dirty="0" smtClean="0">
                <a:solidFill>
                  <a:srgbClr val="203864"/>
                </a:solidFill>
                <a:latin typeface="仿宋_GB2312" pitchFamily="18" charset="0"/>
                <a:cs typeface="仿宋_GB2312" pitchFamily="18" charset="0"/>
              </a:rPr>
              <a:t>自愿</a:t>
            </a:r>
          </a:p>
          <a:p>
            <a:pPr>
              <a:lnSpc>
                <a:spcPts val="2800"/>
              </a:lnSpc>
              <a:tabLst>
                <a:tab pos="25400" algn="l"/>
                <a:tab pos="406400" algn="l"/>
                <a:tab pos="609600" algn="l"/>
                <a:tab pos="698500" algn="l"/>
              </a:tabLst>
            </a:pPr>
            <a:r>
              <a:rPr lang="en-US" altLang="zh-CN" dirty="0" smtClean="0"/>
              <a:t>			</a:t>
            </a:r>
            <a:r>
              <a:rPr lang="en-US" altLang="zh-CN" sz="2400" dirty="0" smtClean="0">
                <a:solidFill>
                  <a:srgbClr val="000000"/>
                </a:solidFill>
                <a:latin typeface="Times New Roman" pitchFamily="18" charset="0"/>
                <a:cs typeface="Times New Roman" pitchFamily="18" charset="0"/>
              </a:rPr>
              <a:t>CCX</a:t>
            </a:r>
          </a:p>
        </p:txBody>
      </p:sp>
      <p:sp>
        <p:nvSpPr>
          <p:cNvPr id="37" name="TextBox 1"/>
          <p:cNvSpPr txBox="1"/>
          <p:nvPr/>
        </p:nvSpPr>
        <p:spPr>
          <a:xfrm>
            <a:off x="5499100" y="2891496"/>
            <a:ext cx="2976777" cy="2726387"/>
          </a:xfrm>
          <a:prstGeom prst="rect">
            <a:avLst/>
          </a:prstGeom>
          <a:noFill/>
        </p:spPr>
        <p:txBody>
          <a:bodyPr wrap="none" lIns="0" tIns="0" rIns="0" rtlCol="0">
            <a:spAutoFit/>
          </a:bodyPr>
          <a:lstStyle/>
          <a:p>
            <a:pPr>
              <a:lnSpc>
                <a:spcPts val="3000"/>
              </a:lnSpc>
              <a:tabLst>
                <a:tab pos="101600" algn="l"/>
                <a:tab pos="1130300" algn="l"/>
                <a:tab pos="1181100" algn="l"/>
                <a:tab pos="1422400" algn="l"/>
                <a:tab pos="1917700" algn="l"/>
              </a:tabLst>
            </a:pPr>
            <a:r>
              <a:rPr lang="en-US" altLang="zh-CN" dirty="0" smtClean="0"/>
              <a:t>	</a:t>
            </a:r>
            <a:r>
              <a:rPr lang="en-US" altLang="zh-CN" sz="2802" dirty="0" smtClean="0">
                <a:solidFill>
                  <a:srgbClr val="203864"/>
                </a:solidFill>
                <a:latin typeface="仿宋_GB2312" pitchFamily="18" charset="0"/>
                <a:cs typeface="仿宋_GB2312" pitchFamily="18" charset="0"/>
              </a:rPr>
              <a:t>项目减排量</a:t>
            </a:r>
            <a:r>
              <a:rPr lang="en-US" altLang="zh-CN" sz="2802" b="1" dirty="0" smtClean="0">
                <a:solidFill>
                  <a:srgbClr val="203864"/>
                </a:solidFill>
                <a:latin typeface="Times New Roman" pitchFamily="18" charset="0"/>
                <a:cs typeface="Times New Roman" pitchFamily="18" charset="0"/>
              </a:rPr>
              <a:t>---</a:t>
            </a:r>
            <a:r>
              <a:rPr lang="en-US" altLang="zh-CN" sz="2802" dirty="0" smtClean="0">
                <a:solidFill>
                  <a:srgbClr val="203864"/>
                </a:solidFill>
                <a:latin typeface="仿宋_GB2312" pitchFamily="18" charset="0"/>
                <a:cs typeface="仿宋_GB2312" pitchFamily="18" charset="0"/>
              </a:rPr>
              <a:t>遵约</a:t>
            </a:r>
          </a:p>
          <a:p>
            <a:pPr>
              <a:lnSpc>
                <a:spcPts val="2800"/>
              </a:lnSpc>
              <a:tabLst>
                <a:tab pos="101600" algn="l"/>
                <a:tab pos="1130300" algn="l"/>
                <a:tab pos="1181100" algn="l"/>
                <a:tab pos="1422400" algn="l"/>
                <a:tab pos="1917700" algn="l"/>
              </a:tabLst>
            </a:pPr>
            <a:r>
              <a:rPr lang="en-US" altLang="zh-CN" dirty="0" smtClean="0"/>
              <a:t>			</a:t>
            </a:r>
            <a:r>
              <a:rPr lang="en-US" altLang="zh-CN" sz="2400" dirty="0" smtClean="0">
                <a:solidFill>
                  <a:srgbClr val="000000"/>
                </a:solidFill>
                <a:latin typeface="Times New Roman" pitchFamily="18" charset="0"/>
                <a:cs typeface="Times New Roman" pitchFamily="18" charset="0"/>
              </a:rPr>
              <a:t>CDM</a:t>
            </a:r>
          </a:p>
          <a:p>
            <a:pPr>
              <a:lnSpc>
                <a:spcPts val="2800"/>
              </a:lnSpc>
              <a:tabLst>
                <a:tab pos="101600" algn="l"/>
                <a:tab pos="1130300" algn="l"/>
                <a:tab pos="1181100" algn="l"/>
                <a:tab pos="1422400" algn="l"/>
                <a:tab pos="1917700" algn="l"/>
              </a:tabLst>
            </a:pPr>
            <a:r>
              <a:rPr lang="en-US" altLang="zh-CN" dirty="0" smtClean="0"/>
              <a:t>				</a:t>
            </a:r>
            <a:r>
              <a:rPr lang="en-US" altLang="zh-CN" sz="2400" dirty="0" smtClean="0">
                <a:solidFill>
                  <a:srgbClr val="000000"/>
                </a:solidFill>
                <a:latin typeface="Times New Roman" pitchFamily="18" charset="0"/>
                <a:cs typeface="Times New Roman" pitchFamily="18" charset="0"/>
              </a:rPr>
              <a:t>JI</a:t>
            </a:r>
          </a:p>
          <a:p>
            <a:pPr>
              <a:lnSpc>
                <a:spcPts val="2800"/>
              </a:lnSpc>
              <a:tabLst>
                <a:tab pos="101600" algn="l"/>
                <a:tab pos="1130300" algn="l"/>
                <a:tab pos="1181100" algn="l"/>
                <a:tab pos="1422400" algn="l"/>
                <a:tab pos="1917700" algn="l"/>
              </a:tabLst>
            </a:pPr>
            <a:r>
              <a:rPr lang="en-US" altLang="zh-CN" sz="2400" dirty="0">
                <a:solidFill>
                  <a:srgbClr val="000000"/>
                </a:solidFill>
                <a:latin typeface="Times New Roman" pitchFamily="18" charset="0"/>
                <a:cs typeface="Times New Roman" pitchFamily="18" charset="0"/>
              </a:rPr>
              <a:t> </a:t>
            </a:r>
            <a:r>
              <a:rPr lang="en-US" altLang="zh-CN" sz="2400" dirty="0" smtClean="0">
                <a:solidFill>
                  <a:srgbClr val="000000"/>
                </a:solidFill>
                <a:latin typeface="Times New Roman" pitchFamily="18" charset="0"/>
                <a:cs typeface="Times New Roman" pitchFamily="18" charset="0"/>
              </a:rPr>
              <a:t>              CCER</a:t>
            </a:r>
            <a:endParaRPr lang="en-US" altLang="zh-CN" sz="2400" dirty="0" smtClean="0">
              <a:solidFill>
                <a:srgbClr val="000000"/>
              </a:solidFill>
              <a:latin typeface="Times New Roman" pitchFamily="18" charset="0"/>
              <a:cs typeface="Times New Roman" pitchFamily="18" charset="0"/>
            </a:endParaRPr>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3700"/>
              </a:lnSpc>
              <a:tabLst>
                <a:tab pos="101600" algn="l"/>
                <a:tab pos="1130300" algn="l"/>
                <a:tab pos="1181100" algn="l"/>
                <a:tab pos="1422400" algn="l"/>
                <a:tab pos="1917700" algn="l"/>
              </a:tabLst>
            </a:pPr>
            <a:r>
              <a:rPr lang="en-US" altLang="zh-CN" sz="2802" dirty="0" smtClean="0">
                <a:solidFill>
                  <a:srgbClr val="203864"/>
                </a:solidFill>
                <a:latin typeface="仿宋_GB2312" pitchFamily="18" charset="0"/>
                <a:cs typeface="仿宋_GB2312" pitchFamily="18" charset="0"/>
              </a:rPr>
              <a:t>项目减排量</a:t>
            </a:r>
            <a:r>
              <a:rPr lang="en-US" altLang="zh-CN" sz="2802" b="1" dirty="0" smtClean="0">
                <a:solidFill>
                  <a:srgbClr val="203864"/>
                </a:solidFill>
                <a:latin typeface="Times New Roman" pitchFamily="18" charset="0"/>
                <a:cs typeface="Times New Roman" pitchFamily="18" charset="0"/>
              </a:rPr>
              <a:t>---</a:t>
            </a:r>
            <a:r>
              <a:rPr lang="en-US" altLang="zh-CN" sz="2802" dirty="0" smtClean="0">
                <a:solidFill>
                  <a:srgbClr val="203864"/>
                </a:solidFill>
                <a:latin typeface="仿宋_GB2312" pitchFamily="18" charset="0"/>
                <a:cs typeface="仿宋_GB2312" pitchFamily="18" charset="0"/>
              </a:rPr>
              <a:t>自愿</a:t>
            </a:r>
          </a:p>
          <a:p>
            <a:pPr>
              <a:lnSpc>
                <a:spcPts val="2800"/>
              </a:lnSpc>
              <a:tabLst>
                <a:tab pos="101600" algn="l"/>
                <a:tab pos="1130300" algn="l"/>
                <a:tab pos="1181100" algn="l"/>
                <a:tab pos="1422400" algn="l"/>
                <a:tab pos="1917700" algn="l"/>
              </a:tabLst>
            </a:pPr>
            <a:r>
              <a:rPr lang="en-US" altLang="zh-CN" dirty="0" smtClean="0"/>
              <a:t>		</a:t>
            </a:r>
            <a:r>
              <a:rPr lang="en-US" altLang="zh-CN" sz="2400" dirty="0" smtClean="0">
                <a:solidFill>
                  <a:srgbClr val="000000"/>
                </a:solidFill>
                <a:latin typeface="Times New Roman" pitchFamily="18" charset="0"/>
                <a:cs typeface="Times New Roman" pitchFamily="18" charset="0"/>
              </a:rPr>
              <a:t>VER</a:t>
            </a:r>
            <a:endParaRPr lang="en-US" altLang="zh-CN" sz="2400" dirty="0" smtClean="0">
              <a:solidFill>
                <a:srgbClr val="000000"/>
              </a:solidFill>
              <a:latin typeface="Times New Roman" pitchFamily="18" charset="0"/>
              <a:cs typeface="Times New Roman" pitchFamily="18" charset="0"/>
            </a:endParaRPr>
          </a:p>
        </p:txBody>
      </p:sp>
      <p:sp>
        <p:nvSpPr>
          <p:cNvPr id="38" name="TextBox 1"/>
          <p:cNvSpPr txBox="1"/>
          <p:nvPr/>
        </p:nvSpPr>
        <p:spPr>
          <a:xfrm>
            <a:off x="2794000" y="1058791"/>
            <a:ext cx="4937249" cy="931024"/>
          </a:xfrm>
          <a:prstGeom prst="rect">
            <a:avLst/>
          </a:prstGeom>
          <a:noFill/>
        </p:spPr>
        <p:txBody>
          <a:bodyPr wrap="none" lIns="0" tIns="0" rIns="0" rtlCol="0">
            <a:spAutoFit/>
          </a:bodyPr>
          <a:lstStyle/>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2900"/>
              </a:lnSpc>
              <a:tabLst>
                <a:tab pos="266700" algn="l"/>
              </a:tabLst>
            </a:pPr>
            <a:r>
              <a:rPr lang="en-US" altLang="zh-CN" dirty="0" smtClean="0"/>
              <a:t>	</a:t>
            </a:r>
            <a:r>
              <a:rPr lang="en-US" altLang="zh-CN" sz="2802" dirty="0" smtClean="0">
                <a:solidFill>
                  <a:srgbClr val="000000"/>
                </a:solidFill>
                <a:latin typeface="仿宋_GB2312" pitchFamily="18" charset="0"/>
                <a:cs typeface="仿宋_GB2312" pitchFamily="18" charset="0"/>
              </a:rPr>
              <a:t>按交易标的物的产生方式划分</a:t>
            </a:r>
          </a:p>
        </p:txBody>
      </p:sp>
      <p:sp>
        <p:nvSpPr>
          <p:cNvPr id="4" name="文本框 3"/>
          <p:cNvSpPr txBox="1"/>
          <p:nvPr/>
        </p:nvSpPr>
        <p:spPr>
          <a:xfrm>
            <a:off x="1017223" y="2830136"/>
            <a:ext cx="615874" cy="2605842"/>
          </a:xfrm>
          <a:prstGeom prst="rect">
            <a:avLst/>
          </a:prstGeom>
          <a:noFill/>
        </p:spPr>
        <p:txBody>
          <a:bodyPr vert="eaVert" wrap="none" rtlCol="0">
            <a:spAutoFit/>
          </a:bodyPr>
          <a:lstStyle/>
          <a:p>
            <a:r>
              <a:rPr lang="en-US" altLang="zh-CN" sz="2802" dirty="0" smtClean="0">
                <a:solidFill>
                  <a:srgbClr val="000000"/>
                </a:solidFill>
                <a:latin typeface="仿宋_GB2312" pitchFamily="18" charset="0"/>
                <a:cs typeface="仿宋_GB2312" pitchFamily="18" charset="0"/>
              </a:rPr>
              <a:t>按购买目的划分</a:t>
            </a:r>
            <a:endParaRPr lang="en-US" altLang="zh-CN" sz="2802" dirty="0">
              <a:solidFill>
                <a:srgbClr val="000000"/>
              </a:solidFill>
              <a:latin typeface="仿宋_GB2312" pitchFamily="18" charset="0"/>
              <a:cs typeface="仿宋_GB2312" pitchFamily="18" charset="0"/>
            </a:endParaRPr>
          </a:p>
        </p:txBody>
      </p:sp>
      <p:cxnSp>
        <p:nvCxnSpPr>
          <p:cNvPr id="6" name="直接连接符 5"/>
          <p:cNvCxnSpPr/>
          <p:nvPr/>
        </p:nvCxnSpPr>
        <p:spPr>
          <a:xfrm>
            <a:off x="2570603" y="4425658"/>
            <a:ext cx="6330462" cy="14067"/>
          </a:xfrm>
          <a:prstGeom prst="line">
            <a:avLst/>
          </a:prstGeom>
          <a:ln w="38100">
            <a:solidFill>
              <a:srgbClr val="007150"/>
            </a:solidFill>
            <a:prstDash val="lgDash"/>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H="1">
            <a:off x="5262624" y="2730500"/>
            <a:ext cx="1526" cy="3191998"/>
          </a:xfrm>
          <a:prstGeom prst="line">
            <a:avLst/>
          </a:prstGeom>
          <a:ln w="38100">
            <a:solidFill>
              <a:srgbClr val="007150"/>
            </a:solidFill>
            <a:prstDash val="lgDash"/>
          </a:ln>
        </p:spPr>
        <p:style>
          <a:lnRef idx="1">
            <a:schemeClr val="accent1"/>
          </a:lnRef>
          <a:fillRef idx="0">
            <a:schemeClr val="accent1"/>
          </a:fillRef>
          <a:effectRef idx="0">
            <a:schemeClr val="accent1"/>
          </a:effectRef>
          <a:fontRef idx="minor">
            <a:schemeClr val="tx1"/>
          </a:fontRef>
        </p:style>
      </p:cxnSp>
      <p:sp>
        <p:nvSpPr>
          <p:cNvPr id="9" name="右箭头 8"/>
          <p:cNvSpPr/>
          <p:nvPr/>
        </p:nvSpPr>
        <p:spPr>
          <a:xfrm>
            <a:off x="3390864" y="2151584"/>
            <a:ext cx="3743519" cy="578143"/>
          </a:xfrm>
          <a:prstGeom prst="rightArrow">
            <a:avLst/>
          </a:prstGeom>
          <a:solidFill>
            <a:srgbClr val="0071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下箭头 17"/>
          <p:cNvSpPr/>
          <p:nvPr/>
        </p:nvSpPr>
        <p:spPr>
          <a:xfrm>
            <a:off x="1913206" y="2729727"/>
            <a:ext cx="520505" cy="2958248"/>
          </a:xfrm>
          <a:prstGeom prst="downArrow">
            <a:avLst/>
          </a:prstGeom>
          <a:solidFill>
            <a:srgbClr val="0071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254123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图示 24"/>
          <p:cNvGraphicFramePr/>
          <p:nvPr>
            <p:extLst>
              <p:ext uri="{D42A27DB-BD31-4B8C-83A1-F6EECF244321}">
                <p14:modId xmlns:p14="http://schemas.microsoft.com/office/powerpoint/2010/main" val="3514795150"/>
              </p:ext>
            </p:extLst>
          </p:nvPr>
        </p:nvGraphicFramePr>
        <p:xfrm>
          <a:off x="1942109" y="1867301"/>
          <a:ext cx="8645681" cy="46180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6" name="Picture 2" descr="C:\Users\lenovo\Downloads\设定.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65213" y="1976438"/>
            <a:ext cx="712787"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3" descr="C:\Users\lenovo\Downloads\分配.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00138" y="2936875"/>
            <a:ext cx="714375"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5" descr="C:\Users\lenovo\Downloads\价格 (1).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25525" y="3787775"/>
            <a:ext cx="7921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6" descr="C:\Users\lenovo\Downloads\机制.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065213" y="4721225"/>
            <a:ext cx="782637" cy="784225"/>
          </a:xfrm>
          <a:prstGeom prst="rect">
            <a:avLst/>
          </a:prstGeom>
          <a:solidFill>
            <a:srgbClr val="ECF3F8"/>
          </a:solidFill>
          <a:ln>
            <a:noFill/>
          </a:ln>
          <a:extLst/>
        </p:spPr>
      </p:pic>
      <p:pic>
        <p:nvPicPr>
          <p:cNvPr id="30" name="Picture 8" descr="C:\Users\lenovo\Downloads\全局性能支撑.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050925" y="5645150"/>
            <a:ext cx="811213"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文本占位符 2"/>
          <p:cNvSpPr txBox="1">
            <a:spLocks/>
          </p:cNvSpPr>
          <p:nvPr/>
        </p:nvSpPr>
        <p:spPr bwMode="auto">
          <a:xfrm>
            <a:off x="730249" y="889129"/>
            <a:ext cx="4970464" cy="42473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anchor="t" anchorCtr="0" compatLnSpc="1">
            <a:prstTxWarp prst="textNoShape">
              <a:avLst/>
            </a:prstTxWarp>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rgbClr val="007150"/>
                </a:solidFill>
                <a:latin typeface="微软雅黑 Light" panose="020B0502040204020203" pitchFamily="34" charset="-122"/>
                <a:ea typeface="微软雅黑 Light" panose="020B0502040204020203"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rgbClr val="007150"/>
                </a:solidFill>
                <a:latin typeface="微软雅黑 Light" panose="020B0502040204020203" pitchFamily="34" charset="-122"/>
                <a:ea typeface="微软雅黑 Light" panose="020B0502040204020203"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rgbClr val="007150"/>
                </a:solidFill>
                <a:latin typeface="微软雅黑 Light" panose="020B0502040204020203" pitchFamily="34" charset="-122"/>
                <a:ea typeface="微软雅黑 Light" panose="020B0502040204020203"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007150"/>
                </a:solidFill>
                <a:latin typeface="微软雅黑 Light" panose="020B0502040204020203" pitchFamily="34" charset="-122"/>
                <a:ea typeface="微软雅黑 Light" panose="020B0502040204020203"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007150"/>
                </a:solidFill>
                <a:latin typeface="微软雅黑 Light" panose="020B0502040204020203" pitchFamily="34" charset="-122"/>
                <a:ea typeface="微软雅黑 Light" panose="020B0502040204020203"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2400" dirty="0">
                <a:ea typeface="微软雅黑"/>
              </a:rPr>
              <a:t>（二）碳交易体系基本要素</a:t>
            </a:r>
          </a:p>
        </p:txBody>
      </p:sp>
      <p:sp>
        <p:nvSpPr>
          <p:cNvPr id="32" name="矩形 31"/>
          <p:cNvSpPr/>
          <p:nvPr/>
        </p:nvSpPr>
        <p:spPr>
          <a:xfrm>
            <a:off x="1521634" y="188356"/>
            <a:ext cx="3416320" cy="523220"/>
          </a:xfrm>
          <a:prstGeom prst="rect">
            <a:avLst/>
          </a:prstGeom>
        </p:spPr>
        <p:txBody>
          <a:bodyPr wrap="none">
            <a:spAutoFit/>
          </a:bodyPr>
          <a:lstStyle/>
          <a:p>
            <a:pPr>
              <a:defRPr/>
            </a:pPr>
            <a:r>
              <a:rPr lang="zh-CN" altLang="zh-CN" sz="2800" b="1" dirty="0">
                <a:solidFill>
                  <a:srgbClr val="027C5F"/>
                </a:solidFill>
                <a:latin typeface="Arial"/>
                <a:ea typeface="Microsoft YaHei"/>
              </a:rPr>
              <a:t>国际碳市场体系</a:t>
            </a:r>
            <a:r>
              <a:rPr lang="zh-CN" altLang="en-US" sz="2800" b="1" dirty="0">
                <a:solidFill>
                  <a:srgbClr val="027C5F"/>
                </a:solidFill>
                <a:latin typeface="Arial"/>
                <a:ea typeface="Microsoft YaHei"/>
              </a:rPr>
              <a:t>介绍</a:t>
            </a:r>
            <a:endParaRPr lang="zh-CN" altLang="zh-CN" sz="2800" b="1" dirty="0">
              <a:solidFill>
                <a:srgbClr val="027C5F"/>
              </a:solidFill>
              <a:latin typeface="Arial"/>
              <a:ea typeface="Microsoft YaHei"/>
            </a:endParaRPr>
          </a:p>
        </p:txBody>
      </p:sp>
    </p:spTree>
    <p:extLst>
      <p:ext uri="{BB962C8B-B14F-4D97-AF65-F5344CB8AC3E}">
        <p14:creationId xmlns:p14="http://schemas.microsoft.com/office/powerpoint/2010/main" val="3015183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占位符 2"/>
          <p:cNvSpPr txBox="1">
            <a:spLocks/>
          </p:cNvSpPr>
          <p:nvPr/>
        </p:nvSpPr>
        <p:spPr bwMode="auto">
          <a:xfrm>
            <a:off x="730248" y="889129"/>
            <a:ext cx="6313489" cy="42473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anchor="t" anchorCtr="0" compatLnSpc="1">
            <a:prstTxWarp prst="textNoShape">
              <a:avLst/>
            </a:prstTxWarp>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rgbClr val="007150"/>
                </a:solidFill>
                <a:latin typeface="微软雅黑 Light" panose="020B0502040204020203" pitchFamily="34" charset="-122"/>
                <a:ea typeface="微软雅黑 Light" panose="020B0502040204020203"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rgbClr val="007150"/>
                </a:solidFill>
                <a:latin typeface="微软雅黑 Light" panose="020B0502040204020203" pitchFamily="34" charset="-122"/>
                <a:ea typeface="微软雅黑 Light" panose="020B0502040204020203"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rgbClr val="007150"/>
                </a:solidFill>
                <a:latin typeface="微软雅黑 Light" panose="020B0502040204020203" pitchFamily="34" charset="-122"/>
                <a:ea typeface="微软雅黑 Light" panose="020B0502040204020203"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007150"/>
                </a:solidFill>
                <a:latin typeface="微软雅黑 Light" panose="020B0502040204020203" pitchFamily="34" charset="-122"/>
                <a:ea typeface="微软雅黑 Light" panose="020B0502040204020203"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007150"/>
                </a:solidFill>
                <a:latin typeface="微软雅黑 Light" panose="020B0502040204020203" pitchFamily="34" charset="-122"/>
                <a:ea typeface="微软雅黑 Light" panose="020B0502040204020203"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2400" dirty="0">
                <a:ea typeface="微软雅黑"/>
              </a:rPr>
              <a:t>（三）全球碳交易体系的交易规模</a:t>
            </a:r>
          </a:p>
        </p:txBody>
      </p:sp>
      <p:sp>
        <p:nvSpPr>
          <p:cNvPr id="32" name="矩形 31"/>
          <p:cNvSpPr/>
          <p:nvPr/>
        </p:nvSpPr>
        <p:spPr>
          <a:xfrm>
            <a:off x="1521634" y="188356"/>
            <a:ext cx="3416320" cy="523220"/>
          </a:xfrm>
          <a:prstGeom prst="rect">
            <a:avLst/>
          </a:prstGeom>
        </p:spPr>
        <p:txBody>
          <a:bodyPr wrap="none">
            <a:spAutoFit/>
          </a:bodyPr>
          <a:lstStyle/>
          <a:p>
            <a:pPr>
              <a:defRPr/>
            </a:pPr>
            <a:r>
              <a:rPr lang="zh-CN" altLang="zh-CN" sz="2800" b="1" dirty="0">
                <a:solidFill>
                  <a:srgbClr val="027C5F"/>
                </a:solidFill>
                <a:latin typeface="Arial"/>
                <a:ea typeface="Microsoft YaHei"/>
              </a:rPr>
              <a:t>国际碳市场体系</a:t>
            </a:r>
            <a:r>
              <a:rPr lang="zh-CN" altLang="en-US" sz="2800" b="1" dirty="0">
                <a:solidFill>
                  <a:srgbClr val="027C5F"/>
                </a:solidFill>
                <a:latin typeface="Arial"/>
                <a:ea typeface="Microsoft YaHei"/>
              </a:rPr>
              <a:t>介绍</a:t>
            </a:r>
            <a:endParaRPr lang="zh-CN" altLang="zh-CN" sz="2800" b="1" dirty="0">
              <a:solidFill>
                <a:srgbClr val="027C5F"/>
              </a:solidFill>
              <a:latin typeface="Arial"/>
              <a:ea typeface="Microsoft YaHei"/>
            </a:endParaRPr>
          </a:p>
        </p:txBody>
      </p:sp>
      <p:graphicFrame>
        <p:nvGraphicFramePr>
          <p:cNvPr id="13" name="图表 4"/>
          <p:cNvGraphicFramePr>
            <a:graphicFrameLocks/>
          </p:cNvGraphicFramePr>
          <p:nvPr>
            <p:extLst>
              <p:ext uri="{D42A27DB-BD31-4B8C-83A1-F6EECF244321}">
                <p14:modId xmlns:p14="http://schemas.microsoft.com/office/powerpoint/2010/main" val="2138671231"/>
              </p:ext>
            </p:extLst>
          </p:nvPr>
        </p:nvGraphicFramePr>
        <p:xfrm>
          <a:off x="409610" y="1622689"/>
          <a:ext cx="5700383" cy="40992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图表 16"/>
          <p:cNvGraphicFramePr>
            <a:graphicFrameLocks/>
          </p:cNvGraphicFramePr>
          <p:nvPr>
            <p:extLst>
              <p:ext uri="{D42A27DB-BD31-4B8C-83A1-F6EECF244321}">
                <p14:modId xmlns:p14="http://schemas.microsoft.com/office/powerpoint/2010/main" val="1293670116"/>
              </p:ext>
            </p:extLst>
          </p:nvPr>
        </p:nvGraphicFramePr>
        <p:xfrm>
          <a:off x="6449385" y="1082618"/>
          <a:ext cx="4808100" cy="4009438"/>
        </p:xfrm>
        <a:graphic>
          <a:graphicData uri="http://schemas.openxmlformats.org/drawingml/2006/chart">
            <c:chart xmlns:c="http://schemas.openxmlformats.org/drawingml/2006/chart" xmlns:r="http://schemas.openxmlformats.org/officeDocument/2006/relationships" r:id="rId3"/>
          </a:graphicData>
        </a:graphic>
      </p:graphicFrame>
      <p:pic>
        <p:nvPicPr>
          <p:cNvPr id="15" name="Picture 2" descr="C:\Users\lenovo\Downloads\欧洲 (1).png"/>
          <p:cNvPicPr>
            <a:picLocks noChangeAspect="1" noChangeArrowheads="1"/>
          </p:cNvPicPr>
          <p:nvPr/>
        </p:nvPicPr>
        <p:blipFill>
          <a:blip r:embed="rId4">
            <a:biLevel thresh="75000"/>
            <a:extLst>
              <a:ext uri="{28A0092B-C50C-407E-A947-70E740481C1C}">
                <a14:useLocalDpi xmlns:a14="http://schemas.microsoft.com/office/drawing/2010/main" val="0"/>
              </a:ext>
            </a:extLst>
          </a:blip>
          <a:srcRect/>
          <a:stretch>
            <a:fillRect/>
          </a:stretch>
        </p:blipFill>
        <p:spPr bwMode="auto">
          <a:xfrm>
            <a:off x="719583" y="5391197"/>
            <a:ext cx="976123" cy="976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矩形 15"/>
          <p:cNvSpPr/>
          <p:nvPr/>
        </p:nvSpPr>
        <p:spPr>
          <a:xfrm>
            <a:off x="1723889" y="5463760"/>
            <a:ext cx="9753408" cy="830997"/>
          </a:xfrm>
          <a:prstGeom prst="rect">
            <a:avLst/>
          </a:prstGeom>
        </p:spPr>
        <p:txBody>
          <a:bodyPr wrap="square">
            <a:spAutoFit/>
          </a:bodyPr>
          <a:lstStyle/>
          <a:p>
            <a:r>
              <a:rPr lang="zh-CN" altLang="en-US" sz="2400" dirty="0">
                <a:latin typeface="+mn-lt"/>
                <a:ea typeface="微软雅黑"/>
              </a:rPr>
              <a:t>全球目前有</a:t>
            </a:r>
            <a:r>
              <a:rPr lang="en-US" altLang="zh-CN" sz="2400" b="1" dirty="0">
                <a:solidFill>
                  <a:srgbClr val="239488"/>
                </a:solidFill>
                <a:latin typeface="+mn-lt"/>
                <a:ea typeface="微软雅黑"/>
              </a:rPr>
              <a:t>40</a:t>
            </a:r>
            <a:r>
              <a:rPr lang="zh-CN" altLang="zh-CN" sz="2400" b="1" dirty="0">
                <a:solidFill>
                  <a:srgbClr val="239488"/>
                </a:solidFill>
                <a:latin typeface="+mn-lt"/>
                <a:ea typeface="微软雅黑"/>
              </a:rPr>
              <a:t>个</a:t>
            </a:r>
            <a:r>
              <a:rPr lang="zh-CN" altLang="zh-CN" sz="2400" dirty="0">
                <a:latin typeface="+mn-lt"/>
                <a:ea typeface="微软雅黑"/>
              </a:rPr>
              <a:t>国家和</a:t>
            </a:r>
            <a:r>
              <a:rPr lang="en-US" altLang="zh-CN" sz="2400" b="1" dirty="0">
                <a:solidFill>
                  <a:srgbClr val="239488"/>
                </a:solidFill>
                <a:latin typeface="+mn-lt"/>
                <a:ea typeface="微软雅黑"/>
              </a:rPr>
              <a:t>23</a:t>
            </a:r>
            <a:r>
              <a:rPr lang="zh-CN" altLang="zh-CN" sz="2400" b="1" dirty="0">
                <a:solidFill>
                  <a:srgbClr val="239488"/>
                </a:solidFill>
                <a:latin typeface="+mn-lt"/>
                <a:ea typeface="微软雅黑"/>
              </a:rPr>
              <a:t>个</a:t>
            </a:r>
            <a:r>
              <a:rPr lang="zh-CN" altLang="zh-CN" sz="2400" dirty="0">
                <a:latin typeface="+mn-lt"/>
                <a:ea typeface="微软雅黑"/>
              </a:rPr>
              <a:t>国家地区实行碳交易或碳税</a:t>
            </a:r>
            <a:r>
              <a:rPr lang="zh-CN" altLang="en-US" sz="2400" dirty="0">
                <a:latin typeface="+mn-lt"/>
                <a:ea typeface="微软雅黑"/>
              </a:rPr>
              <a:t>，这些国家的温室气体排放约占全球的</a:t>
            </a:r>
            <a:r>
              <a:rPr lang="en-US" altLang="zh-CN" sz="2400" b="1" dirty="0">
                <a:solidFill>
                  <a:srgbClr val="239488"/>
                </a:solidFill>
                <a:latin typeface="+mn-lt"/>
                <a:ea typeface="微软雅黑"/>
              </a:rPr>
              <a:t>23%</a:t>
            </a:r>
            <a:r>
              <a:rPr lang="zh-CN" altLang="en-US" sz="2400" dirty="0">
                <a:latin typeface="+mn-lt"/>
                <a:ea typeface="微软雅黑"/>
              </a:rPr>
              <a:t>，覆盖近</a:t>
            </a:r>
            <a:r>
              <a:rPr lang="en-US" altLang="zh-CN" sz="2400" b="1" dirty="0">
                <a:solidFill>
                  <a:srgbClr val="239488"/>
                </a:solidFill>
                <a:latin typeface="+mn-lt"/>
                <a:ea typeface="微软雅黑"/>
              </a:rPr>
              <a:t>70</a:t>
            </a:r>
            <a:r>
              <a:rPr lang="zh-CN" altLang="en-US" sz="2400" b="1" dirty="0">
                <a:solidFill>
                  <a:srgbClr val="239488"/>
                </a:solidFill>
                <a:latin typeface="+mn-lt"/>
                <a:ea typeface="微软雅黑"/>
              </a:rPr>
              <a:t>亿吨</a:t>
            </a:r>
            <a:r>
              <a:rPr lang="zh-CN" altLang="en-US" sz="2400" dirty="0">
                <a:latin typeface="+mn-lt"/>
                <a:ea typeface="微软雅黑"/>
              </a:rPr>
              <a:t>二氧化碳当量的排放</a:t>
            </a:r>
          </a:p>
        </p:txBody>
      </p:sp>
    </p:spTree>
    <p:extLst>
      <p:ext uri="{BB962C8B-B14F-4D97-AF65-F5344CB8AC3E}">
        <p14:creationId xmlns:p14="http://schemas.microsoft.com/office/powerpoint/2010/main" val="142672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占位符 2"/>
          <p:cNvSpPr txBox="1">
            <a:spLocks/>
          </p:cNvSpPr>
          <p:nvPr/>
        </p:nvSpPr>
        <p:spPr bwMode="auto">
          <a:xfrm>
            <a:off x="730248" y="889129"/>
            <a:ext cx="6313489" cy="42473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anchor="t" anchorCtr="0" compatLnSpc="1">
            <a:prstTxWarp prst="textNoShape">
              <a:avLst/>
            </a:prstTxWarp>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rgbClr val="007150"/>
                </a:solidFill>
                <a:latin typeface="微软雅黑 Light" panose="020B0502040204020203" pitchFamily="34" charset="-122"/>
                <a:ea typeface="微软雅黑 Light" panose="020B0502040204020203"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rgbClr val="007150"/>
                </a:solidFill>
                <a:latin typeface="微软雅黑 Light" panose="020B0502040204020203" pitchFamily="34" charset="-122"/>
                <a:ea typeface="微软雅黑 Light" panose="020B0502040204020203"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rgbClr val="007150"/>
                </a:solidFill>
                <a:latin typeface="微软雅黑 Light" panose="020B0502040204020203" pitchFamily="34" charset="-122"/>
                <a:ea typeface="微软雅黑 Light" panose="020B0502040204020203"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007150"/>
                </a:solidFill>
                <a:latin typeface="微软雅黑 Light" panose="020B0502040204020203" pitchFamily="34" charset="-122"/>
                <a:ea typeface="微软雅黑 Light" panose="020B0502040204020203"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007150"/>
                </a:solidFill>
                <a:latin typeface="微软雅黑 Light" panose="020B0502040204020203" pitchFamily="34" charset="-122"/>
                <a:ea typeface="微软雅黑 Light" panose="020B0502040204020203"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2400" dirty="0">
                <a:ea typeface="微软雅黑"/>
              </a:rPr>
              <a:t>（四）国际主要碳交易体系对比</a:t>
            </a:r>
          </a:p>
        </p:txBody>
      </p:sp>
      <p:sp>
        <p:nvSpPr>
          <p:cNvPr id="32" name="矩形 31"/>
          <p:cNvSpPr/>
          <p:nvPr/>
        </p:nvSpPr>
        <p:spPr>
          <a:xfrm>
            <a:off x="1521634" y="188356"/>
            <a:ext cx="3416320" cy="523220"/>
          </a:xfrm>
          <a:prstGeom prst="rect">
            <a:avLst/>
          </a:prstGeom>
        </p:spPr>
        <p:txBody>
          <a:bodyPr wrap="none">
            <a:spAutoFit/>
          </a:bodyPr>
          <a:lstStyle/>
          <a:p>
            <a:pPr>
              <a:defRPr/>
            </a:pPr>
            <a:r>
              <a:rPr lang="zh-CN" altLang="zh-CN" sz="2800" b="1" dirty="0">
                <a:solidFill>
                  <a:srgbClr val="027C5F"/>
                </a:solidFill>
                <a:latin typeface="Arial"/>
                <a:ea typeface="Microsoft YaHei"/>
              </a:rPr>
              <a:t>国际碳市场体系</a:t>
            </a:r>
            <a:r>
              <a:rPr lang="zh-CN" altLang="en-US" sz="2800" b="1" dirty="0">
                <a:solidFill>
                  <a:srgbClr val="027C5F"/>
                </a:solidFill>
                <a:latin typeface="Arial"/>
                <a:ea typeface="Microsoft YaHei"/>
              </a:rPr>
              <a:t>介绍</a:t>
            </a:r>
            <a:endParaRPr lang="zh-CN" altLang="zh-CN" sz="2800" b="1" dirty="0">
              <a:solidFill>
                <a:srgbClr val="027C5F"/>
              </a:solidFill>
              <a:latin typeface="Arial"/>
              <a:ea typeface="Microsoft YaHei"/>
            </a:endParaRPr>
          </a:p>
        </p:txBody>
      </p:sp>
      <p:grpSp>
        <p:nvGrpSpPr>
          <p:cNvPr id="9" name="组合 8"/>
          <p:cNvGrpSpPr/>
          <p:nvPr/>
        </p:nvGrpSpPr>
        <p:grpSpPr>
          <a:xfrm>
            <a:off x="2402943" y="2044064"/>
            <a:ext cx="6845420" cy="3913549"/>
            <a:chOff x="353795" y="1475618"/>
            <a:chExt cx="8388677" cy="5069410"/>
          </a:xfrm>
        </p:grpSpPr>
        <p:sp>
          <p:nvSpPr>
            <p:cNvPr id="10" name="Freeform 375"/>
            <p:cNvSpPr/>
            <p:nvPr/>
          </p:nvSpPr>
          <p:spPr bwMode="gray">
            <a:xfrm>
              <a:off x="2171866" y="1964058"/>
              <a:ext cx="155517" cy="344128"/>
            </a:xfrm>
            <a:custGeom>
              <a:avLst/>
              <a:gdLst>
                <a:gd name="T0" fmla="*/ 76 w 84"/>
                <a:gd name="T1" fmla="*/ 8 h 186"/>
                <a:gd name="T2" fmla="*/ 74 w 84"/>
                <a:gd name="T3" fmla="*/ 4 h 186"/>
                <a:gd name="T4" fmla="*/ 74 w 84"/>
                <a:gd name="T5" fmla="*/ 0 h 186"/>
                <a:gd name="T6" fmla="*/ 70 w 84"/>
                <a:gd name="T7" fmla="*/ 0 h 186"/>
                <a:gd name="T8" fmla="*/ 64 w 84"/>
                <a:gd name="T9" fmla="*/ 8 h 186"/>
                <a:gd name="T10" fmla="*/ 50 w 84"/>
                <a:gd name="T11" fmla="*/ 22 h 186"/>
                <a:gd name="T12" fmla="*/ 38 w 84"/>
                <a:gd name="T13" fmla="*/ 30 h 186"/>
                <a:gd name="T14" fmla="*/ 34 w 84"/>
                <a:gd name="T15" fmla="*/ 32 h 186"/>
                <a:gd name="T16" fmla="*/ 2 w 84"/>
                <a:gd name="T17" fmla="*/ 116 h 186"/>
                <a:gd name="T18" fmla="*/ 0 w 84"/>
                <a:gd name="T19" fmla="*/ 148 h 186"/>
                <a:gd name="T20" fmla="*/ 2 w 84"/>
                <a:gd name="T21" fmla="*/ 148 h 186"/>
                <a:gd name="T22" fmla="*/ 6 w 84"/>
                <a:gd name="T23" fmla="*/ 150 h 186"/>
                <a:gd name="T24" fmla="*/ 4 w 84"/>
                <a:gd name="T25" fmla="*/ 158 h 186"/>
                <a:gd name="T26" fmla="*/ 4 w 84"/>
                <a:gd name="T27" fmla="*/ 168 h 186"/>
                <a:gd name="T28" fmla="*/ 6 w 84"/>
                <a:gd name="T29" fmla="*/ 176 h 186"/>
                <a:gd name="T30" fmla="*/ 14 w 84"/>
                <a:gd name="T31" fmla="*/ 178 h 186"/>
                <a:gd name="T32" fmla="*/ 24 w 84"/>
                <a:gd name="T33" fmla="*/ 180 h 186"/>
                <a:gd name="T34" fmla="*/ 28 w 84"/>
                <a:gd name="T35" fmla="*/ 184 h 186"/>
                <a:gd name="T36" fmla="*/ 40 w 84"/>
                <a:gd name="T37" fmla="*/ 186 h 186"/>
                <a:gd name="T38" fmla="*/ 44 w 84"/>
                <a:gd name="T39" fmla="*/ 184 h 186"/>
                <a:gd name="T40" fmla="*/ 48 w 84"/>
                <a:gd name="T41" fmla="*/ 180 h 186"/>
                <a:gd name="T42" fmla="*/ 48 w 84"/>
                <a:gd name="T43" fmla="*/ 174 h 186"/>
                <a:gd name="T44" fmla="*/ 44 w 84"/>
                <a:gd name="T45" fmla="*/ 170 h 186"/>
                <a:gd name="T46" fmla="*/ 40 w 84"/>
                <a:gd name="T47" fmla="*/ 170 h 186"/>
                <a:gd name="T48" fmla="*/ 30 w 84"/>
                <a:gd name="T49" fmla="*/ 154 h 186"/>
                <a:gd name="T50" fmla="*/ 26 w 84"/>
                <a:gd name="T51" fmla="*/ 128 h 186"/>
                <a:gd name="T52" fmla="*/ 34 w 84"/>
                <a:gd name="T53" fmla="*/ 100 h 186"/>
                <a:gd name="T54" fmla="*/ 32 w 84"/>
                <a:gd name="T55" fmla="*/ 96 h 186"/>
                <a:gd name="T56" fmla="*/ 34 w 84"/>
                <a:gd name="T57" fmla="*/ 86 h 186"/>
                <a:gd name="T58" fmla="*/ 40 w 84"/>
                <a:gd name="T59" fmla="*/ 76 h 186"/>
                <a:gd name="T60" fmla="*/ 56 w 84"/>
                <a:gd name="T61" fmla="*/ 50 h 186"/>
                <a:gd name="T62" fmla="*/ 84 w 84"/>
                <a:gd name="T63" fmla="*/ 22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4" h="186">
                  <a:moveTo>
                    <a:pt x="76" y="8"/>
                  </a:moveTo>
                  <a:lnTo>
                    <a:pt x="76" y="8"/>
                  </a:lnTo>
                  <a:lnTo>
                    <a:pt x="76" y="6"/>
                  </a:lnTo>
                  <a:lnTo>
                    <a:pt x="74" y="4"/>
                  </a:lnTo>
                  <a:lnTo>
                    <a:pt x="74" y="2"/>
                  </a:lnTo>
                  <a:lnTo>
                    <a:pt x="74" y="0"/>
                  </a:lnTo>
                  <a:lnTo>
                    <a:pt x="72" y="0"/>
                  </a:lnTo>
                  <a:lnTo>
                    <a:pt x="70" y="0"/>
                  </a:lnTo>
                  <a:lnTo>
                    <a:pt x="66" y="2"/>
                  </a:lnTo>
                  <a:lnTo>
                    <a:pt x="64" y="8"/>
                  </a:lnTo>
                  <a:lnTo>
                    <a:pt x="56" y="16"/>
                  </a:lnTo>
                  <a:lnTo>
                    <a:pt x="50" y="22"/>
                  </a:lnTo>
                  <a:lnTo>
                    <a:pt x="44" y="28"/>
                  </a:lnTo>
                  <a:lnTo>
                    <a:pt x="38" y="30"/>
                  </a:lnTo>
                  <a:lnTo>
                    <a:pt x="36" y="32"/>
                  </a:lnTo>
                  <a:lnTo>
                    <a:pt x="34" y="32"/>
                  </a:lnTo>
                  <a:lnTo>
                    <a:pt x="8" y="88"/>
                  </a:lnTo>
                  <a:lnTo>
                    <a:pt x="2" y="116"/>
                  </a:lnTo>
                  <a:lnTo>
                    <a:pt x="2" y="124"/>
                  </a:lnTo>
                  <a:lnTo>
                    <a:pt x="0" y="148"/>
                  </a:lnTo>
                  <a:lnTo>
                    <a:pt x="2" y="148"/>
                  </a:lnTo>
                  <a:lnTo>
                    <a:pt x="2" y="148"/>
                  </a:lnTo>
                  <a:lnTo>
                    <a:pt x="4" y="148"/>
                  </a:lnTo>
                  <a:lnTo>
                    <a:pt x="6" y="150"/>
                  </a:lnTo>
                  <a:lnTo>
                    <a:pt x="6" y="154"/>
                  </a:lnTo>
                  <a:lnTo>
                    <a:pt x="4" y="158"/>
                  </a:lnTo>
                  <a:lnTo>
                    <a:pt x="4" y="162"/>
                  </a:lnTo>
                  <a:lnTo>
                    <a:pt x="4" y="168"/>
                  </a:lnTo>
                  <a:lnTo>
                    <a:pt x="4" y="172"/>
                  </a:lnTo>
                  <a:lnTo>
                    <a:pt x="6" y="176"/>
                  </a:lnTo>
                  <a:lnTo>
                    <a:pt x="8" y="178"/>
                  </a:lnTo>
                  <a:lnTo>
                    <a:pt x="14" y="178"/>
                  </a:lnTo>
                  <a:lnTo>
                    <a:pt x="20" y="178"/>
                  </a:lnTo>
                  <a:lnTo>
                    <a:pt x="24" y="180"/>
                  </a:lnTo>
                  <a:lnTo>
                    <a:pt x="26" y="182"/>
                  </a:lnTo>
                  <a:lnTo>
                    <a:pt x="28" y="184"/>
                  </a:lnTo>
                  <a:lnTo>
                    <a:pt x="28" y="184"/>
                  </a:lnTo>
                  <a:lnTo>
                    <a:pt x="40" y="186"/>
                  </a:lnTo>
                  <a:lnTo>
                    <a:pt x="42" y="186"/>
                  </a:lnTo>
                  <a:lnTo>
                    <a:pt x="44" y="184"/>
                  </a:lnTo>
                  <a:lnTo>
                    <a:pt x="46" y="184"/>
                  </a:lnTo>
                  <a:lnTo>
                    <a:pt x="48" y="180"/>
                  </a:lnTo>
                  <a:lnTo>
                    <a:pt x="50" y="178"/>
                  </a:lnTo>
                  <a:lnTo>
                    <a:pt x="48" y="174"/>
                  </a:lnTo>
                  <a:lnTo>
                    <a:pt x="46" y="172"/>
                  </a:lnTo>
                  <a:lnTo>
                    <a:pt x="44" y="170"/>
                  </a:lnTo>
                  <a:lnTo>
                    <a:pt x="40" y="170"/>
                  </a:lnTo>
                  <a:lnTo>
                    <a:pt x="40" y="170"/>
                  </a:lnTo>
                  <a:lnTo>
                    <a:pt x="30" y="158"/>
                  </a:lnTo>
                  <a:lnTo>
                    <a:pt x="30" y="154"/>
                  </a:lnTo>
                  <a:lnTo>
                    <a:pt x="26" y="142"/>
                  </a:lnTo>
                  <a:lnTo>
                    <a:pt x="26" y="128"/>
                  </a:lnTo>
                  <a:lnTo>
                    <a:pt x="26" y="112"/>
                  </a:lnTo>
                  <a:lnTo>
                    <a:pt x="34" y="100"/>
                  </a:lnTo>
                  <a:lnTo>
                    <a:pt x="34" y="98"/>
                  </a:lnTo>
                  <a:lnTo>
                    <a:pt x="32" y="96"/>
                  </a:lnTo>
                  <a:lnTo>
                    <a:pt x="32" y="92"/>
                  </a:lnTo>
                  <a:lnTo>
                    <a:pt x="34" y="86"/>
                  </a:lnTo>
                  <a:lnTo>
                    <a:pt x="36" y="82"/>
                  </a:lnTo>
                  <a:lnTo>
                    <a:pt x="40" y="76"/>
                  </a:lnTo>
                  <a:lnTo>
                    <a:pt x="48" y="66"/>
                  </a:lnTo>
                  <a:lnTo>
                    <a:pt x="56" y="50"/>
                  </a:lnTo>
                  <a:lnTo>
                    <a:pt x="66" y="36"/>
                  </a:lnTo>
                  <a:lnTo>
                    <a:pt x="84" y="22"/>
                  </a:lnTo>
                  <a:lnTo>
                    <a:pt x="76" y="8"/>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1" name="Freeform 376"/>
            <p:cNvSpPr/>
            <p:nvPr/>
          </p:nvSpPr>
          <p:spPr bwMode="gray">
            <a:xfrm>
              <a:off x="1842318" y="1675434"/>
              <a:ext cx="203654" cy="129510"/>
            </a:xfrm>
            <a:custGeom>
              <a:avLst/>
              <a:gdLst>
                <a:gd name="T0" fmla="*/ 26 w 110"/>
                <a:gd name="T1" fmla="*/ 10 h 70"/>
                <a:gd name="T2" fmla="*/ 26 w 110"/>
                <a:gd name="T3" fmla="*/ 10 h 70"/>
                <a:gd name="T4" fmla="*/ 26 w 110"/>
                <a:gd name="T5" fmla="*/ 12 h 70"/>
                <a:gd name="T6" fmla="*/ 24 w 110"/>
                <a:gd name="T7" fmla="*/ 16 h 70"/>
                <a:gd name="T8" fmla="*/ 22 w 110"/>
                <a:gd name="T9" fmla="*/ 18 h 70"/>
                <a:gd name="T10" fmla="*/ 20 w 110"/>
                <a:gd name="T11" fmla="*/ 20 h 70"/>
                <a:gd name="T12" fmla="*/ 14 w 110"/>
                <a:gd name="T13" fmla="*/ 22 h 70"/>
                <a:gd name="T14" fmla="*/ 10 w 110"/>
                <a:gd name="T15" fmla="*/ 24 h 70"/>
                <a:gd name="T16" fmla="*/ 4 w 110"/>
                <a:gd name="T17" fmla="*/ 24 h 70"/>
                <a:gd name="T18" fmla="*/ 2 w 110"/>
                <a:gd name="T19" fmla="*/ 28 h 70"/>
                <a:gd name="T20" fmla="*/ 0 w 110"/>
                <a:gd name="T21" fmla="*/ 30 h 70"/>
                <a:gd name="T22" fmla="*/ 0 w 110"/>
                <a:gd name="T23" fmla="*/ 32 h 70"/>
                <a:gd name="T24" fmla="*/ 2 w 110"/>
                <a:gd name="T25" fmla="*/ 34 h 70"/>
                <a:gd name="T26" fmla="*/ 8 w 110"/>
                <a:gd name="T27" fmla="*/ 38 h 70"/>
                <a:gd name="T28" fmla="*/ 22 w 110"/>
                <a:gd name="T29" fmla="*/ 42 h 70"/>
                <a:gd name="T30" fmla="*/ 34 w 110"/>
                <a:gd name="T31" fmla="*/ 44 h 70"/>
                <a:gd name="T32" fmla="*/ 46 w 110"/>
                <a:gd name="T33" fmla="*/ 44 h 70"/>
                <a:gd name="T34" fmla="*/ 50 w 110"/>
                <a:gd name="T35" fmla="*/ 44 h 70"/>
                <a:gd name="T36" fmla="*/ 68 w 110"/>
                <a:gd name="T37" fmla="*/ 70 h 70"/>
                <a:gd name="T38" fmla="*/ 86 w 110"/>
                <a:gd name="T39" fmla="*/ 56 h 70"/>
                <a:gd name="T40" fmla="*/ 88 w 110"/>
                <a:gd name="T41" fmla="*/ 44 h 70"/>
                <a:gd name="T42" fmla="*/ 88 w 110"/>
                <a:gd name="T43" fmla="*/ 44 h 70"/>
                <a:gd name="T44" fmla="*/ 92 w 110"/>
                <a:gd name="T45" fmla="*/ 42 h 70"/>
                <a:gd name="T46" fmla="*/ 96 w 110"/>
                <a:gd name="T47" fmla="*/ 40 h 70"/>
                <a:gd name="T48" fmla="*/ 100 w 110"/>
                <a:gd name="T49" fmla="*/ 36 h 70"/>
                <a:gd name="T50" fmla="*/ 104 w 110"/>
                <a:gd name="T51" fmla="*/ 32 h 70"/>
                <a:gd name="T52" fmla="*/ 108 w 110"/>
                <a:gd name="T53" fmla="*/ 28 h 70"/>
                <a:gd name="T54" fmla="*/ 110 w 110"/>
                <a:gd name="T55" fmla="*/ 22 h 70"/>
                <a:gd name="T56" fmla="*/ 110 w 110"/>
                <a:gd name="T57" fmla="*/ 18 h 70"/>
                <a:gd name="T58" fmla="*/ 110 w 110"/>
                <a:gd name="T59" fmla="*/ 16 h 70"/>
                <a:gd name="T60" fmla="*/ 108 w 110"/>
                <a:gd name="T61" fmla="*/ 16 h 70"/>
                <a:gd name="T62" fmla="*/ 106 w 110"/>
                <a:gd name="T63" fmla="*/ 16 h 70"/>
                <a:gd name="T64" fmla="*/ 104 w 110"/>
                <a:gd name="T65" fmla="*/ 18 h 70"/>
                <a:gd name="T66" fmla="*/ 102 w 110"/>
                <a:gd name="T67" fmla="*/ 18 h 70"/>
                <a:gd name="T68" fmla="*/ 100 w 110"/>
                <a:gd name="T69" fmla="*/ 20 h 70"/>
                <a:gd name="T70" fmla="*/ 98 w 110"/>
                <a:gd name="T71" fmla="*/ 22 h 70"/>
                <a:gd name="T72" fmla="*/ 98 w 110"/>
                <a:gd name="T73" fmla="*/ 22 h 70"/>
                <a:gd name="T74" fmla="*/ 80 w 110"/>
                <a:gd name="T75" fmla="*/ 32 h 70"/>
                <a:gd name="T76" fmla="*/ 62 w 110"/>
                <a:gd name="T77" fmla="*/ 30 h 70"/>
                <a:gd name="T78" fmla="*/ 60 w 110"/>
                <a:gd name="T79" fmla="*/ 28 h 70"/>
                <a:gd name="T80" fmla="*/ 58 w 110"/>
                <a:gd name="T81" fmla="*/ 28 h 70"/>
                <a:gd name="T82" fmla="*/ 56 w 110"/>
                <a:gd name="T83" fmla="*/ 24 h 70"/>
                <a:gd name="T84" fmla="*/ 56 w 110"/>
                <a:gd name="T85" fmla="*/ 22 h 70"/>
                <a:gd name="T86" fmla="*/ 56 w 110"/>
                <a:gd name="T87" fmla="*/ 18 h 70"/>
                <a:gd name="T88" fmla="*/ 58 w 110"/>
                <a:gd name="T89" fmla="*/ 14 h 70"/>
                <a:gd name="T90" fmla="*/ 62 w 110"/>
                <a:gd name="T91" fmla="*/ 10 h 70"/>
                <a:gd name="T92" fmla="*/ 64 w 110"/>
                <a:gd name="T93" fmla="*/ 6 h 70"/>
                <a:gd name="T94" fmla="*/ 66 w 110"/>
                <a:gd name="T95" fmla="*/ 4 h 70"/>
                <a:gd name="T96" fmla="*/ 66 w 110"/>
                <a:gd name="T97" fmla="*/ 4 h 70"/>
                <a:gd name="T98" fmla="*/ 62 w 110"/>
                <a:gd name="T99" fmla="*/ 2 h 70"/>
                <a:gd name="T100" fmla="*/ 54 w 110"/>
                <a:gd name="T101" fmla="*/ 2 h 70"/>
                <a:gd name="T102" fmla="*/ 44 w 110"/>
                <a:gd name="T103" fmla="*/ 0 h 70"/>
                <a:gd name="T104" fmla="*/ 34 w 110"/>
                <a:gd name="T105" fmla="*/ 4 h 70"/>
                <a:gd name="T106" fmla="*/ 26 w 110"/>
                <a:gd name="T107" fmla="*/ 1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70">
                  <a:moveTo>
                    <a:pt x="26" y="10"/>
                  </a:moveTo>
                  <a:lnTo>
                    <a:pt x="26" y="10"/>
                  </a:lnTo>
                  <a:lnTo>
                    <a:pt x="26" y="12"/>
                  </a:lnTo>
                  <a:lnTo>
                    <a:pt x="24" y="16"/>
                  </a:lnTo>
                  <a:lnTo>
                    <a:pt x="22" y="18"/>
                  </a:lnTo>
                  <a:lnTo>
                    <a:pt x="20" y="20"/>
                  </a:lnTo>
                  <a:lnTo>
                    <a:pt x="14" y="22"/>
                  </a:lnTo>
                  <a:lnTo>
                    <a:pt x="10" y="24"/>
                  </a:lnTo>
                  <a:lnTo>
                    <a:pt x="4" y="24"/>
                  </a:lnTo>
                  <a:lnTo>
                    <a:pt x="2" y="28"/>
                  </a:lnTo>
                  <a:lnTo>
                    <a:pt x="0" y="30"/>
                  </a:lnTo>
                  <a:lnTo>
                    <a:pt x="0" y="32"/>
                  </a:lnTo>
                  <a:lnTo>
                    <a:pt x="2" y="34"/>
                  </a:lnTo>
                  <a:lnTo>
                    <a:pt x="8" y="38"/>
                  </a:lnTo>
                  <a:lnTo>
                    <a:pt x="22" y="42"/>
                  </a:lnTo>
                  <a:lnTo>
                    <a:pt x="34" y="44"/>
                  </a:lnTo>
                  <a:lnTo>
                    <a:pt x="46" y="44"/>
                  </a:lnTo>
                  <a:lnTo>
                    <a:pt x="50" y="44"/>
                  </a:lnTo>
                  <a:lnTo>
                    <a:pt x="68" y="70"/>
                  </a:lnTo>
                  <a:lnTo>
                    <a:pt x="86" y="56"/>
                  </a:lnTo>
                  <a:lnTo>
                    <a:pt x="88" y="44"/>
                  </a:lnTo>
                  <a:lnTo>
                    <a:pt x="88" y="44"/>
                  </a:lnTo>
                  <a:lnTo>
                    <a:pt x="92" y="42"/>
                  </a:lnTo>
                  <a:lnTo>
                    <a:pt x="96" y="40"/>
                  </a:lnTo>
                  <a:lnTo>
                    <a:pt x="100" y="36"/>
                  </a:lnTo>
                  <a:lnTo>
                    <a:pt x="104" y="32"/>
                  </a:lnTo>
                  <a:lnTo>
                    <a:pt x="108" y="28"/>
                  </a:lnTo>
                  <a:lnTo>
                    <a:pt x="110" y="22"/>
                  </a:lnTo>
                  <a:lnTo>
                    <a:pt x="110" y="18"/>
                  </a:lnTo>
                  <a:lnTo>
                    <a:pt x="110" y="16"/>
                  </a:lnTo>
                  <a:lnTo>
                    <a:pt x="108" y="16"/>
                  </a:lnTo>
                  <a:lnTo>
                    <a:pt x="106" y="16"/>
                  </a:lnTo>
                  <a:lnTo>
                    <a:pt x="104" y="18"/>
                  </a:lnTo>
                  <a:lnTo>
                    <a:pt x="102" y="18"/>
                  </a:lnTo>
                  <a:lnTo>
                    <a:pt x="100" y="20"/>
                  </a:lnTo>
                  <a:lnTo>
                    <a:pt x="98" y="22"/>
                  </a:lnTo>
                  <a:lnTo>
                    <a:pt x="98" y="22"/>
                  </a:lnTo>
                  <a:lnTo>
                    <a:pt x="80" y="32"/>
                  </a:lnTo>
                  <a:lnTo>
                    <a:pt x="62" y="30"/>
                  </a:lnTo>
                  <a:lnTo>
                    <a:pt x="60" y="28"/>
                  </a:lnTo>
                  <a:lnTo>
                    <a:pt x="58" y="28"/>
                  </a:lnTo>
                  <a:lnTo>
                    <a:pt x="56" y="24"/>
                  </a:lnTo>
                  <a:lnTo>
                    <a:pt x="56" y="22"/>
                  </a:lnTo>
                  <a:lnTo>
                    <a:pt x="56" y="18"/>
                  </a:lnTo>
                  <a:lnTo>
                    <a:pt x="58" y="14"/>
                  </a:lnTo>
                  <a:lnTo>
                    <a:pt x="62" y="10"/>
                  </a:lnTo>
                  <a:lnTo>
                    <a:pt x="64" y="6"/>
                  </a:lnTo>
                  <a:lnTo>
                    <a:pt x="66" y="4"/>
                  </a:lnTo>
                  <a:lnTo>
                    <a:pt x="66" y="4"/>
                  </a:lnTo>
                  <a:lnTo>
                    <a:pt x="62" y="2"/>
                  </a:lnTo>
                  <a:lnTo>
                    <a:pt x="54" y="2"/>
                  </a:lnTo>
                  <a:lnTo>
                    <a:pt x="44" y="0"/>
                  </a:lnTo>
                  <a:lnTo>
                    <a:pt x="34" y="4"/>
                  </a:lnTo>
                  <a:lnTo>
                    <a:pt x="26" y="1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2" name="Freeform 377"/>
            <p:cNvSpPr/>
            <p:nvPr/>
          </p:nvSpPr>
          <p:spPr bwMode="gray">
            <a:xfrm>
              <a:off x="1157301" y="1705037"/>
              <a:ext cx="203654" cy="407033"/>
            </a:xfrm>
            <a:custGeom>
              <a:avLst/>
              <a:gdLst>
                <a:gd name="T0" fmla="*/ 44 w 110"/>
                <a:gd name="T1" fmla="*/ 20 h 220"/>
                <a:gd name="T2" fmla="*/ 40 w 110"/>
                <a:gd name="T3" fmla="*/ 20 h 220"/>
                <a:gd name="T4" fmla="*/ 36 w 110"/>
                <a:gd name="T5" fmla="*/ 20 h 220"/>
                <a:gd name="T6" fmla="*/ 34 w 110"/>
                <a:gd name="T7" fmla="*/ 26 h 220"/>
                <a:gd name="T8" fmla="*/ 32 w 110"/>
                <a:gd name="T9" fmla="*/ 32 h 220"/>
                <a:gd name="T10" fmla="*/ 28 w 110"/>
                <a:gd name="T11" fmla="*/ 34 h 220"/>
                <a:gd name="T12" fmla="*/ 24 w 110"/>
                <a:gd name="T13" fmla="*/ 34 h 220"/>
                <a:gd name="T14" fmla="*/ 24 w 110"/>
                <a:gd name="T15" fmla="*/ 34 h 220"/>
                <a:gd name="T16" fmla="*/ 20 w 110"/>
                <a:gd name="T17" fmla="*/ 26 h 220"/>
                <a:gd name="T18" fmla="*/ 12 w 110"/>
                <a:gd name="T19" fmla="*/ 18 h 220"/>
                <a:gd name="T20" fmla="*/ 2 w 110"/>
                <a:gd name="T21" fmla="*/ 16 h 220"/>
                <a:gd name="T22" fmla="*/ 0 w 110"/>
                <a:gd name="T23" fmla="*/ 60 h 220"/>
                <a:gd name="T24" fmla="*/ 4 w 110"/>
                <a:gd name="T25" fmla="*/ 72 h 220"/>
                <a:gd name="T26" fmla="*/ 14 w 110"/>
                <a:gd name="T27" fmla="*/ 94 h 220"/>
                <a:gd name="T28" fmla="*/ 42 w 110"/>
                <a:gd name="T29" fmla="*/ 106 h 220"/>
                <a:gd name="T30" fmla="*/ 58 w 110"/>
                <a:gd name="T31" fmla="*/ 94 h 220"/>
                <a:gd name="T32" fmla="*/ 60 w 110"/>
                <a:gd name="T33" fmla="*/ 96 h 220"/>
                <a:gd name="T34" fmla="*/ 66 w 110"/>
                <a:gd name="T35" fmla="*/ 100 h 220"/>
                <a:gd name="T36" fmla="*/ 68 w 110"/>
                <a:gd name="T37" fmla="*/ 106 h 220"/>
                <a:gd name="T38" fmla="*/ 62 w 110"/>
                <a:gd name="T39" fmla="*/ 114 h 220"/>
                <a:gd name="T40" fmla="*/ 46 w 110"/>
                <a:gd name="T41" fmla="*/ 126 h 220"/>
                <a:gd name="T42" fmla="*/ 38 w 110"/>
                <a:gd name="T43" fmla="*/ 130 h 220"/>
                <a:gd name="T44" fmla="*/ 36 w 110"/>
                <a:gd name="T45" fmla="*/ 144 h 220"/>
                <a:gd name="T46" fmla="*/ 36 w 110"/>
                <a:gd name="T47" fmla="*/ 166 h 220"/>
                <a:gd name="T48" fmla="*/ 38 w 110"/>
                <a:gd name="T49" fmla="*/ 170 h 220"/>
                <a:gd name="T50" fmla="*/ 42 w 110"/>
                <a:gd name="T51" fmla="*/ 182 h 220"/>
                <a:gd name="T52" fmla="*/ 48 w 110"/>
                <a:gd name="T53" fmla="*/ 192 h 220"/>
                <a:gd name="T54" fmla="*/ 56 w 110"/>
                <a:gd name="T55" fmla="*/ 202 h 220"/>
                <a:gd name="T56" fmla="*/ 62 w 110"/>
                <a:gd name="T57" fmla="*/ 212 h 220"/>
                <a:gd name="T58" fmla="*/ 66 w 110"/>
                <a:gd name="T59" fmla="*/ 220 h 220"/>
                <a:gd name="T60" fmla="*/ 74 w 110"/>
                <a:gd name="T61" fmla="*/ 212 h 220"/>
                <a:gd name="T62" fmla="*/ 90 w 110"/>
                <a:gd name="T63" fmla="*/ 154 h 220"/>
                <a:gd name="T64" fmla="*/ 104 w 110"/>
                <a:gd name="T65" fmla="*/ 98 h 220"/>
                <a:gd name="T66" fmla="*/ 108 w 110"/>
                <a:gd name="T67" fmla="*/ 88 h 220"/>
                <a:gd name="T68" fmla="*/ 108 w 110"/>
                <a:gd name="T69" fmla="*/ 66 h 220"/>
                <a:gd name="T70" fmla="*/ 102 w 110"/>
                <a:gd name="T71" fmla="*/ 22 h 220"/>
                <a:gd name="T72" fmla="*/ 70 w 110"/>
                <a:gd name="T73" fmla="*/ 2 h 220"/>
                <a:gd name="T74" fmla="*/ 64 w 110"/>
                <a:gd name="T75" fmla="*/ 4 h 220"/>
                <a:gd name="T76" fmla="*/ 58 w 110"/>
                <a:gd name="T77" fmla="*/ 8 h 220"/>
                <a:gd name="T78" fmla="*/ 58 w 110"/>
                <a:gd name="T79" fmla="*/ 14 h 220"/>
                <a:gd name="T80" fmla="*/ 56 w 110"/>
                <a:gd name="T81" fmla="*/ 24 h 220"/>
                <a:gd name="T82" fmla="*/ 54 w 110"/>
                <a:gd name="T83" fmla="*/ 30 h 220"/>
                <a:gd name="T84" fmla="*/ 44 w 110"/>
                <a:gd name="T85" fmla="*/ 22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0" h="220">
                  <a:moveTo>
                    <a:pt x="44" y="22"/>
                  </a:moveTo>
                  <a:lnTo>
                    <a:pt x="44" y="20"/>
                  </a:lnTo>
                  <a:lnTo>
                    <a:pt x="42" y="20"/>
                  </a:lnTo>
                  <a:lnTo>
                    <a:pt x="40" y="20"/>
                  </a:lnTo>
                  <a:lnTo>
                    <a:pt x="38" y="20"/>
                  </a:lnTo>
                  <a:lnTo>
                    <a:pt x="36" y="20"/>
                  </a:lnTo>
                  <a:lnTo>
                    <a:pt x="34" y="22"/>
                  </a:lnTo>
                  <a:lnTo>
                    <a:pt x="34" y="26"/>
                  </a:lnTo>
                  <a:lnTo>
                    <a:pt x="34" y="28"/>
                  </a:lnTo>
                  <a:lnTo>
                    <a:pt x="32" y="32"/>
                  </a:lnTo>
                  <a:lnTo>
                    <a:pt x="32" y="34"/>
                  </a:lnTo>
                  <a:lnTo>
                    <a:pt x="28" y="34"/>
                  </a:lnTo>
                  <a:lnTo>
                    <a:pt x="26" y="34"/>
                  </a:lnTo>
                  <a:lnTo>
                    <a:pt x="24" y="34"/>
                  </a:lnTo>
                  <a:lnTo>
                    <a:pt x="24" y="34"/>
                  </a:lnTo>
                  <a:lnTo>
                    <a:pt x="24" y="34"/>
                  </a:lnTo>
                  <a:lnTo>
                    <a:pt x="22" y="30"/>
                  </a:lnTo>
                  <a:lnTo>
                    <a:pt x="20" y="26"/>
                  </a:lnTo>
                  <a:lnTo>
                    <a:pt x="16" y="22"/>
                  </a:lnTo>
                  <a:lnTo>
                    <a:pt x="12" y="18"/>
                  </a:lnTo>
                  <a:lnTo>
                    <a:pt x="8" y="16"/>
                  </a:lnTo>
                  <a:lnTo>
                    <a:pt x="2" y="16"/>
                  </a:lnTo>
                  <a:lnTo>
                    <a:pt x="0" y="36"/>
                  </a:lnTo>
                  <a:lnTo>
                    <a:pt x="0" y="60"/>
                  </a:lnTo>
                  <a:lnTo>
                    <a:pt x="0" y="64"/>
                  </a:lnTo>
                  <a:lnTo>
                    <a:pt x="4" y="72"/>
                  </a:lnTo>
                  <a:lnTo>
                    <a:pt x="8" y="84"/>
                  </a:lnTo>
                  <a:lnTo>
                    <a:pt x="14" y="94"/>
                  </a:lnTo>
                  <a:lnTo>
                    <a:pt x="28" y="114"/>
                  </a:lnTo>
                  <a:lnTo>
                    <a:pt x="42" y="106"/>
                  </a:lnTo>
                  <a:lnTo>
                    <a:pt x="44" y="94"/>
                  </a:lnTo>
                  <a:lnTo>
                    <a:pt x="58" y="94"/>
                  </a:lnTo>
                  <a:lnTo>
                    <a:pt x="58" y="96"/>
                  </a:lnTo>
                  <a:lnTo>
                    <a:pt x="60" y="96"/>
                  </a:lnTo>
                  <a:lnTo>
                    <a:pt x="64" y="98"/>
                  </a:lnTo>
                  <a:lnTo>
                    <a:pt x="66" y="100"/>
                  </a:lnTo>
                  <a:lnTo>
                    <a:pt x="68" y="104"/>
                  </a:lnTo>
                  <a:lnTo>
                    <a:pt x="68" y="106"/>
                  </a:lnTo>
                  <a:lnTo>
                    <a:pt x="66" y="110"/>
                  </a:lnTo>
                  <a:lnTo>
                    <a:pt x="62" y="114"/>
                  </a:lnTo>
                  <a:lnTo>
                    <a:pt x="54" y="122"/>
                  </a:lnTo>
                  <a:lnTo>
                    <a:pt x="46" y="126"/>
                  </a:lnTo>
                  <a:lnTo>
                    <a:pt x="40" y="128"/>
                  </a:lnTo>
                  <a:lnTo>
                    <a:pt x="38" y="130"/>
                  </a:lnTo>
                  <a:lnTo>
                    <a:pt x="36" y="132"/>
                  </a:lnTo>
                  <a:lnTo>
                    <a:pt x="36" y="144"/>
                  </a:lnTo>
                  <a:lnTo>
                    <a:pt x="46" y="152"/>
                  </a:lnTo>
                  <a:lnTo>
                    <a:pt x="36" y="166"/>
                  </a:lnTo>
                  <a:lnTo>
                    <a:pt x="36" y="166"/>
                  </a:lnTo>
                  <a:lnTo>
                    <a:pt x="38" y="170"/>
                  </a:lnTo>
                  <a:lnTo>
                    <a:pt x="40" y="176"/>
                  </a:lnTo>
                  <a:lnTo>
                    <a:pt x="42" y="182"/>
                  </a:lnTo>
                  <a:lnTo>
                    <a:pt x="44" y="188"/>
                  </a:lnTo>
                  <a:lnTo>
                    <a:pt x="48" y="192"/>
                  </a:lnTo>
                  <a:lnTo>
                    <a:pt x="52" y="196"/>
                  </a:lnTo>
                  <a:lnTo>
                    <a:pt x="56" y="202"/>
                  </a:lnTo>
                  <a:lnTo>
                    <a:pt x="58" y="208"/>
                  </a:lnTo>
                  <a:lnTo>
                    <a:pt x="62" y="212"/>
                  </a:lnTo>
                  <a:lnTo>
                    <a:pt x="64" y="216"/>
                  </a:lnTo>
                  <a:lnTo>
                    <a:pt x="66" y="220"/>
                  </a:lnTo>
                  <a:lnTo>
                    <a:pt x="66" y="220"/>
                  </a:lnTo>
                  <a:lnTo>
                    <a:pt x="74" y="212"/>
                  </a:lnTo>
                  <a:lnTo>
                    <a:pt x="84" y="172"/>
                  </a:lnTo>
                  <a:lnTo>
                    <a:pt x="90" y="154"/>
                  </a:lnTo>
                  <a:lnTo>
                    <a:pt x="94" y="132"/>
                  </a:lnTo>
                  <a:lnTo>
                    <a:pt x="104" y="98"/>
                  </a:lnTo>
                  <a:lnTo>
                    <a:pt x="106" y="96"/>
                  </a:lnTo>
                  <a:lnTo>
                    <a:pt x="108" y="88"/>
                  </a:lnTo>
                  <a:lnTo>
                    <a:pt x="110" y="76"/>
                  </a:lnTo>
                  <a:lnTo>
                    <a:pt x="108" y="66"/>
                  </a:lnTo>
                  <a:lnTo>
                    <a:pt x="98" y="46"/>
                  </a:lnTo>
                  <a:lnTo>
                    <a:pt x="102" y="22"/>
                  </a:lnTo>
                  <a:lnTo>
                    <a:pt x="70" y="0"/>
                  </a:lnTo>
                  <a:lnTo>
                    <a:pt x="70" y="2"/>
                  </a:lnTo>
                  <a:lnTo>
                    <a:pt x="66" y="2"/>
                  </a:lnTo>
                  <a:lnTo>
                    <a:pt x="64" y="4"/>
                  </a:lnTo>
                  <a:lnTo>
                    <a:pt x="60" y="6"/>
                  </a:lnTo>
                  <a:lnTo>
                    <a:pt x="58" y="8"/>
                  </a:lnTo>
                  <a:lnTo>
                    <a:pt x="58" y="10"/>
                  </a:lnTo>
                  <a:lnTo>
                    <a:pt x="58" y="14"/>
                  </a:lnTo>
                  <a:lnTo>
                    <a:pt x="58" y="18"/>
                  </a:lnTo>
                  <a:lnTo>
                    <a:pt x="56" y="24"/>
                  </a:lnTo>
                  <a:lnTo>
                    <a:pt x="56" y="26"/>
                  </a:lnTo>
                  <a:lnTo>
                    <a:pt x="54" y="30"/>
                  </a:lnTo>
                  <a:lnTo>
                    <a:pt x="54" y="30"/>
                  </a:lnTo>
                  <a:lnTo>
                    <a:pt x="44" y="22"/>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8" name="Freeform 378"/>
            <p:cNvSpPr/>
            <p:nvPr/>
          </p:nvSpPr>
          <p:spPr bwMode="gray">
            <a:xfrm>
              <a:off x="1320224" y="1631031"/>
              <a:ext cx="225870" cy="173914"/>
            </a:xfrm>
            <a:custGeom>
              <a:avLst/>
              <a:gdLst>
                <a:gd name="T0" fmla="*/ 22 w 122"/>
                <a:gd name="T1" fmla="*/ 0 h 94"/>
                <a:gd name="T2" fmla="*/ 14 w 122"/>
                <a:gd name="T3" fmla="*/ 20 h 94"/>
                <a:gd name="T4" fmla="*/ 0 w 122"/>
                <a:gd name="T5" fmla="*/ 32 h 94"/>
                <a:gd name="T6" fmla="*/ 0 w 122"/>
                <a:gd name="T7" fmla="*/ 32 h 94"/>
                <a:gd name="T8" fmla="*/ 2 w 122"/>
                <a:gd name="T9" fmla="*/ 36 h 94"/>
                <a:gd name="T10" fmla="*/ 4 w 122"/>
                <a:gd name="T11" fmla="*/ 40 h 94"/>
                <a:gd name="T12" fmla="*/ 6 w 122"/>
                <a:gd name="T13" fmla="*/ 46 h 94"/>
                <a:gd name="T14" fmla="*/ 10 w 122"/>
                <a:gd name="T15" fmla="*/ 50 h 94"/>
                <a:gd name="T16" fmla="*/ 12 w 122"/>
                <a:gd name="T17" fmla="*/ 52 h 94"/>
                <a:gd name="T18" fmla="*/ 14 w 122"/>
                <a:gd name="T19" fmla="*/ 54 h 94"/>
                <a:gd name="T20" fmla="*/ 18 w 122"/>
                <a:gd name="T21" fmla="*/ 54 h 94"/>
                <a:gd name="T22" fmla="*/ 22 w 122"/>
                <a:gd name="T23" fmla="*/ 56 h 94"/>
                <a:gd name="T24" fmla="*/ 26 w 122"/>
                <a:gd name="T25" fmla="*/ 56 h 94"/>
                <a:gd name="T26" fmla="*/ 28 w 122"/>
                <a:gd name="T27" fmla="*/ 56 h 94"/>
                <a:gd name="T28" fmla="*/ 30 w 122"/>
                <a:gd name="T29" fmla="*/ 58 h 94"/>
                <a:gd name="T30" fmla="*/ 32 w 122"/>
                <a:gd name="T31" fmla="*/ 60 h 94"/>
                <a:gd name="T32" fmla="*/ 30 w 122"/>
                <a:gd name="T33" fmla="*/ 62 h 94"/>
                <a:gd name="T34" fmla="*/ 28 w 122"/>
                <a:gd name="T35" fmla="*/ 66 h 94"/>
                <a:gd name="T36" fmla="*/ 24 w 122"/>
                <a:gd name="T37" fmla="*/ 70 h 94"/>
                <a:gd name="T38" fmla="*/ 24 w 122"/>
                <a:gd name="T39" fmla="*/ 74 h 94"/>
                <a:gd name="T40" fmla="*/ 26 w 122"/>
                <a:gd name="T41" fmla="*/ 80 h 94"/>
                <a:gd name="T42" fmla="*/ 28 w 122"/>
                <a:gd name="T43" fmla="*/ 82 h 94"/>
                <a:gd name="T44" fmla="*/ 32 w 122"/>
                <a:gd name="T45" fmla="*/ 86 h 94"/>
                <a:gd name="T46" fmla="*/ 36 w 122"/>
                <a:gd name="T47" fmla="*/ 88 h 94"/>
                <a:gd name="T48" fmla="*/ 40 w 122"/>
                <a:gd name="T49" fmla="*/ 88 h 94"/>
                <a:gd name="T50" fmla="*/ 50 w 122"/>
                <a:gd name="T51" fmla="*/ 88 h 94"/>
                <a:gd name="T52" fmla="*/ 64 w 122"/>
                <a:gd name="T53" fmla="*/ 88 h 94"/>
                <a:gd name="T54" fmla="*/ 80 w 122"/>
                <a:gd name="T55" fmla="*/ 94 h 94"/>
                <a:gd name="T56" fmla="*/ 122 w 122"/>
                <a:gd name="T57" fmla="*/ 42 h 94"/>
                <a:gd name="T58" fmla="*/ 114 w 122"/>
                <a:gd name="T59" fmla="*/ 24 h 94"/>
                <a:gd name="T60" fmla="*/ 92 w 122"/>
                <a:gd name="T61" fmla="*/ 20 h 94"/>
                <a:gd name="T62" fmla="*/ 56 w 122"/>
                <a:gd name="T63" fmla="*/ 0 h 94"/>
                <a:gd name="T64" fmla="*/ 54 w 122"/>
                <a:gd name="T65" fmla="*/ 12 h 94"/>
                <a:gd name="T66" fmla="*/ 40 w 122"/>
                <a:gd name="T67" fmla="*/ 10 h 94"/>
                <a:gd name="T68" fmla="*/ 22 w 122"/>
                <a:gd name="T69"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2" h="94">
                  <a:moveTo>
                    <a:pt x="22" y="0"/>
                  </a:moveTo>
                  <a:lnTo>
                    <a:pt x="14" y="20"/>
                  </a:lnTo>
                  <a:lnTo>
                    <a:pt x="0" y="32"/>
                  </a:lnTo>
                  <a:lnTo>
                    <a:pt x="0" y="32"/>
                  </a:lnTo>
                  <a:lnTo>
                    <a:pt x="2" y="36"/>
                  </a:lnTo>
                  <a:lnTo>
                    <a:pt x="4" y="40"/>
                  </a:lnTo>
                  <a:lnTo>
                    <a:pt x="6" y="46"/>
                  </a:lnTo>
                  <a:lnTo>
                    <a:pt x="10" y="50"/>
                  </a:lnTo>
                  <a:lnTo>
                    <a:pt x="12" y="52"/>
                  </a:lnTo>
                  <a:lnTo>
                    <a:pt x="14" y="54"/>
                  </a:lnTo>
                  <a:lnTo>
                    <a:pt x="18" y="54"/>
                  </a:lnTo>
                  <a:lnTo>
                    <a:pt x="22" y="56"/>
                  </a:lnTo>
                  <a:lnTo>
                    <a:pt x="26" y="56"/>
                  </a:lnTo>
                  <a:lnTo>
                    <a:pt x="28" y="56"/>
                  </a:lnTo>
                  <a:lnTo>
                    <a:pt x="30" y="58"/>
                  </a:lnTo>
                  <a:lnTo>
                    <a:pt x="32" y="60"/>
                  </a:lnTo>
                  <a:lnTo>
                    <a:pt x="30" y="62"/>
                  </a:lnTo>
                  <a:lnTo>
                    <a:pt x="28" y="66"/>
                  </a:lnTo>
                  <a:lnTo>
                    <a:pt x="24" y="70"/>
                  </a:lnTo>
                  <a:lnTo>
                    <a:pt x="24" y="74"/>
                  </a:lnTo>
                  <a:lnTo>
                    <a:pt x="26" y="80"/>
                  </a:lnTo>
                  <a:lnTo>
                    <a:pt x="28" y="82"/>
                  </a:lnTo>
                  <a:lnTo>
                    <a:pt x="32" y="86"/>
                  </a:lnTo>
                  <a:lnTo>
                    <a:pt x="36" y="88"/>
                  </a:lnTo>
                  <a:lnTo>
                    <a:pt x="40" y="88"/>
                  </a:lnTo>
                  <a:lnTo>
                    <a:pt x="50" y="88"/>
                  </a:lnTo>
                  <a:lnTo>
                    <a:pt x="64" y="88"/>
                  </a:lnTo>
                  <a:lnTo>
                    <a:pt x="80" y="94"/>
                  </a:lnTo>
                  <a:lnTo>
                    <a:pt x="122" y="42"/>
                  </a:lnTo>
                  <a:lnTo>
                    <a:pt x="114" y="24"/>
                  </a:lnTo>
                  <a:lnTo>
                    <a:pt x="92" y="20"/>
                  </a:lnTo>
                  <a:lnTo>
                    <a:pt x="56" y="0"/>
                  </a:lnTo>
                  <a:lnTo>
                    <a:pt x="54" y="12"/>
                  </a:lnTo>
                  <a:lnTo>
                    <a:pt x="40" y="10"/>
                  </a:lnTo>
                  <a:lnTo>
                    <a:pt x="22"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9" name="Freeform 379"/>
            <p:cNvSpPr/>
            <p:nvPr/>
          </p:nvSpPr>
          <p:spPr bwMode="gray">
            <a:xfrm>
              <a:off x="1372063" y="1934455"/>
              <a:ext cx="85164" cy="85107"/>
            </a:xfrm>
            <a:custGeom>
              <a:avLst/>
              <a:gdLst>
                <a:gd name="T0" fmla="*/ 28 w 46"/>
                <a:gd name="T1" fmla="*/ 8 h 46"/>
                <a:gd name="T2" fmla="*/ 28 w 46"/>
                <a:gd name="T3" fmla="*/ 6 h 46"/>
                <a:gd name="T4" fmla="*/ 26 w 46"/>
                <a:gd name="T5" fmla="*/ 4 h 46"/>
                <a:gd name="T6" fmla="*/ 22 w 46"/>
                <a:gd name="T7" fmla="*/ 2 h 46"/>
                <a:gd name="T8" fmla="*/ 20 w 46"/>
                <a:gd name="T9" fmla="*/ 0 h 46"/>
                <a:gd name="T10" fmla="*/ 16 w 46"/>
                <a:gd name="T11" fmla="*/ 0 h 46"/>
                <a:gd name="T12" fmla="*/ 12 w 46"/>
                <a:gd name="T13" fmla="*/ 0 h 46"/>
                <a:gd name="T14" fmla="*/ 10 w 46"/>
                <a:gd name="T15" fmla="*/ 0 h 46"/>
                <a:gd name="T16" fmla="*/ 8 w 46"/>
                <a:gd name="T17" fmla="*/ 4 h 46"/>
                <a:gd name="T18" fmla="*/ 4 w 46"/>
                <a:gd name="T19" fmla="*/ 8 h 46"/>
                <a:gd name="T20" fmla="*/ 2 w 46"/>
                <a:gd name="T21" fmla="*/ 12 h 46"/>
                <a:gd name="T22" fmla="*/ 2 w 46"/>
                <a:gd name="T23" fmla="*/ 16 h 46"/>
                <a:gd name="T24" fmla="*/ 0 w 46"/>
                <a:gd name="T25" fmla="*/ 20 h 46"/>
                <a:gd name="T26" fmla="*/ 2 w 46"/>
                <a:gd name="T27" fmla="*/ 24 h 46"/>
                <a:gd name="T28" fmla="*/ 4 w 46"/>
                <a:gd name="T29" fmla="*/ 26 h 46"/>
                <a:gd name="T30" fmla="*/ 8 w 46"/>
                <a:gd name="T31" fmla="*/ 30 h 46"/>
                <a:gd name="T32" fmla="*/ 12 w 46"/>
                <a:gd name="T33" fmla="*/ 34 h 46"/>
                <a:gd name="T34" fmla="*/ 16 w 46"/>
                <a:gd name="T35" fmla="*/ 36 h 46"/>
                <a:gd name="T36" fmla="*/ 20 w 46"/>
                <a:gd name="T37" fmla="*/ 40 h 46"/>
                <a:gd name="T38" fmla="*/ 24 w 46"/>
                <a:gd name="T39" fmla="*/ 42 h 46"/>
                <a:gd name="T40" fmla="*/ 28 w 46"/>
                <a:gd name="T41" fmla="*/ 44 h 46"/>
                <a:gd name="T42" fmla="*/ 28 w 46"/>
                <a:gd name="T43" fmla="*/ 46 h 46"/>
                <a:gd name="T44" fmla="*/ 28 w 46"/>
                <a:gd name="T45" fmla="*/ 44 h 46"/>
                <a:gd name="T46" fmla="*/ 32 w 46"/>
                <a:gd name="T47" fmla="*/ 44 h 46"/>
                <a:gd name="T48" fmla="*/ 36 w 46"/>
                <a:gd name="T49" fmla="*/ 40 h 46"/>
                <a:gd name="T50" fmla="*/ 40 w 46"/>
                <a:gd name="T51" fmla="*/ 38 h 46"/>
                <a:gd name="T52" fmla="*/ 42 w 46"/>
                <a:gd name="T53" fmla="*/ 34 h 46"/>
                <a:gd name="T54" fmla="*/ 46 w 46"/>
                <a:gd name="T55" fmla="*/ 32 h 46"/>
                <a:gd name="T56" fmla="*/ 46 w 46"/>
                <a:gd name="T57" fmla="*/ 28 h 46"/>
                <a:gd name="T58" fmla="*/ 46 w 46"/>
                <a:gd name="T59" fmla="*/ 24 h 46"/>
                <a:gd name="T60" fmla="*/ 42 w 46"/>
                <a:gd name="T61" fmla="*/ 20 h 46"/>
                <a:gd name="T62" fmla="*/ 38 w 46"/>
                <a:gd name="T63" fmla="*/ 16 h 46"/>
                <a:gd name="T64" fmla="*/ 34 w 46"/>
                <a:gd name="T65" fmla="*/ 12 h 46"/>
                <a:gd name="T66" fmla="*/ 32 w 46"/>
                <a:gd name="T67" fmla="*/ 10 h 46"/>
                <a:gd name="T68" fmla="*/ 28 w 46"/>
                <a:gd name="T69" fmla="*/ 8 h 46"/>
                <a:gd name="T70" fmla="*/ 28 w 46"/>
                <a:gd name="T71" fmla="*/ 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6" h="46">
                  <a:moveTo>
                    <a:pt x="28" y="8"/>
                  </a:moveTo>
                  <a:lnTo>
                    <a:pt x="28" y="6"/>
                  </a:lnTo>
                  <a:lnTo>
                    <a:pt x="26" y="4"/>
                  </a:lnTo>
                  <a:lnTo>
                    <a:pt x="22" y="2"/>
                  </a:lnTo>
                  <a:lnTo>
                    <a:pt x="20" y="0"/>
                  </a:lnTo>
                  <a:lnTo>
                    <a:pt x="16" y="0"/>
                  </a:lnTo>
                  <a:lnTo>
                    <a:pt x="12" y="0"/>
                  </a:lnTo>
                  <a:lnTo>
                    <a:pt x="10" y="0"/>
                  </a:lnTo>
                  <a:lnTo>
                    <a:pt x="8" y="4"/>
                  </a:lnTo>
                  <a:lnTo>
                    <a:pt x="4" y="8"/>
                  </a:lnTo>
                  <a:lnTo>
                    <a:pt x="2" y="12"/>
                  </a:lnTo>
                  <a:lnTo>
                    <a:pt x="2" y="16"/>
                  </a:lnTo>
                  <a:lnTo>
                    <a:pt x="0" y="20"/>
                  </a:lnTo>
                  <a:lnTo>
                    <a:pt x="2" y="24"/>
                  </a:lnTo>
                  <a:lnTo>
                    <a:pt x="4" y="26"/>
                  </a:lnTo>
                  <a:lnTo>
                    <a:pt x="8" y="30"/>
                  </a:lnTo>
                  <a:lnTo>
                    <a:pt x="12" y="34"/>
                  </a:lnTo>
                  <a:lnTo>
                    <a:pt x="16" y="36"/>
                  </a:lnTo>
                  <a:lnTo>
                    <a:pt x="20" y="40"/>
                  </a:lnTo>
                  <a:lnTo>
                    <a:pt x="24" y="42"/>
                  </a:lnTo>
                  <a:lnTo>
                    <a:pt x="28" y="44"/>
                  </a:lnTo>
                  <a:lnTo>
                    <a:pt x="28" y="46"/>
                  </a:lnTo>
                  <a:lnTo>
                    <a:pt x="28" y="44"/>
                  </a:lnTo>
                  <a:lnTo>
                    <a:pt x="32" y="44"/>
                  </a:lnTo>
                  <a:lnTo>
                    <a:pt x="36" y="40"/>
                  </a:lnTo>
                  <a:lnTo>
                    <a:pt x="40" y="38"/>
                  </a:lnTo>
                  <a:lnTo>
                    <a:pt x="42" y="34"/>
                  </a:lnTo>
                  <a:lnTo>
                    <a:pt x="46" y="32"/>
                  </a:lnTo>
                  <a:lnTo>
                    <a:pt x="46" y="28"/>
                  </a:lnTo>
                  <a:lnTo>
                    <a:pt x="46" y="24"/>
                  </a:lnTo>
                  <a:lnTo>
                    <a:pt x="42" y="20"/>
                  </a:lnTo>
                  <a:lnTo>
                    <a:pt x="38" y="16"/>
                  </a:lnTo>
                  <a:lnTo>
                    <a:pt x="34" y="12"/>
                  </a:lnTo>
                  <a:lnTo>
                    <a:pt x="32" y="10"/>
                  </a:lnTo>
                  <a:lnTo>
                    <a:pt x="28" y="8"/>
                  </a:lnTo>
                  <a:lnTo>
                    <a:pt x="28" y="8"/>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20" name="Freeform 380"/>
            <p:cNvSpPr/>
            <p:nvPr/>
          </p:nvSpPr>
          <p:spPr bwMode="gray">
            <a:xfrm>
              <a:off x="4101021" y="3155554"/>
              <a:ext cx="59245" cy="303425"/>
            </a:xfrm>
            <a:custGeom>
              <a:avLst/>
              <a:gdLst>
                <a:gd name="T0" fmla="*/ 26 w 32"/>
                <a:gd name="T1" fmla="*/ 8 h 164"/>
                <a:gd name="T2" fmla="*/ 26 w 32"/>
                <a:gd name="T3" fmla="*/ 6 h 164"/>
                <a:gd name="T4" fmla="*/ 24 w 32"/>
                <a:gd name="T5" fmla="*/ 6 h 164"/>
                <a:gd name="T6" fmla="*/ 22 w 32"/>
                <a:gd name="T7" fmla="*/ 2 h 164"/>
                <a:gd name="T8" fmla="*/ 20 w 32"/>
                <a:gd name="T9" fmla="*/ 2 h 164"/>
                <a:gd name="T10" fmla="*/ 18 w 32"/>
                <a:gd name="T11" fmla="*/ 0 h 164"/>
                <a:gd name="T12" fmla="*/ 16 w 32"/>
                <a:gd name="T13" fmla="*/ 2 h 164"/>
                <a:gd name="T14" fmla="*/ 14 w 32"/>
                <a:gd name="T15" fmla="*/ 6 h 164"/>
                <a:gd name="T16" fmla="*/ 12 w 32"/>
                <a:gd name="T17" fmla="*/ 10 h 164"/>
                <a:gd name="T18" fmla="*/ 10 w 32"/>
                <a:gd name="T19" fmla="*/ 14 h 164"/>
                <a:gd name="T20" fmla="*/ 8 w 32"/>
                <a:gd name="T21" fmla="*/ 18 h 164"/>
                <a:gd name="T22" fmla="*/ 8 w 32"/>
                <a:gd name="T23" fmla="*/ 22 h 164"/>
                <a:gd name="T24" fmla="*/ 8 w 32"/>
                <a:gd name="T25" fmla="*/ 22 h 164"/>
                <a:gd name="T26" fmla="*/ 2 w 32"/>
                <a:gd name="T27" fmla="*/ 42 h 164"/>
                <a:gd name="T28" fmla="*/ 2 w 32"/>
                <a:gd name="T29" fmla="*/ 44 h 164"/>
                <a:gd name="T30" fmla="*/ 2 w 32"/>
                <a:gd name="T31" fmla="*/ 46 h 164"/>
                <a:gd name="T32" fmla="*/ 4 w 32"/>
                <a:gd name="T33" fmla="*/ 52 h 164"/>
                <a:gd name="T34" fmla="*/ 4 w 32"/>
                <a:gd name="T35" fmla="*/ 56 h 164"/>
                <a:gd name="T36" fmla="*/ 6 w 32"/>
                <a:gd name="T37" fmla="*/ 60 h 164"/>
                <a:gd name="T38" fmla="*/ 6 w 32"/>
                <a:gd name="T39" fmla="*/ 66 h 164"/>
                <a:gd name="T40" fmla="*/ 8 w 32"/>
                <a:gd name="T41" fmla="*/ 82 h 164"/>
                <a:gd name="T42" fmla="*/ 6 w 32"/>
                <a:gd name="T43" fmla="*/ 100 h 164"/>
                <a:gd name="T44" fmla="*/ 6 w 32"/>
                <a:gd name="T45" fmla="*/ 118 h 164"/>
                <a:gd name="T46" fmla="*/ 6 w 32"/>
                <a:gd name="T47" fmla="*/ 132 h 164"/>
                <a:gd name="T48" fmla="*/ 6 w 32"/>
                <a:gd name="T49" fmla="*/ 140 h 164"/>
                <a:gd name="T50" fmla="*/ 6 w 32"/>
                <a:gd name="T51" fmla="*/ 142 h 164"/>
                <a:gd name="T52" fmla="*/ 4 w 32"/>
                <a:gd name="T53" fmla="*/ 146 h 164"/>
                <a:gd name="T54" fmla="*/ 2 w 32"/>
                <a:gd name="T55" fmla="*/ 150 h 164"/>
                <a:gd name="T56" fmla="*/ 0 w 32"/>
                <a:gd name="T57" fmla="*/ 156 h 164"/>
                <a:gd name="T58" fmla="*/ 0 w 32"/>
                <a:gd name="T59" fmla="*/ 158 h 164"/>
                <a:gd name="T60" fmla="*/ 0 w 32"/>
                <a:gd name="T61" fmla="*/ 160 h 164"/>
                <a:gd name="T62" fmla="*/ 8 w 32"/>
                <a:gd name="T63" fmla="*/ 164 h 164"/>
                <a:gd name="T64" fmla="*/ 12 w 32"/>
                <a:gd name="T65" fmla="*/ 152 h 164"/>
                <a:gd name="T66" fmla="*/ 22 w 32"/>
                <a:gd name="T67" fmla="*/ 162 h 164"/>
                <a:gd name="T68" fmla="*/ 22 w 32"/>
                <a:gd name="T69" fmla="*/ 160 h 164"/>
                <a:gd name="T70" fmla="*/ 22 w 32"/>
                <a:gd name="T71" fmla="*/ 158 h 164"/>
                <a:gd name="T72" fmla="*/ 22 w 32"/>
                <a:gd name="T73" fmla="*/ 152 h 164"/>
                <a:gd name="T74" fmla="*/ 22 w 32"/>
                <a:gd name="T75" fmla="*/ 146 h 164"/>
                <a:gd name="T76" fmla="*/ 20 w 32"/>
                <a:gd name="T77" fmla="*/ 140 h 164"/>
                <a:gd name="T78" fmla="*/ 16 w 32"/>
                <a:gd name="T79" fmla="*/ 130 h 164"/>
                <a:gd name="T80" fmla="*/ 16 w 32"/>
                <a:gd name="T81" fmla="*/ 118 h 164"/>
                <a:gd name="T82" fmla="*/ 24 w 32"/>
                <a:gd name="T83" fmla="*/ 106 h 164"/>
                <a:gd name="T84" fmla="*/ 28 w 32"/>
                <a:gd name="T85" fmla="*/ 102 h 164"/>
                <a:gd name="T86" fmla="*/ 32 w 32"/>
                <a:gd name="T87" fmla="*/ 96 h 164"/>
                <a:gd name="T88" fmla="*/ 32 w 32"/>
                <a:gd name="T89" fmla="*/ 92 h 164"/>
                <a:gd name="T90" fmla="*/ 32 w 32"/>
                <a:gd name="T91" fmla="*/ 88 h 164"/>
                <a:gd name="T92" fmla="*/ 30 w 32"/>
                <a:gd name="T93" fmla="*/ 84 h 164"/>
                <a:gd name="T94" fmla="*/ 30 w 32"/>
                <a:gd name="T95" fmla="*/ 80 h 164"/>
                <a:gd name="T96" fmla="*/ 30 w 32"/>
                <a:gd name="T97" fmla="*/ 74 h 164"/>
                <a:gd name="T98" fmla="*/ 28 w 32"/>
                <a:gd name="T99" fmla="*/ 62 h 164"/>
                <a:gd name="T100" fmla="*/ 26 w 32"/>
                <a:gd name="T101" fmla="*/ 50 h 164"/>
                <a:gd name="T102" fmla="*/ 24 w 32"/>
                <a:gd name="T103" fmla="*/ 40 h 164"/>
                <a:gd name="T104" fmla="*/ 24 w 32"/>
                <a:gd name="T105" fmla="*/ 36 h 164"/>
                <a:gd name="T106" fmla="*/ 24 w 32"/>
                <a:gd name="T107" fmla="*/ 36 h 164"/>
                <a:gd name="T108" fmla="*/ 22 w 32"/>
                <a:gd name="T109" fmla="*/ 32 h 164"/>
                <a:gd name="T110" fmla="*/ 22 w 32"/>
                <a:gd name="T111" fmla="*/ 28 h 164"/>
                <a:gd name="T112" fmla="*/ 22 w 32"/>
                <a:gd name="T113" fmla="*/ 22 h 164"/>
                <a:gd name="T114" fmla="*/ 22 w 32"/>
                <a:gd name="T115" fmla="*/ 16 h 164"/>
                <a:gd name="T116" fmla="*/ 24 w 32"/>
                <a:gd name="T117" fmla="*/ 12 h 164"/>
                <a:gd name="T118" fmla="*/ 26 w 32"/>
                <a:gd name="T119" fmla="*/ 8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2" h="164">
                  <a:moveTo>
                    <a:pt x="26" y="8"/>
                  </a:moveTo>
                  <a:lnTo>
                    <a:pt x="26" y="6"/>
                  </a:lnTo>
                  <a:lnTo>
                    <a:pt x="24" y="6"/>
                  </a:lnTo>
                  <a:lnTo>
                    <a:pt x="22" y="2"/>
                  </a:lnTo>
                  <a:lnTo>
                    <a:pt x="20" y="2"/>
                  </a:lnTo>
                  <a:lnTo>
                    <a:pt x="18" y="0"/>
                  </a:lnTo>
                  <a:lnTo>
                    <a:pt x="16" y="2"/>
                  </a:lnTo>
                  <a:lnTo>
                    <a:pt x="14" y="6"/>
                  </a:lnTo>
                  <a:lnTo>
                    <a:pt x="12" y="10"/>
                  </a:lnTo>
                  <a:lnTo>
                    <a:pt x="10" y="14"/>
                  </a:lnTo>
                  <a:lnTo>
                    <a:pt x="8" y="18"/>
                  </a:lnTo>
                  <a:lnTo>
                    <a:pt x="8" y="22"/>
                  </a:lnTo>
                  <a:lnTo>
                    <a:pt x="8" y="22"/>
                  </a:lnTo>
                  <a:lnTo>
                    <a:pt x="2" y="42"/>
                  </a:lnTo>
                  <a:lnTo>
                    <a:pt x="2" y="44"/>
                  </a:lnTo>
                  <a:lnTo>
                    <a:pt x="2" y="46"/>
                  </a:lnTo>
                  <a:lnTo>
                    <a:pt x="4" y="52"/>
                  </a:lnTo>
                  <a:lnTo>
                    <a:pt x="4" y="56"/>
                  </a:lnTo>
                  <a:lnTo>
                    <a:pt x="6" y="60"/>
                  </a:lnTo>
                  <a:lnTo>
                    <a:pt x="6" y="66"/>
                  </a:lnTo>
                  <a:lnTo>
                    <a:pt x="8" y="82"/>
                  </a:lnTo>
                  <a:lnTo>
                    <a:pt x="6" y="100"/>
                  </a:lnTo>
                  <a:lnTo>
                    <a:pt x="6" y="118"/>
                  </a:lnTo>
                  <a:lnTo>
                    <a:pt x="6" y="132"/>
                  </a:lnTo>
                  <a:lnTo>
                    <a:pt x="6" y="140"/>
                  </a:lnTo>
                  <a:lnTo>
                    <a:pt x="6" y="142"/>
                  </a:lnTo>
                  <a:lnTo>
                    <a:pt x="4" y="146"/>
                  </a:lnTo>
                  <a:lnTo>
                    <a:pt x="2" y="150"/>
                  </a:lnTo>
                  <a:lnTo>
                    <a:pt x="0" y="156"/>
                  </a:lnTo>
                  <a:lnTo>
                    <a:pt x="0" y="158"/>
                  </a:lnTo>
                  <a:lnTo>
                    <a:pt x="0" y="160"/>
                  </a:lnTo>
                  <a:lnTo>
                    <a:pt x="8" y="164"/>
                  </a:lnTo>
                  <a:lnTo>
                    <a:pt x="12" y="152"/>
                  </a:lnTo>
                  <a:lnTo>
                    <a:pt x="22" y="162"/>
                  </a:lnTo>
                  <a:lnTo>
                    <a:pt x="22" y="160"/>
                  </a:lnTo>
                  <a:lnTo>
                    <a:pt x="22" y="158"/>
                  </a:lnTo>
                  <a:lnTo>
                    <a:pt x="22" y="152"/>
                  </a:lnTo>
                  <a:lnTo>
                    <a:pt x="22" y="146"/>
                  </a:lnTo>
                  <a:lnTo>
                    <a:pt x="20" y="140"/>
                  </a:lnTo>
                  <a:lnTo>
                    <a:pt x="16" y="130"/>
                  </a:lnTo>
                  <a:lnTo>
                    <a:pt x="16" y="118"/>
                  </a:lnTo>
                  <a:lnTo>
                    <a:pt x="24" y="106"/>
                  </a:lnTo>
                  <a:lnTo>
                    <a:pt x="28" y="102"/>
                  </a:lnTo>
                  <a:lnTo>
                    <a:pt x="32" y="96"/>
                  </a:lnTo>
                  <a:lnTo>
                    <a:pt x="32" y="92"/>
                  </a:lnTo>
                  <a:lnTo>
                    <a:pt x="32" y="88"/>
                  </a:lnTo>
                  <a:lnTo>
                    <a:pt x="30" y="84"/>
                  </a:lnTo>
                  <a:lnTo>
                    <a:pt x="30" y="80"/>
                  </a:lnTo>
                  <a:lnTo>
                    <a:pt x="30" y="74"/>
                  </a:lnTo>
                  <a:lnTo>
                    <a:pt x="28" y="62"/>
                  </a:lnTo>
                  <a:lnTo>
                    <a:pt x="26" y="50"/>
                  </a:lnTo>
                  <a:lnTo>
                    <a:pt x="24" y="40"/>
                  </a:lnTo>
                  <a:lnTo>
                    <a:pt x="24" y="36"/>
                  </a:lnTo>
                  <a:lnTo>
                    <a:pt x="24" y="36"/>
                  </a:lnTo>
                  <a:lnTo>
                    <a:pt x="22" y="32"/>
                  </a:lnTo>
                  <a:lnTo>
                    <a:pt x="22" y="28"/>
                  </a:lnTo>
                  <a:lnTo>
                    <a:pt x="22" y="22"/>
                  </a:lnTo>
                  <a:lnTo>
                    <a:pt x="22" y="16"/>
                  </a:lnTo>
                  <a:lnTo>
                    <a:pt x="24" y="12"/>
                  </a:lnTo>
                  <a:lnTo>
                    <a:pt x="26" y="8"/>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21" name="Freeform 381"/>
            <p:cNvSpPr/>
            <p:nvPr/>
          </p:nvSpPr>
          <p:spPr bwMode="gray">
            <a:xfrm>
              <a:off x="1286899" y="1664333"/>
              <a:ext cx="3947177" cy="2146174"/>
            </a:xfrm>
            <a:custGeom>
              <a:avLst/>
              <a:gdLst>
                <a:gd name="T0" fmla="*/ 1494 w 2132"/>
                <a:gd name="T1" fmla="*/ 916 h 1160"/>
                <a:gd name="T2" fmla="*/ 1558 w 2132"/>
                <a:gd name="T3" fmla="*/ 688 h 1160"/>
                <a:gd name="T4" fmla="*/ 1762 w 2132"/>
                <a:gd name="T5" fmla="*/ 626 h 1160"/>
                <a:gd name="T6" fmla="*/ 1698 w 2132"/>
                <a:gd name="T7" fmla="*/ 776 h 1160"/>
                <a:gd name="T8" fmla="*/ 1790 w 2132"/>
                <a:gd name="T9" fmla="*/ 726 h 1160"/>
                <a:gd name="T10" fmla="*/ 1876 w 2132"/>
                <a:gd name="T11" fmla="*/ 654 h 1160"/>
                <a:gd name="T12" fmla="*/ 1998 w 2132"/>
                <a:gd name="T13" fmla="*/ 586 h 1160"/>
                <a:gd name="T14" fmla="*/ 2084 w 2132"/>
                <a:gd name="T15" fmla="*/ 548 h 1160"/>
                <a:gd name="T16" fmla="*/ 2074 w 2132"/>
                <a:gd name="T17" fmla="*/ 480 h 1160"/>
                <a:gd name="T18" fmla="*/ 1880 w 2132"/>
                <a:gd name="T19" fmla="*/ 370 h 1160"/>
                <a:gd name="T20" fmla="*/ 1640 w 2132"/>
                <a:gd name="T21" fmla="*/ 308 h 1160"/>
                <a:gd name="T22" fmla="*/ 1578 w 2132"/>
                <a:gd name="T23" fmla="*/ 268 h 1160"/>
                <a:gd name="T24" fmla="*/ 1412 w 2132"/>
                <a:gd name="T25" fmla="*/ 308 h 1160"/>
                <a:gd name="T26" fmla="*/ 1338 w 2132"/>
                <a:gd name="T27" fmla="*/ 230 h 1160"/>
                <a:gd name="T28" fmla="*/ 1160 w 2132"/>
                <a:gd name="T29" fmla="*/ 170 h 1160"/>
                <a:gd name="T30" fmla="*/ 1134 w 2132"/>
                <a:gd name="T31" fmla="*/ 160 h 1160"/>
                <a:gd name="T32" fmla="*/ 1086 w 2132"/>
                <a:gd name="T33" fmla="*/ 8 h 1160"/>
                <a:gd name="T34" fmla="*/ 1020 w 2132"/>
                <a:gd name="T35" fmla="*/ 108 h 1160"/>
                <a:gd name="T36" fmla="*/ 906 w 2132"/>
                <a:gd name="T37" fmla="*/ 98 h 1160"/>
                <a:gd name="T38" fmla="*/ 764 w 2132"/>
                <a:gd name="T39" fmla="*/ 244 h 1160"/>
                <a:gd name="T40" fmla="*/ 812 w 2132"/>
                <a:gd name="T41" fmla="*/ 382 h 1160"/>
                <a:gd name="T42" fmla="*/ 778 w 2132"/>
                <a:gd name="T43" fmla="*/ 298 h 1160"/>
                <a:gd name="T44" fmla="*/ 706 w 2132"/>
                <a:gd name="T45" fmla="*/ 244 h 1160"/>
                <a:gd name="T46" fmla="*/ 670 w 2132"/>
                <a:gd name="T47" fmla="*/ 318 h 1160"/>
                <a:gd name="T48" fmla="*/ 726 w 2132"/>
                <a:gd name="T49" fmla="*/ 416 h 1160"/>
                <a:gd name="T50" fmla="*/ 756 w 2132"/>
                <a:gd name="T51" fmla="*/ 470 h 1160"/>
                <a:gd name="T52" fmla="*/ 712 w 2132"/>
                <a:gd name="T53" fmla="*/ 492 h 1160"/>
                <a:gd name="T54" fmla="*/ 676 w 2132"/>
                <a:gd name="T55" fmla="*/ 424 h 1160"/>
                <a:gd name="T56" fmla="*/ 648 w 2132"/>
                <a:gd name="T57" fmla="*/ 466 h 1160"/>
                <a:gd name="T58" fmla="*/ 656 w 2132"/>
                <a:gd name="T59" fmla="*/ 368 h 1160"/>
                <a:gd name="T60" fmla="*/ 610 w 2132"/>
                <a:gd name="T61" fmla="*/ 280 h 1160"/>
                <a:gd name="T62" fmla="*/ 552 w 2132"/>
                <a:gd name="T63" fmla="*/ 374 h 1160"/>
                <a:gd name="T64" fmla="*/ 390 w 2132"/>
                <a:gd name="T65" fmla="*/ 422 h 1160"/>
                <a:gd name="T66" fmla="*/ 328 w 2132"/>
                <a:gd name="T67" fmla="*/ 410 h 1160"/>
                <a:gd name="T68" fmla="*/ 302 w 2132"/>
                <a:gd name="T69" fmla="*/ 490 h 1160"/>
                <a:gd name="T70" fmla="*/ 208 w 2132"/>
                <a:gd name="T71" fmla="*/ 560 h 1160"/>
                <a:gd name="T72" fmla="*/ 258 w 2132"/>
                <a:gd name="T73" fmla="*/ 480 h 1160"/>
                <a:gd name="T74" fmla="*/ 162 w 2132"/>
                <a:gd name="T75" fmla="*/ 368 h 1160"/>
                <a:gd name="T76" fmla="*/ 134 w 2132"/>
                <a:gd name="T77" fmla="*/ 606 h 1160"/>
                <a:gd name="T78" fmla="*/ 54 w 2132"/>
                <a:gd name="T79" fmla="*/ 674 h 1160"/>
                <a:gd name="T80" fmla="*/ 28 w 2132"/>
                <a:gd name="T81" fmla="*/ 730 h 1160"/>
                <a:gd name="T82" fmla="*/ 42 w 2132"/>
                <a:gd name="T83" fmla="*/ 810 h 1160"/>
                <a:gd name="T84" fmla="*/ 38 w 2132"/>
                <a:gd name="T85" fmla="*/ 892 h 1160"/>
                <a:gd name="T86" fmla="*/ 60 w 2132"/>
                <a:gd name="T87" fmla="*/ 918 h 1160"/>
                <a:gd name="T88" fmla="*/ 114 w 2132"/>
                <a:gd name="T89" fmla="*/ 970 h 1160"/>
                <a:gd name="T90" fmla="*/ 174 w 2132"/>
                <a:gd name="T91" fmla="*/ 998 h 1160"/>
                <a:gd name="T92" fmla="*/ 212 w 2132"/>
                <a:gd name="T93" fmla="*/ 974 h 1160"/>
                <a:gd name="T94" fmla="*/ 236 w 2132"/>
                <a:gd name="T95" fmla="*/ 1020 h 1160"/>
                <a:gd name="T96" fmla="*/ 316 w 2132"/>
                <a:gd name="T97" fmla="*/ 1092 h 1160"/>
                <a:gd name="T98" fmla="*/ 348 w 2132"/>
                <a:gd name="T99" fmla="*/ 1034 h 1160"/>
                <a:gd name="T100" fmla="*/ 390 w 2132"/>
                <a:gd name="T101" fmla="*/ 992 h 1160"/>
                <a:gd name="T102" fmla="*/ 410 w 2132"/>
                <a:gd name="T103" fmla="*/ 1058 h 1160"/>
                <a:gd name="T104" fmla="*/ 452 w 2132"/>
                <a:gd name="T105" fmla="*/ 1122 h 1160"/>
                <a:gd name="T106" fmla="*/ 560 w 2132"/>
                <a:gd name="T107" fmla="*/ 1128 h 1160"/>
                <a:gd name="T108" fmla="*/ 660 w 2132"/>
                <a:gd name="T109" fmla="*/ 1104 h 1160"/>
                <a:gd name="T110" fmla="*/ 732 w 2132"/>
                <a:gd name="T111" fmla="*/ 1050 h 1160"/>
                <a:gd name="T112" fmla="*/ 752 w 2132"/>
                <a:gd name="T113" fmla="*/ 994 h 1160"/>
                <a:gd name="T114" fmla="*/ 834 w 2132"/>
                <a:gd name="T115" fmla="*/ 912 h 1160"/>
                <a:gd name="T116" fmla="*/ 964 w 2132"/>
                <a:gd name="T117" fmla="*/ 912 h 1160"/>
                <a:gd name="T118" fmla="*/ 1168 w 2132"/>
                <a:gd name="T119" fmla="*/ 880 h 1160"/>
                <a:gd name="T120" fmla="*/ 1354 w 2132"/>
                <a:gd name="T121" fmla="*/ 904 h 1160"/>
                <a:gd name="T122" fmla="*/ 1432 w 2132"/>
                <a:gd name="T123" fmla="*/ 908 h 1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32" h="1160">
                  <a:moveTo>
                    <a:pt x="1396" y="998"/>
                  </a:moveTo>
                  <a:lnTo>
                    <a:pt x="1398" y="994"/>
                  </a:lnTo>
                  <a:lnTo>
                    <a:pt x="1398" y="994"/>
                  </a:lnTo>
                  <a:lnTo>
                    <a:pt x="1398" y="994"/>
                  </a:lnTo>
                  <a:lnTo>
                    <a:pt x="1398" y="996"/>
                  </a:lnTo>
                  <a:lnTo>
                    <a:pt x="1396" y="1000"/>
                  </a:lnTo>
                  <a:lnTo>
                    <a:pt x="1396" y="1002"/>
                  </a:lnTo>
                  <a:lnTo>
                    <a:pt x="1394" y="1006"/>
                  </a:lnTo>
                  <a:lnTo>
                    <a:pt x="1394" y="1010"/>
                  </a:lnTo>
                  <a:lnTo>
                    <a:pt x="1394" y="1012"/>
                  </a:lnTo>
                  <a:lnTo>
                    <a:pt x="1392" y="1012"/>
                  </a:lnTo>
                  <a:lnTo>
                    <a:pt x="1394" y="1018"/>
                  </a:lnTo>
                  <a:lnTo>
                    <a:pt x="1398" y="1024"/>
                  </a:lnTo>
                  <a:lnTo>
                    <a:pt x="1402" y="1028"/>
                  </a:lnTo>
                  <a:lnTo>
                    <a:pt x="1406" y="1030"/>
                  </a:lnTo>
                  <a:lnTo>
                    <a:pt x="1410" y="1032"/>
                  </a:lnTo>
                  <a:lnTo>
                    <a:pt x="1412" y="1034"/>
                  </a:lnTo>
                  <a:lnTo>
                    <a:pt x="1414" y="1034"/>
                  </a:lnTo>
                  <a:lnTo>
                    <a:pt x="1424" y="1026"/>
                  </a:lnTo>
                  <a:lnTo>
                    <a:pt x="1436" y="1010"/>
                  </a:lnTo>
                  <a:lnTo>
                    <a:pt x="1450" y="992"/>
                  </a:lnTo>
                  <a:lnTo>
                    <a:pt x="1464" y="970"/>
                  </a:lnTo>
                  <a:lnTo>
                    <a:pt x="1476" y="950"/>
                  </a:lnTo>
                  <a:lnTo>
                    <a:pt x="1486" y="932"/>
                  </a:lnTo>
                  <a:lnTo>
                    <a:pt x="1492" y="920"/>
                  </a:lnTo>
                  <a:lnTo>
                    <a:pt x="1494" y="916"/>
                  </a:lnTo>
                  <a:lnTo>
                    <a:pt x="1496" y="898"/>
                  </a:lnTo>
                  <a:lnTo>
                    <a:pt x="1502" y="884"/>
                  </a:lnTo>
                  <a:lnTo>
                    <a:pt x="1506" y="876"/>
                  </a:lnTo>
                  <a:lnTo>
                    <a:pt x="1510" y="872"/>
                  </a:lnTo>
                  <a:lnTo>
                    <a:pt x="1512" y="846"/>
                  </a:lnTo>
                  <a:lnTo>
                    <a:pt x="1514" y="842"/>
                  </a:lnTo>
                  <a:lnTo>
                    <a:pt x="1516" y="830"/>
                  </a:lnTo>
                  <a:lnTo>
                    <a:pt x="1514" y="818"/>
                  </a:lnTo>
                  <a:lnTo>
                    <a:pt x="1510" y="808"/>
                  </a:lnTo>
                  <a:lnTo>
                    <a:pt x="1500" y="804"/>
                  </a:lnTo>
                  <a:lnTo>
                    <a:pt x="1494" y="804"/>
                  </a:lnTo>
                  <a:lnTo>
                    <a:pt x="1486" y="806"/>
                  </a:lnTo>
                  <a:lnTo>
                    <a:pt x="1478" y="808"/>
                  </a:lnTo>
                  <a:lnTo>
                    <a:pt x="1472" y="808"/>
                  </a:lnTo>
                  <a:lnTo>
                    <a:pt x="1466" y="806"/>
                  </a:lnTo>
                  <a:lnTo>
                    <a:pt x="1462" y="802"/>
                  </a:lnTo>
                  <a:lnTo>
                    <a:pt x="1460" y="800"/>
                  </a:lnTo>
                  <a:lnTo>
                    <a:pt x="1458" y="798"/>
                  </a:lnTo>
                  <a:lnTo>
                    <a:pt x="1456" y="798"/>
                  </a:lnTo>
                  <a:lnTo>
                    <a:pt x="1444" y="794"/>
                  </a:lnTo>
                  <a:lnTo>
                    <a:pt x="1470" y="770"/>
                  </a:lnTo>
                  <a:lnTo>
                    <a:pt x="1472" y="762"/>
                  </a:lnTo>
                  <a:lnTo>
                    <a:pt x="1494" y="738"/>
                  </a:lnTo>
                  <a:lnTo>
                    <a:pt x="1542" y="686"/>
                  </a:lnTo>
                  <a:lnTo>
                    <a:pt x="1546" y="686"/>
                  </a:lnTo>
                  <a:lnTo>
                    <a:pt x="1558" y="688"/>
                  </a:lnTo>
                  <a:lnTo>
                    <a:pt x="1572" y="692"/>
                  </a:lnTo>
                  <a:lnTo>
                    <a:pt x="1588" y="694"/>
                  </a:lnTo>
                  <a:lnTo>
                    <a:pt x="1602" y="698"/>
                  </a:lnTo>
                  <a:lnTo>
                    <a:pt x="1608" y="698"/>
                  </a:lnTo>
                  <a:lnTo>
                    <a:pt x="1612" y="698"/>
                  </a:lnTo>
                  <a:lnTo>
                    <a:pt x="1612" y="694"/>
                  </a:lnTo>
                  <a:lnTo>
                    <a:pt x="1612" y="692"/>
                  </a:lnTo>
                  <a:lnTo>
                    <a:pt x="1612" y="688"/>
                  </a:lnTo>
                  <a:lnTo>
                    <a:pt x="1612" y="686"/>
                  </a:lnTo>
                  <a:lnTo>
                    <a:pt x="1612" y="686"/>
                  </a:lnTo>
                  <a:lnTo>
                    <a:pt x="1622" y="680"/>
                  </a:lnTo>
                  <a:lnTo>
                    <a:pt x="1634" y="682"/>
                  </a:lnTo>
                  <a:lnTo>
                    <a:pt x="1642" y="682"/>
                  </a:lnTo>
                  <a:lnTo>
                    <a:pt x="1650" y="700"/>
                  </a:lnTo>
                  <a:lnTo>
                    <a:pt x="1694" y="686"/>
                  </a:lnTo>
                  <a:lnTo>
                    <a:pt x="1694" y="676"/>
                  </a:lnTo>
                  <a:lnTo>
                    <a:pt x="1732" y="642"/>
                  </a:lnTo>
                  <a:lnTo>
                    <a:pt x="1734" y="642"/>
                  </a:lnTo>
                  <a:lnTo>
                    <a:pt x="1736" y="640"/>
                  </a:lnTo>
                  <a:lnTo>
                    <a:pt x="1738" y="636"/>
                  </a:lnTo>
                  <a:lnTo>
                    <a:pt x="1742" y="634"/>
                  </a:lnTo>
                  <a:lnTo>
                    <a:pt x="1746" y="630"/>
                  </a:lnTo>
                  <a:lnTo>
                    <a:pt x="1750" y="628"/>
                  </a:lnTo>
                  <a:lnTo>
                    <a:pt x="1756" y="626"/>
                  </a:lnTo>
                  <a:lnTo>
                    <a:pt x="1760" y="624"/>
                  </a:lnTo>
                  <a:lnTo>
                    <a:pt x="1762" y="626"/>
                  </a:lnTo>
                  <a:lnTo>
                    <a:pt x="1764" y="628"/>
                  </a:lnTo>
                  <a:lnTo>
                    <a:pt x="1764" y="632"/>
                  </a:lnTo>
                  <a:lnTo>
                    <a:pt x="1760" y="638"/>
                  </a:lnTo>
                  <a:lnTo>
                    <a:pt x="1758" y="644"/>
                  </a:lnTo>
                  <a:lnTo>
                    <a:pt x="1754" y="648"/>
                  </a:lnTo>
                  <a:lnTo>
                    <a:pt x="1754" y="652"/>
                  </a:lnTo>
                  <a:lnTo>
                    <a:pt x="1754" y="654"/>
                  </a:lnTo>
                  <a:lnTo>
                    <a:pt x="1758" y="654"/>
                  </a:lnTo>
                  <a:lnTo>
                    <a:pt x="1760" y="654"/>
                  </a:lnTo>
                  <a:lnTo>
                    <a:pt x="1764" y="654"/>
                  </a:lnTo>
                  <a:lnTo>
                    <a:pt x="1768" y="652"/>
                  </a:lnTo>
                  <a:lnTo>
                    <a:pt x="1770" y="650"/>
                  </a:lnTo>
                  <a:lnTo>
                    <a:pt x="1776" y="644"/>
                  </a:lnTo>
                  <a:lnTo>
                    <a:pt x="1784" y="634"/>
                  </a:lnTo>
                  <a:lnTo>
                    <a:pt x="1790" y="624"/>
                  </a:lnTo>
                  <a:lnTo>
                    <a:pt x="1796" y="616"/>
                  </a:lnTo>
                  <a:lnTo>
                    <a:pt x="1798" y="614"/>
                  </a:lnTo>
                  <a:lnTo>
                    <a:pt x="1792" y="626"/>
                  </a:lnTo>
                  <a:lnTo>
                    <a:pt x="1792" y="638"/>
                  </a:lnTo>
                  <a:lnTo>
                    <a:pt x="1794" y="648"/>
                  </a:lnTo>
                  <a:lnTo>
                    <a:pt x="1796" y="652"/>
                  </a:lnTo>
                  <a:lnTo>
                    <a:pt x="1762" y="676"/>
                  </a:lnTo>
                  <a:lnTo>
                    <a:pt x="1752" y="706"/>
                  </a:lnTo>
                  <a:lnTo>
                    <a:pt x="1714" y="736"/>
                  </a:lnTo>
                  <a:lnTo>
                    <a:pt x="1698" y="776"/>
                  </a:lnTo>
                  <a:lnTo>
                    <a:pt x="1698" y="776"/>
                  </a:lnTo>
                  <a:lnTo>
                    <a:pt x="1696" y="780"/>
                  </a:lnTo>
                  <a:lnTo>
                    <a:pt x="1696" y="784"/>
                  </a:lnTo>
                  <a:lnTo>
                    <a:pt x="1694" y="790"/>
                  </a:lnTo>
                  <a:lnTo>
                    <a:pt x="1696" y="798"/>
                  </a:lnTo>
                  <a:lnTo>
                    <a:pt x="1698" y="806"/>
                  </a:lnTo>
                  <a:lnTo>
                    <a:pt x="1702" y="820"/>
                  </a:lnTo>
                  <a:lnTo>
                    <a:pt x="1708" y="838"/>
                  </a:lnTo>
                  <a:lnTo>
                    <a:pt x="1712" y="854"/>
                  </a:lnTo>
                  <a:lnTo>
                    <a:pt x="1718" y="868"/>
                  </a:lnTo>
                  <a:lnTo>
                    <a:pt x="1718" y="874"/>
                  </a:lnTo>
                  <a:lnTo>
                    <a:pt x="1736" y="848"/>
                  </a:lnTo>
                  <a:lnTo>
                    <a:pt x="1766" y="802"/>
                  </a:lnTo>
                  <a:lnTo>
                    <a:pt x="1782" y="798"/>
                  </a:lnTo>
                  <a:lnTo>
                    <a:pt x="1780" y="794"/>
                  </a:lnTo>
                  <a:lnTo>
                    <a:pt x="1780" y="784"/>
                  </a:lnTo>
                  <a:lnTo>
                    <a:pt x="1782" y="772"/>
                  </a:lnTo>
                  <a:lnTo>
                    <a:pt x="1786" y="758"/>
                  </a:lnTo>
                  <a:lnTo>
                    <a:pt x="1790" y="750"/>
                  </a:lnTo>
                  <a:lnTo>
                    <a:pt x="1792" y="744"/>
                  </a:lnTo>
                  <a:lnTo>
                    <a:pt x="1792" y="740"/>
                  </a:lnTo>
                  <a:lnTo>
                    <a:pt x="1792" y="736"/>
                  </a:lnTo>
                  <a:lnTo>
                    <a:pt x="1792" y="732"/>
                  </a:lnTo>
                  <a:lnTo>
                    <a:pt x="1792" y="730"/>
                  </a:lnTo>
                  <a:lnTo>
                    <a:pt x="1790" y="730"/>
                  </a:lnTo>
                  <a:lnTo>
                    <a:pt x="1790" y="728"/>
                  </a:lnTo>
                  <a:lnTo>
                    <a:pt x="1790" y="726"/>
                  </a:lnTo>
                  <a:lnTo>
                    <a:pt x="1788" y="724"/>
                  </a:lnTo>
                  <a:lnTo>
                    <a:pt x="1786" y="720"/>
                  </a:lnTo>
                  <a:lnTo>
                    <a:pt x="1786" y="716"/>
                  </a:lnTo>
                  <a:lnTo>
                    <a:pt x="1786" y="712"/>
                  </a:lnTo>
                  <a:lnTo>
                    <a:pt x="1790" y="708"/>
                  </a:lnTo>
                  <a:lnTo>
                    <a:pt x="1792" y="704"/>
                  </a:lnTo>
                  <a:lnTo>
                    <a:pt x="1796" y="702"/>
                  </a:lnTo>
                  <a:lnTo>
                    <a:pt x="1802" y="702"/>
                  </a:lnTo>
                  <a:lnTo>
                    <a:pt x="1812" y="700"/>
                  </a:lnTo>
                  <a:lnTo>
                    <a:pt x="1816" y="698"/>
                  </a:lnTo>
                  <a:lnTo>
                    <a:pt x="1818" y="696"/>
                  </a:lnTo>
                  <a:lnTo>
                    <a:pt x="1820" y="692"/>
                  </a:lnTo>
                  <a:lnTo>
                    <a:pt x="1820" y="688"/>
                  </a:lnTo>
                  <a:lnTo>
                    <a:pt x="1820" y="684"/>
                  </a:lnTo>
                  <a:lnTo>
                    <a:pt x="1820" y="680"/>
                  </a:lnTo>
                  <a:lnTo>
                    <a:pt x="1820" y="678"/>
                  </a:lnTo>
                  <a:lnTo>
                    <a:pt x="1822" y="676"/>
                  </a:lnTo>
                  <a:lnTo>
                    <a:pt x="1824" y="676"/>
                  </a:lnTo>
                  <a:lnTo>
                    <a:pt x="1832" y="676"/>
                  </a:lnTo>
                  <a:lnTo>
                    <a:pt x="1838" y="674"/>
                  </a:lnTo>
                  <a:lnTo>
                    <a:pt x="1846" y="670"/>
                  </a:lnTo>
                  <a:lnTo>
                    <a:pt x="1858" y="660"/>
                  </a:lnTo>
                  <a:lnTo>
                    <a:pt x="1862" y="656"/>
                  </a:lnTo>
                  <a:lnTo>
                    <a:pt x="1868" y="654"/>
                  </a:lnTo>
                  <a:lnTo>
                    <a:pt x="1872" y="654"/>
                  </a:lnTo>
                  <a:lnTo>
                    <a:pt x="1876" y="654"/>
                  </a:lnTo>
                  <a:lnTo>
                    <a:pt x="1880" y="656"/>
                  </a:lnTo>
                  <a:lnTo>
                    <a:pt x="1882" y="660"/>
                  </a:lnTo>
                  <a:lnTo>
                    <a:pt x="1884" y="662"/>
                  </a:lnTo>
                  <a:lnTo>
                    <a:pt x="1884" y="664"/>
                  </a:lnTo>
                  <a:lnTo>
                    <a:pt x="1884" y="664"/>
                  </a:lnTo>
                  <a:lnTo>
                    <a:pt x="1906" y="656"/>
                  </a:lnTo>
                  <a:lnTo>
                    <a:pt x="1914" y="642"/>
                  </a:lnTo>
                  <a:lnTo>
                    <a:pt x="1926" y="630"/>
                  </a:lnTo>
                  <a:lnTo>
                    <a:pt x="1944" y="622"/>
                  </a:lnTo>
                  <a:lnTo>
                    <a:pt x="1948" y="610"/>
                  </a:lnTo>
                  <a:lnTo>
                    <a:pt x="1964" y="610"/>
                  </a:lnTo>
                  <a:lnTo>
                    <a:pt x="1966" y="610"/>
                  </a:lnTo>
                  <a:lnTo>
                    <a:pt x="1970" y="610"/>
                  </a:lnTo>
                  <a:lnTo>
                    <a:pt x="1974" y="610"/>
                  </a:lnTo>
                  <a:lnTo>
                    <a:pt x="1978" y="610"/>
                  </a:lnTo>
                  <a:lnTo>
                    <a:pt x="1982" y="612"/>
                  </a:lnTo>
                  <a:lnTo>
                    <a:pt x="1986" y="612"/>
                  </a:lnTo>
                  <a:lnTo>
                    <a:pt x="1988" y="610"/>
                  </a:lnTo>
                  <a:lnTo>
                    <a:pt x="1992" y="608"/>
                  </a:lnTo>
                  <a:lnTo>
                    <a:pt x="1996" y="604"/>
                  </a:lnTo>
                  <a:lnTo>
                    <a:pt x="2000" y="602"/>
                  </a:lnTo>
                  <a:lnTo>
                    <a:pt x="2002" y="598"/>
                  </a:lnTo>
                  <a:lnTo>
                    <a:pt x="2004" y="596"/>
                  </a:lnTo>
                  <a:lnTo>
                    <a:pt x="2006" y="596"/>
                  </a:lnTo>
                  <a:lnTo>
                    <a:pt x="2004" y="592"/>
                  </a:lnTo>
                  <a:lnTo>
                    <a:pt x="1998" y="586"/>
                  </a:lnTo>
                  <a:lnTo>
                    <a:pt x="1990" y="576"/>
                  </a:lnTo>
                  <a:lnTo>
                    <a:pt x="1984" y="568"/>
                  </a:lnTo>
                  <a:lnTo>
                    <a:pt x="1978" y="562"/>
                  </a:lnTo>
                  <a:lnTo>
                    <a:pt x="1974" y="560"/>
                  </a:lnTo>
                  <a:lnTo>
                    <a:pt x="1972" y="556"/>
                  </a:lnTo>
                  <a:lnTo>
                    <a:pt x="1972" y="552"/>
                  </a:lnTo>
                  <a:lnTo>
                    <a:pt x="1972" y="550"/>
                  </a:lnTo>
                  <a:lnTo>
                    <a:pt x="1972" y="546"/>
                  </a:lnTo>
                  <a:lnTo>
                    <a:pt x="1974" y="546"/>
                  </a:lnTo>
                  <a:lnTo>
                    <a:pt x="1978" y="546"/>
                  </a:lnTo>
                  <a:lnTo>
                    <a:pt x="1982" y="546"/>
                  </a:lnTo>
                  <a:lnTo>
                    <a:pt x="1986" y="546"/>
                  </a:lnTo>
                  <a:lnTo>
                    <a:pt x="1988" y="544"/>
                  </a:lnTo>
                  <a:lnTo>
                    <a:pt x="1992" y="542"/>
                  </a:lnTo>
                  <a:lnTo>
                    <a:pt x="1994" y="540"/>
                  </a:lnTo>
                  <a:lnTo>
                    <a:pt x="1994" y="540"/>
                  </a:lnTo>
                  <a:lnTo>
                    <a:pt x="2016" y="518"/>
                  </a:lnTo>
                  <a:lnTo>
                    <a:pt x="2014" y="502"/>
                  </a:lnTo>
                  <a:lnTo>
                    <a:pt x="2024" y="494"/>
                  </a:lnTo>
                  <a:lnTo>
                    <a:pt x="2032" y="512"/>
                  </a:lnTo>
                  <a:lnTo>
                    <a:pt x="2050" y="518"/>
                  </a:lnTo>
                  <a:lnTo>
                    <a:pt x="2054" y="520"/>
                  </a:lnTo>
                  <a:lnTo>
                    <a:pt x="2060" y="526"/>
                  </a:lnTo>
                  <a:lnTo>
                    <a:pt x="2068" y="534"/>
                  </a:lnTo>
                  <a:lnTo>
                    <a:pt x="2076" y="542"/>
                  </a:lnTo>
                  <a:lnTo>
                    <a:pt x="2084" y="548"/>
                  </a:lnTo>
                  <a:lnTo>
                    <a:pt x="2088" y="550"/>
                  </a:lnTo>
                  <a:lnTo>
                    <a:pt x="2090" y="552"/>
                  </a:lnTo>
                  <a:lnTo>
                    <a:pt x="2094" y="550"/>
                  </a:lnTo>
                  <a:lnTo>
                    <a:pt x="2094" y="550"/>
                  </a:lnTo>
                  <a:lnTo>
                    <a:pt x="2096" y="550"/>
                  </a:lnTo>
                  <a:lnTo>
                    <a:pt x="2100" y="524"/>
                  </a:lnTo>
                  <a:lnTo>
                    <a:pt x="2100" y="518"/>
                  </a:lnTo>
                  <a:lnTo>
                    <a:pt x="2102" y="518"/>
                  </a:lnTo>
                  <a:lnTo>
                    <a:pt x="2106" y="518"/>
                  </a:lnTo>
                  <a:lnTo>
                    <a:pt x="2110" y="518"/>
                  </a:lnTo>
                  <a:lnTo>
                    <a:pt x="2116" y="518"/>
                  </a:lnTo>
                  <a:lnTo>
                    <a:pt x="2122" y="516"/>
                  </a:lnTo>
                  <a:lnTo>
                    <a:pt x="2126" y="512"/>
                  </a:lnTo>
                  <a:lnTo>
                    <a:pt x="2130" y="508"/>
                  </a:lnTo>
                  <a:lnTo>
                    <a:pt x="2132" y="500"/>
                  </a:lnTo>
                  <a:lnTo>
                    <a:pt x="2124" y="494"/>
                  </a:lnTo>
                  <a:lnTo>
                    <a:pt x="2114" y="488"/>
                  </a:lnTo>
                  <a:lnTo>
                    <a:pt x="2102" y="482"/>
                  </a:lnTo>
                  <a:lnTo>
                    <a:pt x="2092" y="476"/>
                  </a:lnTo>
                  <a:lnTo>
                    <a:pt x="2088" y="472"/>
                  </a:lnTo>
                  <a:lnTo>
                    <a:pt x="2084" y="472"/>
                  </a:lnTo>
                  <a:lnTo>
                    <a:pt x="2080" y="474"/>
                  </a:lnTo>
                  <a:lnTo>
                    <a:pt x="2078" y="474"/>
                  </a:lnTo>
                  <a:lnTo>
                    <a:pt x="2076" y="478"/>
                  </a:lnTo>
                  <a:lnTo>
                    <a:pt x="2074" y="478"/>
                  </a:lnTo>
                  <a:lnTo>
                    <a:pt x="2074" y="480"/>
                  </a:lnTo>
                  <a:lnTo>
                    <a:pt x="2066" y="464"/>
                  </a:lnTo>
                  <a:lnTo>
                    <a:pt x="2054" y="446"/>
                  </a:lnTo>
                  <a:lnTo>
                    <a:pt x="2040" y="432"/>
                  </a:lnTo>
                  <a:lnTo>
                    <a:pt x="2024" y="420"/>
                  </a:lnTo>
                  <a:lnTo>
                    <a:pt x="2010" y="412"/>
                  </a:lnTo>
                  <a:lnTo>
                    <a:pt x="1998" y="408"/>
                  </a:lnTo>
                  <a:lnTo>
                    <a:pt x="1994" y="406"/>
                  </a:lnTo>
                  <a:lnTo>
                    <a:pt x="1960" y="376"/>
                  </a:lnTo>
                  <a:lnTo>
                    <a:pt x="1954" y="376"/>
                  </a:lnTo>
                  <a:lnTo>
                    <a:pt x="1942" y="376"/>
                  </a:lnTo>
                  <a:lnTo>
                    <a:pt x="1930" y="374"/>
                  </a:lnTo>
                  <a:lnTo>
                    <a:pt x="1922" y="372"/>
                  </a:lnTo>
                  <a:lnTo>
                    <a:pt x="1920" y="370"/>
                  </a:lnTo>
                  <a:lnTo>
                    <a:pt x="1916" y="366"/>
                  </a:lnTo>
                  <a:lnTo>
                    <a:pt x="1910" y="366"/>
                  </a:lnTo>
                  <a:lnTo>
                    <a:pt x="1906" y="364"/>
                  </a:lnTo>
                  <a:lnTo>
                    <a:pt x="1902" y="364"/>
                  </a:lnTo>
                  <a:lnTo>
                    <a:pt x="1902" y="364"/>
                  </a:lnTo>
                  <a:lnTo>
                    <a:pt x="1900" y="388"/>
                  </a:lnTo>
                  <a:lnTo>
                    <a:pt x="1900" y="406"/>
                  </a:lnTo>
                  <a:lnTo>
                    <a:pt x="1896" y="414"/>
                  </a:lnTo>
                  <a:lnTo>
                    <a:pt x="1884" y="416"/>
                  </a:lnTo>
                  <a:lnTo>
                    <a:pt x="1884" y="408"/>
                  </a:lnTo>
                  <a:lnTo>
                    <a:pt x="1866" y="386"/>
                  </a:lnTo>
                  <a:lnTo>
                    <a:pt x="1880" y="376"/>
                  </a:lnTo>
                  <a:lnTo>
                    <a:pt x="1880" y="370"/>
                  </a:lnTo>
                  <a:lnTo>
                    <a:pt x="1842" y="386"/>
                  </a:lnTo>
                  <a:lnTo>
                    <a:pt x="1834" y="382"/>
                  </a:lnTo>
                  <a:lnTo>
                    <a:pt x="1790" y="378"/>
                  </a:lnTo>
                  <a:lnTo>
                    <a:pt x="1774" y="398"/>
                  </a:lnTo>
                  <a:lnTo>
                    <a:pt x="1762" y="380"/>
                  </a:lnTo>
                  <a:lnTo>
                    <a:pt x="1762" y="378"/>
                  </a:lnTo>
                  <a:lnTo>
                    <a:pt x="1764" y="370"/>
                  </a:lnTo>
                  <a:lnTo>
                    <a:pt x="1762" y="358"/>
                  </a:lnTo>
                  <a:lnTo>
                    <a:pt x="1758" y="342"/>
                  </a:lnTo>
                  <a:lnTo>
                    <a:pt x="1748" y="332"/>
                  </a:lnTo>
                  <a:lnTo>
                    <a:pt x="1734" y="326"/>
                  </a:lnTo>
                  <a:lnTo>
                    <a:pt x="1722" y="326"/>
                  </a:lnTo>
                  <a:lnTo>
                    <a:pt x="1712" y="326"/>
                  </a:lnTo>
                  <a:lnTo>
                    <a:pt x="1710" y="328"/>
                  </a:lnTo>
                  <a:lnTo>
                    <a:pt x="1704" y="328"/>
                  </a:lnTo>
                  <a:lnTo>
                    <a:pt x="1690" y="330"/>
                  </a:lnTo>
                  <a:lnTo>
                    <a:pt x="1676" y="330"/>
                  </a:lnTo>
                  <a:lnTo>
                    <a:pt x="1664" y="328"/>
                  </a:lnTo>
                  <a:lnTo>
                    <a:pt x="1660" y="324"/>
                  </a:lnTo>
                  <a:lnTo>
                    <a:pt x="1654" y="322"/>
                  </a:lnTo>
                  <a:lnTo>
                    <a:pt x="1650" y="322"/>
                  </a:lnTo>
                  <a:lnTo>
                    <a:pt x="1648" y="324"/>
                  </a:lnTo>
                  <a:lnTo>
                    <a:pt x="1646" y="324"/>
                  </a:lnTo>
                  <a:lnTo>
                    <a:pt x="1646" y="314"/>
                  </a:lnTo>
                  <a:lnTo>
                    <a:pt x="1638" y="310"/>
                  </a:lnTo>
                  <a:lnTo>
                    <a:pt x="1640" y="308"/>
                  </a:lnTo>
                  <a:lnTo>
                    <a:pt x="1640" y="304"/>
                  </a:lnTo>
                  <a:lnTo>
                    <a:pt x="1638" y="298"/>
                  </a:lnTo>
                  <a:lnTo>
                    <a:pt x="1636" y="290"/>
                  </a:lnTo>
                  <a:lnTo>
                    <a:pt x="1634" y="282"/>
                  </a:lnTo>
                  <a:lnTo>
                    <a:pt x="1630" y="278"/>
                  </a:lnTo>
                  <a:lnTo>
                    <a:pt x="1626" y="276"/>
                  </a:lnTo>
                  <a:lnTo>
                    <a:pt x="1622" y="276"/>
                  </a:lnTo>
                  <a:lnTo>
                    <a:pt x="1618" y="278"/>
                  </a:lnTo>
                  <a:lnTo>
                    <a:pt x="1614" y="280"/>
                  </a:lnTo>
                  <a:lnTo>
                    <a:pt x="1610" y="282"/>
                  </a:lnTo>
                  <a:lnTo>
                    <a:pt x="1606" y="286"/>
                  </a:lnTo>
                  <a:lnTo>
                    <a:pt x="1604" y="288"/>
                  </a:lnTo>
                  <a:lnTo>
                    <a:pt x="1604" y="288"/>
                  </a:lnTo>
                  <a:lnTo>
                    <a:pt x="1602" y="288"/>
                  </a:lnTo>
                  <a:lnTo>
                    <a:pt x="1600" y="288"/>
                  </a:lnTo>
                  <a:lnTo>
                    <a:pt x="1598" y="290"/>
                  </a:lnTo>
                  <a:lnTo>
                    <a:pt x="1596" y="288"/>
                  </a:lnTo>
                  <a:lnTo>
                    <a:pt x="1594" y="288"/>
                  </a:lnTo>
                  <a:lnTo>
                    <a:pt x="1592" y="286"/>
                  </a:lnTo>
                  <a:lnTo>
                    <a:pt x="1592" y="282"/>
                  </a:lnTo>
                  <a:lnTo>
                    <a:pt x="1592" y="280"/>
                  </a:lnTo>
                  <a:lnTo>
                    <a:pt x="1592" y="276"/>
                  </a:lnTo>
                  <a:lnTo>
                    <a:pt x="1590" y="272"/>
                  </a:lnTo>
                  <a:lnTo>
                    <a:pt x="1588" y="270"/>
                  </a:lnTo>
                  <a:lnTo>
                    <a:pt x="1584" y="268"/>
                  </a:lnTo>
                  <a:lnTo>
                    <a:pt x="1578" y="268"/>
                  </a:lnTo>
                  <a:lnTo>
                    <a:pt x="1566" y="266"/>
                  </a:lnTo>
                  <a:lnTo>
                    <a:pt x="1552" y="264"/>
                  </a:lnTo>
                  <a:lnTo>
                    <a:pt x="1538" y="260"/>
                  </a:lnTo>
                  <a:lnTo>
                    <a:pt x="1528" y="256"/>
                  </a:lnTo>
                  <a:lnTo>
                    <a:pt x="1524" y="256"/>
                  </a:lnTo>
                  <a:lnTo>
                    <a:pt x="1528" y="260"/>
                  </a:lnTo>
                  <a:lnTo>
                    <a:pt x="1526" y="264"/>
                  </a:lnTo>
                  <a:lnTo>
                    <a:pt x="1524" y="268"/>
                  </a:lnTo>
                  <a:lnTo>
                    <a:pt x="1518" y="270"/>
                  </a:lnTo>
                  <a:lnTo>
                    <a:pt x="1512" y="272"/>
                  </a:lnTo>
                  <a:lnTo>
                    <a:pt x="1504" y="276"/>
                  </a:lnTo>
                  <a:lnTo>
                    <a:pt x="1502" y="286"/>
                  </a:lnTo>
                  <a:lnTo>
                    <a:pt x="1502" y="296"/>
                  </a:lnTo>
                  <a:lnTo>
                    <a:pt x="1502" y="306"/>
                  </a:lnTo>
                  <a:lnTo>
                    <a:pt x="1502" y="310"/>
                  </a:lnTo>
                  <a:lnTo>
                    <a:pt x="1494" y="312"/>
                  </a:lnTo>
                  <a:lnTo>
                    <a:pt x="1482" y="318"/>
                  </a:lnTo>
                  <a:lnTo>
                    <a:pt x="1460" y="304"/>
                  </a:lnTo>
                  <a:lnTo>
                    <a:pt x="1452" y="310"/>
                  </a:lnTo>
                  <a:lnTo>
                    <a:pt x="1438" y="310"/>
                  </a:lnTo>
                  <a:lnTo>
                    <a:pt x="1422" y="294"/>
                  </a:lnTo>
                  <a:lnTo>
                    <a:pt x="1422" y="294"/>
                  </a:lnTo>
                  <a:lnTo>
                    <a:pt x="1420" y="296"/>
                  </a:lnTo>
                  <a:lnTo>
                    <a:pt x="1418" y="300"/>
                  </a:lnTo>
                  <a:lnTo>
                    <a:pt x="1416" y="304"/>
                  </a:lnTo>
                  <a:lnTo>
                    <a:pt x="1412" y="308"/>
                  </a:lnTo>
                  <a:lnTo>
                    <a:pt x="1410" y="312"/>
                  </a:lnTo>
                  <a:lnTo>
                    <a:pt x="1410" y="316"/>
                  </a:lnTo>
                  <a:lnTo>
                    <a:pt x="1408" y="320"/>
                  </a:lnTo>
                  <a:lnTo>
                    <a:pt x="1404" y="324"/>
                  </a:lnTo>
                  <a:lnTo>
                    <a:pt x="1402" y="328"/>
                  </a:lnTo>
                  <a:lnTo>
                    <a:pt x="1398" y="330"/>
                  </a:lnTo>
                  <a:lnTo>
                    <a:pt x="1396" y="334"/>
                  </a:lnTo>
                  <a:lnTo>
                    <a:pt x="1396" y="334"/>
                  </a:lnTo>
                  <a:lnTo>
                    <a:pt x="1392" y="320"/>
                  </a:lnTo>
                  <a:lnTo>
                    <a:pt x="1384" y="304"/>
                  </a:lnTo>
                  <a:lnTo>
                    <a:pt x="1384" y="274"/>
                  </a:lnTo>
                  <a:lnTo>
                    <a:pt x="1388" y="254"/>
                  </a:lnTo>
                  <a:lnTo>
                    <a:pt x="1386" y="248"/>
                  </a:lnTo>
                  <a:lnTo>
                    <a:pt x="1384" y="246"/>
                  </a:lnTo>
                  <a:lnTo>
                    <a:pt x="1382" y="244"/>
                  </a:lnTo>
                  <a:lnTo>
                    <a:pt x="1378" y="242"/>
                  </a:lnTo>
                  <a:lnTo>
                    <a:pt x="1374" y="242"/>
                  </a:lnTo>
                  <a:lnTo>
                    <a:pt x="1372" y="244"/>
                  </a:lnTo>
                  <a:lnTo>
                    <a:pt x="1370" y="244"/>
                  </a:lnTo>
                  <a:lnTo>
                    <a:pt x="1368" y="244"/>
                  </a:lnTo>
                  <a:lnTo>
                    <a:pt x="1368" y="244"/>
                  </a:lnTo>
                  <a:lnTo>
                    <a:pt x="1366" y="240"/>
                  </a:lnTo>
                  <a:lnTo>
                    <a:pt x="1362" y="238"/>
                  </a:lnTo>
                  <a:lnTo>
                    <a:pt x="1356" y="234"/>
                  </a:lnTo>
                  <a:lnTo>
                    <a:pt x="1348" y="232"/>
                  </a:lnTo>
                  <a:lnTo>
                    <a:pt x="1338" y="230"/>
                  </a:lnTo>
                  <a:lnTo>
                    <a:pt x="1332" y="230"/>
                  </a:lnTo>
                  <a:lnTo>
                    <a:pt x="1326" y="228"/>
                  </a:lnTo>
                  <a:lnTo>
                    <a:pt x="1322" y="228"/>
                  </a:lnTo>
                  <a:lnTo>
                    <a:pt x="1320" y="230"/>
                  </a:lnTo>
                  <a:lnTo>
                    <a:pt x="1316" y="232"/>
                  </a:lnTo>
                  <a:lnTo>
                    <a:pt x="1312" y="234"/>
                  </a:lnTo>
                  <a:lnTo>
                    <a:pt x="1308" y="238"/>
                  </a:lnTo>
                  <a:lnTo>
                    <a:pt x="1296" y="242"/>
                  </a:lnTo>
                  <a:lnTo>
                    <a:pt x="1284" y="240"/>
                  </a:lnTo>
                  <a:lnTo>
                    <a:pt x="1272" y="238"/>
                  </a:lnTo>
                  <a:lnTo>
                    <a:pt x="1262" y="236"/>
                  </a:lnTo>
                  <a:lnTo>
                    <a:pt x="1258" y="234"/>
                  </a:lnTo>
                  <a:lnTo>
                    <a:pt x="1224" y="216"/>
                  </a:lnTo>
                  <a:lnTo>
                    <a:pt x="1210" y="216"/>
                  </a:lnTo>
                  <a:lnTo>
                    <a:pt x="1194" y="214"/>
                  </a:lnTo>
                  <a:lnTo>
                    <a:pt x="1182" y="208"/>
                  </a:lnTo>
                  <a:lnTo>
                    <a:pt x="1172" y="204"/>
                  </a:lnTo>
                  <a:lnTo>
                    <a:pt x="1168" y="202"/>
                  </a:lnTo>
                  <a:lnTo>
                    <a:pt x="1160" y="196"/>
                  </a:lnTo>
                  <a:lnTo>
                    <a:pt x="1156" y="190"/>
                  </a:lnTo>
                  <a:lnTo>
                    <a:pt x="1164" y="186"/>
                  </a:lnTo>
                  <a:lnTo>
                    <a:pt x="1166" y="184"/>
                  </a:lnTo>
                  <a:lnTo>
                    <a:pt x="1166" y="182"/>
                  </a:lnTo>
                  <a:lnTo>
                    <a:pt x="1166" y="178"/>
                  </a:lnTo>
                  <a:lnTo>
                    <a:pt x="1164" y="172"/>
                  </a:lnTo>
                  <a:lnTo>
                    <a:pt x="1160" y="170"/>
                  </a:lnTo>
                  <a:lnTo>
                    <a:pt x="1158" y="168"/>
                  </a:lnTo>
                  <a:lnTo>
                    <a:pt x="1156" y="168"/>
                  </a:lnTo>
                  <a:lnTo>
                    <a:pt x="1152" y="170"/>
                  </a:lnTo>
                  <a:lnTo>
                    <a:pt x="1150" y="170"/>
                  </a:lnTo>
                  <a:lnTo>
                    <a:pt x="1148" y="172"/>
                  </a:lnTo>
                  <a:lnTo>
                    <a:pt x="1148" y="172"/>
                  </a:lnTo>
                  <a:lnTo>
                    <a:pt x="1146" y="174"/>
                  </a:lnTo>
                  <a:lnTo>
                    <a:pt x="1144" y="176"/>
                  </a:lnTo>
                  <a:lnTo>
                    <a:pt x="1142" y="180"/>
                  </a:lnTo>
                  <a:lnTo>
                    <a:pt x="1140" y="184"/>
                  </a:lnTo>
                  <a:lnTo>
                    <a:pt x="1136" y="190"/>
                  </a:lnTo>
                  <a:lnTo>
                    <a:pt x="1132" y="194"/>
                  </a:lnTo>
                  <a:lnTo>
                    <a:pt x="1128" y="198"/>
                  </a:lnTo>
                  <a:lnTo>
                    <a:pt x="1126" y="200"/>
                  </a:lnTo>
                  <a:lnTo>
                    <a:pt x="1120" y="202"/>
                  </a:lnTo>
                  <a:lnTo>
                    <a:pt x="1116" y="206"/>
                  </a:lnTo>
                  <a:lnTo>
                    <a:pt x="1112" y="210"/>
                  </a:lnTo>
                  <a:lnTo>
                    <a:pt x="1110" y="216"/>
                  </a:lnTo>
                  <a:lnTo>
                    <a:pt x="1108" y="220"/>
                  </a:lnTo>
                  <a:lnTo>
                    <a:pt x="1106" y="222"/>
                  </a:lnTo>
                  <a:lnTo>
                    <a:pt x="1104" y="224"/>
                  </a:lnTo>
                  <a:lnTo>
                    <a:pt x="1096" y="224"/>
                  </a:lnTo>
                  <a:lnTo>
                    <a:pt x="1092" y="204"/>
                  </a:lnTo>
                  <a:lnTo>
                    <a:pt x="1084" y="194"/>
                  </a:lnTo>
                  <a:lnTo>
                    <a:pt x="1108" y="192"/>
                  </a:lnTo>
                  <a:lnTo>
                    <a:pt x="1134" y="160"/>
                  </a:lnTo>
                  <a:lnTo>
                    <a:pt x="1150" y="144"/>
                  </a:lnTo>
                  <a:lnTo>
                    <a:pt x="1158" y="130"/>
                  </a:lnTo>
                  <a:lnTo>
                    <a:pt x="1162" y="122"/>
                  </a:lnTo>
                  <a:lnTo>
                    <a:pt x="1164" y="120"/>
                  </a:lnTo>
                  <a:lnTo>
                    <a:pt x="1164" y="96"/>
                  </a:lnTo>
                  <a:lnTo>
                    <a:pt x="1166" y="78"/>
                  </a:lnTo>
                  <a:lnTo>
                    <a:pt x="1160" y="64"/>
                  </a:lnTo>
                  <a:lnTo>
                    <a:pt x="1148" y="54"/>
                  </a:lnTo>
                  <a:lnTo>
                    <a:pt x="1134" y="52"/>
                  </a:lnTo>
                  <a:lnTo>
                    <a:pt x="1122" y="56"/>
                  </a:lnTo>
                  <a:lnTo>
                    <a:pt x="1108" y="64"/>
                  </a:lnTo>
                  <a:lnTo>
                    <a:pt x="1098" y="68"/>
                  </a:lnTo>
                  <a:lnTo>
                    <a:pt x="1090" y="70"/>
                  </a:lnTo>
                  <a:lnTo>
                    <a:pt x="1084" y="70"/>
                  </a:lnTo>
                  <a:lnTo>
                    <a:pt x="1080" y="70"/>
                  </a:lnTo>
                  <a:lnTo>
                    <a:pt x="1080" y="70"/>
                  </a:lnTo>
                  <a:lnTo>
                    <a:pt x="1078" y="52"/>
                  </a:lnTo>
                  <a:lnTo>
                    <a:pt x="1070" y="46"/>
                  </a:lnTo>
                  <a:lnTo>
                    <a:pt x="1080" y="20"/>
                  </a:lnTo>
                  <a:lnTo>
                    <a:pt x="1082" y="20"/>
                  </a:lnTo>
                  <a:lnTo>
                    <a:pt x="1084" y="18"/>
                  </a:lnTo>
                  <a:lnTo>
                    <a:pt x="1086" y="18"/>
                  </a:lnTo>
                  <a:lnTo>
                    <a:pt x="1088" y="16"/>
                  </a:lnTo>
                  <a:lnTo>
                    <a:pt x="1088" y="14"/>
                  </a:lnTo>
                  <a:lnTo>
                    <a:pt x="1088" y="10"/>
                  </a:lnTo>
                  <a:lnTo>
                    <a:pt x="1086" y="8"/>
                  </a:lnTo>
                  <a:lnTo>
                    <a:pt x="1080" y="4"/>
                  </a:lnTo>
                  <a:lnTo>
                    <a:pt x="1068" y="0"/>
                  </a:lnTo>
                  <a:lnTo>
                    <a:pt x="1056" y="4"/>
                  </a:lnTo>
                  <a:lnTo>
                    <a:pt x="1048" y="10"/>
                  </a:lnTo>
                  <a:lnTo>
                    <a:pt x="1042" y="16"/>
                  </a:lnTo>
                  <a:lnTo>
                    <a:pt x="1038" y="22"/>
                  </a:lnTo>
                  <a:lnTo>
                    <a:pt x="1030" y="32"/>
                  </a:lnTo>
                  <a:lnTo>
                    <a:pt x="1022" y="42"/>
                  </a:lnTo>
                  <a:lnTo>
                    <a:pt x="1016" y="50"/>
                  </a:lnTo>
                  <a:lnTo>
                    <a:pt x="1012" y="54"/>
                  </a:lnTo>
                  <a:lnTo>
                    <a:pt x="1016" y="62"/>
                  </a:lnTo>
                  <a:lnTo>
                    <a:pt x="1008" y="76"/>
                  </a:lnTo>
                  <a:lnTo>
                    <a:pt x="990" y="68"/>
                  </a:lnTo>
                  <a:lnTo>
                    <a:pt x="988" y="68"/>
                  </a:lnTo>
                  <a:lnTo>
                    <a:pt x="986" y="68"/>
                  </a:lnTo>
                  <a:lnTo>
                    <a:pt x="986" y="68"/>
                  </a:lnTo>
                  <a:lnTo>
                    <a:pt x="986" y="70"/>
                  </a:lnTo>
                  <a:lnTo>
                    <a:pt x="988" y="72"/>
                  </a:lnTo>
                  <a:lnTo>
                    <a:pt x="990" y="74"/>
                  </a:lnTo>
                  <a:lnTo>
                    <a:pt x="992" y="76"/>
                  </a:lnTo>
                  <a:lnTo>
                    <a:pt x="992" y="78"/>
                  </a:lnTo>
                  <a:lnTo>
                    <a:pt x="994" y="78"/>
                  </a:lnTo>
                  <a:lnTo>
                    <a:pt x="1020" y="98"/>
                  </a:lnTo>
                  <a:lnTo>
                    <a:pt x="1020" y="100"/>
                  </a:lnTo>
                  <a:lnTo>
                    <a:pt x="1020" y="102"/>
                  </a:lnTo>
                  <a:lnTo>
                    <a:pt x="1020" y="108"/>
                  </a:lnTo>
                  <a:lnTo>
                    <a:pt x="1020" y="114"/>
                  </a:lnTo>
                  <a:lnTo>
                    <a:pt x="1020" y="122"/>
                  </a:lnTo>
                  <a:lnTo>
                    <a:pt x="1018" y="126"/>
                  </a:lnTo>
                  <a:lnTo>
                    <a:pt x="1014" y="130"/>
                  </a:lnTo>
                  <a:lnTo>
                    <a:pt x="1010" y="128"/>
                  </a:lnTo>
                  <a:lnTo>
                    <a:pt x="1006" y="126"/>
                  </a:lnTo>
                  <a:lnTo>
                    <a:pt x="1002" y="120"/>
                  </a:lnTo>
                  <a:lnTo>
                    <a:pt x="998" y="112"/>
                  </a:lnTo>
                  <a:lnTo>
                    <a:pt x="992" y="100"/>
                  </a:lnTo>
                  <a:lnTo>
                    <a:pt x="980" y="92"/>
                  </a:lnTo>
                  <a:lnTo>
                    <a:pt x="966" y="90"/>
                  </a:lnTo>
                  <a:lnTo>
                    <a:pt x="952" y="92"/>
                  </a:lnTo>
                  <a:lnTo>
                    <a:pt x="944" y="92"/>
                  </a:lnTo>
                  <a:lnTo>
                    <a:pt x="940" y="92"/>
                  </a:lnTo>
                  <a:lnTo>
                    <a:pt x="936" y="92"/>
                  </a:lnTo>
                  <a:lnTo>
                    <a:pt x="932" y="90"/>
                  </a:lnTo>
                  <a:lnTo>
                    <a:pt x="930" y="88"/>
                  </a:lnTo>
                  <a:lnTo>
                    <a:pt x="930" y="86"/>
                  </a:lnTo>
                  <a:lnTo>
                    <a:pt x="930" y="84"/>
                  </a:lnTo>
                  <a:lnTo>
                    <a:pt x="930" y="84"/>
                  </a:lnTo>
                  <a:lnTo>
                    <a:pt x="928" y="84"/>
                  </a:lnTo>
                  <a:lnTo>
                    <a:pt x="924" y="86"/>
                  </a:lnTo>
                  <a:lnTo>
                    <a:pt x="920" y="88"/>
                  </a:lnTo>
                  <a:lnTo>
                    <a:pt x="914" y="92"/>
                  </a:lnTo>
                  <a:lnTo>
                    <a:pt x="910" y="94"/>
                  </a:lnTo>
                  <a:lnTo>
                    <a:pt x="906" y="98"/>
                  </a:lnTo>
                  <a:lnTo>
                    <a:pt x="902" y="100"/>
                  </a:lnTo>
                  <a:lnTo>
                    <a:pt x="898" y="104"/>
                  </a:lnTo>
                  <a:lnTo>
                    <a:pt x="892" y="110"/>
                  </a:lnTo>
                  <a:lnTo>
                    <a:pt x="884" y="114"/>
                  </a:lnTo>
                  <a:lnTo>
                    <a:pt x="872" y="116"/>
                  </a:lnTo>
                  <a:lnTo>
                    <a:pt x="864" y="122"/>
                  </a:lnTo>
                  <a:lnTo>
                    <a:pt x="856" y="132"/>
                  </a:lnTo>
                  <a:lnTo>
                    <a:pt x="850" y="146"/>
                  </a:lnTo>
                  <a:lnTo>
                    <a:pt x="846" y="158"/>
                  </a:lnTo>
                  <a:lnTo>
                    <a:pt x="844" y="162"/>
                  </a:lnTo>
                  <a:lnTo>
                    <a:pt x="842" y="168"/>
                  </a:lnTo>
                  <a:lnTo>
                    <a:pt x="836" y="172"/>
                  </a:lnTo>
                  <a:lnTo>
                    <a:pt x="830" y="176"/>
                  </a:lnTo>
                  <a:lnTo>
                    <a:pt x="826" y="180"/>
                  </a:lnTo>
                  <a:lnTo>
                    <a:pt x="822" y="182"/>
                  </a:lnTo>
                  <a:lnTo>
                    <a:pt x="818" y="184"/>
                  </a:lnTo>
                  <a:lnTo>
                    <a:pt x="818" y="188"/>
                  </a:lnTo>
                  <a:lnTo>
                    <a:pt x="820" y="190"/>
                  </a:lnTo>
                  <a:lnTo>
                    <a:pt x="822" y="192"/>
                  </a:lnTo>
                  <a:lnTo>
                    <a:pt x="822" y="196"/>
                  </a:lnTo>
                  <a:lnTo>
                    <a:pt x="818" y="202"/>
                  </a:lnTo>
                  <a:lnTo>
                    <a:pt x="804" y="208"/>
                  </a:lnTo>
                  <a:lnTo>
                    <a:pt x="782" y="214"/>
                  </a:lnTo>
                  <a:lnTo>
                    <a:pt x="772" y="220"/>
                  </a:lnTo>
                  <a:lnTo>
                    <a:pt x="768" y="232"/>
                  </a:lnTo>
                  <a:lnTo>
                    <a:pt x="764" y="244"/>
                  </a:lnTo>
                  <a:lnTo>
                    <a:pt x="766" y="256"/>
                  </a:lnTo>
                  <a:lnTo>
                    <a:pt x="766" y="266"/>
                  </a:lnTo>
                  <a:lnTo>
                    <a:pt x="766" y="272"/>
                  </a:lnTo>
                  <a:lnTo>
                    <a:pt x="768" y="276"/>
                  </a:lnTo>
                  <a:lnTo>
                    <a:pt x="772" y="276"/>
                  </a:lnTo>
                  <a:lnTo>
                    <a:pt x="776" y="278"/>
                  </a:lnTo>
                  <a:lnTo>
                    <a:pt x="782" y="278"/>
                  </a:lnTo>
                  <a:lnTo>
                    <a:pt x="784" y="278"/>
                  </a:lnTo>
                  <a:lnTo>
                    <a:pt x="786" y="278"/>
                  </a:lnTo>
                  <a:lnTo>
                    <a:pt x="786" y="282"/>
                  </a:lnTo>
                  <a:lnTo>
                    <a:pt x="788" y="284"/>
                  </a:lnTo>
                  <a:lnTo>
                    <a:pt x="792" y="288"/>
                  </a:lnTo>
                  <a:lnTo>
                    <a:pt x="796" y="292"/>
                  </a:lnTo>
                  <a:lnTo>
                    <a:pt x="800" y="294"/>
                  </a:lnTo>
                  <a:lnTo>
                    <a:pt x="802" y="296"/>
                  </a:lnTo>
                  <a:lnTo>
                    <a:pt x="804" y="298"/>
                  </a:lnTo>
                  <a:lnTo>
                    <a:pt x="804" y="344"/>
                  </a:lnTo>
                  <a:lnTo>
                    <a:pt x="800" y="352"/>
                  </a:lnTo>
                  <a:lnTo>
                    <a:pt x="800" y="358"/>
                  </a:lnTo>
                  <a:lnTo>
                    <a:pt x="800" y="364"/>
                  </a:lnTo>
                  <a:lnTo>
                    <a:pt x="802" y="368"/>
                  </a:lnTo>
                  <a:lnTo>
                    <a:pt x="806" y="372"/>
                  </a:lnTo>
                  <a:lnTo>
                    <a:pt x="808" y="374"/>
                  </a:lnTo>
                  <a:lnTo>
                    <a:pt x="810" y="376"/>
                  </a:lnTo>
                  <a:lnTo>
                    <a:pt x="812" y="376"/>
                  </a:lnTo>
                  <a:lnTo>
                    <a:pt x="812" y="382"/>
                  </a:lnTo>
                  <a:lnTo>
                    <a:pt x="800" y="380"/>
                  </a:lnTo>
                  <a:lnTo>
                    <a:pt x="796" y="378"/>
                  </a:lnTo>
                  <a:lnTo>
                    <a:pt x="792" y="374"/>
                  </a:lnTo>
                  <a:lnTo>
                    <a:pt x="788" y="370"/>
                  </a:lnTo>
                  <a:lnTo>
                    <a:pt x="784" y="366"/>
                  </a:lnTo>
                  <a:lnTo>
                    <a:pt x="782" y="360"/>
                  </a:lnTo>
                  <a:lnTo>
                    <a:pt x="782" y="356"/>
                  </a:lnTo>
                  <a:lnTo>
                    <a:pt x="782" y="352"/>
                  </a:lnTo>
                  <a:lnTo>
                    <a:pt x="784" y="348"/>
                  </a:lnTo>
                  <a:lnTo>
                    <a:pt x="784" y="344"/>
                  </a:lnTo>
                  <a:lnTo>
                    <a:pt x="782" y="340"/>
                  </a:lnTo>
                  <a:lnTo>
                    <a:pt x="778" y="338"/>
                  </a:lnTo>
                  <a:lnTo>
                    <a:pt x="776" y="338"/>
                  </a:lnTo>
                  <a:lnTo>
                    <a:pt x="776" y="336"/>
                  </a:lnTo>
                  <a:lnTo>
                    <a:pt x="776" y="334"/>
                  </a:lnTo>
                  <a:lnTo>
                    <a:pt x="778" y="332"/>
                  </a:lnTo>
                  <a:lnTo>
                    <a:pt x="782" y="326"/>
                  </a:lnTo>
                  <a:lnTo>
                    <a:pt x="784" y="322"/>
                  </a:lnTo>
                  <a:lnTo>
                    <a:pt x="788" y="316"/>
                  </a:lnTo>
                  <a:lnTo>
                    <a:pt x="790" y="308"/>
                  </a:lnTo>
                  <a:lnTo>
                    <a:pt x="790" y="304"/>
                  </a:lnTo>
                  <a:lnTo>
                    <a:pt x="788" y="300"/>
                  </a:lnTo>
                  <a:lnTo>
                    <a:pt x="788" y="298"/>
                  </a:lnTo>
                  <a:lnTo>
                    <a:pt x="786" y="298"/>
                  </a:lnTo>
                  <a:lnTo>
                    <a:pt x="782" y="298"/>
                  </a:lnTo>
                  <a:lnTo>
                    <a:pt x="778" y="298"/>
                  </a:lnTo>
                  <a:lnTo>
                    <a:pt x="774" y="298"/>
                  </a:lnTo>
                  <a:lnTo>
                    <a:pt x="768" y="296"/>
                  </a:lnTo>
                  <a:lnTo>
                    <a:pt x="766" y="294"/>
                  </a:lnTo>
                  <a:lnTo>
                    <a:pt x="764" y="292"/>
                  </a:lnTo>
                  <a:lnTo>
                    <a:pt x="762" y="290"/>
                  </a:lnTo>
                  <a:lnTo>
                    <a:pt x="762" y="290"/>
                  </a:lnTo>
                  <a:lnTo>
                    <a:pt x="758" y="290"/>
                  </a:lnTo>
                  <a:lnTo>
                    <a:pt x="754" y="290"/>
                  </a:lnTo>
                  <a:lnTo>
                    <a:pt x="750" y="288"/>
                  </a:lnTo>
                  <a:lnTo>
                    <a:pt x="744" y="286"/>
                  </a:lnTo>
                  <a:lnTo>
                    <a:pt x="738" y="284"/>
                  </a:lnTo>
                  <a:lnTo>
                    <a:pt x="732" y="280"/>
                  </a:lnTo>
                  <a:lnTo>
                    <a:pt x="728" y="276"/>
                  </a:lnTo>
                  <a:lnTo>
                    <a:pt x="726" y="276"/>
                  </a:lnTo>
                  <a:lnTo>
                    <a:pt x="724" y="274"/>
                  </a:lnTo>
                  <a:lnTo>
                    <a:pt x="722" y="276"/>
                  </a:lnTo>
                  <a:lnTo>
                    <a:pt x="720" y="278"/>
                  </a:lnTo>
                  <a:lnTo>
                    <a:pt x="718" y="280"/>
                  </a:lnTo>
                  <a:lnTo>
                    <a:pt x="718" y="282"/>
                  </a:lnTo>
                  <a:lnTo>
                    <a:pt x="716" y="282"/>
                  </a:lnTo>
                  <a:lnTo>
                    <a:pt x="712" y="278"/>
                  </a:lnTo>
                  <a:lnTo>
                    <a:pt x="710" y="270"/>
                  </a:lnTo>
                  <a:lnTo>
                    <a:pt x="710" y="260"/>
                  </a:lnTo>
                  <a:lnTo>
                    <a:pt x="710" y="250"/>
                  </a:lnTo>
                  <a:lnTo>
                    <a:pt x="708" y="246"/>
                  </a:lnTo>
                  <a:lnTo>
                    <a:pt x="706" y="244"/>
                  </a:lnTo>
                  <a:lnTo>
                    <a:pt x="704" y="244"/>
                  </a:lnTo>
                  <a:lnTo>
                    <a:pt x="700" y="242"/>
                  </a:lnTo>
                  <a:lnTo>
                    <a:pt x="696" y="242"/>
                  </a:lnTo>
                  <a:lnTo>
                    <a:pt x="694" y="244"/>
                  </a:lnTo>
                  <a:lnTo>
                    <a:pt x="692" y="244"/>
                  </a:lnTo>
                  <a:lnTo>
                    <a:pt x="690" y="244"/>
                  </a:lnTo>
                  <a:lnTo>
                    <a:pt x="688" y="246"/>
                  </a:lnTo>
                  <a:lnTo>
                    <a:pt x="684" y="248"/>
                  </a:lnTo>
                  <a:lnTo>
                    <a:pt x="684" y="250"/>
                  </a:lnTo>
                  <a:lnTo>
                    <a:pt x="684" y="254"/>
                  </a:lnTo>
                  <a:lnTo>
                    <a:pt x="684" y="258"/>
                  </a:lnTo>
                  <a:lnTo>
                    <a:pt x="686" y="262"/>
                  </a:lnTo>
                  <a:lnTo>
                    <a:pt x="686" y="266"/>
                  </a:lnTo>
                  <a:lnTo>
                    <a:pt x="688" y="270"/>
                  </a:lnTo>
                  <a:lnTo>
                    <a:pt x="690" y="274"/>
                  </a:lnTo>
                  <a:lnTo>
                    <a:pt x="690" y="278"/>
                  </a:lnTo>
                  <a:lnTo>
                    <a:pt x="690" y="282"/>
                  </a:lnTo>
                  <a:lnTo>
                    <a:pt x="690" y="284"/>
                  </a:lnTo>
                  <a:lnTo>
                    <a:pt x="686" y="288"/>
                  </a:lnTo>
                  <a:lnTo>
                    <a:pt x="682" y="290"/>
                  </a:lnTo>
                  <a:lnTo>
                    <a:pt x="676" y="292"/>
                  </a:lnTo>
                  <a:lnTo>
                    <a:pt x="672" y="298"/>
                  </a:lnTo>
                  <a:lnTo>
                    <a:pt x="670" y="304"/>
                  </a:lnTo>
                  <a:lnTo>
                    <a:pt x="668" y="308"/>
                  </a:lnTo>
                  <a:lnTo>
                    <a:pt x="670" y="314"/>
                  </a:lnTo>
                  <a:lnTo>
                    <a:pt x="670" y="318"/>
                  </a:lnTo>
                  <a:lnTo>
                    <a:pt x="672" y="320"/>
                  </a:lnTo>
                  <a:lnTo>
                    <a:pt x="674" y="322"/>
                  </a:lnTo>
                  <a:lnTo>
                    <a:pt x="678" y="324"/>
                  </a:lnTo>
                  <a:lnTo>
                    <a:pt x="680" y="326"/>
                  </a:lnTo>
                  <a:lnTo>
                    <a:pt x="680" y="330"/>
                  </a:lnTo>
                  <a:lnTo>
                    <a:pt x="682" y="332"/>
                  </a:lnTo>
                  <a:lnTo>
                    <a:pt x="680" y="338"/>
                  </a:lnTo>
                  <a:lnTo>
                    <a:pt x="680" y="344"/>
                  </a:lnTo>
                  <a:lnTo>
                    <a:pt x="678" y="350"/>
                  </a:lnTo>
                  <a:lnTo>
                    <a:pt x="674" y="354"/>
                  </a:lnTo>
                  <a:lnTo>
                    <a:pt x="670" y="364"/>
                  </a:lnTo>
                  <a:lnTo>
                    <a:pt x="670" y="378"/>
                  </a:lnTo>
                  <a:lnTo>
                    <a:pt x="668" y="392"/>
                  </a:lnTo>
                  <a:lnTo>
                    <a:pt x="668" y="398"/>
                  </a:lnTo>
                  <a:lnTo>
                    <a:pt x="684" y="400"/>
                  </a:lnTo>
                  <a:lnTo>
                    <a:pt x="698" y="390"/>
                  </a:lnTo>
                  <a:lnTo>
                    <a:pt x="704" y="390"/>
                  </a:lnTo>
                  <a:lnTo>
                    <a:pt x="710" y="390"/>
                  </a:lnTo>
                  <a:lnTo>
                    <a:pt x="714" y="392"/>
                  </a:lnTo>
                  <a:lnTo>
                    <a:pt x="716" y="394"/>
                  </a:lnTo>
                  <a:lnTo>
                    <a:pt x="718" y="398"/>
                  </a:lnTo>
                  <a:lnTo>
                    <a:pt x="720" y="400"/>
                  </a:lnTo>
                  <a:lnTo>
                    <a:pt x="722" y="402"/>
                  </a:lnTo>
                  <a:lnTo>
                    <a:pt x="722" y="404"/>
                  </a:lnTo>
                  <a:lnTo>
                    <a:pt x="724" y="406"/>
                  </a:lnTo>
                  <a:lnTo>
                    <a:pt x="726" y="416"/>
                  </a:lnTo>
                  <a:lnTo>
                    <a:pt x="730" y="428"/>
                  </a:lnTo>
                  <a:lnTo>
                    <a:pt x="732" y="438"/>
                  </a:lnTo>
                  <a:lnTo>
                    <a:pt x="732" y="444"/>
                  </a:lnTo>
                  <a:lnTo>
                    <a:pt x="734" y="446"/>
                  </a:lnTo>
                  <a:lnTo>
                    <a:pt x="736" y="448"/>
                  </a:lnTo>
                  <a:lnTo>
                    <a:pt x="738" y="450"/>
                  </a:lnTo>
                  <a:lnTo>
                    <a:pt x="740" y="450"/>
                  </a:lnTo>
                  <a:lnTo>
                    <a:pt x="742" y="450"/>
                  </a:lnTo>
                  <a:lnTo>
                    <a:pt x="742" y="450"/>
                  </a:lnTo>
                  <a:lnTo>
                    <a:pt x="742" y="450"/>
                  </a:lnTo>
                  <a:lnTo>
                    <a:pt x="746" y="448"/>
                  </a:lnTo>
                  <a:lnTo>
                    <a:pt x="748" y="448"/>
                  </a:lnTo>
                  <a:lnTo>
                    <a:pt x="752" y="448"/>
                  </a:lnTo>
                  <a:lnTo>
                    <a:pt x="754" y="450"/>
                  </a:lnTo>
                  <a:lnTo>
                    <a:pt x="758" y="452"/>
                  </a:lnTo>
                  <a:lnTo>
                    <a:pt x="760" y="454"/>
                  </a:lnTo>
                  <a:lnTo>
                    <a:pt x="766" y="456"/>
                  </a:lnTo>
                  <a:lnTo>
                    <a:pt x="770" y="458"/>
                  </a:lnTo>
                  <a:lnTo>
                    <a:pt x="774" y="458"/>
                  </a:lnTo>
                  <a:lnTo>
                    <a:pt x="774" y="458"/>
                  </a:lnTo>
                  <a:lnTo>
                    <a:pt x="772" y="462"/>
                  </a:lnTo>
                  <a:lnTo>
                    <a:pt x="768" y="466"/>
                  </a:lnTo>
                  <a:lnTo>
                    <a:pt x="764" y="468"/>
                  </a:lnTo>
                  <a:lnTo>
                    <a:pt x="760" y="468"/>
                  </a:lnTo>
                  <a:lnTo>
                    <a:pt x="758" y="470"/>
                  </a:lnTo>
                  <a:lnTo>
                    <a:pt x="756" y="470"/>
                  </a:lnTo>
                  <a:lnTo>
                    <a:pt x="752" y="470"/>
                  </a:lnTo>
                  <a:lnTo>
                    <a:pt x="750" y="472"/>
                  </a:lnTo>
                  <a:lnTo>
                    <a:pt x="748" y="476"/>
                  </a:lnTo>
                  <a:lnTo>
                    <a:pt x="746" y="480"/>
                  </a:lnTo>
                  <a:lnTo>
                    <a:pt x="746" y="484"/>
                  </a:lnTo>
                  <a:lnTo>
                    <a:pt x="748" y="486"/>
                  </a:lnTo>
                  <a:lnTo>
                    <a:pt x="752" y="496"/>
                  </a:lnTo>
                  <a:lnTo>
                    <a:pt x="752" y="510"/>
                  </a:lnTo>
                  <a:lnTo>
                    <a:pt x="752" y="520"/>
                  </a:lnTo>
                  <a:lnTo>
                    <a:pt x="750" y="522"/>
                  </a:lnTo>
                  <a:lnTo>
                    <a:pt x="746" y="524"/>
                  </a:lnTo>
                  <a:lnTo>
                    <a:pt x="744" y="522"/>
                  </a:lnTo>
                  <a:lnTo>
                    <a:pt x="740" y="520"/>
                  </a:lnTo>
                  <a:lnTo>
                    <a:pt x="738" y="516"/>
                  </a:lnTo>
                  <a:lnTo>
                    <a:pt x="738" y="510"/>
                  </a:lnTo>
                  <a:lnTo>
                    <a:pt x="736" y="498"/>
                  </a:lnTo>
                  <a:lnTo>
                    <a:pt x="730" y="484"/>
                  </a:lnTo>
                  <a:lnTo>
                    <a:pt x="726" y="476"/>
                  </a:lnTo>
                  <a:lnTo>
                    <a:pt x="724" y="474"/>
                  </a:lnTo>
                  <a:lnTo>
                    <a:pt x="722" y="474"/>
                  </a:lnTo>
                  <a:lnTo>
                    <a:pt x="720" y="476"/>
                  </a:lnTo>
                  <a:lnTo>
                    <a:pt x="718" y="480"/>
                  </a:lnTo>
                  <a:lnTo>
                    <a:pt x="716" y="482"/>
                  </a:lnTo>
                  <a:lnTo>
                    <a:pt x="716" y="484"/>
                  </a:lnTo>
                  <a:lnTo>
                    <a:pt x="714" y="488"/>
                  </a:lnTo>
                  <a:lnTo>
                    <a:pt x="712" y="492"/>
                  </a:lnTo>
                  <a:lnTo>
                    <a:pt x="710" y="494"/>
                  </a:lnTo>
                  <a:lnTo>
                    <a:pt x="706" y="494"/>
                  </a:lnTo>
                  <a:lnTo>
                    <a:pt x="704" y="494"/>
                  </a:lnTo>
                  <a:lnTo>
                    <a:pt x="704" y="492"/>
                  </a:lnTo>
                  <a:lnTo>
                    <a:pt x="704" y="490"/>
                  </a:lnTo>
                  <a:lnTo>
                    <a:pt x="704" y="488"/>
                  </a:lnTo>
                  <a:lnTo>
                    <a:pt x="706" y="486"/>
                  </a:lnTo>
                  <a:lnTo>
                    <a:pt x="706" y="486"/>
                  </a:lnTo>
                  <a:lnTo>
                    <a:pt x="708" y="476"/>
                  </a:lnTo>
                  <a:lnTo>
                    <a:pt x="710" y="460"/>
                  </a:lnTo>
                  <a:lnTo>
                    <a:pt x="712" y="442"/>
                  </a:lnTo>
                  <a:lnTo>
                    <a:pt x="712" y="424"/>
                  </a:lnTo>
                  <a:lnTo>
                    <a:pt x="712" y="412"/>
                  </a:lnTo>
                  <a:lnTo>
                    <a:pt x="710" y="408"/>
                  </a:lnTo>
                  <a:lnTo>
                    <a:pt x="706" y="398"/>
                  </a:lnTo>
                  <a:lnTo>
                    <a:pt x="698" y="408"/>
                  </a:lnTo>
                  <a:lnTo>
                    <a:pt x="698" y="408"/>
                  </a:lnTo>
                  <a:lnTo>
                    <a:pt x="696" y="410"/>
                  </a:lnTo>
                  <a:lnTo>
                    <a:pt x="692" y="410"/>
                  </a:lnTo>
                  <a:lnTo>
                    <a:pt x="686" y="410"/>
                  </a:lnTo>
                  <a:lnTo>
                    <a:pt x="682" y="412"/>
                  </a:lnTo>
                  <a:lnTo>
                    <a:pt x="680" y="414"/>
                  </a:lnTo>
                  <a:lnTo>
                    <a:pt x="678" y="416"/>
                  </a:lnTo>
                  <a:lnTo>
                    <a:pt x="678" y="418"/>
                  </a:lnTo>
                  <a:lnTo>
                    <a:pt x="678" y="418"/>
                  </a:lnTo>
                  <a:lnTo>
                    <a:pt x="676" y="424"/>
                  </a:lnTo>
                  <a:lnTo>
                    <a:pt x="676" y="440"/>
                  </a:lnTo>
                  <a:lnTo>
                    <a:pt x="676" y="456"/>
                  </a:lnTo>
                  <a:lnTo>
                    <a:pt x="676" y="468"/>
                  </a:lnTo>
                  <a:lnTo>
                    <a:pt x="674" y="474"/>
                  </a:lnTo>
                  <a:lnTo>
                    <a:pt x="674" y="478"/>
                  </a:lnTo>
                  <a:lnTo>
                    <a:pt x="670" y="482"/>
                  </a:lnTo>
                  <a:lnTo>
                    <a:pt x="666" y="486"/>
                  </a:lnTo>
                  <a:lnTo>
                    <a:pt x="662" y="486"/>
                  </a:lnTo>
                  <a:lnTo>
                    <a:pt x="658" y="486"/>
                  </a:lnTo>
                  <a:lnTo>
                    <a:pt x="652" y="488"/>
                  </a:lnTo>
                  <a:lnTo>
                    <a:pt x="648" y="490"/>
                  </a:lnTo>
                  <a:lnTo>
                    <a:pt x="646" y="492"/>
                  </a:lnTo>
                  <a:lnTo>
                    <a:pt x="646" y="492"/>
                  </a:lnTo>
                  <a:lnTo>
                    <a:pt x="632" y="494"/>
                  </a:lnTo>
                  <a:lnTo>
                    <a:pt x="618" y="490"/>
                  </a:lnTo>
                  <a:lnTo>
                    <a:pt x="606" y="486"/>
                  </a:lnTo>
                  <a:lnTo>
                    <a:pt x="602" y="484"/>
                  </a:lnTo>
                  <a:lnTo>
                    <a:pt x="610" y="480"/>
                  </a:lnTo>
                  <a:lnTo>
                    <a:pt x="622" y="478"/>
                  </a:lnTo>
                  <a:lnTo>
                    <a:pt x="636" y="476"/>
                  </a:lnTo>
                  <a:lnTo>
                    <a:pt x="642" y="476"/>
                  </a:lnTo>
                  <a:lnTo>
                    <a:pt x="646" y="474"/>
                  </a:lnTo>
                  <a:lnTo>
                    <a:pt x="648" y="472"/>
                  </a:lnTo>
                  <a:lnTo>
                    <a:pt x="648" y="468"/>
                  </a:lnTo>
                  <a:lnTo>
                    <a:pt x="648" y="466"/>
                  </a:lnTo>
                  <a:lnTo>
                    <a:pt x="648" y="466"/>
                  </a:lnTo>
                  <a:lnTo>
                    <a:pt x="646" y="462"/>
                  </a:lnTo>
                  <a:lnTo>
                    <a:pt x="646" y="458"/>
                  </a:lnTo>
                  <a:lnTo>
                    <a:pt x="646" y="456"/>
                  </a:lnTo>
                  <a:lnTo>
                    <a:pt x="646" y="454"/>
                  </a:lnTo>
                  <a:lnTo>
                    <a:pt x="648" y="452"/>
                  </a:lnTo>
                  <a:lnTo>
                    <a:pt x="650" y="448"/>
                  </a:lnTo>
                  <a:lnTo>
                    <a:pt x="652" y="444"/>
                  </a:lnTo>
                  <a:lnTo>
                    <a:pt x="656" y="440"/>
                  </a:lnTo>
                  <a:lnTo>
                    <a:pt x="660" y="434"/>
                  </a:lnTo>
                  <a:lnTo>
                    <a:pt x="662" y="430"/>
                  </a:lnTo>
                  <a:lnTo>
                    <a:pt x="664" y="428"/>
                  </a:lnTo>
                  <a:lnTo>
                    <a:pt x="664" y="426"/>
                  </a:lnTo>
                  <a:lnTo>
                    <a:pt x="668" y="422"/>
                  </a:lnTo>
                  <a:lnTo>
                    <a:pt x="668" y="418"/>
                  </a:lnTo>
                  <a:lnTo>
                    <a:pt x="668" y="416"/>
                  </a:lnTo>
                  <a:lnTo>
                    <a:pt x="666" y="416"/>
                  </a:lnTo>
                  <a:lnTo>
                    <a:pt x="666" y="414"/>
                  </a:lnTo>
                  <a:lnTo>
                    <a:pt x="664" y="414"/>
                  </a:lnTo>
                  <a:lnTo>
                    <a:pt x="662" y="414"/>
                  </a:lnTo>
                  <a:lnTo>
                    <a:pt x="660" y="412"/>
                  </a:lnTo>
                  <a:lnTo>
                    <a:pt x="658" y="412"/>
                  </a:lnTo>
                  <a:lnTo>
                    <a:pt x="656" y="410"/>
                  </a:lnTo>
                  <a:lnTo>
                    <a:pt x="656" y="408"/>
                  </a:lnTo>
                  <a:lnTo>
                    <a:pt x="656" y="400"/>
                  </a:lnTo>
                  <a:lnTo>
                    <a:pt x="656" y="384"/>
                  </a:lnTo>
                  <a:lnTo>
                    <a:pt x="656" y="368"/>
                  </a:lnTo>
                  <a:lnTo>
                    <a:pt x="656" y="354"/>
                  </a:lnTo>
                  <a:lnTo>
                    <a:pt x="656" y="348"/>
                  </a:lnTo>
                  <a:lnTo>
                    <a:pt x="658" y="342"/>
                  </a:lnTo>
                  <a:lnTo>
                    <a:pt x="658" y="336"/>
                  </a:lnTo>
                  <a:lnTo>
                    <a:pt x="656" y="330"/>
                  </a:lnTo>
                  <a:lnTo>
                    <a:pt x="654" y="324"/>
                  </a:lnTo>
                  <a:lnTo>
                    <a:pt x="652" y="320"/>
                  </a:lnTo>
                  <a:lnTo>
                    <a:pt x="650" y="318"/>
                  </a:lnTo>
                  <a:lnTo>
                    <a:pt x="650" y="318"/>
                  </a:lnTo>
                  <a:lnTo>
                    <a:pt x="650" y="292"/>
                  </a:lnTo>
                  <a:lnTo>
                    <a:pt x="656" y="286"/>
                  </a:lnTo>
                  <a:lnTo>
                    <a:pt x="658" y="274"/>
                  </a:lnTo>
                  <a:lnTo>
                    <a:pt x="670" y="262"/>
                  </a:lnTo>
                  <a:lnTo>
                    <a:pt x="672" y="258"/>
                  </a:lnTo>
                  <a:lnTo>
                    <a:pt x="670" y="256"/>
                  </a:lnTo>
                  <a:lnTo>
                    <a:pt x="666" y="252"/>
                  </a:lnTo>
                  <a:lnTo>
                    <a:pt x="664" y="250"/>
                  </a:lnTo>
                  <a:lnTo>
                    <a:pt x="660" y="250"/>
                  </a:lnTo>
                  <a:lnTo>
                    <a:pt x="660" y="248"/>
                  </a:lnTo>
                  <a:lnTo>
                    <a:pt x="634" y="252"/>
                  </a:lnTo>
                  <a:lnTo>
                    <a:pt x="630" y="246"/>
                  </a:lnTo>
                  <a:lnTo>
                    <a:pt x="620" y="250"/>
                  </a:lnTo>
                  <a:lnTo>
                    <a:pt x="614" y="258"/>
                  </a:lnTo>
                  <a:lnTo>
                    <a:pt x="610" y="268"/>
                  </a:lnTo>
                  <a:lnTo>
                    <a:pt x="610" y="278"/>
                  </a:lnTo>
                  <a:lnTo>
                    <a:pt x="610" y="280"/>
                  </a:lnTo>
                  <a:lnTo>
                    <a:pt x="608" y="286"/>
                  </a:lnTo>
                  <a:lnTo>
                    <a:pt x="604" y="292"/>
                  </a:lnTo>
                  <a:lnTo>
                    <a:pt x="602" y="296"/>
                  </a:lnTo>
                  <a:lnTo>
                    <a:pt x="598" y="300"/>
                  </a:lnTo>
                  <a:lnTo>
                    <a:pt x="594" y="302"/>
                  </a:lnTo>
                  <a:lnTo>
                    <a:pt x="592" y="304"/>
                  </a:lnTo>
                  <a:lnTo>
                    <a:pt x="592" y="304"/>
                  </a:lnTo>
                  <a:lnTo>
                    <a:pt x="584" y="316"/>
                  </a:lnTo>
                  <a:lnTo>
                    <a:pt x="580" y="332"/>
                  </a:lnTo>
                  <a:lnTo>
                    <a:pt x="580" y="350"/>
                  </a:lnTo>
                  <a:lnTo>
                    <a:pt x="582" y="364"/>
                  </a:lnTo>
                  <a:lnTo>
                    <a:pt x="582" y="370"/>
                  </a:lnTo>
                  <a:lnTo>
                    <a:pt x="582" y="370"/>
                  </a:lnTo>
                  <a:lnTo>
                    <a:pt x="584" y="374"/>
                  </a:lnTo>
                  <a:lnTo>
                    <a:pt x="586" y="376"/>
                  </a:lnTo>
                  <a:lnTo>
                    <a:pt x="586" y="382"/>
                  </a:lnTo>
                  <a:lnTo>
                    <a:pt x="588" y="386"/>
                  </a:lnTo>
                  <a:lnTo>
                    <a:pt x="590" y="392"/>
                  </a:lnTo>
                  <a:lnTo>
                    <a:pt x="590" y="396"/>
                  </a:lnTo>
                  <a:lnTo>
                    <a:pt x="590" y="400"/>
                  </a:lnTo>
                  <a:lnTo>
                    <a:pt x="588" y="402"/>
                  </a:lnTo>
                  <a:lnTo>
                    <a:pt x="586" y="404"/>
                  </a:lnTo>
                  <a:lnTo>
                    <a:pt x="584" y="404"/>
                  </a:lnTo>
                  <a:lnTo>
                    <a:pt x="584" y="404"/>
                  </a:lnTo>
                  <a:lnTo>
                    <a:pt x="584" y="404"/>
                  </a:lnTo>
                  <a:lnTo>
                    <a:pt x="552" y="374"/>
                  </a:lnTo>
                  <a:lnTo>
                    <a:pt x="516" y="370"/>
                  </a:lnTo>
                  <a:lnTo>
                    <a:pt x="512" y="380"/>
                  </a:lnTo>
                  <a:lnTo>
                    <a:pt x="516" y="388"/>
                  </a:lnTo>
                  <a:lnTo>
                    <a:pt x="516" y="404"/>
                  </a:lnTo>
                  <a:lnTo>
                    <a:pt x="494" y="420"/>
                  </a:lnTo>
                  <a:lnTo>
                    <a:pt x="496" y="410"/>
                  </a:lnTo>
                  <a:lnTo>
                    <a:pt x="496" y="402"/>
                  </a:lnTo>
                  <a:lnTo>
                    <a:pt x="498" y="398"/>
                  </a:lnTo>
                  <a:lnTo>
                    <a:pt x="498" y="396"/>
                  </a:lnTo>
                  <a:lnTo>
                    <a:pt x="490" y="396"/>
                  </a:lnTo>
                  <a:lnTo>
                    <a:pt x="482" y="404"/>
                  </a:lnTo>
                  <a:lnTo>
                    <a:pt x="478" y="414"/>
                  </a:lnTo>
                  <a:lnTo>
                    <a:pt x="456" y="412"/>
                  </a:lnTo>
                  <a:lnTo>
                    <a:pt x="448" y="412"/>
                  </a:lnTo>
                  <a:lnTo>
                    <a:pt x="442" y="414"/>
                  </a:lnTo>
                  <a:lnTo>
                    <a:pt x="438" y="416"/>
                  </a:lnTo>
                  <a:lnTo>
                    <a:pt x="434" y="418"/>
                  </a:lnTo>
                  <a:lnTo>
                    <a:pt x="432" y="420"/>
                  </a:lnTo>
                  <a:lnTo>
                    <a:pt x="432" y="420"/>
                  </a:lnTo>
                  <a:lnTo>
                    <a:pt x="432" y="400"/>
                  </a:lnTo>
                  <a:lnTo>
                    <a:pt x="426" y="400"/>
                  </a:lnTo>
                  <a:lnTo>
                    <a:pt x="420" y="404"/>
                  </a:lnTo>
                  <a:lnTo>
                    <a:pt x="410" y="410"/>
                  </a:lnTo>
                  <a:lnTo>
                    <a:pt x="400" y="416"/>
                  </a:lnTo>
                  <a:lnTo>
                    <a:pt x="392" y="420"/>
                  </a:lnTo>
                  <a:lnTo>
                    <a:pt x="390" y="422"/>
                  </a:lnTo>
                  <a:lnTo>
                    <a:pt x="372" y="428"/>
                  </a:lnTo>
                  <a:lnTo>
                    <a:pt x="360" y="436"/>
                  </a:lnTo>
                  <a:lnTo>
                    <a:pt x="352" y="448"/>
                  </a:lnTo>
                  <a:lnTo>
                    <a:pt x="350" y="456"/>
                  </a:lnTo>
                  <a:lnTo>
                    <a:pt x="350" y="458"/>
                  </a:lnTo>
                  <a:lnTo>
                    <a:pt x="348" y="466"/>
                  </a:lnTo>
                  <a:lnTo>
                    <a:pt x="348" y="470"/>
                  </a:lnTo>
                  <a:lnTo>
                    <a:pt x="346" y="470"/>
                  </a:lnTo>
                  <a:lnTo>
                    <a:pt x="344" y="472"/>
                  </a:lnTo>
                  <a:lnTo>
                    <a:pt x="342" y="470"/>
                  </a:lnTo>
                  <a:lnTo>
                    <a:pt x="340" y="470"/>
                  </a:lnTo>
                  <a:lnTo>
                    <a:pt x="340" y="468"/>
                  </a:lnTo>
                  <a:lnTo>
                    <a:pt x="338" y="466"/>
                  </a:lnTo>
                  <a:lnTo>
                    <a:pt x="338" y="466"/>
                  </a:lnTo>
                  <a:lnTo>
                    <a:pt x="324" y="460"/>
                  </a:lnTo>
                  <a:lnTo>
                    <a:pt x="324" y="446"/>
                  </a:lnTo>
                  <a:lnTo>
                    <a:pt x="330" y="440"/>
                  </a:lnTo>
                  <a:lnTo>
                    <a:pt x="334" y="436"/>
                  </a:lnTo>
                  <a:lnTo>
                    <a:pt x="336" y="432"/>
                  </a:lnTo>
                  <a:lnTo>
                    <a:pt x="336" y="428"/>
                  </a:lnTo>
                  <a:lnTo>
                    <a:pt x="336" y="426"/>
                  </a:lnTo>
                  <a:lnTo>
                    <a:pt x="336" y="424"/>
                  </a:lnTo>
                  <a:lnTo>
                    <a:pt x="334" y="424"/>
                  </a:lnTo>
                  <a:lnTo>
                    <a:pt x="334" y="418"/>
                  </a:lnTo>
                  <a:lnTo>
                    <a:pt x="330" y="414"/>
                  </a:lnTo>
                  <a:lnTo>
                    <a:pt x="328" y="410"/>
                  </a:lnTo>
                  <a:lnTo>
                    <a:pt x="322" y="408"/>
                  </a:lnTo>
                  <a:lnTo>
                    <a:pt x="318" y="406"/>
                  </a:lnTo>
                  <a:lnTo>
                    <a:pt x="314" y="404"/>
                  </a:lnTo>
                  <a:lnTo>
                    <a:pt x="310" y="404"/>
                  </a:lnTo>
                  <a:lnTo>
                    <a:pt x="308" y="404"/>
                  </a:lnTo>
                  <a:lnTo>
                    <a:pt x="306" y="404"/>
                  </a:lnTo>
                  <a:lnTo>
                    <a:pt x="304" y="406"/>
                  </a:lnTo>
                  <a:lnTo>
                    <a:pt x="300" y="406"/>
                  </a:lnTo>
                  <a:lnTo>
                    <a:pt x="296" y="408"/>
                  </a:lnTo>
                  <a:lnTo>
                    <a:pt x="292" y="408"/>
                  </a:lnTo>
                  <a:lnTo>
                    <a:pt x="290" y="408"/>
                  </a:lnTo>
                  <a:lnTo>
                    <a:pt x="288" y="408"/>
                  </a:lnTo>
                  <a:lnTo>
                    <a:pt x="300" y="416"/>
                  </a:lnTo>
                  <a:lnTo>
                    <a:pt x="300" y="440"/>
                  </a:lnTo>
                  <a:lnTo>
                    <a:pt x="300" y="454"/>
                  </a:lnTo>
                  <a:lnTo>
                    <a:pt x="302" y="454"/>
                  </a:lnTo>
                  <a:lnTo>
                    <a:pt x="302" y="456"/>
                  </a:lnTo>
                  <a:lnTo>
                    <a:pt x="304" y="460"/>
                  </a:lnTo>
                  <a:lnTo>
                    <a:pt x="306" y="462"/>
                  </a:lnTo>
                  <a:lnTo>
                    <a:pt x="306" y="464"/>
                  </a:lnTo>
                  <a:lnTo>
                    <a:pt x="308" y="466"/>
                  </a:lnTo>
                  <a:lnTo>
                    <a:pt x="306" y="476"/>
                  </a:lnTo>
                  <a:lnTo>
                    <a:pt x="306" y="482"/>
                  </a:lnTo>
                  <a:lnTo>
                    <a:pt x="304" y="486"/>
                  </a:lnTo>
                  <a:lnTo>
                    <a:pt x="302" y="490"/>
                  </a:lnTo>
                  <a:lnTo>
                    <a:pt x="302" y="490"/>
                  </a:lnTo>
                  <a:lnTo>
                    <a:pt x="292" y="486"/>
                  </a:lnTo>
                  <a:lnTo>
                    <a:pt x="284" y="480"/>
                  </a:lnTo>
                  <a:lnTo>
                    <a:pt x="278" y="480"/>
                  </a:lnTo>
                  <a:lnTo>
                    <a:pt x="262" y="498"/>
                  </a:lnTo>
                  <a:lnTo>
                    <a:pt x="246" y="510"/>
                  </a:lnTo>
                  <a:lnTo>
                    <a:pt x="244" y="514"/>
                  </a:lnTo>
                  <a:lnTo>
                    <a:pt x="244" y="518"/>
                  </a:lnTo>
                  <a:lnTo>
                    <a:pt x="248" y="522"/>
                  </a:lnTo>
                  <a:lnTo>
                    <a:pt x="250" y="524"/>
                  </a:lnTo>
                  <a:lnTo>
                    <a:pt x="254" y="528"/>
                  </a:lnTo>
                  <a:lnTo>
                    <a:pt x="256" y="530"/>
                  </a:lnTo>
                  <a:lnTo>
                    <a:pt x="258" y="530"/>
                  </a:lnTo>
                  <a:lnTo>
                    <a:pt x="256" y="538"/>
                  </a:lnTo>
                  <a:lnTo>
                    <a:pt x="232" y="540"/>
                  </a:lnTo>
                  <a:lnTo>
                    <a:pt x="220" y="526"/>
                  </a:lnTo>
                  <a:lnTo>
                    <a:pt x="216" y="514"/>
                  </a:lnTo>
                  <a:lnTo>
                    <a:pt x="206" y="508"/>
                  </a:lnTo>
                  <a:lnTo>
                    <a:pt x="202" y="518"/>
                  </a:lnTo>
                  <a:lnTo>
                    <a:pt x="208" y="534"/>
                  </a:lnTo>
                  <a:lnTo>
                    <a:pt x="218" y="554"/>
                  </a:lnTo>
                  <a:lnTo>
                    <a:pt x="218" y="558"/>
                  </a:lnTo>
                  <a:lnTo>
                    <a:pt x="216" y="560"/>
                  </a:lnTo>
                  <a:lnTo>
                    <a:pt x="216" y="562"/>
                  </a:lnTo>
                  <a:lnTo>
                    <a:pt x="212" y="562"/>
                  </a:lnTo>
                  <a:lnTo>
                    <a:pt x="210" y="560"/>
                  </a:lnTo>
                  <a:lnTo>
                    <a:pt x="208" y="560"/>
                  </a:lnTo>
                  <a:lnTo>
                    <a:pt x="208" y="560"/>
                  </a:lnTo>
                  <a:lnTo>
                    <a:pt x="198" y="548"/>
                  </a:lnTo>
                  <a:lnTo>
                    <a:pt x="182" y="540"/>
                  </a:lnTo>
                  <a:lnTo>
                    <a:pt x="182" y="540"/>
                  </a:lnTo>
                  <a:lnTo>
                    <a:pt x="182" y="536"/>
                  </a:lnTo>
                  <a:lnTo>
                    <a:pt x="182" y="532"/>
                  </a:lnTo>
                  <a:lnTo>
                    <a:pt x="182" y="528"/>
                  </a:lnTo>
                  <a:lnTo>
                    <a:pt x="182" y="524"/>
                  </a:lnTo>
                  <a:lnTo>
                    <a:pt x="184" y="520"/>
                  </a:lnTo>
                  <a:lnTo>
                    <a:pt x="186" y="518"/>
                  </a:lnTo>
                  <a:lnTo>
                    <a:pt x="186" y="514"/>
                  </a:lnTo>
                  <a:lnTo>
                    <a:pt x="186" y="510"/>
                  </a:lnTo>
                  <a:lnTo>
                    <a:pt x="186" y="508"/>
                  </a:lnTo>
                  <a:lnTo>
                    <a:pt x="186" y="504"/>
                  </a:lnTo>
                  <a:lnTo>
                    <a:pt x="186" y="504"/>
                  </a:lnTo>
                  <a:lnTo>
                    <a:pt x="162" y="484"/>
                  </a:lnTo>
                  <a:lnTo>
                    <a:pt x="156" y="468"/>
                  </a:lnTo>
                  <a:lnTo>
                    <a:pt x="176" y="476"/>
                  </a:lnTo>
                  <a:lnTo>
                    <a:pt x="182" y="482"/>
                  </a:lnTo>
                  <a:lnTo>
                    <a:pt x="198" y="488"/>
                  </a:lnTo>
                  <a:lnTo>
                    <a:pt x="210" y="498"/>
                  </a:lnTo>
                  <a:lnTo>
                    <a:pt x="220" y="502"/>
                  </a:lnTo>
                  <a:lnTo>
                    <a:pt x="232" y="500"/>
                  </a:lnTo>
                  <a:lnTo>
                    <a:pt x="242" y="496"/>
                  </a:lnTo>
                  <a:lnTo>
                    <a:pt x="246" y="494"/>
                  </a:lnTo>
                  <a:lnTo>
                    <a:pt x="258" y="480"/>
                  </a:lnTo>
                  <a:lnTo>
                    <a:pt x="266" y="466"/>
                  </a:lnTo>
                  <a:lnTo>
                    <a:pt x="268" y="452"/>
                  </a:lnTo>
                  <a:lnTo>
                    <a:pt x="268" y="446"/>
                  </a:lnTo>
                  <a:lnTo>
                    <a:pt x="266" y="442"/>
                  </a:lnTo>
                  <a:lnTo>
                    <a:pt x="262" y="438"/>
                  </a:lnTo>
                  <a:lnTo>
                    <a:pt x="256" y="436"/>
                  </a:lnTo>
                  <a:lnTo>
                    <a:pt x="252" y="432"/>
                  </a:lnTo>
                  <a:lnTo>
                    <a:pt x="246" y="432"/>
                  </a:lnTo>
                  <a:lnTo>
                    <a:pt x="242" y="430"/>
                  </a:lnTo>
                  <a:lnTo>
                    <a:pt x="238" y="430"/>
                  </a:lnTo>
                  <a:lnTo>
                    <a:pt x="236" y="428"/>
                  </a:lnTo>
                  <a:lnTo>
                    <a:pt x="230" y="412"/>
                  </a:lnTo>
                  <a:lnTo>
                    <a:pt x="218" y="396"/>
                  </a:lnTo>
                  <a:lnTo>
                    <a:pt x="204" y="388"/>
                  </a:lnTo>
                  <a:lnTo>
                    <a:pt x="190" y="384"/>
                  </a:lnTo>
                  <a:lnTo>
                    <a:pt x="176" y="382"/>
                  </a:lnTo>
                  <a:lnTo>
                    <a:pt x="168" y="382"/>
                  </a:lnTo>
                  <a:lnTo>
                    <a:pt x="164" y="382"/>
                  </a:lnTo>
                  <a:lnTo>
                    <a:pt x="162" y="380"/>
                  </a:lnTo>
                  <a:lnTo>
                    <a:pt x="160" y="376"/>
                  </a:lnTo>
                  <a:lnTo>
                    <a:pt x="156" y="374"/>
                  </a:lnTo>
                  <a:lnTo>
                    <a:pt x="154" y="372"/>
                  </a:lnTo>
                  <a:lnTo>
                    <a:pt x="150" y="372"/>
                  </a:lnTo>
                  <a:lnTo>
                    <a:pt x="150" y="370"/>
                  </a:lnTo>
                  <a:lnTo>
                    <a:pt x="152" y="364"/>
                  </a:lnTo>
                  <a:lnTo>
                    <a:pt x="162" y="368"/>
                  </a:lnTo>
                  <a:lnTo>
                    <a:pt x="168" y="364"/>
                  </a:lnTo>
                  <a:lnTo>
                    <a:pt x="148" y="354"/>
                  </a:lnTo>
                  <a:lnTo>
                    <a:pt x="140" y="364"/>
                  </a:lnTo>
                  <a:lnTo>
                    <a:pt x="132" y="364"/>
                  </a:lnTo>
                  <a:lnTo>
                    <a:pt x="132" y="370"/>
                  </a:lnTo>
                  <a:lnTo>
                    <a:pt x="130" y="374"/>
                  </a:lnTo>
                  <a:lnTo>
                    <a:pt x="128" y="378"/>
                  </a:lnTo>
                  <a:lnTo>
                    <a:pt x="124" y="380"/>
                  </a:lnTo>
                  <a:lnTo>
                    <a:pt x="122" y="382"/>
                  </a:lnTo>
                  <a:lnTo>
                    <a:pt x="120" y="384"/>
                  </a:lnTo>
                  <a:lnTo>
                    <a:pt x="118" y="384"/>
                  </a:lnTo>
                  <a:lnTo>
                    <a:pt x="110" y="402"/>
                  </a:lnTo>
                  <a:lnTo>
                    <a:pt x="110" y="420"/>
                  </a:lnTo>
                  <a:lnTo>
                    <a:pt x="130" y="440"/>
                  </a:lnTo>
                  <a:lnTo>
                    <a:pt x="130" y="470"/>
                  </a:lnTo>
                  <a:lnTo>
                    <a:pt x="118" y="484"/>
                  </a:lnTo>
                  <a:lnTo>
                    <a:pt x="126" y="502"/>
                  </a:lnTo>
                  <a:lnTo>
                    <a:pt x="122" y="556"/>
                  </a:lnTo>
                  <a:lnTo>
                    <a:pt x="122" y="562"/>
                  </a:lnTo>
                  <a:lnTo>
                    <a:pt x="122" y="568"/>
                  </a:lnTo>
                  <a:lnTo>
                    <a:pt x="124" y="572"/>
                  </a:lnTo>
                  <a:lnTo>
                    <a:pt x="126" y="574"/>
                  </a:lnTo>
                  <a:lnTo>
                    <a:pt x="126" y="576"/>
                  </a:lnTo>
                  <a:lnTo>
                    <a:pt x="126" y="576"/>
                  </a:lnTo>
                  <a:lnTo>
                    <a:pt x="132" y="592"/>
                  </a:lnTo>
                  <a:lnTo>
                    <a:pt x="134" y="606"/>
                  </a:lnTo>
                  <a:lnTo>
                    <a:pt x="132" y="614"/>
                  </a:lnTo>
                  <a:lnTo>
                    <a:pt x="130" y="616"/>
                  </a:lnTo>
                  <a:lnTo>
                    <a:pt x="96" y="650"/>
                  </a:lnTo>
                  <a:lnTo>
                    <a:pt x="100" y="654"/>
                  </a:lnTo>
                  <a:lnTo>
                    <a:pt x="106" y="658"/>
                  </a:lnTo>
                  <a:lnTo>
                    <a:pt x="110" y="660"/>
                  </a:lnTo>
                  <a:lnTo>
                    <a:pt x="116" y="662"/>
                  </a:lnTo>
                  <a:lnTo>
                    <a:pt x="122" y="662"/>
                  </a:lnTo>
                  <a:lnTo>
                    <a:pt x="124" y="662"/>
                  </a:lnTo>
                  <a:lnTo>
                    <a:pt x="126" y="662"/>
                  </a:lnTo>
                  <a:lnTo>
                    <a:pt x="122" y="662"/>
                  </a:lnTo>
                  <a:lnTo>
                    <a:pt x="118" y="664"/>
                  </a:lnTo>
                  <a:lnTo>
                    <a:pt x="114" y="666"/>
                  </a:lnTo>
                  <a:lnTo>
                    <a:pt x="112" y="668"/>
                  </a:lnTo>
                  <a:lnTo>
                    <a:pt x="110" y="668"/>
                  </a:lnTo>
                  <a:lnTo>
                    <a:pt x="104" y="668"/>
                  </a:lnTo>
                  <a:lnTo>
                    <a:pt x="98" y="670"/>
                  </a:lnTo>
                  <a:lnTo>
                    <a:pt x="94" y="672"/>
                  </a:lnTo>
                  <a:lnTo>
                    <a:pt x="90" y="674"/>
                  </a:lnTo>
                  <a:lnTo>
                    <a:pt x="86" y="676"/>
                  </a:lnTo>
                  <a:lnTo>
                    <a:pt x="84" y="678"/>
                  </a:lnTo>
                  <a:lnTo>
                    <a:pt x="84" y="678"/>
                  </a:lnTo>
                  <a:lnTo>
                    <a:pt x="78" y="674"/>
                  </a:lnTo>
                  <a:lnTo>
                    <a:pt x="68" y="672"/>
                  </a:lnTo>
                  <a:lnTo>
                    <a:pt x="60" y="672"/>
                  </a:lnTo>
                  <a:lnTo>
                    <a:pt x="54" y="674"/>
                  </a:lnTo>
                  <a:lnTo>
                    <a:pt x="50" y="678"/>
                  </a:lnTo>
                  <a:lnTo>
                    <a:pt x="46" y="680"/>
                  </a:lnTo>
                  <a:lnTo>
                    <a:pt x="44" y="682"/>
                  </a:lnTo>
                  <a:lnTo>
                    <a:pt x="44" y="684"/>
                  </a:lnTo>
                  <a:lnTo>
                    <a:pt x="42" y="686"/>
                  </a:lnTo>
                  <a:lnTo>
                    <a:pt x="42" y="686"/>
                  </a:lnTo>
                  <a:lnTo>
                    <a:pt x="40" y="690"/>
                  </a:lnTo>
                  <a:lnTo>
                    <a:pt x="40" y="694"/>
                  </a:lnTo>
                  <a:lnTo>
                    <a:pt x="40" y="698"/>
                  </a:lnTo>
                  <a:lnTo>
                    <a:pt x="40" y="702"/>
                  </a:lnTo>
                  <a:lnTo>
                    <a:pt x="40" y="704"/>
                  </a:lnTo>
                  <a:lnTo>
                    <a:pt x="40" y="706"/>
                  </a:lnTo>
                  <a:lnTo>
                    <a:pt x="46" y="710"/>
                  </a:lnTo>
                  <a:lnTo>
                    <a:pt x="48" y="720"/>
                  </a:lnTo>
                  <a:lnTo>
                    <a:pt x="48" y="726"/>
                  </a:lnTo>
                  <a:lnTo>
                    <a:pt x="48" y="730"/>
                  </a:lnTo>
                  <a:lnTo>
                    <a:pt x="46" y="734"/>
                  </a:lnTo>
                  <a:lnTo>
                    <a:pt x="46" y="736"/>
                  </a:lnTo>
                  <a:lnTo>
                    <a:pt x="44" y="738"/>
                  </a:lnTo>
                  <a:lnTo>
                    <a:pt x="44" y="738"/>
                  </a:lnTo>
                  <a:lnTo>
                    <a:pt x="42" y="738"/>
                  </a:lnTo>
                  <a:lnTo>
                    <a:pt x="38" y="736"/>
                  </a:lnTo>
                  <a:lnTo>
                    <a:pt x="34" y="734"/>
                  </a:lnTo>
                  <a:lnTo>
                    <a:pt x="30" y="732"/>
                  </a:lnTo>
                  <a:lnTo>
                    <a:pt x="30" y="730"/>
                  </a:lnTo>
                  <a:lnTo>
                    <a:pt x="28" y="730"/>
                  </a:lnTo>
                  <a:lnTo>
                    <a:pt x="20" y="722"/>
                  </a:lnTo>
                  <a:lnTo>
                    <a:pt x="8" y="736"/>
                  </a:lnTo>
                  <a:lnTo>
                    <a:pt x="4" y="738"/>
                  </a:lnTo>
                  <a:lnTo>
                    <a:pt x="4" y="744"/>
                  </a:lnTo>
                  <a:lnTo>
                    <a:pt x="2" y="750"/>
                  </a:lnTo>
                  <a:lnTo>
                    <a:pt x="2" y="756"/>
                  </a:lnTo>
                  <a:lnTo>
                    <a:pt x="0" y="764"/>
                  </a:lnTo>
                  <a:lnTo>
                    <a:pt x="0" y="778"/>
                  </a:lnTo>
                  <a:lnTo>
                    <a:pt x="2" y="780"/>
                  </a:lnTo>
                  <a:lnTo>
                    <a:pt x="4" y="782"/>
                  </a:lnTo>
                  <a:lnTo>
                    <a:pt x="8" y="782"/>
                  </a:lnTo>
                  <a:lnTo>
                    <a:pt x="8" y="782"/>
                  </a:lnTo>
                  <a:lnTo>
                    <a:pt x="14" y="782"/>
                  </a:lnTo>
                  <a:lnTo>
                    <a:pt x="18" y="782"/>
                  </a:lnTo>
                  <a:lnTo>
                    <a:pt x="20" y="780"/>
                  </a:lnTo>
                  <a:lnTo>
                    <a:pt x="22" y="780"/>
                  </a:lnTo>
                  <a:lnTo>
                    <a:pt x="22" y="782"/>
                  </a:lnTo>
                  <a:lnTo>
                    <a:pt x="24" y="784"/>
                  </a:lnTo>
                  <a:lnTo>
                    <a:pt x="26" y="786"/>
                  </a:lnTo>
                  <a:lnTo>
                    <a:pt x="30" y="788"/>
                  </a:lnTo>
                  <a:lnTo>
                    <a:pt x="32" y="790"/>
                  </a:lnTo>
                  <a:lnTo>
                    <a:pt x="34" y="792"/>
                  </a:lnTo>
                  <a:lnTo>
                    <a:pt x="36" y="796"/>
                  </a:lnTo>
                  <a:lnTo>
                    <a:pt x="38" y="802"/>
                  </a:lnTo>
                  <a:lnTo>
                    <a:pt x="40" y="806"/>
                  </a:lnTo>
                  <a:lnTo>
                    <a:pt x="42" y="810"/>
                  </a:lnTo>
                  <a:lnTo>
                    <a:pt x="44" y="814"/>
                  </a:lnTo>
                  <a:lnTo>
                    <a:pt x="44" y="814"/>
                  </a:lnTo>
                  <a:lnTo>
                    <a:pt x="46" y="820"/>
                  </a:lnTo>
                  <a:lnTo>
                    <a:pt x="44" y="824"/>
                  </a:lnTo>
                  <a:lnTo>
                    <a:pt x="42" y="828"/>
                  </a:lnTo>
                  <a:lnTo>
                    <a:pt x="40" y="830"/>
                  </a:lnTo>
                  <a:lnTo>
                    <a:pt x="38" y="832"/>
                  </a:lnTo>
                  <a:lnTo>
                    <a:pt x="36" y="832"/>
                  </a:lnTo>
                  <a:lnTo>
                    <a:pt x="36" y="832"/>
                  </a:lnTo>
                  <a:lnTo>
                    <a:pt x="40" y="834"/>
                  </a:lnTo>
                  <a:lnTo>
                    <a:pt x="42" y="838"/>
                  </a:lnTo>
                  <a:lnTo>
                    <a:pt x="46" y="842"/>
                  </a:lnTo>
                  <a:lnTo>
                    <a:pt x="50" y="846"/>
                  </a:lnTo>
                  <a:lnTo>
                    <a:pt x="52" y="852"/>
                  </a:lnTo>
                  <a:lnTo>
                    <a:pt x="54" y="856"/>
                  </a:lnTo>
                  <a:lnTo>
                    <a:pt x="56" y="858"/>
                  </a:lnTo>
                  <a:lnTo>
                    <a:pt x="56" y="860"/>
                  </a:lnTo>
                  <a:lnTo>
                    <a:pt x="58" y="866"/>
                  </a:lnTo>
                  <a:lnTo>
                    <a:pt x="60" y="872"/>
                  </a:lnTo>
                  <a:lnTo>
                    <a:pt x="62" y="874"/>
                  </a:lnTo>
                  <a:lnTo>
                    <a:pt x="62" y="876"/>
                  </a:lnTo>
                  <a:lnTo>
                    <a:pt x="60" y="878"/>
                  </a:lnTo>
                  <a:lnTo>
                    <a:pt x="60" y="878"/>
                  </a:lnTo>
                  <a:lnTo>
                    <a:pt x="60" y="878"/>
                  </a:lnTo>
                  <a:lnTo>
                    <a:pt x="60" y="878"/>
                  </a:lnTo>
                  <a:lnTo>
                    <a:pt x="38" y="892"/>
                  </a:lnTo>
                  <a:lnTo>
                    <a:pt x="38" y="894"/>
                  </a:lnTo>
                  <a:lnTo>
                    <a:pt x="36" y="894"/>
                  </a:lnTo>
                  <a:lnTo>
                    <a:pt x="34" y="894"/>
                  </a:lnTo>
                  <a:lnTo>
                    <a:pt x="32" y="892"/>
                  </a:lnTo>
                  <a:lnTo>
                    <a:pt x="32" y="894"/>
                  </a:lnTo>
                  <a:lnTo>
                    <a:pt x="30" y="898"/>
                  </a:lnTo>
                  <a:lnTo>
                    <a:pt x="28" y="902"/>
                  </a:lnTo>
                  <a:lnTo>
                    <a:pt x="30" y="906"/>
                  </a:lnTo>
                  <a:lnTo>
                    <a:pt x="30" y="908"/>
                  </a:lnTo>
                  <a:lnTo>
                    <a:pt x="32" y="908"/>
                  </a:lnTo>
                  <a:lnTo>
                    <a:pt x="32" y="908"/>
                  </a:lnTo>
                  <a:lnTo>
                    <a:pt x="28" y="908"/>
                  </a:lnTo>
                  <a:lnTo>
                    <a:pt x="26" y="910"/>
                  </a:lnTo>
                  <a:lnTo>
                    <a:pt x="24" y="910"/>
                  </a:lnTo>
                  <a:lnTo>
                    <a:pt x="22" y="912"/>
                  </a:lnTo>
                  <a:lnTo>
                    <a:pt x="22" y="912"/>
                  </a:lnTo>
                  <a:lnTo>
                    <a:pt x="28" y="918"/>
                  </a:lnTo>
                  <a:lnTo>
                    <a:pt x="28" y="918"/>
                  </a:lnTo>
                  <a:lnTo>
                    <a:pt x="30" y="916"/>
                  </a:lnTo>
                  <a:lnTo>
                    <a:pt x="34" y="914"/>
                  </a:lnTo>
                  <a:lnTo>
                    <a:pt x="40" y="914"/>
                  </a:lnTo>
                  <a:lnTo>
                    <a:pt x="46" y="914"/>
                  </a:lnTo>
                  <a:lnTo>
                    <a:pt x="50" y="914"/>
                  </a:lnTo>
                  <a:lnTo>
                    <a:pt x="56" y="916"/>
                  </a:lnTo>
                  <a:lnTo>
                    <a:pt x="58" y="916"/>
                  </a:lnTo>
                  <a:lnTo>
                    <a:pt x="60" y="918"/>
                  </a:lnTo>
                  <a:lnTo>
                    <a:pt x="64" y="918"/>
                  </a:lnTo>
                  <a:lnTo>
                    <a:pt x="68" y="918"/>
                  </a:lnTo>
                  <a:lnTo>
                    <a:pt x="74" y="918"/>
                  </a:lnTo>
                  <a:lnTo>
                    <a:pt x="76" y="916"/>
                  </a:lnTo>
                  <a:lnTo>
                    <a:pt x="78" y="916"/>
                  </a:lnTo>
                  <a:lnTo>
                    <a:pt x="80" y="912"/>
                  </a:lnTo>
                  <a:lnTo>
                    <a:pt x="80" y="912"/>
                  </a:lnTo>
                  <a:lnTo>
                    <a:pt x="84" y="914"/>
                  </a:lnTo>
                  <a:lnTo>
                    <a:pt x="88" y="916"/>
                  </a:lnTo>
                  <a:lnTo>
                    <a:pt x="92" y="918"/>
                  </a:lnTo>
                  <a:lnTo>
                    <a:pt x="96" y="922"/>
                  </a:lnTo>
                  <a:lnTo>
                    <a:pt x="100" y="926"/>
                  </a:lnTo>
                  <a:lnTo>
                    <a:pt x="100" y="928"/>
                  </a:lnTo>
                  <a:lnTo>
                    <a:pt x="102" y="930"/>
                  </a:lnTo>
                  <a:lnTo>
                    <a:pt x="104" y="934"/>
                  </a:lnTo>
                  <a:lnTo>
                    <a:pt x="106" y="940"/>
                  </a:lnTo>
                  <a:lnTo>
                    <a:pt x="106" y="946"/>
                  </a:lnTo>
                  <a:lnTo>
                    <a:pt x="106" y="952"/>
                  </a:lnTo>
                  <a:lnTo>
                    <a:pt x="104" y="960"/>
                  </a:lnTo>
                  <a:lnTo>
                    <a:pt x="104" y="966"/>
                  </a:lnTo>
                  <a:lnTo>
                    <a:pt x="104" y="970"/>
                  </a:lnTo>
                  <a:lnTo>
                    <a:pt x="106" y="972"/>
                  </a:lnTo>
                  <a:lnTo>
                    <a:pt x="108" y="974"/>
                  </a:lnTo>
                  <a:lnTo>
                    <a:pt x="110" y="976"/>
                  </a:lnTo>
                  <a:lnTo>
                    <a:pt x="112" y="972"/>
                  </a:lnTo>
                  <a:lnTo>
                    <a:pt x="114" y="970"/>
                  </a:lnTo>
                  <a:lnTo>
                    <a:pt x="114" y="970"/>
                  </a:lnTo>
                  <a:lnTo>
                    <a:pt x="116" y="970"/>
                  </a:lnTo>
                  <a:lnTo>
                    <a:pt x="120" y="968"/>
                  </a:lnTo>
                  <a:lnTo>
                    <a:pt x="124" y="966"/>
                  </a:lnTo>
                  <a:lnTo>
                    <a:pt x="128" y="966"/>
                  </a:lnTo>
                  <a:lnTo>
                    <a:pt x="130" y="966"/>
                  </a:lnTo>
                  <a:lnTo>
                    <a:pt x="140" y="964"/>
                  </a:lnTo>
                  <a:lnTo>
                    <a:pt x="150" y="968"/>
                  </a:lnTo>
                  <a:lnTo>
                    <a:pt x="158" y="972"/>
                  </a:lnTo>
                  <a:lnTo>
                    <a:pt x="162" y="974"/>
                  </a:lnTo>
                  <a:lnTo>
                    <a:pt x="158" y="976"/>
                  </a:lnTo>
                  <a:lnTo>
                    <a:pt x="164" y="976"/>
                  </a:lnTo>
                  <a:lnTo>
                    <a:pt x="170" y="974"/>
                  </a:lnTo>
                  <a:lnTo>
                    <a:pt x="174" y="974"/>
                  </a:lnTo>
                  <a:lnTo>
                    <a:pt x="176" y="976"/>
                  </a:lnTo>
                  <a:lnTo>
                    <a:pt x="180" y="976"/>
                  </a:lnTo>
                  <a:lnTo>
                    <a:pt x="180" y="978"/>
                  </a:lnTo>
                  <a:lnTo>
                    <a:pt x="182" y="978"/>
                  </a:lnTo>
                  <a:lnTo>
                    <a:pt x="180" y="978"/>
                  </a:lnTo>
                  <a:lnTo>
                    <a:pt x="178" y="980"/>
                  </a:lnTo>
                  <a:lnTo>
                    <a:pt x="176" y="984"/>
                  </a:lnTo>
                  <a:lnTo>
                    <a:pt x="174" y="986"/>
                  </a:lnTo>
                  <a:lnTo>
                    <a:pt x="174" y="988"/>
                  </a:lnTo>
                  <a:lnTo>
                    <a:pt x="174" y="990"/>
                  </a:lnTo>
                  <a:lnTo>
                    <a:pt x="174" y="992"/>
                  </a:lnTo>
                  <a:lnTo>
                    <a:pt x="174" y="998"/>
                  </a:lnTo>
                  <a:lnTo>
                    <a:pt x="178" y="1000"/>
                  </a:lnTo>
                  <a:lnTo>
                    <a:pt x="182" y="998"/>
                  </a:lnTo>
                  <a:lnTo>
                    <a:pt x="186" y="996"/>
                  </a:lnTo>
                  <a:lnTo>
                    <a:pt x="190" y="992"/>
                  </a:lnTo>
                  <a:lnTo>
                    <a:pt x="192" y="988"/>
                  </a:lnTo>
                  <a:lnTo>
                    <a:pt x="194" y="986"/>
                  </a:lnTo>
                  <a:lnTo>
                    <a:pt x="194" y="984"/>
                  </a:lnTo>
                  <a:lnTo>
                    <a:pt x="192" y="984"/>
                  </a:lnTo>
                  <a:lnTo>
                    <a:pt x="190" y="982"/>
                  </a:lnTo>
                  <a:lnTo>
                    <a:pt x="188" y="980"/>
                  </a:lnTo>
                  <a:lnTo>
                    <a:pt x="186" y="978"/>
                  </a:lnTo>
                  <a:lnTo>
                    <a:pt x="186" y="974"/>
                  </a:lnTo>
                  <a:lnTo>
                    <a:pt x="186" y="972"/>
                  </a:lnTo>
                  <a:lnTo>
                    <a:pt x="186" y="970"/>
                  </a:lnTo>
                  <a:lnTo>
                    <a:pt x="188" y="966"/>
                  </a:lnTo>
                  <a:lnTo>
                    <a:pt x="192" y="964"/>
                  </a:lnTo>
                  <a:lnTo>
                    <a:pt x="196" y="962"/>
                  </a:lnTo>
                  <a:lnTo>
                    <a:pt x="200" y="960"/>
                  </a:lnTo>
                  <a:lnTo>
                    <a:pt x="202" y="960"/>
                  </a:lnTo>
                  <a:lnTo>
                    <a:pt x="206" y="958"/>
                  </a:lnTo>
                  <a:lnTo>
                    <a:pt x="210" y="960"/>
                  </a:lnTo>
                  <a:lnTo>
                    <a:pt x="214" y="962"/>
                  </a:lnTo>
                  <a:lnTo>
                    <a:pt x="216" y="968"/>
                  </a:lnTo>
                  <a:lnTo>
                    <a:pt x="216" y="972"/>
                  </a:lnTo>
                  <a:lnTo>
                    <a:pt x="214" y="974"/>
                  </a:lnTo>
                  <a:lnTo>
                    <a:pt x="212" y="974"/>
                  </a:lnTo>
                  <a:lnTo>
                    <a:pt x="210" y="976"/>
                  </a:lnTo>
                  <a:lnTo>
                    <a:pt x="210" y="976"/>
                  </a:lnTo>
                  <a:lnTo>
                    <a:pt x="206" y="976"/>
                  </a:lnTo>
                  <a:lnTo>
                    <a:pt x="202" y="976"/>
                  </a:lnTo>
                  <a:lnTo>
                    <a:pt x="200" y="978"/>
                  </a:lnTo>
                  <a:lnTo>
                    <a:pt x="200" y="980"/>
                  </a:lnTo>
                  <a:lnTo>
                    <a:pt x="200" y="980"/>
                  </a:lnTo>
                  <a:lnTo>
                    <a:pt x="198" y="984"/>
                  </a:lnTo>
                  <a:lnTo>
                    <a:pt x="200" y="988"/>
                  </a:lnTo>
                  <a:lnTo>
                    <a:pt x="200" y="990"/>
                  </a:lnTo>
                  <a:lnTo>
                    <a:pt x="202" y="992"/>
                  </a:lnTo>
                  <a:lnTo>
                    <a:pt x="204" y="994"/>
                  </a:lnTo>
                  <a:lnTo>
                    <a:pt x="208" y="996"/>
                  </a:lnTo>
                  <a:lnTo>
                    <a:pt x="210" y="998"/>
                  </a:lnTo>
                  <a:lnTo>
                    <a:pt x="214" y="1000"/>
                  </a:lnTo>
                  <a:lnTo>
                    <a:pt x="216" y="1002"/>
                  </a:lnTo>
                  <a:lnTo>
                    <a:pt x="218" y="1002"/>
                  </a:lnTo>
                  <a:lnTo>
                    <a:pt x="218" y="1004"/>
                  </a:lnTo>
                  <a:lnTo>
                    <a:pt x="220" y="1008"/>
                  </a:lnTo>
                  <a:lnTo>
                    <a:pt x="222" y="1010"/>
                  </a:lnTo>
                  <a:lnTo>
                    <a:pt x="224" y="1012"/>
                  </a:lnTo>
                  <a:lnTo>
                    <a:pt x="226" y="1014"/>
                  </a:lnTo>
                  <a:lnTo>
                    <a:pt x="228" y="1014"/>
                  </a:lnTo>
                  <a:lnTo>
                    <a:pt x="228" y="1016"/>
                  </a:lnTo>
                  <a:lnTo>
                    <a:pt x="232" y="1018"/>
                  </a:lnTo>
                  <a:lnTo>
                    <a:pt x="236" y="1020"/>
                  </a:lnTo>
                  <a:lnTo>
                    <a:pt x="242" y="1024"/>
                  </a:lnTo>
                  <a:lnTo>
                    <a:pt x="246" y="1028"/>
                  </a:lnTo>
                  <a:lnTo>
                    <a:pt x="250" y="1030"/>
                  </a:lnTo>
                  <a:lnTo>
                    <a:pt x="254" y="1032"/>
                  </a:lnTo>
                  <a:lnTo>
                    <a:pt x="254" y="1032"/>
                  </a:lnTo>
                  <a:lnTo>
                    <a:pt x="256" y="1040"/>
                  </a:lnTo>
                  <a:lnTo>
                    <a:pt x="256" y="1046"/>
                  </a:lnTo>
                  <a:lnTo>
                    <a:pt x="256" y="1052"/>
                  </a:lnTo>
                  <a:lnTo>
                    <a:pt x="252" y="1058"/>
                  </a:lnTo>
                  <a:lnTo>
                    <a:pt x="250" y="1062"/>
                  </a:lnTo>
                  <a:lnTo>
                    <a:pt x="250" y="1062"/>
                  </a:lnTo>
                  <a:lnTo>
                    <a:pt x="252" y="1064"/>
                  </a:lnTo>
                  <a:lnTo>
                    <a:pt x="256" y="1066"/>
                  </a:lnTo>
                  <a:lnTo>
                    <a:pt x="260" y="1068"/>
                  </a:lnTo>
                  <a:lnTo>
                    <a:pt x="264" y="1070"/>
                  </a:lnTo>
                  <a:lnTo>
                    <a:pt x="266" y="1072"/>
                  </a:lnTo>
                  <a:lnTo>
                    <a:pt x="268" y="1072"/>
                  </a:lnTo>
                  <a:lnTo>
                    <a:pt x="270" y="1074"/>
                  </a:lnTo>
                  <a:lnTo>
                    <a:pt x="274" y="1076"/>
                  </a:lnTo>
                  <a:lnTo>
                    <a:pt x="278" y="1080"/>
                  </a:lnTo>
                  <a:lnTo>
                    <a:pt x="282" y="1086"/>
                  </a:lnTo>
                  <a:lnTo>
                    <a:pt x="304" y="1090"/>
                  </a:lnTo>
                  <a:lnTo>
                    <a:pt x="306" y="1092"/>
                  </a:lnTo>
                  <a:lnTo>
                    <a:pt x="310" y="1094"/>
                  </a:lnTo>
                  <a:lnTo>
                    <a:pt x="312" y="1094"/>
                  </a:lnTo>
                  <a:lnTo>
                    <a:pt x="316" y="1092"/>
                  </a:lnTo>
                  <a:lnTo>
                    <a:pt x="318" y="1092"/>
                  </a:lnTo>
                  <a:lnTo>
                    <a:pt x="320" y="1092"/>
                  </a:lnTo>
                  <a:lnTo>
                    <a:pt x="334" y="1076"/>
                  </a:lnTo>
                  <a:lnTo>
                    <a:pt x="336" y="1080"/>
                  </a:lnTo>
                  <a:lnTo>
                    <a:pt x="338" y="1082"/>
                  </a:lnTo>
                  <a:lnTo>
                    <a:pt x="340" y="1086"/>
                  </a:lnTo>
                  <a:lnTo>
                    <a:pt x="344" y="1088"/>
                  </a:lnTo>
                  <a:lnTo>
                    <a:pt x="344" y="1088"/>
                  </a:lnTo>
                  <a:lnTo>
                    <a:pt x="350" y="1098"/>
                  </a:lnTo>
                  <a:lnTo>
                    <a:pt x="350" y="1096"/>
                  </a:lnTo>
                  <a:lnTo>
                    <a:pt x="348" y="1088"/>
                  </a:lnTo>
                  <a:lnTo>
                    <a:pt x="346" y="1078"/>
                  </a:lnTo>
                  <a:lnTo>
                    <a:pt x="346" y="1070"/>
                  </a:lnTo>
                  <a:lnTo>
                    <a:pt x="346" y="1064"/>
                  </a:lnTo>
                  <a:lnTo>
                    <a:pt x="352" y="1062"/>
                  </a:lnTo>
                  <a:lnTo>
                    <a:pt x="352" y="1062"/>
                  </a:lnTo>
                  <a:lnTo>
                    <a:pt x="350" y="1060"/>
                  </a:lnTo>
                  <a:lnTo>
                    <a:pt x="348" y="1056"/>
                  </a:lnTo>
                  <a:lnTo>
                    <a:pt x="346" y="1052"/>
                  </a:lnTo>
                  <a:lnTo>
                    <a:pt x="346" y="1048"/>
                  </a:lnTo>
                  <a:lnTo>
                    <a:pt x="344" y="1044"/>
                  </a:lnTo>
                  <a:lnTo>
                    <a:pt x="346" y="1040"/>
                  </a:lnTo>
                  <a:lnTo>
                    <a:pt x="348" y="1036"/>
                  </a:lnTo>
                  <a:lnTo>
                    <a:pt x="350" y="1034"/>
                  </a:lnTo>
                  <a:lnTo>
                    <a:pt x="350" y="1034"/>
                  </a:lnTo>
                  <a:lnTo>
                    <a:pt x="348" y="1034"/>
                  </a:lnTo>
                  <a:lnTo>
                    <a:pt x="346" y="1032"/>
                  </a:lnTo>
                  <a:lnTo>
                    <a:pt x="342" y="1030"/>
                  </a:lnTo>
                  <a:lnTo>
                    <a:pt x="338" y="1028"/>
                  </a:lnTo>
                  <a:lnTo>
                    <a:pt x="334" y="1022"/>
                  </a:lnTo>
                  <a:lnTo>
                    <a:pt x="332" y="1016"/>
                  </a:lnTo>
                  <a:lnTo>
                    <a:pt x="330" y="1008"/>
                  </a:lnTo>
                  <a:lnTo>
                    <a:pt x="326" y="992"/>
                  </a:lnTo>
                  <a:lnTo>
                    <a:pt x="330" y="976"/>
                  </a:lnTo>
                  <a:lnTo>
                    <a:pt x="334" y="972"/>
                  </a:lnTo>
                  <a:lnTo>
                    <a:pt x="344" y="964"/>
                  </a:lnTo>
                  <a:lnTo>
                    <a:pt x="358" y="956"/>
                  </a:lnTo>
                  <a:lnTo>
                    <a:pt x="378" y="952"/>
                  </a:lnTo>
                  <a:lnTo>
                    <a:pt x="382" y="954"/>
                  </a:lnTo>
                  <a:lnTo>
                    <a:pt x="390" y="956"/>
                  </a:lnTo>
                  <a:lnTo>
                    <a:pt x="400" y="960"/>
                  </a:lnTo>
                  <a:lnTo>
                    <a:pt x="408" y="966"/>
                  </a:lnTo>
                  <a:lnTo>
                    <a:pt x="410" y="976"/>
                  </a:lnTo>
                  <a:lnTo>
                    <a:pt x="410" y="976"/>
                  </a:lnTo>
                  <a:lnTo>
                    <a:pt x="410" y="978"/>
                  </a:lnTo>
                  <a:lnTo>
                    <a:pt x="408" y="982"/>
                  </a:lnTo>
                  <a:lnTo>
                    <a:pt x="406" y="984"/>
                  </a:lnTo>
                  <a:lnTo>
                    <a:pt x="404" y="988"/>
                  </a:lnTo>
                  <a:lnTo>
                    <a:pt x="400" y="990"/>
                  </a:lnTo>
                  <a:lnTo>
                    <a:pt x="394" y="992"/>
                  </a:lnTo>
                  <a:lnTo>
                    <a:pt x="392" y="992"/>
                  </a:lnTo>
                  <a:lnTo>
                    <a:pt x="390" y="992"/>
                  </a:lnTo>
                  <a:lnTo>
                    <a:pt x="384" y="992"/>
                  </a:lnTo>
                  <a:lnTo>
                    <a:pt x="380" y="992"/>
                  </a:lnTo>
                  <a:lnTo>
                    <a:pt x="374" y="994"/>
                  </a:lnTo>
                  <a:lnTo>
                    <a:pt x="372" y="996"/>
                  </a:lnTo>
                  <a:lnTo>
                    <a:pt x="370" y="998"/>
                  </a:lnTo>
                  <a:lnTo>
                    <a:pt x="370" y="1000"/>
                  </a:lnTo>
                  <a:lnTo>
                    <a:pt x="368" y="1004"/>
                  </a:lnTo>
                  <a:lnTo>
                    <a:pt x="368" y="1008"/>
                  </a:lnTo>
                  <a:lnTo>
                    <a:pt x="378" y="1026"/>
                  </a:lnTo>
                  <a:lnTo>
                    <a:pt x="384" y="1028"/>
                  </a:lnTo>
                  <a:lnTo>
                    <a:pt x="386" y="1028"/>
                  </a:lnTo>
                  <a:lnTo>
                    <a:pt x="388" y="1030"/>
                  </a:lnTo>
                  <a:lnTo>
                    <a:pt x="390" y="1032"/>
                  </a:lnTo>
                  <a:lnTo>
                    <a:pt x="390" y="1036"/>
                  </a:lnTo>
                  <a:lnTo>
                    <a:pt x="390" y="1050"/>
                  </a:lnTo>
                  <a:lnTo>
                    <a:pt x="390" y="1050"/>
                  </a:lnTo>
                  <a:lnTo>
                    <a:pt x="392" y="1052"/>
                  </a:lnTo>
                  <a:lnTo>
                    <a:pt x="394" y="1054"/>
                  </a:lnTo>
                  <a:lnTo>
                    <a:pt x="396" y="1054"/>
                  </a:lnTo>
                  <a:lnTo>
                    <a:pt x="398" y="1052"/>
                  </a:lnTo>
                  <a:lnTo>
                    <a:pt x="400" y="1050"/>
                  </a:lnTo>
                  <a:lnTo>
                    <a:pt x="402" y="1050"/>
                  </a:lnTo>
                  <a:lnTo>
                    <a:pt x="404" y="1050"/>
                  </a:lnTo>
                  <a:lnTo>
                    <a:pt x="406" y="1052"/>
                  </a:lnTo>
                  <a:lnTo>
                    <a:pt x="408" y="1054"/>
                  </a:lnTo>
                  <a:lnTo>
                    <a:pt x="410" y="1058"/>
                  </a:lnTo>
                  <a:lnTo>
                    <a:pt x="412" y="1060"/>
                  </a:lnTo>
                  <a:lnTo>
                    <a:pt x="412" y="1062"/>
                  </a:lnTo>
                  <a:lnTo>
                    <a:pt x="410" y="1070"/>
                  </a:lnTo>
                  <a:lnTo>
                    <a:pt x="410" y="1070"/>
                  </a:lnTo>
                  <a:lnTo>
                    <a:pt x="406" y="1070"/>
                  </a:lnTo>
                  <a:lnTo>
                    <a:pt x="402" y="1070"/>
                  </a:lnTo>
                  <a:lnTo>
                    <a:pt x="402" y="1070"/>
                  </a:lnTo>
                  <a:lnTo>
                    <a:pt x="400" y="1070"/>
                  </a:lnTo>
                  <a:lnTo>
                    <a:pt x="398" y="1072"/>
                  </a:lnTo>
                  <a:lnTo>
                    <a:pt x="396" y="1072"/>
                  </a:lnTo>
                  <a:lnTo>
                    <a:pt x="394" y="1076"/>
                  </a:lnTo>
                  <a:lnTo>
                    <a:pt x="394" y="1078"/>
                  </a:lnTo>
                  <a:lnTo>
                    <a:pt x="396" y="1084"/>
                  </a:lnTo>
                  <a:lnTo>
                    <a:pt x="398" y="1086"/>
                  </a:lnTo>
                  <a:lnTo>
                    <a:pt x="400" y="1088"/>
                  </a:lnTo>
                  <a:lnTo>
                    <a:pt x="400" y="1088"/>
                  </a:lnTo>
                  <a:lnTo>
                    <a:pt x="402" y="1104"/>
                  </a:lnTo>
                  <a:lnTo>
                    <a:pt x="402" y="1104"/>
                  </a:lnTo>
                  <a:lnTo>
                    <a:pt x="404" y="1106"/>
                  </a:lnTo>
                  <a:lnTo>
                    <a:pt x="406" y="1108"/>
                  </a:lnTo>
                  <a:lnTo>
                    <a:pt x="408" y="1110"/>
                  </a:lnTo>
                  <a:lnTo>
                    <a:pt x="408" y="1114"/>
                  </a:lnTo>
                  <a:lnTo>
                    <a:pt x="408" y="1130"/>
                  </a:lnTo>
                  <a:lnTo>
                    <a:pt x="426" y="1120"/>
                  </a:lnTo>
                  <a:lnTo>
                    <a:pt x="442" y="1120"/>
                  </a:lnTo>
                  <a:lnTo>
                    <a:pt x="452" y="1122"/>
                  </a:lnTo>
                  <a:lnTo>
                    <a:pt x="454" y="1124"/>
                  </a:lnTo>
                  <a:lnTo>
                    <a:pt x="458" y="1124"/>
                  </a:lnTo>
                  <a:lnTo>
                    <a:pt x="462" y="1126"/>
                  </a:lnTo>
                  <a:lnTo>
                    <a:pt x="464" y="1126"/>
                  </a:lnTo>
                  <a:lnTo>
                    <a:pt x="466" y="1128"/>
                  </a:lnTo>
                  <a:lnTo>
                    <a:pt x="478" y="1130"/>
                  </a:lnTo>
                  <a:lnTo>
                    <a:pt x="488" y="1138"/>
                  </a:lnTo>
                  <a:lnTo>
                    <a:pt x="494" y="1146"/>
                  </a:lnTo>
                  <a:lnTo>
                    <a:pt x="496" y="1152"/>
                  </a:lnTo>
                  <a:lnTo>
                    <a:pt x="498" y="1156"/>
                  </a:lnTo>
                  <a:lnTo>
                    <a:pt x="498" y="1160"/>
                  </a:lnTo>
                  <a:lnTo>
                    <a:pt x="508" y="1160"/>
                  </a:lnTo>
                  <a:lnTo>
                    <a:pt x="516" y="1158"/>
                  </a:lnTo>
                  <a:lnTo>
                    <a:pt x="520" y="1150"/>
                  </a:lnTo>
                  <a:lnTo>
                    <a:pt x="522" y="1148"/>
                  </a:lnTo>
                  <a:lnTo>
                    <a:pt x="524" y="1148"/>
                  </a:lnTo>
                  <a:lnTo>
                    <a:pt x="530" y="1144"/>
                  </a:lnTo>
                  <a:lnTo>
                    <a:pt x="534" y="1142"/>
                  </a:lnTo>
                  <a:lnTo>
                    <a:pt x="540" y="1138"/>
                  </a:lnTo>
                  <a:lnTo>
                    <a:pt x="542" y="1132"/>
                  </a:lnTo>
                  <a:lnTo>
                    <a:pt x="546" y="1126"/>
                  </a:lnTo>
                  <a:lnTo>
                    <a:pt x="546" y="1126"/>
                  </a:lnTo>
                  <a:lnTo>
                    <a:pt x="550" y="1126"/>
                  </a:lnTo>
                  <a:lnTo>
                    <a:pt x="554" y="1128"/>
                  </a:lnTo>
                  <a:lnTo>
                    <a:pt x="556" y="1128"/>
                  </a:lnTo>
                  <a:lnTo>
                    <a:pt x="560" y="1128"/>
                  </a:lnTo>
                  <a:lnTo>
                    <a:pt x="566" y="1128"/>
                  </a:lnTo>
                  <a:lnTo>
                    <a:pt x="580" y="1130"/>
                  </a:lnTo>
                  <a:lnTo>
                    <a:pt x="594" y="1128"/>
                  </a:lnTo>
                  <a:lnTo>
                    <a:pt x="610" y="1118"/>
                  </a:lnTo>
                  <a:lnTo>
                    <a:pt x="618" y="1118"/>
                  </a:lnTo>
                  <a:lnTo>
                    <a:pt x="626" y="1126"/>
                  </a:lnTo>
                  <a:lnTo>
                    <a:pt x="628" y="1126"/>
                  </a:lnTo>
                  <a:lnTo>
                    <a:pt x="630" y="1128"/>
                  </a:lnTo>
                  <a:lnTo>
                    <a:pt x="632" y="1130"/>
                  </a:lnTo>
                  <a:lnTo>
                    <a:pt x="636" y="1134"/>
                  </a:lnTo>
                  <a:lnTo>
                    <a:pt x="640" y="1136"/>
                  </a:lnTo>
                  <a:lnTo>
                    <a:pt x="644" y="1138"/>
                  </a:lnTo>
                  <a:lnTo>
                    <a:pt x="650" y="1138"/>
                  </a:lnTo>
                  <a:lnTo>
                    <a:pt x="682" y="1138"/>
                  </a:lnTo>
                  <a:lnTo>
                    <a:pt x="680" y="1138"/>
                  </a:lnTo>
                  <a:lnTo>
                    <a:pt x="678" y="1136"/>
                  </a:lnTo>
                  <a:lnTo>
                    <a:pt x="676" y="1132"/>
                  </a:lnTo>
                  <a:lnTo>
                    <a:pt x="674" y="1128"/>
                  </a:lnTo>
                  <a:lnTo>
                    <a:pt x="672" y="1124"/>
                  </a:lnTo>
                  <a:lnTo>
                    <a:pt x="670" y="1118"/>
                  </a:lnTo>
                  <a:lnTo>
                    <a:pt x="672" y="1114"/>
                  </a:lnTo>
                  <a:lnTo>
                    <a:pt x="670" y="1114"/>
                  </a:lnTo>
                  <a:lnTo>
                    <a:pt x="670" y="1110"/>
                  </a:lnTo>
                  <a:lnTo>
                    <a:pt x="666" y="1108"/>
                  </a:lnTo>
                  <a:lnTo>
                    <a:pt x="664" y="1106"/>
                  </a:lnTo>
                  <a:lnTo>
                    <a:pt x="660" y="1104"/>
                  </a:lnTo>
                  <a:lnTo>
                    <a:pt x="658" y="1104"/>
                  </a:lnTo>
                  <a:lnTo>
                    <a:pt x="656" y="1102"/>
                  </a:lnTo>
                  <a:lnTo>
                    <a:pt x="654" y="1096"/>
                  </a:lnTo>
                  <a:lnTo>
                    <a:pt x="654" y="1096"/>
                  </a:lnTo>
                  <a:lnTo>
                    <a:pt x="654" y="1094"/>
                  </a:lnTo>
                  <a:lnTo>
                    <a:pt x="654" y="1090"/>
                  </a:lnTo>
                  <a:lnTo>
                    <a:pt x="654" y="1088"/>
                  </a:lnTo>
                  <a:lnTo>
                    <a:pt x="656" y="1084"/>
                  </a:lnTo>
                  <a:lnTo>
                    <a:pt x="658" y="1080"/>
                  </a:lnTo>
                  <a:lnTo>
                    <a:pt x="662" y="1078"/>
                  </a:lnTo>
                  <a:lnTo>
                    <a:pt x="666" y="1076"/>
                  </a:lnTo>
                  <a:lnTo>
                    <a:pt x="672" y="1076"/>
                  </a:lnTo>
                  <a:lnTo>
                    <a:pt x="682" y="1078"/>
                  </a:lnTo>
                  <a:lnTo>
                    <a:pt x="694" y="1070"/>
                  </a:lnTo>
                  <a:lnTo>
                    <a:pt x="694" y="1070"/>
                  </a:lnTo>
                  <a:lnTo>
                    <a:pt x="696" y="1068"/>
                  </a:lnTo>
                  <a:lnTo>
                    <a:pt x="700" y="1066"/>
                  </a:lnTo>
                  <a:lnTo>
                    <a:pt x="704" y="1064"/>
                  </a:lnTo>
                  <a:lnTo>
                    <a:pt x="708" y="1064"/>
                  </a:lnTo>
                  <a:lnTo>
                    <a:pt x="708" y="1064"/>
                  </a:lnTo>
                  <a:lnTo>
                    <a:pt x="712" y="1064"/>
                  </a:lnTo>
                  <a:lnTo>
                    <a:pt x="714" y="1064"/>
                  </a:lnTo>
                  <a:lnTo>
                    <a:pt x="720" y="1062"/>
                  </a:lnTo>
                  <a:lnTo>
                    <a:pt x="724" y="1060"/>
                  </a:lnTo>
                  <a:lnTo>
                    <a:pt x="728" y="1056"/>
                  </a:lnTo>
                  <a:lnTo>
                    <a:pt x="732" y="1050"/>
                  </a:lnTo>
                  <a:lnTo>
                    <a:pt x="736" y="1044"/>
                  </a:lnTo>
                  <a:lnTo>
                    <a:pt x="736" y="1042"/>
                  </a:lnTo>
                  <a:lnTo>
                    <a:pt x="736" y="1040"/>
                  </a:lnTo>
                  <a:lnTo>
                    <a:pt x="738" y="1038"/>
                  </a:lnTo>
                  <a:lnTo>
                    <a:pt x="738" y="1034"/>
                  </a:lnTo>
                  <a:lnTo>
                    <a:pt x="740" y="1032"/>
                  </a:lnTo>
                  <a:lnTo>
                    <a:pt x="738" y="1028"/>
                  </a:lnTo>
                  <a:lnTo>
                    <a:pt x="738" y="1026"/>
                  </a:lnTo>
                  <a:lnTo>
                    <a:pt x="734" y="1026"/>
                  </a:lnTo>
                  <a:lnTo>
                    <a:pt x="732" y="1022"/>
                  </a:lnTo>
                  <a:lnTo>
                    <a:pt x="730" y="1020"/>
                  </a:lnTo>
                  <a:lnTo>
                    <a:pt x="728" y="1016"/>
                  </a:lnTo>
                  <a:lnTo>
                    <a:pt x="728" y="1012"/>
                  </a:lnTo>
                  <a:lnTo>
                    <a:pt x="728" y="1010"/>
                  </a:lnTo>
                  <a:lnTo>
                    <a:pt x="734" y="1006"/>
                  </a:lnTo>
                  <a:lnTo>
                    <a:pt x="738" y="1006"/>
                  </a:lnTo>
                  <a:lnTo>
                    <a:pt x="740" y="1006"/>
                  </a:lnTo>
                  <a:lnTo>
                    <a:pt x="742" y="1004"/>
                  </a:lnTo>
                  <a:lnTo>
                    <a:pt x="742" y="1004"/>
                  </a:lnTo>
                  <a:lnTo>
                    <a:pt x="744" y="1002"/>
                  </a:lnTo>
                  <a:lnTo>
                    <a:pt x="744" y="1000"/>
                  </a:lnTo>
                  <a:lnTo>
                    <a:pt x="744" y="998"/>
                  </a:lnTo>
                  <a:lnTo>
                    <a:pt x="744" y="996"/>
                  </a:lnTo>
                  <a:lnTo>
                    <a:pt x="746" y="996"/>
                  </a:lnTo>
                  <a:lnTo>
                    <a:pt x="748" y="994"/>
                  </a:lnTo>
                  <a:lnTo>
                    <a:pt x="752" y="994"/>
                  </a:lnTo>
                  <a:lnTo>
                    <a:pt x="756" y="994"/>
                  </a:lnTo>
                  <a:lnTo>
                    <a:pt x="760" y="992"/>
                  </a:lnTo>
                  <a:lnTo>
                    <a:pt x="764" y="988"/>
                  </a:lnTo>
                  <a:lnTo>
                    <a:pt x="768" y="982"/>
                  </a:lnTo>
                  <a:lnTo>
                    <a:pt x="770" y="976"/>
                  </a:lnTo>
                  <a:lnTo>
                    <a:pt x="770" y="970"/>
                  </a:lnTo>
                  <a:lnTo>
                    <a:pt x="772" y="964"/>
                  </a:lnTo>
                  <a:lnTo>
                    <a:pt x="774" y="960"/>
                  </a:lnTo>
                  <a:lnTo>
                    <a:pt x="778" y="956"/>
                  </a:lnTo>
                  <a:lnTo>
                    <a:pt x="784" y="954"/>
                  </a:lnTo>
                  <a:lnTo>
                    <a:pt x="788" y="954"/>
                  </a:lnTo>
                  <a:lnTo>
                    <a:pt x="794" y="954"/>
                  </a:lnTo>
                  <a:lnTo>
                    <a:pt x="798" y="952"/>
                  </a:lnTo>
                  <a:lnTo>
                    <a:pt x="800" y="948"/>
                  </a:lnTo>
                  <a:lnTo>
                    <a:pt x="802" y="942"/>
                  </a:lnTo>
                  <a:lnTo>
                    <a:pt x="804" y="938"/>
                  </a:lnTo>
                  <a:lnTo>
                    <a:pt x="808" y="934"/>
                  </a:lnTo>
                  <a:lnTo>
                    <a:pt x="814" y="928"/>
                  </a:lnTo>
                  <a:lnTo>
                    <a:pt x="818" y="926"/>
                  </a:lnTo>
                  <a:lnTo>
                    <a:pt x="826" y="924"/>
                  </a:lnTo>
                  <a:lnTo>
                    <a:pt x="830" y="924"/>
                  </a:lnTo>
                  <a:lnTo>
                    <a:pt x="832" y="922"/>
                  </a:lnTo>
                  <a:lnTo>
                    <a:pt x="834" y="920"/>
                  </a:lnTo>
                  <a:lnTo>
                    <a:pt x="834" y="918"/>
                  </a:lnTo>
                  <a:lnTo>
                    <a:pt x="834" y="914"/>
                  </a:lnTo>
                  <a:lnTo>
                    <a:pt x="834" y="912"/>
                  </a:lnTo>
                  <a:lnTo>
                    <a:pt x="836" y="910"/>
                  </a:lnTo>
                  <a:lnTo>
                    <a:pt x="836" y="908"/>
                  </a:lnTo>
                  <a:lnTo>
                    <a:pt x="838" y="904"/>
                  </a:lnTo>
                  <a:lnTo>
                    <a:pt x="840" y="902"/>
                  </a:lnTo>
                  <a:lnTo>
                    <a:pt x="844" y="900"/>
                  </a:lnTo>
                  <a:lnTo>
                    <a:pt x="850" y="898"/>
                  </a:lnTo>
                  <a:lnTo>
                    <a:pt x="872" y="898"/>
                  </a:lnTo>
                  <a:lnTo>
                    <a:pt x="872" y="898"/>
                  </a:lnTo>
                  <a:lnTo>
                    <a:pt x="872" y="896"/>
                  </a:lnTo>
                  <a:lnTo>
                    <a:pt x="874" y="894"/>
                  </a:lnTo>
                  <a:lnTo>
                    <a:pt x="876" y="892"/>
                  </a:lnTo>
                  <a:lnTo>
                    <a:pt x="878" y="890"/>
                  </a:lnTo>
                  <a:lnTo>
                    <a:pt x="882" y="888"/>
                  </a:lnTo>
                  <a:lnTo>
                    <a:pt x="886" y="888"/>
                  </a:lnTo>
                  <a:lnTo>
                    <a:pt x="894" y="890"/>
                  </a:lnTo>
                  <a:lnTo>
                    <a:pt x="902" y="892"/>
                  </a:lnTo>
                  <a:lnTo>
                    <a:pt x="904" y="892"/>
                  </a:lnTo>
                  <a:lnTo>
                    <a:pt x="914" y="892"/>
                  </a:lnTo>
                  <a:lnTo>
                    <a:pt x="924" y="896"/>
                  </a:lnTo>
                  <a:lnTo>
                    <a:pt x="934" y="902"/>
                  </a:lnTo>
                  <a:lnTo>
                    <a:pt x="952" y="920"/>
                  </a:lnTo>
                  <a:lnTo>
                    <a:pt x="952" y="920"/>
                  </a:lnTo>
                  <a:lnTo>
                    <a:pt x="954" y="918"/>
                  </a:lnTo>
                  <a:lnTo>
                    <a:pt x="958" y="918"/>
                  </a:lnTo>
                  <a:lnTo>
                    <a:pt x="960" y="914"/>
                  </a:lnTo>
                  <a:lnTo>
                    <a:pt x="964" y="912"/>
                  </a:lnTo>
                  <a:lnTo>
                    <a:pt x="966" y="906"/>
                  </a:lnTo>
                  <a:lnTo>
                    <a:pt x="966" y="900"/>
                  </a:lnTo>
                  <a:lnTo>
                    <a:pt x="968" y="898"/>
                  </a:lnTo>
                  <a:lnTo>
                    <a:pt x="972" y="896"/>
                  </a:lnTo>
                  <a:lnTo>
                    <a:pt x="974" y="896"/>
                  </a:lnTo>
                  <a:lnTo>
                    <a:pt x="978" y="896"/>
                  </a:lnTo>
                  <a:lnTo>
                    <a:pt x="982" y="892"/>
                  </a:lnTo>
                  <a:lnTo>
                    <a:pt x="990" y="884"/>
                  </a:lnTo>
                  <a:lnTo>
                    <a:pt x="1000" y="878"/>
                  </a:lnTo>
                  <a:lnTo>
                    <a:pt x="1012" y="878"/>
                  </a:lnTo>
                  <a:lnTo>
                    <a:pt x="1024" y="882"/>
                  </a:lnTo>
                  <a:lnTo>
                    <a:pt x="1036" y="882"/>
                  </a:lnTo>
                  <a:lnTo>
                    <a:pt x="1046" y="880"/>
                  </a:lnTo>
                  <a:lnTo>
                    <a:pt x="1062" y="882"/>
                  </a:lnTo>
                  <a:lnTo>
                    <a:pt x="1080" y="890"/>
                  </a:lnTo>
                  <a:lnTo>
                    <a:pt x="1100" y="902"/>
                  </a:lnTo>
                  <a:lnTo>
                    <a:pt x="1102" y="902"/>
                  </a:lnTo>
                  <a:lnTo>
                    <a:pt x="1108" y="904"/>
                  </a:lnTo>
                  <a:lnTo>
                    <a:pt x="1120" y="904"/>
                  </a:lnTo>
                  <a:lnTo>
                    <a:pt x="1138" y="900"/>
                  </a:lnTo>
                  <a:lnTo>
                    <a:pt x="1150" y="896"/>
                  </a:lnTo>
                  <a:lnTo>
                    <a:pt x="1158" y="892"/>
                  </a:lnTo>
                  <a:lnTo>
                    <a:pt x="1164" y="888"/>
                  </a:lnTo>
                  <a:lnTo>
                    <a:pt x="1166" y="884"/>
                  </a:lnTo>
                  <a:lnTo>
                    <a:pt x="1168" y="882"/>
                  </a:lnTo>
                  <a:lnTo>
                    <a:pt x="1168" y="880"/>
                  </a:lnTo>
                  <a:lnTo>
                    <a:pt x="1168" y="880"/>
                  </a:lnTo>
                  <a:lnTo>
                    <a:pt x="1176" y="880"/>
                  </a:lnTo>
                  <a:lnTo>
                    <a:pt x="1188" y="884"/>
                  </a:lnTo>
                  <a:lnTo>
                    <a:pt x="1202" y="892"/>
                  </a:lnTo>
                  <a:lnTo>
                    <a:pt x="1224" y="900"/>
                  </a:lnTo>
                  <a:lnTo>
                    <a:pt x="1244" y="884"/>
                  </a:lnTo>
                  <a:lnTo>
                    <a:pt x="1244" y="880"/>
                  </a:lnTo>
                  <a:lnTo>
                    <a:pt x="1244" y="870"/>
                  </a:lnTo>
                  <a:lnTo>
                    <a:pt x="1244" y="858"/>
                  </a:lnTo>
                  <a:lnTo>
                    <a:pt x="1250" y="844"/>
                  </a:lnTo>
                  <a:lnTo>
                    <a:pt x="1256" y="832"/>
                  </a:lnTo>
                  <a:lnTo>
                    <a:pt x="1270" y="826"/>
                  </a:lnTo>
                  <a:lnTo>
                    <a:pt x="1288" y="824"/>
                  </a:lnTo>
                  <a:lnTo>
                    <a:pt x="1304" y="826"/>
                  </a:lnTo>
                  <a:lnTo>
                    <a:pt x="1312" y="832"/>
                  </a:lnTo>
                  <a:lnTo>
                    <a:pt x="1320" y="844"/>
                  </a:lnTo>
                  <a:lnTo>
                    <a:pt x="1320" y="844"/>
                  </a:lnTo>
                  <a:lnTo>
                    <a:pt x="1322" y="848"/>
                  </a:lnTo>
                  <a:lnTo>
                    <a:pt x="1324" y="852"/>
                  </a:lnTo>
                  <a:lnTo>
                    <a:pt x="1326" y="858"/>
                  </a:lnTo>
                  <a:lnTo>
                    <a:pt x="1328" y="866"/>
                  </a:lnTo>
                  <a:lnTo>
                    <a:pt x="1330" y="874"/>
                  </a:lnTo>
                  <a:lnTo>
                    <a:pt x="1332" y="876"/>
                  </a:lnTo>
                  <a:lnTo>
                    <a:pt x="1340" y="884"/>
                  </a:lnTo>
                  <a:lnTo>
                    <a:pt x="1348" y="894"/>
                  </a:lnTo>
                  <a:lnTo>
                    <a:pt x="1354" y="904"/>
                  </a:lnTo>
                  <a:lnTo>
                    <a:pt x="1358" y="916"/>
                  </a:lnTo>
                  <a:lnTo>
                    <a:pt x="1358" y="916"/>
                  </a:lnTo>
                  <a:lnTo>
                    <a:pt x="1360" y="914"/>
                  </a:lnTo>
                  <a:lnTo>
                    <a:pt x="1364" y="914"/>
                  </a:lnTo>
                  <a:lnTo>
                    <a:pt x="1368" y="914"/>
                  </a:lnTo>
                  <a:lnTo>
                    <a:pt x="1372" y="914"/>
                  </a:lnTo>
                  <a:lnTo>
                    <a:pt x="1376" y="914"/>
                  </a:lnTo>
                  <a:lnTo>
                    <a:pt x="1380" y="918"/>
                  </a:lnTo>
                  <a:lnTo>
                    <a:pt x="1384" y="922"/>
                  </a:lnTo>
                  <a:lnTo>
                    <a:pt x="1388" y="928"/>
                  </a:lnTo>
                  <a:lnTo>
                    <a:pt x="1388" y="928"/>
                  </a:lnTo>
                  <a:lnTo>
                    <a:pt x="1388" y="930"/>
                  </a:lnTo>
                  <a:lnTo>
                    <a:pt x="1388" y="932"/>
                  </a:lnTo>
                  <a:lnTo>
                    <a:pt x="1390" y="934"/>
                  </a:lnTo>
                  <a:lnTo>
                    <a:pt x="1392" y="936"/>
                  </a:lnTo>
                  <a:lnTo>
                    <a:pt x="1394" y="938"/>
                  </a:lnTo>
                  <a:lnTo>
                    <a:pt x="1398" y="938"/>
                  </a:lnTo>
                  <a:lnTo>
                    <a:pt x="1402" y="938"/>
                  </a:lnTo>
                  <a:lnTo>
                    <a:pt x="1408" y="936"/>
                  </a:lnTo>
                  <a:lnTo>
                    <a:pt x="1414" y="932"/>
                  </a:lnTo>
                  <a:lnTo>
                    <a:pt x="1414" y="930"/>
                  </a:lnTo>
                  <a:lnTo>
                    <a:pt x="1416" y="928"/>
                  </a:lnTo>
                  <a:lnTo>
                    <a:pt x="1418" y="924"/>
                  </a:lnTo>
                  <a:lnTo>
                    <a:pt x="1422" y="918"/>
                  </a:lnTo>
                  <a:lnTo>
                    <a:pt x="1428" y="914"/>
                  </a:lnTo>
                  <a:lnTo>
                    <a:pt x="1432" y="908"/>
                  </a:lnTo>
                  <a:lnTo>
                    <a:pt x="1438" y="904"/>
                  </a:lnTo>
                  <a:lnTo>
                    <a:pt x="1444" y="902"/>
                  </a:lnTo>
                  <a:lnTo>
                    <a:pt x="1444" y="902"/>
                  </a:lnTo>
                  <a:lnTo>
                    <a:pt x="1444" y="902"/>
                  </a:lnTo>
                  <a:lnTo>
                    <a:pt x="1444" y="904"/>
                  </a:lnTo>
                  <a:lnTo>
                    <a:pt x="1444" y="906"/>
                  </a:lnTo>
                  <a:lnTo>
                    <a:pt x="1444" y="908"/>
                  </a:lnTo>
                  <a:lnTo>
                    <a:pt x="1444" y="914"/>
                  </a:lnTo>
                  <a:lnTo>
                    <a:pt x="1442" y="920"/>
                  </a:lnTo>
                  <a:lnTo>
                    <a:pt x="1440" y="928"/>
                  </a:lnTo>
                  <a:lnTo>
                    <a:pt x="1438" y="932"/>
                  </a:lnTo>
                  <a:lnTo>
                    <a:pt x="1432" y="944"/>
                  </a:lnTo>
                  <a:lnTo>
                    <a:pt x="1426" y="956"/>
                  </a:lnTo>
                  <a:lnTo>
                    <a:pt x="1418" y="968"/>
                  </a:lnTo>
                  <a:lnTo>
                    <a:pt x="1400" y="988"/>
                  </a:lnTo>
                  <a:lnTo>
                    <a:pt x="1396" y="998"/>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22" name="Freeform 382"/>
            <p:cNvSpPr/>
            <p:nvPr/>
          </p:nvSpPr>
          <p:spPr bwMode="gray">
            <a:xfrm>
              <a:off x="3112376" y="4154635"/>
              <a:ext cx="159220" cy="214617"/>
            </a:xfrm>
            <a:custGeom>
              <a:avLst/>
              <a:gdLst>
                <a:gd name="T0" fmla="*/ 2 w 86"/>
                <a:gd name="T1" fmla="*/ 26 h 116"/>
                <a:gd name="T2" fmla="*/ 8 w 86"/>
                <a:gd name="T3" fmla="*/ 28 h 116"/>
                <a:gd name="T4" fmla="*/ 10 w 86"/>
                <a:gd name="T5" fmla="*/ 32 h 116"/>
                <a:gd name="T6" fmla="*/ 10 w 86"/>
                <a:gd name="T7" fmla="*/ 36 h 116"/>
                <a:gd name="T8" fmla="*/ 22 w 86"/>
                <a:gd name="T9" fmla="*/ 40 h 116"/>
                <a:gd name="T10" fmla="*/ 22 w 86"/>
                <a:gd name="T11" fmla="*/ 48 h 116"/>
                <a:gd name="T12" fmla="*/ 20 w 86"/>
                <a:gd name="T13" fmla="*/ 58 h 116"/>
                <a:gd name="T14" fmla="*/ 18 w 86"/>
                <a:gd name="T15" fmla="*/ 60 h 116"/>
                <a:gd name="T16" fmla="*/ 20 w 86"/>
                <a:gd name="T17" fmla="*/ 62 h 116"/>
                <a:gd name="T18" fmla="*/ 26 w 86"/>
                <a:gd name="T19" fmla="*/ 60 h 116"/>
                <a:gd name="T20" fmla="*/ 32 w 86"/>
                <a:gd name="T21" fmla="*/ 56 h 116"/>
                <a:gd name="T22" fmla="*/ 38 w 86"/>
                <a:gd name="T23" fmla="*/ 56 h 116"/>
                <a:gd name="T24" fmla="*/ 42 w 86"/>
                <a:gd name="T25" fmla="*/ 58 h 116"/>
                <a:gd name="T26" fmla="*/ 50 w 86"/>
                <a:gd name="T27" fmla="*/ 66 h 116"/>
                <a:gd name="T28" fmla="*/ 58 w 86"/>
                <a:gd name="T29" fmla="*/ 78 h 116"/>
                <a:gd name="T30" fmla="*/ 60 w 86"/>
                <a:gd name="T31" fmla="*/ 86 h 116"/>
                <a:gd name="T32" fmla="*/ 62 w 86"/>
                <a:gd name="T33" fmla="*/ 94 h 116"/>
                <a:gd name="T34" fmla="*/ 62 w 86"/>
                <a:gd name="T35" fmla="*/ 104 h 116"/>
                <a:gd name="T36" fmla="*/ 60 w 86"/>
                <a:gd name="T37" fmla="*/ 110 h 116"/>
                <a:gd name="T38" fmla="*/ 70 w 86"/>
                <a:gd name="T39" fmla="*/ 114 h 116"/>
                <a:gd name="T40" fmla="*/ 78 w 86"/>
                <a:gd name="T41" fmla="*/ 114 h 116"/>
                <a:gd name="T42" fmla="*/ 86 w 86"/>
                <a:gd name="T43" fmla="*/ 114 h 116"/>
                <a:gd name="T44" fmla="*/ 86 w 86"/>
                <a:gd name="T45" fmla="*/ 100 h 116"/>
                <a:gd name="T46" fmla="*/ 80 w 86"/>
                <a:gd name="T47" fmla="*/ 78 h 116"/>
                <a:gd name="T48" fmla="*/ 72 w 86"/>
                <a:gd name="T49" fmla="*/ 70 h 116"/>
                <a:gd name="T50" fmla="*/ 64 w 86"/>
                <a:gd name="T51" fmla="*/ 62 h 116"/>
                <a:gd name="T52" fmla="*/ 60 w 86"/>
                <a:gd name="T53" fmla="*/ 58 h 116"/>
                <a:gd name="T54" fmla="*/ 58 w 86"/>
                <a:gd name="T55" fmla="*/ 56 h 116"/>
                <a:gd name="T56" fmla="*/ 52 w 86"/>
                <a:gd name="T57" fmla="*/ 50 h 116"/>
                <a:gd name="T58" fmla="*/ 46 w 86"/>
                <a:gd name="T59" fmla="*/ 44 h 116"/>
                <a:gd name="T60" fmla="*/ 50 w 86"/>
                <a:gd name="T61" fmla="*/ 38 h 116"/>
                <a:gd name="T62" fmla="*/ 52 w 86"/>
                <a:gd name="T63" fmla="*/ 36 h 116"/>
                <a:gd name="T64" fmla="*/ 54 w 86"/>
                <a:gd name="T65" fmla="*/ 30 h 116"/>
                <a:gd name="T66" fmla="*/ 52 w 86"/>
                <a:gd name="T67" fmla="*/ 24 h 116"/>
                <a:gd name="T68" fmla="*/ 40 w 86"/>
                <a:gd name="T69" fmla="*/ 16 h 116"/>
                <a:gd name="T70" fmla="*/ 36 w 86"/>
                <a:gd name="T71" fmla="*/ 4 h 116"/>
                <a:gd name="T72" fmla="*/ 34 w 86"/>
                <a:gd name="T73" fmla="*/ 0 h 116"/>
                <a:gd name="T74" fmla="*/ 28 w 86"/>
                <a:gd name="T75" fmla="*/ 0 h 116"/>
                <a:gd name="T76" fmla="*/ 24 w 86"/>
                <a:gd name="T77" fmla="*/ 4 h 116"/>
                <a:gd name="T78" fmla="*/ 24 w 86"/>
                <a:gd name="T79" fmla="*/ 10 h 116"/>
                <a:gd name="T80" fmla="*/ 24 w 86"/>
                <a:gd name="T81" fmla="*/ 18 h 116"/>
                <a:gd name="T82" fmla="*/ 22 w 86"/>
                <a:gd name="T83" fmla="*/ 20 h 116"/>
                <a:gd name="T84" fmla="*/ 18 w 86"/>
                <a:gd name="T85" fmla="*/ 20 h 116"/>
                <a:gd name="T86" fmla="*/ 12 w 86"/>
                <a:gd name="T87" fmla="*/ 22 h 116"/>
                <a:gd name="T88" fmla="*/ 0 w 86"/>
                <a:gd name="T89" fmla="*/ 2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6" h="116">
                  <a:moveTo>
                    <a:pt x="0" y="26"/>
                  </a:moveTo>
                  <a:lnTo>
                    <a:pt x="2" y="26"/>
                  </a:lnTo>
                  <a:lnTo>
                    <a:pt x="4" y="26"/>
                  </a:lnTo>
                  <a:lnTo>
                    <a:pt x="8" y="28"/>
                  </a:lnTo>
                  <a:lnTo>
                    <a:pt x="8" y="30"/>
                  </a:lnTo>
                  <a:lnTo>
                    <a:pt x="10" y="32"/>
                  </a:lnTo>
                  <a:lnTo>
                    <a:pt x="10" y="36"/>
                  </a:lnTo>
                  <a:lnTo>
                    <a:pt x="10" y="36"/>
                  </a:lnTo>
                  <a:lnTo>
                    <a:pt x="20" y="36"/>
                  </a:lnTo>
                  <a:lnTo>
                    <a:pt x="22" y="40"/>
                  </a:lnTo>
                  <a:lnTo>
                    <a:pt x="22" y="44"/>
                  </a:lnTo>
                  <a:lnTo>
                    <a:pt x="22" y="48"/>
                  </a:lnTo>
                  <a:lnTo>
                    <a:pt x="20" y="54"/>
                  </a:lnTo>
                  <a:lnTo>
                    <a:pt x="20" y="58"/>
                  </a:lnTo>
                  <a:lnTo>
                    <a:pt x="18" y="60"/>
                  </a:lnTo>
                  <a:lnTo>
                    <a:pt x="18" y="60"/>
                  </a:lnTo>
                  <a:lnTo>
                    <a:pt x="18" y="62"/>
                  </a:lnTo>
                  <a:lnTo>
                    <a:pt x="20" y="62"/>
                  </a:lnTo>
                  <a:lnTo>
                    <a:pt x="24" y="62"/>
                  </a:lnTo>
                  <a:lnTo>
                    <a:pt x="26" y="60"/>
                  </a:lnTo>
                  <a:lnTo>
                    <a:pt x="30" y="58"/>
                  </a:lnTo>
                  <a:lnTo>
                    <a:pt x="32" y="56"/>
                  </a:lnTo>
                  <a:lnTo>
                    <a:pt x="34" y="56"/>
                  </a:lnTo>
                  <a:lnTo>
                    <a:pt x="38" y="56"/>
                  </a:lnTo>
                  <a:lnTo>
                    <a:pt x="40" y="58"/>
                  </a:lnTo>
                  <a:lnTo>
                    <a:pt x="42" y="58"/>
                  </a:lnTo>
                  <a:lnTo>
                    <a:pt x="44" y="60"/>
                  </a:lnTo>
                  <a:lnTo>
                    <a:pt x="50" y="66"/>
                  </a:lnTo>
                  <a:lnTo>
                    <a:pt x="54" y="72"/>
                  </a:lnTo>
                  <a:lnTo>
                    <a:pt x="58" y="78"/>
                  </a:lnTo>
                  <a:lnTo>
                    <a:pt x="60" y="84"/>
                  </a:lnTo>
                  <a:lnTo>
                    <a:pt x="60" y="86"/>
                  </a:lnTo>
                  <a:lnTo>
                    <a:pt x="60" y="88"/>
                  </a:lnTo>
                  <a:lnTo>
                    <a:pt x="62" y="94"/>
                  </a:lnTo>
                  <a:lnTo>
                    <a:pt x="62" y="100"/>
                  </a:lnTo>
                  <a:lnTo>
                    <a:pt x="62" y="104"/>
                  </a:lnTo>
                  <a:lnTo>
                    <a:pt x="62" y="108"/>
                  </a:lnTo>
                  <a:lnTo>
                    <a:pt x="60" y="110"/>
                  </a:lnTo>
                  <a:lnTo>
                    <a:pt x="68" y="116"/>
                  </a:lnTo>
                  <a:lnTo>
                    <a:pt x="70" y="114"/>
                  </a:lnTo>
                  <a:lnTo>
                    <a:pt x="72" y="114"/>
                  </a:lnTo>
                  <a:lnTo>
                    <a:pt x="78" y="114"/>
                  </a:lnTo>
                  <a:lnTo>
                    <a:pt x="82" y="114"/>
                  </a:lnTo>
                  <a:lnTo>
                    <a:pt x="86" y="114"/>
                  </a:lnTo>
                  <a:lnTo>
                    <a:pt x="86" y="110"/>
                  </a:lnTo>
                  <a:lnTo>
                    <a:pt x="86" y="100"/>
                  </a:lnTo>
                  <a:lnTo>
                    <a:pt x="84" y="88"/>
                  </a:lnTo>
                  <a:lnTo>
                    <a:pt x="80" y="78"/>
                  </a:lnTo>
                  <a:lnTo>
                    <a:pt x="76" y="74"/>
                  </a:lnTo>
                  <a:lnTo>
                    <a:pt x="72" y="70"/>
                  </a:lnTo>
                  <a:lnTo>
                    <a:pt x="68" y="66"/>
                  </a:lnTo>
                  <a:lnTo>
                    <a:pt x="64" y="62"/>
                  </a:lnTo>
                  <a:lnTo>
                    <a:pt x="62" y="60"/>
                  </a:lnTo>
                  <a:lnTo>
                    <a:pt x="60" y="58"/>
                  </a:lnTo>
                  <a:lnTo>
                    <a:pt x="60" y="58"/>
                  </a:lnTo>
                  <a:lnTo>
                    <a:pt x="58" y="56"/>
                  </a:lnTo>
                  <a:lnTo>
                    <a:pt x="54" y="54"/>
                  </a:lnTo>
                  <a:lnTo>
                    <a:pt x="52" y="50"/>
                  </a:lnTo>
                  <a:lnTo>
                    <a:pt x="48" y="48"/>
                  </a:lnTo>
                  <a:lnTo>
                    <a:pt x="46" y="44"/>
                  </a:lnTo>
                  <a:lnTo>
                    <a:pt x="48" y="40"/>
                  </a:lnTo>
                  <a:lnTo>
                    <a:pt x="50" y="38"/>
                  </a:lnTo>
                  <a:lnTo>
                    <a:pt x="50" y="38"/>
                  </a:lnTo>
                  <a:lnTo>
                    <a:pt x="52" y="36"/>
                  </a:lnTo>
                  <a:lnTo>
                    <a:pt x="52" y="34"/>
                  </a:lnTo>
                  <a:lnTo>
                    <a:pt x="54" y="30"/>
                  </a:lnTo>
                  <a:lnTo>
                    <a:pt x="54" y="26"/>
                  </a:lnTo>
                  <a:lnTo>
                    <a:pt x="52" y="24"/>
                  </a:lnTo>
                  <a:lnTo>
                    <a:pt x="50" y="20"/>
                  </a:lnTo>
                  <a:lnTo>
                    <a:pt x="40" y="16"/>
                  </a:lnTo>
                  <a:lnTo>
                    <a:pt x="38" y="4"/>
                  </a:lnTo>
                  <a:lnTo>
                    <a:pt x="36" y="4"/>
                  </a:lnTo>
                  <a:lnTo>
                    <a:pt x="36" y="2"/>
                  </a:lnTo>
                  <a:lnTo>
                    <a:pt x="34" y="0"/>
                  </a:lnTo>
                  <a:lnTo>
                    <a:pt x="30" y="0"/>
                  </a:lnTo>
                  <a:lnTo>
                    <a:pt x="28" y="0"/>
                  </a:lnTo>
                  <a:lnTo>
                    <a:pt x="24" y="2"/>
                  </a:lnTo>
                  <a:lnTo>
                    <a:pt x="24" y="4"/>
                  </a:lnTo>
                  <a:lnTo>
                    <a:pt x="24" y="6"/>
                  </a:lnTo>
                  <a:lnTo>
                    <a:pt x="24" y="10"/>
                  </a:lnTo>
                  <a:lnTo>
                    <a:pt x="24" y="14"/>
                  </a:lnTo>
                  <a:lnTo>
                    <a:pt x="24" y="18"/>
                  </a:lnTo>
                  <a:lnTo>
                    <a:pt x="24" y="20"/>
                  </a:lnTo>
                  <a:lnTo>
                    <a:pt x="22" y="20"/>
                  </a:lnTo>
                  <a:lnTo>
                    <a:pt x="20" y="20"/>
                  </a:lnTo>
                  <a:lnTo>
                    <a:pt x="18" y="20"/>
                  </a:lnTo>
                  <a:lnTo>
                    <a:pt x="14" y="22"/>
                  </a:lnTo>
                  <a:lnTo>
                    <a:pt x="12" y="22"/>
                  </a:lnTo>
                  <a:lnTo>
                    <a:pt x="12" y="22"/>
                  </a:lnTo>
                  <a:lnTo>
                    <a:pt x="0" y="26"/>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23" name="Freeform 383"/>
            <p:cNvSpPr/>
            <p:nvPr/>
          </p:nvSpPr>
          <p:spPr bwMode="gray">
            <a:xfrm>
              <a:off x="2212597" y="3799406"/>
              <a:ext cx="370279" cy="321926"/>
            </a:xfrm>
            <a:custGeom>
              <a:avLst/>
              <a:gdLst>
                <a:gd name="T0" fmla="*/ 150 w 200"/>
                <a:gd name="T1" fmla="*/ 2 h 174"/>
                <a:gd name="T2" fmla="*/ 142 w 200"/>
                <a:gd name="T3" fmla="*/ 10 h 174"/>
                <a:gd name="T4" fmla="*/ 122 w 200"/>
                <a:gd name="T5" fmla="*/ 28 h 174"/>
                <a:gd name="T6" fmla="*/ 118 w 200"/>
                <a:gd name="T7" fmla="*/ 30 h 174"/>
                <a:gd name="T8" fmla="*/ 110 w 200"/>
                <a:gd name="T9" fmla="*/ 36 h 174"/>
                <a:gd name="T10" fmla="*/ 92 w 200"/>
                <a:gd name="T11" fmla="*/ 66 h 174"/>
                <a:gd name="T12" fmla="*/ 82 w 200"/>
                <a:gd name="T13" fmla="*/ 66 h 174"/>
                <a:gd name="T14" fmla="*/ 66 w 200"/>
                <a:gd name="T15" fmla="*/ 70 h 174"/>
                <a:gd name="T16" fmla="*/ 56 w 200"/>
                <a:gd name="T17" fmla="*/ 82 h 174"/>
                <a:gd name="T18" fmla="*/ 46 w 200"/>
                <a:gd name="T19" fmla="*/ 90 h 174"/>
                <a:gd name="T20" fmla="*/ 40 w 200"/>
                <a:gd name="T21" fmla="*/ 94 h 174"/>
                <a:gd name="T22" fmla="*/ 8 w 200"/>
                <a:gd name="T23" fmla="*/ 98 h 174"/>
                <a:gd name="T24" fmla="*/ 14 w 200"/>
                <a:gd name="T25" fmla="*/ 120 h 174"/>
                <a:gd name="T26" fmla="*/ 12 w 200"/>
                <a:gd name="T27" fmla="*/ 132 h 174"/>
                <a:gd name="T28" fmla="*/ 4 w 200"/>
                <a:gd name="T29" fmla="*/ 144 h 174"/>
                <a:gd name="T30" fmla="*/ 4 w 200"/>
                <a:gd name="T31" fmla="*/ 154 h 174"/>
                <a:gd name="T32" fmla="*/ 8 w 200"/>
                <a:gd name="T33" fmla="*/ 162 h 174"/>
                <a:gd name="T34" fmla="*/ 18 w 200"/>
                <a:gd name="T35" fmla="*/ 158 h 174"/>
                <a:gd name="T36" fmla="*/ 30 w 200"/>
                <a:gd name="T37" fmla="*/ 156 h 174"/>
                <a:gd name="T38" fmla="*/ 44 w 200"/>
                <a:gd name="T39" fmla="*/ 158 h 174"/>
                <a:gd name="T40" fmla="*/ 48 w 200"/>
                <a:gd name="T41" fmla="*/ 158 h 174"/>
                <a:gd name="T42" fmla="*/ 60 w 200"/>
                <a:gd name="T43" fmla="*/ 160 h 174"/>
                <a:gd name="T44" fmla="*/ 76 w 200"/>
                <a:gd name="T45" fmla="*/ 174 h 174"/>
                <a:gd name="T46" fmla="*/ 94 w 200"/>
                <a:gd name="T47" fmla="*/ 156 h 174"/>
                <a:gd name="T48" fmla="*/ 114 w 200"/>
                <a:gd name="T49" fmla="*/ 154 h 174"/>
                <a:gd name="T50" fmla="*/ 114 w 200"/>
                <a:gd name="T51" fmla="*/ 130 h 174"/>
                <a:gd name="T52" fmla="*/ 116 w 200"/>
                <a:gd name="T53" fmla="*/ 112 h 174"/>
                <a:gd name="T54" fmla="*/ 152 w 200"/>
                <a:gd name="T55" fmla="*/ 82 h 174"/>
                <a:gd name="T56" fmla="*/ 156 w 200"/>
                <a:gd name="T57" fmla="*/ 76 h 174"/>
                <a:gd name="T58" fmla="*/ 164 w 200"/>
                <a:gd name="T59" fmla="*/ 66 h 174"/>
                <a:gd name="T60" fmla="*/ 172 w 200"/>
                <a:gd name="T61" fmla="*/ 60 h 174"/>
                <a:gd name="T62" fmla="*/ 172 w 200"/>
                <a:gd name="T63" fmla="*/ 52 h 174"/>
                <a:gd name="T64" fmla="*/ 178 w 200"/>
                <a:gd name="T65" fmla="*/ 46 h 174"/>
                <a:gd name="T66" fmla="*/ 188 w 200"/>
                <a:gd name="T67" fmla="*/ 44 h 174"/>
                <a:gd name="T68" fmla="*/ 200 w 200"/>
                <a:gd name="T69" fmla="*/ 46 h 174"/>
                <a:gd name="T70" fmla="*/ 198 w 200"/>
                <a:gd name="T71" fmla="*/ 42 h 174"/>
                <a:gd name="T72" fmla="*/ 192 w 200"/>
                <a:gd name="T73" fmla="*/ 38 h 174"/>
                <a:gd name="T74" fmla="*/ 184 w 200"/>
                <a:gd name="T75" fmla="*/ 36 h 174"/>
                <a:gd name="T76" fmla="*/ 180 w 200"/>
                <a:gd name="T77" fmla="*/ 32 h 174"/>
                <a:gd name="T78" fmla="*/ 172 w 200"/>
                <a:gd name="T79" fmla="*/ 26 h 174"/>
                <a:gd name="T80" fmla="*/ 160 w 200"/>
                <a:gd name="T81" fmla="*/ 28 h 174"/>
                <a:gd name="T82" fmla="*/ 156 w 200"/>
                <a:gd name="T83" fmla="*/ 18 h 174"/>
                <a:gd name="T84" fmla="*/ 154 w 200"/>
                <a:gd name="T85" fmla="*/ 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0" h="174">
                  <a:moveTo>
                    <a:pt x="154" y="0"/>
                  </a:moveTo>
                  <a:lnTo>
                    <a:pt x="154" y="2"/>
                  </a:lnTo>
                  <a:lnTo>
                    <a:pt x="150" y="2"/>
                  </a:lnTo>
                  <a:lnTo>
                    <a:pt x="148" y="4"/>
                  </a:lnTo>
                  <a:lnTo>
                    <a:pt x="144" y="8"/>
                  </a:lnTo>
                  <a:lnTo>
                    <a:pt x="142" y="10"/>
                  </a:lnTo>
                  <a:lnTo>
                    <a:pt x="142" y="14"/>
                  </a:lnTo>
                  <a:lnTo>
                    <a:pt x="126" y="18"/>
                  </a:lnTo>
                  <a:lnTo>
                    <a:pt x="122" y="28"/>
                  </a:lnTo>
                  <a:lnTo>
                    <a:pt x="122" y="28"/>
                  </a:lnTo>
                  <a:lnTo>
                    <a:pt x="120" y="28"/>
                  </a:lnTo>
                  <a:lnTo>
                    <a:pt x="118" y="30"/>
                  </a:lnTo>
                  <a:lnTo>
                    <a:pt x="116" y="30"/>
                  </a:lnTo>
                  <a:lnTo>
                    <a:pt x="112" y="32"/>
                  </a:lnTo>
                  <a:lnTo>
                    <a:pt x="110" y="36"/>
                  </a:lnTo>
                  <a:lnTo>
                    <a:pt x="110" y="40"/>
                  </a:lnTo>
                  <a:lnTo>
                    <a:pt x="110" y="46"/>
                  </a:lnTo>
                  <a:lnTo>
                    <a:pt x="92" y="66"/>
                  </a:lnTo>
                  <a:lnTo>
                    <a:pt x="90" y="66"/>
                  </a:lnTo>
                  <a:lnTo>
                    <a:pt x="86" y="66"/>
                  </a:lnTo>
                  <a:lnTo>
                    <a:pt x="82" y="66"/>
                  </a:lnTo>
                  <a:lnTo>
                    <a:pt x="76" y="66"/>
                  </a:lnTo>
                  <a:lnTo>
                    <a:pt x="72" y="68"/>
                  </a:lnTo>
                  <a:lnTo>
                    <a:pt x="66" y="70"/>
                  </a:lnTo>
                  <a:lnTo>
                    <a:pt x="62" y="74"/>
                  </a:lnTo>
                  <a:lnTo>
                    <a:pt x="60" y="78"/>
                  </a:lnTo>
                  <a:lnTo>
                    <a:pt x="56" y="82"/>
                  </a:lnTo>
                  <a:lnTo>
                    <a:pt x="52" y="86"/>
                  </a:lnTo>
                  <a:lnTo>
                    <a:pt x="48" y="88"/>
                  </a:lnTo>
                  <a:lnTo>
                    <a:pt x="46" y="90"/>
                  </a:lnTo>
                  <a:lnTo>
                    <a:pt x="44" y="92"/>
                  </a:lnTo>
                  <a:lnTo>
                    <a:pt x="42" y="92"/>
                  </a:lnTo>
                  <a:lnTo>
                    <a:pt x="40" y="94"/>
                  </a:lnTo>
                  <a:lnTo>
                    <a:pt x="32" y="96"/>
                  </a:lnTo>
                  <a:lnTo>
                    <a:pt x="20" y="98"/>
                  </a:lnTo>
                  <a:lnTo>
                    <a:pt x="8" y="98"/>
                  </a:lnTo>
                  <a:lnTo>
                    <a:pt x="0" y="96"/>
                  </a:lnTo>
                  <a:lnTo>
                    <a:pt x="12" y="116"/>
                  </a:lnTo>
                  <a:lnTo>
                    <a:pt x="14" y="120"/>
                  </a:lnTo>
                  <a:lnTo>
                    <a:pt x="14" y="130"/>
                  </a:lnTo>
                  <a:lnTo>
                    <a:pt x="14" y="130"/>
                  </a:lnTo>
                  <a:lnTo>
                    <a:pt x="12" y="132"/>
                  </a:lnTo>
                  <a:lnTo>
                    <a:pt x="8" y="134"/>
                  </a:lnTo>
                  <a:lnTo>
                    <a:pt x="6" y="138"/>
                  </a:lnTo>
                  <a:lnTo>
                    <a:pt x="4" y="144"/>
                  </a:lnTo>
                  <a:lnTo>
                    <a:pt x="4" y="146"/>
                  </a:lnTo>
                  <a:lnTo>
                    <a:pt x="4" y="150"/>
                  </a:lnTo>
                  <a:lnTo>
                    <a:pt x="4" y="154"/>
                  </a:lnTo>
                  <a:lnTo>
                    <a:pt x="6" y="158"/>
                  </a:lnTo>
                  <a:lnTo>
                    <a:pt x="8" y="162"/>
                  </a:lnTo>
                  <a:lnTo>
                    <a:pt x="8" y="162"/>
                  </a:lnTo>
                  <a:lnTo>
                    <a:pt x="10" y="160"/>
                  </a:lnTo>
                  <a:lnTo>
                    <a:pt x="14" y="160"/>
                  </a:lnTo>
                  <a:lnTo>
                    <a:pt x="18" y="158"/>
                  </a:lnTo>
                  <a:lnTo>
                    <a:pt x="22" y="158"/>
                  </a:lnTo>
                  <a:lnTo>
                    <a:pt x="24" y="156"/>
                  </a:lnTo>
                  <a:lnTo>
                    <a:pt x="30" y="156"/>
                  </a:lnTo>
                  <a:lnTo>
                    <a:pt x="34" y="158"/>
                  </a:lnTo>
                  <a:lnTo>
                    <a:pt x="40" y="158"/>
                  </a:lnTo>
                  <a:lnTo>
                    <a:pt x="44" y="158"/>
                  </a:lnTo>
                  <a:lnTo>
                    <a:pt x="44" y="158"/>
                  </a:lnTo>
                  <a:lnTo>
                    <a:pt x="46" y="158"/>
                  </a:lnTo>
                  <a:lnTo>
                    <a:pt x="48" y="158"/>
                  </a:lnTo>
                  <a:lnTo>
                    <a:pt x="52" y="158"/>
                  </a:lnTo>
                  <a:lnTo>
                    <a:pt x="56" y="160"/>
                  </a:lnTo>
                  <a:lnTo>
                    <a:pt x="60" y="160"/>
                  </a:lnTo>
                  <a:lnTo>
                    <a:pt x="64" y="162"/>
                  </a:lnTo>
                  <a:lnTo>
                    <a:pt x="66" y="166"/>
                  </a:lnTo>
                  <a:lnTo>
                    <a:pt x="76" y="174"/>
                  </a:lnTo>
                  <a:lnTo>
                    <a:pt x="92" y="156"/>
                  </a:lnTo>
                  <a:lnTo>
                    <a:pt x="92" y="156"/>
                  </a:lnTo>
                  <a:lnTo>
                    <a:pt x="94" y="156"/>
                  </a:lnTo>
                  <a:lnTo>
                    <a:pt x="96" y="154"/>
                  </a:lnTo>
                  <a:lnTo>
                    <a:pt x="100" y="154"/>
                  </a:lnTo>
                  <a:lnTo>
                    <a:pt x="114" y="154"/>
                  </a:lnTo>
                  <a:lnTo>
                    <a:pt x="120" y="154"/>
                  </a:lnTo>
                  <a:lnTo>
                    <a:pt x="122" y="134"/>
                  </a:lnTo>
                  <a:lnTo>
                    <a:pt x="114" y="130"/>
                  </a:lnTo>
                  <a:lnTo>
                    <a:pt x="114" y="128"/>
                  </a:lnTo>
                  <a:lnTo>
                    <a:pt x="114" y="122"/>
                  </a:lnTo>
                  <a:lnTo>
                    <a:pt x="116" y="112"/>
                  </a:lnTo>
                  <a:lnTo>
                    <a:pt x="120" y="102"/>
                  </a:lnTo>
                  <a:lnTo>
                    <a:pt x="132" y="92"/>
                  </a:lnTo>
                  <a:lnTo>
                    <a:pt x="152" y="82"/>
                  </a:lnTo>
                  <a:lnTo>
                    <a:pt x="152" y="82"/>
                  </a:lnTo>
                  <a:lnTo>
                    <a:pt x="154" y="80"/>
                  </a:lnTo>
                  <a:lnTo>
                    <a:pt x="156" y="76"/>
                  </a:lnTo>
                  <a:lnTo>
                    <a:pt x="160" y="72"/>
                  </a:lnTo>
                  <a:lnTo>
                    <a:pt x="162" y="70"/>
                  </a:lnTo>
                  <a:lnTo>
                    <a:pt x="164" y="66"/>
                  </a:lnTo>
                  <a:lnTo>
                    <a:pt x="164" y="62"/>
                  </a:lnTo>
                  <a:lnTo>
                    <a:pt x="172" y="62"/>
                  </a:lnTo>
                  <a:lnTo>
                    <a:pt x="172" y="60"/>
                  </a:lnTo>
                  <a:lnTo>
                    <a:pt x="170" y="58"/>
                  </a:lnTo>
                  <a:lnTo>
                    <a:pt x="170" y="56"/>
                  </a:lnTo>
                  <a:lnTo>
                    <a:pt x="172" y="52"/>
                  </a:lnTo>
                  <a:lnTo>
                    <a:pt x="174" y="50"/>
                  </a:lnTo>
                  <a:lnTo>
                    <a:pt x="176" y="46"/>
                  </a:lnTo>
                  <a:lnTo>
                    <a:pt x="178" y="46"/>
                  </a:lnTo>
                  <a:lnTo>
                    <a:pt x="180" y="46"/>
                  </a:lnTo>
                  <a:lnTo>
                    <a:pt x="184" y="44"/>
                  </a:lnTo>
                  <a:lnTo>
                    <a:pt x="188" y="44"/>
                  </a:lnTo>
                  <a:lnTo>
                    <a:pt x="192" y="44"/>
                  </a:lnTo>
                  <a:lnTo>
                    <a:pt x="196" y="46"/>
                  </a:lnTo>
                  <a:lnTo>
                    <a:pt x="200" y="46"/>
                  </a:lnTo>
                  <a:lnTo>
                    <a:pt x="200" y="46"/>
                  </a:lnTo>
                  <a:lnTo>
                    <a:pt x="200" y="44"/>
                  </a:lnTo>
                  <a:lnTo>
                    <a:pt x="198" y="42"/>
                  </a:lnTo>
                  <a:lnTo>
                    <a:pt x="196" y="40"/>
                  </a:lnTo>
                  <a:lnTo>
                    <a:pt x="192" y="38"/>
                  </a:lnTo>
                  <a:lnTo>
                    <a:pt x="192" y="38"/>
                  </a:lnTo>
                  <a:lnTo>
                    <a:pt x="190" y="38"/>
                  </a:lnTo>
                  <a:lnTo>
                    <a:pt x="186" y="36"/>
                  </a:lnTo>
                  <a:lnTo>
                    <a:pt x="184" y="36"/>
                  </a:lnTo>
                  <a:lnTo>
                    <a:pt x="182" y="34"/>
                  </a:lnTo>
                  <a:lnTo>
                    <a:pt x="182" y="32"/>
                  </a:lnTo>
                  <a:lnTo>
                    <a:pt x="180" y="32"/>
                  </a:lnTo>
                  <a:lnTo>
                    <a:pt x="178" y="30"/>
                  </a:lnTo>
                  <a:lnTo>
                    <a:pt x="176" y="28"/>
                  </a:lnTo>
                  <a:lnTo>
                    <a:pt x="172" y="26"/>
                  </a:lnTo>
                  <a:lnTo>
                    <a:pt x="166" y="26"/>
                  </a:lnTo>
                  <a:lnTo>
                    <a:pt x="160" y="28"/>
                  </a:lnTo>
                  <a:lnTo>
                    <a:pt x="160" y="28"/>
                  </a:lnTo>
                  <a:lnTo>
                    <a:pt x="158" y="26"/>
                  </a:lnTo>
                  <a:lnTo>
                    <a:pt x="156" y="22"/>
                  </a:lnTo>
                  <a:lnTo>
                    <a:pt x="156" y="18"/>
                  </a:lnTo>
                  <a:lnTo>
                    <a:pt x="156" y="14"/>
                  </a:lnTo>
                  <a:lnTo>
                    <a:pt x="172" y="0"/>
                  </a:lnTo>
                  <a:lnTo>
                    <a:pt x="154"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24" name="Freeform 384"/>
            <p:cNvSpPr/>
            <p:nvPr/>
          </p:nvSpPr>
          <p:spPr bwMode="gray">
            <a:xfrm>
              <a:off x="3097564" y="4561668"/>
              <a:ext cx="125895" cy="122110"/>
            </a:xfrm>
            <a:custGeom>
              <a:avLst/>
              <a:gdLst>
                <a:gd name="T0" fmla="*/ 0 w 68"/>
                <a:gd name="T1" fmla="*/ 0 h 66"/>
                <a:gd name="T2" fmla="*/ 16 w 68"/>
                <a:gd name="T3" fmla="*/ 26 h 66"/>
                <a:gd name="T4" fmla="*/ 18 w 68"/>
                <a:gd name="T5" fmla="*/ 28 h 66"/>
                <a:gd name="T6" fmla="*/ 28 w 68"/>
                <a:gd name="T7" fmla="*/ 36 h 66"/>
                <a:gd name="T8" fmla="*/ 38 w 68"/>
                <a:gd name="T9" fmla="*/ 44 h 66"/>
                <a:gd name="T10" fmla="*/ 50 w 68"/>
                <a:gd name="T11" fmla="*/ 54 h 66"/>
                <a:gd name="T12" fmla="*/ 60 w 68"/>
                <a:gd name="T13" fmla="*/ 62 h 66"/>
                <a:gd name="T14" fmla="*/ 66 w 68"/>
                <a:gd name="T15" fmla="*/ 66 h 66"/>
                <a:gd name="T16" fmla="*/ 68 w 68"/>
                <a:gd name="T17" fmla="*/ 66 h 66"/>
                <a:gd name="T18" fmla="*/ 68 w 68"/>
                <a:gd name="T19" fmla="*/ 62 h 66"/>
                <a:gd name="T20" fmla="*/ 68 w 68"/>
                <a:gd name="T21" fmla="*/ 60 h 66"/>
                <a:gd name="T22" fmla="*/ 68 w 68"/>
                <a:gd name="T23" fmla="*/ 58 h 66"/>
                <a:gd name="T24" fmla="*/ 66 w 68"/>
                <a:gd name="T25" fmla="*/ 56 h 66"/>
                <a:gd name="T26" fmla="*/ 66 w 68"/>
                <a:gd name="T27" fmla="*/ 54 h 66"/>
                <a:gd name="T28" fmla="*/ 58 w 68"/>
                <a:gd name="T29" fmla="*/ 42 h 66"/>
                <a:gd name="T30" fmla="*/ 58 w 68"/>
                <a:gd name="T31" fmla="*/ 40 h 66"/>
                <a:gd name="T32" fmla="*/ 58 w 68"/>
                <a:gd name="T33" fmla="*/ 36 h 66"/>
                <a:gd name="T34" fmla="*/ 56 w 68"/>
                <a:gd name="T35" fmla="*/ 32 h 66"/>
                <a:gd name="T36" fmla="*/ 56 w 68"/>
                <a:gd name="T37" fmla="*/ 26 h 66"/>
                <a:gd name="T38" fmla="*/ 54 w 68"/>
                <a:gd name="T39" fmla="*/ 24 h 66"/>
                <a:gd name="T40" fmla="*/ 46 w 68"/>
                <a:gd name="T41" fmla="*/ 12 h 66"/>
                <a:gd name="T42" fmla="*/ 38 w 68"/>
                <a:gd name="T43" fmla="*/ 14 h 66"/>
                <a:gd name="T44" fmla="*/ 30 w 68"/>
                <a:gd name="T45" fmla="*/ 4 h 66"/>
                <a:gd name="T46" fmla="*/ 12 w 68"/>
                <a:gd name="T47" fmla="*/ 6 h 66"/>
                <a:gd name="T48" fmla="*/ 0 w 68"/>
                <a:gd name="T4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8" h="66">
                  <a:moveTo>
                    <a:pt x="0" y="0"/>
                  </a:moveTo>
                  <a:lnTo>
                    <a:pt x="16" y="26"/>
                  </a:lnTo>
                  <a:lnTo>
                    <a:pt x="18" y="28"/>
                  </a:lnTo>
                  <a:lnTo>
                    <a:pt x="28" y="36"/>
                  </a:lnTo>
                  <a:lnTo>
                    <a:pt x="38" y="44"/>
                  </a:lnTo>
                  <a:lnTo>
                    <a:pt x="50" y="54"/>
                  </a:lnTo>
                  <a:lnTo>
                    <a:pt x="60" y="62"/>
                  </a:lnTo>
                  <a:lnTo>
                    <a:pt x="66" y="66"/>
                  </a:lnTo>
                  <a:lnTo>
                    <a:pt x="68" y="66"/>
                  </a:lnTo>
                  <a:lnTo>
                    <a:pt x="68" y="62"/>
                  </a:lnTo>
                  <a:lnTo>
                    <a:pt x="68" y="60"/>
                  </a:lnTo>
                  <a:lnTo>
                    <a:pt x="68" y="58"/>
                  </a:lnTo>
                  <a:lnTo>
                    <a:pt x="66" y="56"/>
                  </a:lnTo>
                  <a:lnTo>
                    <a:pt x="66" y="54"/>
                  </a:lnTo>
                  <a:lnTo>
                    <a:pt x="58" y="42"/>
                  </a:lnTo>
                  <a:lnTo>
                    <a:pt x="58" y="40"/>
                  </a:lnTo>
                  <a:lnTo>
                    <a:pt x="58" y="36"/>
                  </a:lnTo>
                  <a:lnTo>
                    <a:pt x="56" y="32"/>
                  </a:lnTo>
                  <a:lnTo>
                    <a:pt x="56" y="26"/>
                  </a:lnTo>
                  <a:lnTo>
                    <a:pt x="54" y="24"/>
                  </a:lnTo>
                  <a:lnTo>
                    <a:pt x="46" y="12"/>
                  </a:lnTo>
                  <a:lnTo>
                    <a:pt x="38" y="14"/>
                  </a:lnTo>
                  <a:lnTo>
                    <a:pt x="30" y="4"/>
                  </a:lnTo>
                  <a:lnTo>
                    <a:pt x="12" y="6"/>
                  </a:lnTo>
                  <a:lnTo>
                    <a:pt x="0"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25" name="Freeform 385"/>
            <p:cNvSpPr/>
            <p:nvPr/>
          </p:nvSpPr>
          <p:spPr bwMode="gray">
            <a:xfrm>
              <a:off x="2842072" y="4091730"/>
              <a:ext cx="99975" cy="103608"/>
            </a:xfrm>
            <a:custGeom>
              <a:avLst/>
              <a:gdLst>
                <a:gd name="T0" fmla="*/ 54 w 54"/>
                <a:gd name="T1" fmla="*/ 56 h 56"/>
                <a:gd name="T2" fmla="*/ 48 w 54"/>
                <a:gd name="T3" fmla="*/ 44 h 56"/>
                <a:gd name="T4" fmla="*/ 48 w 54"/>
                <a:gd name="T5" fmla="*/ 44 h 56"/>
                <a:gd name="T6" fmla="*/ 48 w 54"/>
                <a:gd name="T7" fmla="*/ 42 h 56"/>
                <a:gd name="T8" fmla="*/ 44 w 54"/>
                <a:gd name="T9" fmla="*/ 40 h 56"/>
                <a:gd name="T10" fmla="*/ 40 w 54"/>
                <a:gd name="T11" fmla="*/ 38 h 56"/>
                <a:gd name="T12" fmla="*/ 40 w 54"/>
                <a:gd name="T13" fmla="*/ 38 h 56"/>
                <a:gd name="T14" fmla="*/ 38 w 54"/>
                <a:gd name="T15" fmla="*/ 36 h 56"/>
                <a:gd name="T16" fmla="*/ 34 w 54"/>
                <a:gd name="T17" fmla="*/ 36 h 56"/>
                <a:gd name="T18" fmla="*/ 28 w 54"/>
                <a:gd name="T19" fmla="*/ 36 h 56"/>
                <a:gd name="T20" fmla="*/ 24 w 54"/>
                <a:gd name="T21" fmla="*/ 38 h 56"/>
                <a:gd name="T22" fmla="*/ 20 w 54"/>
                <a:gd name="T23" fmla="*/ 40 h 56"/>
                <a:gd name="T24" fmla="*/ 20 w 54"/>
                <a:gd name="T25" fmla="*/ 42 h 56"/>
                <a:gd name="T26" fmla="*/ 18 w 54"/>
                <a:gd name="T27" fmla="*/ 42 h 56"/>
                <a:gd name="T28" fmla="*/ 18 w 54"/>
                <a:gd name="T29" fmla="*/ 44 h 56"/>
                <a:gd name="T30" fmla="*/ 16 w 54"/>
                <a:gd name="T31" fmla="*/ 44 h 56"/>
                <a:gd name="T32" fmla="*/ 12 w 54"/>
                <a:gd name="T33" fmla="*/ 46 h 56"/>
                <a:gd name="T34" fmla="*/ 6 w 54"/>
                <a:gd name="T35" fmla="*/ 46 h 56"/>
                <a:gd name="T36" fmla="*/ 6 w 54"/>
                <a:gd name="T37" fmla="*/ 32 h 56"/>
                <a:gd name="T38" fmla="*/ 6 w 54"/>
                <a:gd name="T39" fmla="*/ 32 h 56"/>
                <a:gd name="T40" fmla="*/ 6 w 54"/>
                <a:gd name="T41" fmla="*/ 30 h 56"/>
                <a:gd name="T42" fmla="*/ 4 w 54"/>
                <a:gd name="T43" fmla="*/ 26 h 56"/>
                <a:gd name="T44" fmla="*/ 2 w 54"/>
                <a:gd name="T45" fmla="*/ 26 h 56"/>
                <a:gd name="T46" fmla="*/ 2 w 54"/>
                <a:gd name="T47" fmla="*/ 24 h 56"/>
                <a:gd name="T48" fmla="*/ 0 w 54"/>
                <a:gd name="T49" fmla="*/ 22 h 56"/>
                <a:gd name="T50" fmla="*/ 0 w 54"/>
                <a:gd name="T51" fmla="*/ 18 h 56"/>
                <a:gd name="T52" fmla="*/ 0 w 54"/>
                <a:gd name="T53" fmla="*/ 14 h 56"/>
                <a:gd name="T54" fmla="*/ 2 w 54"/>
                <a:gd name="T55" fmla="*/ 12 h 56"/>
                <a:gd name="T56" fmla="*/ 2 w 54"/>
                <a:gd name="T57" fmla="*/ 10 h 56"/>
                <a:gd name="T58" fmla="*/ 2 w 54"/>
                <a:gd name="T59" fmla="*/ 8 h 56"/>
                <a:gd name="T60" fmla="*/ 4 w 54"/>
                <a:gd name="T61" fmla="*/ 4 h 56"/>
                <a:gd name="T62" fmla="*/ 4 w 54"/>
                <a:gd name="T63" fmla="*/ 2 h 56"/>
                <a:gd name="T64" fmla="*/ 6 w 54"/>
                <a:gd name="T65" fmla="*/ 0 h 56"/>
                <a:gd name="T66" fmla="*/ 10 w 54"/>
                <a:gd name="T67" fmla="*/ 0 h 56"/>
                <a:gd name="T68" fmla="*/ 18 w 54"/>
                <a:gd name="T69" fmla="*/ 0 h 56"/>
                <a:gd name="T70" fmla="*/ 24 w 54"/>
                <a:gd name="T71" fmla="*/ 0 h 56"/>
                <a:gd name="T72" fmla="*/ 24 w 54"/>
                <a:gd name="T73" fmla="*/ 0 h 56"/>
                <a:gd name="T74" fmla="*/ 26 w 54"/>
                <a:gd name="T75" fmla="*/ 0 h 56"/>
                <a:gd name="T76" fmla="*/ 26 w 54"/>
                <a:gd name="T77" fmla="*/ 0 h 56"/>
                <a:gd name="T78" fmla="*/ 28 w 54"/>
                <a:gd name="T79" fmla="*/ 2 h 56"/>
                <a:gd name="T80" fmla="*/ 30 w 54"/>
                <a:gd name="T81" fmla="*/ 6 h 56"/>
                <a:gd name="T82" fmla="*/ 30 w 54"/>
                <a:gd name="T83" fmla="*/ 14 h 56"/>
                <a:gd name="T84" fmla="*/ 34 w 54"/>
                <a:gd name="T85" fmla="*/ 28 h 56"/>
                <a:gd name="T86" fmla="*/ 36 w 54"/>
                <a:gd name="T87" fmla="*/ 26 h 56"/>
                <a:gd name="T88" fmla="*/ 36 w 54"/>
                <a:gd name="T89" fmla="*/ 26 h 56"/>
                <a:gd name="T90" fmla="*/ 38 w 54"/>
                <a:gd name="T91" fmla="*/ 24 h 56"/>
                <a:gd name="T92" fmla="*/ 40 w 54"/>
                <a:gd name="T93" fmla="*/ 20 h 56"/>
                <a:gd name="T94" fmla="*/ 40 w 54"/>
                <a:gd name="T95" fmla="*/ 18 h 56"/>
                <a:gd name="T96" fmla="*/ 42 w 54"/>
                <a:gd name="T97" fmla="*/ 14 h 56"/>
                <a:gd name="T98" fmla="*/ 44 w 54"/>
                <a:gd name="T99" fmla="*/ 12 h 56"/>
                <a:gd name="T100" fmla="*/ 44 w 54"/>
                <a:gd name="T101" fmla="*/ 12 h 56"/>
                <a:gd name="T102" fmla="*/ 46 w 54"/>
                <a:gd name="T103" fmla="*/ 12 h 56"/>
                <a:gd name="T104" fmla="*/ 48 w 54"/>
                <a:gd name="T105" fmla="*/ 14 h 56"/>
                <a:gd name="T106" fmla="*/ 48 w 54"/>
                <a:gd name="T107" fmla="*/ 18 h 56"/>
                <a:gd name="T108" fmla="*/ 52 w 54"/>
                <a:gd name="T109" fmla="*/ 34 h 56"/>
                <a:gd name="T110" fmla="*/ 54 w 54"/>
                <a:gd name="T111" fmla="*/ 46 h 56"/>
                <a:gd name="T112" fmla="*/ 54 w 54"/>
                <a:gd name="T113"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4" h="56">
                  <a:moveTo>
                    <a:pt x="54" y="56"/>
                  </a:moveTo>
                  <a:lnTo>
                    <a:pt x="48" y="44"/>
                  </a:lnTo>
                  <a:lnTo>
                    <a:pt x="48" y="44"/>
                  </a:lnTo>
                  <a:lnTo>
                    <a:pt x="48" y="42"/>
                  </a:lnTo>
                  <a:lnTo>
                    <a:pt x="44" y="40"/>
                  </a:lnTo>
                  <a:lnTo>
                    <a:pt x="40" y="38"/>
                  </a:lnTo>
                  <a:lnTo>
                    <a:pt x="40" y="38"/>
                  </a:lnTo>
                  <a:lnTo>
                    <a:pt x="38" y="36"/>
                  </a:lnTo>
                  <a:lnTo>
                    <a:pt x="34" y="36"/>
                  </a:lnTo>
                  <a:lnTo>
                    <a:pt x="28" y="36"/>
                  </a:lnTo>
                  <a:lnTo>
                    <a:pt x="24" y="38"/>
                  </a:lnTo>
                  <a:lnTo>
                    <a:pt x="20" y="40"/>
                  </a:lnTo>
                  <a:lnTo>
                    <a:pt x="20" y="42"/>
                  </a:lnTo>
                  <a:lnTo>
                    <a:pt x="18" y="42"/>
                  </a:lnTo>
                  <a:lnTo>
                    <a:pt x="18" y="44"/>
                  </a:lnTo>
                  <a:lnTo>
                    <a:pt x="16" y="44"/>
                  </a:lnTo>
                  <a:lnTo>
                    <a:pt x="12" y="46"/>
                  </a:lnTo>
                  <a:lnTo>
                    <a:pt x="6" y="46"/>
                  </a:lnTo>
                  <a:lnTo>
                    <a:pt x="6" y="32"/>
                  </a:lnTo>
                  <a:lnTo>
                    <a:pt x="6" y="32"/>
                  </a:lnTo>
                  <a:lnTo>
                    <a:pt x="6" y="30"/>
                  </a:lnTo>
                  <a:lnTo>
                    <a:pt x="4" y="26"/>
                  </a:lnTo>
                  <a:lnTo>
                    <a:pt x="2" y="26"/>
                  </a:lnTo>
                  <a:lnTo>
                    <a:pt x="2" y="24"/>
                  </a:lnTo>
                  <a:lnTo>
                    <a:pt x="0" y="22"/>
                  </a:lnTo>
                  <a:lnTo>
                    <a:pt x="0" y="18"/>
                  </a:lnTo>
                  <a:lnTo>
                    <a:pt x="0" y="14"/>
                  </a:lnTo>
                  <a:lnTo>
                    <a:pt x="2" y="12"/>
                  </a:lnTo>
                  <a:lnTo>
                    <a:pt x="2" y="10"/>
                  </a:lnTo>
                  <a:lnTo>
                    <a:pt x="2" y="8"/>
                  </a:lnTo>
                  <a:lnTo>
                    <a:pt x="4" y="4"/>
                  </a:lnTo>
                  <a:lnTo>
                    <a:pt x="4" y="2"/>
                  </a:lnTo>
                  <a:lnTo>
                    <a:pt x="6" y="0"/>
                  </a:lnTo>
                  <a:lnTo>
                    <a:pt x="10" y="0"/>
                  </a:lnTo>
                  <a:lnTo>
                    <a:pt x="18" y="0"/>
                  </a:lnTo>
                  <a:lnTo>
                    <a:pt x="24" y="0"/>
                  </a:lnTo>
                  <a:lnTo>
                    <a:pt x="24" y="0"/>
                  </a:lnTo>
                  <a:lnTo>
                    <a:pt x="26" y="0"/>
                  </a:lnTo>
                  <a:lnTo>
                    <a:pt x="26" y="0"/>
                  </a:lnTo>
                  <a:lnTo>
                    <a:pt x="28" y="2"/>
                  </a:lnTo>
                  <a:lnTo>
                    <a:pt x="30" y="6"/>
                  </a:lnTo>
                  <a:lnTo>
                    <a:pt x="30" y="14"/>
                  </a:lnTo>
                  <a:lnTo>
                    <a:pt x="34" y="28"/>
                  </a:lnTo>
                  <a:lnTo>
                    <a:pt x="36" y="26"/>
                  </a:lnTo>
                  <a:lnTo>
                    <a:pt x="36" y="26"/>
                  </a:lnTo>
                  <a:lnTo>
                    <a:pt x="38" y="24"/>
                  </a:lnTo>
                  <a:lnTo>
                    <a:pt x="40" y="20"/>
                  </a:lnTo>
                  <a:lnTo>
                    <a:pt x="40" y="18"/>
                  </a:lnTo>
                  <a:lnTo>
                    <a:pt x="42" y="14"/>
                  </a:lnTo>
                  <a:lnTo>
                    <a:pt x="44" y="12"/>
                  </a:lnTo>
                  <a:lnTo>
                    <a:pt x="44" y="12"/>
                  </a:lnTo>
                  <a:lnTo>
                    <a:pt x="46" y="12"/>
                  </a:lnTo>
                  <a:lnTo>
                    <a:pt x="48" y="14"/>
                  </a:lnTo>
                  <a:lnTo>
                    <a:pt x="48" y="18"/>
                  </a:lnTo>
                  <a:lnTo>
                    <a:pt x="52" y="34"/>
                  </a:lnTo>
                  <a:lnTo>
                    <a:pt x="54" y="46"/>
                  </a:lnTo>
                  <a:lnTo>
                    <a:pt x="54" y="56"/>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26" name="Freeform 386"/>
            <p:cNvSpPr/>
            <p:nvPr/>
          </p:nvSpPr>
          <p:spPr bwMode="gray">
            <a:xfrm>
              <a:off x="2934642" y="4021424"/>
              <a:ext cx="185140" cy="503241"/>
            </a:xfrm>
            <a:custGeom>
              <a:avLst/>
              <a:gdLst>
                <a:gd name="T0" fmla="*/ 40 w 100"/>
                <a:gd name="T1" fmla="*/ 170 h 272"/>
                <a:gd name="T2" fmla="*/ 26 w 100"/>
                <a:gd name="T3" fmla="*/ 166 h 272"/>
                <a:gd name="T4" fmla="*/ 26 w 100"/>
                <a:gd name="T5" fmla="*/ 156 h 272"/>
                <a:gd name="T6" fmla="*/ 26 w 100"/>
                <a:gd name="T7" fmla="*/ 142 h 272"/>
                <a:gd name="T8" fmla="*/ 24 w 100"/>
                <a:gd name="T9" fmla="*/ 136 h 272"/>
                <a:gd name="T10" fmla="*/ 20 w 100"/>
                <a:gd name="T11" fmla="*/ 130 h 272"/>
                <a:gd name="T12" fmla="*/ 16 w 100"/>
                <a:gd name="T13" fmla="*/ 120 h 272"/>
                <a:gd name="T14" fmla="*/ 10 w 100"/>
                <a:gd name="T15" fmla="*/ 112 h 272"/>
                <a:gd name="T16" fmla="*/ 8 w 100"/>
                <a:gd name="T17" fmla="*/ 108 h 272"/>
                <a:gd name="T18" fmla="*/ 4 w 100"/>
                <a:gd name="T19" fmla="*/ 102 h 272"/>
                <a:gd name="T20" fmla="*/ 2 w 100"/>
                <a:gd name="T21" fmla="*/ 94 h 272"/>
                <a:gd name="T22" fmla="*/ 2 w 100"/>
                <a:gd name="T23" fmla="*/ 90 h 272"/>
                <a:gd name="T24" fmla="*/ 4 w 100"/>
                <a:gd name="T25" fmla="*/ 82 h 272"/>
                <a:gd name="T26" fmla="*/ 2 w 100"/>
                <a:gd name="T27" fmla="*/ 78 h 272"/>
                <a:gd name="T28" fmla="*/ 0 w 100"/>
                <a:gd name="T29" fmla="*/ 74 h 272"/>
                <a:gd name="T30" fmla="*/ 2 w 100"/>
                <a:gd name="T31" fmla="*/ 70 h 272"/>
                <a:gd name="T32" fmla="*/ 4 w 100"/>
                <a:gd name="T33" fmla="*/ 72 h 272"/>
                <a:gd name="T34" fmla="*/ 6 w 100"/>
                <a:gd name="T35" fmla="*/ 72 h 272"/>
                <a:gd name="T36" fmla="*/ 8 w 100"/>
                <a:gd name="T37" fmla="*/ 74 h 272"/>
                <a:gd name="T38" fmla="*/ 10 w 100"/>
                <a:gd name="T39" fmla="*/ 70 h 272"/>
                <a:gd name="T40" fmla="*/ 6 w 100"/>
                <a:gd name="T41" fmla="*/ 56 h 272"/>
                <a:gd name="T42" fmla="*/ 8 w 100"/>
                <a:gd name="T43" fmla="*/ 56 h 272"/>
                <a:gd name="T44" fmla="*/ 10 w 100"/>
                <a:gd name="T45" fmla="*/ 58 h 272"/>
                <a:gd name="T46" fmla="*/ 16 w 100"/>
                <a:gd name="T47" fmla="*/ 60 h 272"/>
                <a:gd name="T48" fmla="*/ 22 w 100"/>
                <a:gd name="T49" fmla="*/ 58 h 272"/>
                <a:gd name="T50" fmla="*/ 22 w 100"/>
                <a:gd name="T51" fmla="*/ 56 h 272"/>
                <a:gd name="T52" fmla="*/ 26 w 100"/>
                <a:gd name="T53" fmla="*/ 54 h 272"/>
                <a:gd name="T54" fmla="*/ 28 w 100"/>
                <a:gd name="T55" fmla="*/ 48 h 272"/>
                <a:gd name="T56" fmla="*/ 32 w 100"/>
                <a:gd name="T57" fmla="*/ 40 h 272"/>
                <a:gd name="T58" fmla="*/ 36 w 100"/>
                <a:gd name="T59" fmla="*/ 34 h 272"/>
                <a:gd name="T60" fmla="*/ 36 w 100"/>
                <a:gd name="T61" fmla="*/ 30 h 272"/>
                <a:gd name="T62" fmla="*/ 40 w 100"/>
                <a:gd name="T63" fmla="*/ 26 h 272"/>
                <a:gd name="T64" fmla="*/ 66 w 100"/>
                <a:gd name="T65" fmla="*/ 0 h 272"/>
                <a:gd name="T66" fmla="*/ 74 w 100"/>
                <a:gd name="T67" fmla="*/ 8 h 272"/>
                <a:gd name="T68" fmla="*/ 84 w 100"/>
                <a:gd name="T69" fmla="*/ 34 h 272"/>
                <a:gd name="T70" fmla="*/ 82 w 100"/>
                <a:gd name="T71" fmla="*/ 36 h 272"/>
                <a:gd name="T72" fmla="*/ 76 w 100"/>
                <a:gd name="T73" fmla="*/ 52 h 272"/>
                <a:gd name="T74" fmla="*/ 72 w 100"/>
                <a:gd name="T75" fmla="*/ 72 h 272"/>
                <a:gd name="T76" fmla="*/ 76 w 100"/>
                <a:gd name="T77" fmla="*/ 76 h 272"/>
                <a:gd name="T78" fmla="*/ 80 w 100"/>
                <a:gd name="T79" fmla="*/ 80 h 272"/>
                <a:gd name="T80" fmla="*/ 90 w 100"/>
                <a:gd name="T81" fmla="*/ 78 h 272"/>
                <a:gd name="T82" fmla="*/ 96 w 100"/>
                <a:gd name="T83" fmla="*/ 98 h 272"/>
                <a:gd name="T84" fmla="*/ 90 w 100"/>
                <a:gd name="T85" fmla="*/ 102 h 272"/>
                <a:gd name="T86" fmla="*/ 82 w 100"/>
                <a:gd name="T87" fmla="*/ 112 h 272"/>
                <a:gd name="T88" fmla="*/ 84 w 100"/>
                <a:gd name="T89" fmla="*/ 138 h 272"/>
                <a:gd name="T90" fmla="*/ 82 w 100"/>
                <a:gd name="T91" fmla="*/ 138 h 272"/>
                <a:gd name="T92" fmla="*/ 80 w 100"/>
                <a:gd name="T93" fmla="*/ 142 h 272"/>
                <a:gd name="T94" fmla="*/ 80 w 100"/>
                <a:gd name="T95" fmla="*/ 150 h 272"/>
                <a:gd name="T96" fmla="*/ 80 w 100"/>
                <a:gd name="T97" fmla="*/ 158 h 272"/>
                <a:gd name="T98" fmla="*/ 80 w 100"/>
                <a:gd name="T99" fmla="*/ 168 h 272"/>
                <a:gd name="T100" fmla="*/ 84 w 100"/>
                <a:gd name="T101" fmla="*/ 182 h 272"/>
                <a:gd name="T102" fmla="*/ 84 w 100"/>
                <a:gd name="T103" fmla="*/ 210 h 272"/>
                <a:gd name="T104" fmla="*/ 84 w 100"/>
                <a:gd name="T105" fmla="*/ 224 h 272"/>
                <a:gd name="T106" fmla="*/ 82 w 100"/>
                <a:gd name="T107" fmla="*/ 244 h 272"/>
                <a:gd name="T108" fmla="*/ 76 w 100"/>
                <a:gd name="T109" fmla="*/ 272 h 272"/>
                <a:gd name="T110" fmla="*/ 72 w 100"/>
                <a:gd name="T111" fmla="*/ 262 h 272"/>
                <a:gd name="T112" fmla="*/ 74 w 100"/>
                <a:gd name="T113" fmla="*/ 226 h 272"/>
                <a:gd name="T114" fmla="*/ 74 w 100"/>
                <a:gd name="T115" fmla="*/ 206 h 272"/>
                <a:gd name="T116" fmla="*/ 70 w 100"/>
                <a:gd name="T117" fmla="*/ 168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0" h="272">
                  <a:moveTo>
                    <a:pt x="62" y="154"/>
                  </a:moveTo>
                  <a:lnTo>
                    <a:pt x="40" y="170"/>
                  </a:lnTo>
                  <a:lnTo>
                    <a:pt x="26" y="168"/>
                  </a:lnTo>
                  <a:lnTo>
                    <a:pt x="26" y="166"/>
                  </a:lnTo>
                  <a:lnTo>
                    <a:pt x="26" y="162"/>
                  </a:lnTo>
                  <a:lnTo>
                    <a:pt x="26" y="156"/>
                  </a:lnTo>
                  <a:lnTo>
                    <a:pt x="26" y="148"/>
                  </a:lnTo>
                  <a:lnTo>
                    <a:pt x="26" y="142"/>
                  </a:lnTo>
                  <a:lnTo>
                    <a:pt x="24" y="138"/>
                  </a:lnTo>
                  <a:lnTo>
                    <a:pt x="24" y="136"/>
                  </a:lnTo>
                  <a:lnTo>
                    <a:pt x="22" y="134"/>
                  </a:lnTo>
                  <a:lnTo>
                    <a:pt x="20" y="130"/>
                  </a:lnTo>
                  <a:lnTo>
                    <a:pt x="18" y="126"/>
                  </a:lnTo>
                  <a:lnTo>
                    <a:pt x="16" y="120"/>
                  </a:lnTo>
                  <a:lnTo>
                    <a:pt x="12" y="116"/>
                  </a:lnTo>
                  <a:lnTo>
                    <a:pt x="10" y="112"/>
                  </a:lnTo>
                  <a:lnTo>
                    <a:pt x="10" y="108"/>
                  </a:lnTo>
                  <a:lnTo>
                    <a:pt x="8" y="108"/>
                  </a:lnTo>
                  <a:lnTo>
                    <a:pt x="6" y="106"/>
                  </a:lnTo>
                  <a:lnTo>
                    <a:pt x="4" y="102"/>
                  </a:lnTo>
                  <a:lnTo>
                    <a:pt x="4" y="98"/>
                  </a:lnTo>
                  <a:lnTo>
                    <a:pt x="2" y="94"/>
                  </a:lnTo>
                  <a:lnTo>
                    <a:pt x="2" y="92"/>
                  </a:lnTo>
                  <a:lnTo>
                    <a:pt x="2" y="90"/>
                  </a:lnTo>
                  <a:lnTo>
                    <a:pt x="4" y="86"/>
                  </a:lnTo>
                  <a:lnTo>
                    <a:pt x="4" y="82"/>
                  </a:lnTo>
                  <a:lnTo>
                    <a:pt x="2" y="78"/>
                  </a:lnTo>
                  <a:lnTo>
                    <a:pt x="2" y="78"/>
                  </a:lnTo>
                  <a:lnTo>
                    <a:pt x="2" y="76"/>
                  </a:lnTo>
                  <a:lnTo>
                    <a:pt x="0" y="74"/>
                  </a:lnTo>
                  <a:lnTo>
                    <a:pt x="0" y="72"/>
                  </a:lnTo>
                  <a:lnTo>
                    <a:pt x="2" y="70"/>
                  </a:lnTo>
                  <a:lnTo>
                    <a:pt x="2" y="70"/>
                  </a:lnTo>
                  <a:lnTo>
                    <a:pt x="4" y="72"/>
                  </a:lnTo>
                  <a:lnTo>
                    <a:pt x="6" y="72"/>
                  </a:lnTo>
                  <a:lnTo>
                    <a:pt x="6" y="72"/>
                  </a:lnTo>
                  <a:lnTo>
                    <a:pt x="8" y="74"/>
                  </a:lnTo>
                  <a:lnTo>
                    <a:pt x="8" y="74"/>
                  </a:lnTo>
                  <a:lnTo>
                    <a:pt x="10" y="72"/>
                  </a:lnTo>
                  <a:lnTo>
                    <a:pt x="10" y="70"/>
                  </a:lnTo>
                  <a:lnTo>
                    <a:pt x="8" y="56"/>
                  </a:lnTo>
                  <a:lnTo>
                    <a:pt x="6" y="56"/>
                  </a:lnTo>
                  <a:lnTo>
                    <a:pt x="6" y="56"/>
                  </a:lnTo>
                  <a:lnTo>
                    <a:pt x="8" y="56"/>
                  </a:lnTo>
                  <a:lnTo>
                    <a:pt x="8" y="56"/>
                  </a:lnTo>
                  <a:lnTo>
                    <a:pt x="10" y="58"/>
                  </a:lnTo>
                  <a:lnTo>
                    <a:pt x="14" y="60"/>
                  </a:lnTo>
                  <a:lnTo>
                    <a:pt x="16" y="60"/>
                  </a:lnTo>
                  <a:lnTo>
                    <a:pt x="16" y="60"/>
                  </a:lnTo>
                  <a:lnTo>
                    <a:pt x="22" y="58"/>
                  </a:lnTo>
                  <a:lnTo>
                    <a:pt x="22" y="56"/>
                  </a:lnTo>
                  <a:lnTo>
                    <a:pt x="22" y="56"/>
                  </a:lnTo>
                  <a:lnTo>
                    <a:pt x="24" y="54"/>
                  </a:lnTo>
                  <a:lnTo>
                    <a:pt x="26" y="54"/>
                  </a:lnTo>
                  <a:lnTo>
                    <a:pt x="28" y="50"/>
                  </a:lnTo>
                  <a:lnTo>
                    <a:pt x="28" y="48"/>
                  </a:lnTo>
                  <a:lnTo>
                    <a:pt x="30" y="46"/>
                  </a:lnTo>
                  <a:lnTo>
                    <a:pt x="32" y="40"/>
                  </a:lnTo>
                  <a:lnTo>
                    <a:pt x="34" y="36"/>
                  </a:lnTo>
                  <a:lnTo>
                    <a:pt x="36" y="34"/>
                  </a:lnTo>
                  <a:lnTo>
                    <a:pt x="36" y="32"/>
                  </a:lnTo>
                  <a:lnTo>
                    <a:pt x="36" y="30"/>
                  </a:lnTo>
                  <a:lnTo>
                    <a:pt x="38" y="28"/>
                  </a:lnTo>
                  <a:lnTo>
                    <a:pt x="40" y="26"/>
                  </a:lnTo>
                  <a:lnTo>
                    <a:pt x="54" y="24"/>
                  </a:lnTo>
                  <a:lnTo>
                    <a:pt x="66" y="0"/>
                  </a:lnTo>
                  <a:lnTo>
                    <a:pt x="68" y="2"/>
                  </a:lnTo>
                  <a:lnTo>
                    <a:pt x="74" y="8"/>
                  </a:lnTo>
                  <a:lnTo>
                    <a:pt x="80" y="20"/>
                  </a:lnTo>
                  <a:lnTo>
                    <a:pt x="84" y="34"/>
                  </a:lnTo>
                  <a:lnTo>
                    <a:pt x="84" y="34"/>
                  </a:lnTo>
                  <a:lnTo>
                    <a:pt x="82" y="36"/>
                  </a:lnTo>
                  <a:lnTo>
                    <a:pt x="78" y="40"/>
                  </a:lnTo>
                  <a:lnTo>
                    <a:pt x="76" y="52"/>
                  </a:lnTo>
                  <a:lnTo>
                    <a:pt x="72" y="70"/>
                  </a:lnTo>
                  <a:lnTo>
                    <a:pt x="72" y="72"/>
                  </a:lnTo>
                  <a:lnTo>
                    <a:pt x="74" y="74"/>
                  </a:lnTo>
                  <a:lnTo>
                    <a:pt x="76" y="76"/>
                  </a:lnTo>
                  <a:lnTo>
                    <a:pt x="78" y="78"/>
                  </a:lnTo>
                  <a:lnTo>
                    <a:pt x="80" y="80"/>
                  </a:lnTo>
                  <a:lnTo>
                    <a:pt x="84" y="80"/>
                  </a:lnTo>
                  <a:lnTo>
                    <a:pt x="90" y="78"/>
                  </a:lnTo>
                  <a:lnTo>
                    <a:pt x="100" y="84"/>
                  </a:lnTo>
                  <a:lnTo>
                    <a:pt x="96" y="98"/>
                  </a:lnTo>
                  <a:lnTo>
                    <a:pt x="94" y="100"/>
                  </a:lnTo>
                  <a:lnTo>
                    <a:pt x="90" y="102"/>
                  </a:lnTo>
                  <a:lnTo>
                    <a:pt x="86" y="104"/>
                  </a:lnTo>
                  <a:lnTo>
                    <a:pt x="82" y="112"/>
                  </a:lnTo>
                  <a:lnTo>
                    <a:pt x="80" y="122"/>
                  </a:lnTo>
                  <a:lnTo>
                    <a:pt x="84" y="138"/>
                  </a:lnTo>
                  <a:lnTo>
                    <a:pt x="82" y="138"/>
                  </a:lnTo>
                  <a:lnTo>
                    <a:pt x="82" y="138"/>
                  </a:lnTo>
                  <a:lnTo>
                    <a:pt x="80" y="140"/>
                  </a:lnTo>
                  <a:lnTo>
                    <a:pt x="80" y="142"/>
                  </a:lnTo>
                  <a:lnTo>
                    <a:pt x="78" y="146"/>
                  </a:lnTo>
                  <a:lnTo>
                    <a:pt x="80" y="150"/>
                  </a:lnTo>
                  <a:lnTo>
                    <a:pt x="80" y="156"/>
                  </a:lnTo>
                  <a:lnTo>
                    <a:pt x="80" y="158"/>
                  </a:lnTo>
                  <a:lnTo>
                    <a:pt x="80" y="162"/>
                  </a:lnTo>
                  <a:lnTo>
                    <a:pt x="80" y="168"/>
                  </a:lnTo>
                  <a:lnTo>
                    <a:pt x="82" y="174"/>
                  </a:lnTo>
                  <a:lnTo>
                    <a:pt x="84" y="182"/>
                  </a:lnTo>
                  <a:lnTo>
                    <a:pt x="88" y="188"/>
                  </a:lnTo>
                  <a:lnTo>
                    <a:pt x="84" y="210"/>
                  </a:lnTo>
                  <a:lnTo>
                    <a:pt x="84" y="218"/>
                  </a:lnTo>
                  <a:lnTo>
                    <a:pt x="84" y="224"/>
                  </a:lnTo>
                  <a:lnTo>
                    <a:pt x="84" y="230"/>
                  </a:lnTo>
                  <a:lnTo>
                    <a:pt x="82" y="244"/>
                  </a:lnTo>
                  <a:lnTo>
                    <a:pt x="80" y="260"/>
                  </a:lnTo>
                  <a:lnTo>
                    <a:pt x="76" y="272"/>
                  </a:lnTo>
                  <a:lnTo>
                    <a:pt x="74" y="270"/>
                  </a:lnTo>
                  <a:lnTo>
                    <a:pt x="72" y="262"/>
                  </a:lnTo>
                  <a:lnTo>
                    <a:pt x="72" y="248"/>
                  </a:lnTo>
                  <a:lnTo>
                    <a:pt x="74" y="226"/>
                  </a:lnTo>
                  <a:lnTo>
                    <a:pt x="74" y="220"/>
                  </a:lnTo>
                  <a:lnTo>
                    <a:pt x="74" y="206"/>
                  </a:lnTo>
                  <a:lnTo>
                    <a:pt x="74" y="188"/>
                  </a:lnTo>
                  <a:lnTo>
                    <a:pt x="70" y="168"/>
                  </a:lnTo>
                  <a:lnTo>
                    <a:pt x="62" y="154"/>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27" name="Freeform 387"/>
            <p:cNvSpPr/>
            <p:nvPr/>
          </p:nvSpPr>
          <p:spPr bwMode="gray">
            <a:xfrm>
              <a:off x="3167917" y="4136133"/>
              <a:ext cx="166626" cy="310825"/>
            </a:xfrm>
            <a:custGeom>
              <a:avLst/>
              <a:gdLst>
                <a:gd name="T0" fmla="*/ 58 w 90"/>
                <a:gd name="T1" fmla="*/ 124 h 168"/>
                <a:gd name="T2" fmla="*/ 62 w 90"/>
                <a:gd name="T3" fmla="*/ 128 h 168"/>
                <a:gd name="T4" fmla="*/ 64 w 90"/>
                <a:gd name="T5" fmla="*/ 132 h 168"/>
                <a:gd name="T6" fmla="*/ 50 w 90"/>
                <a:gd name="T7" fmla="*/ 154 h 168"/>
                <a:gd name="T8" fmla="*/ 42 w 90"/>
                <a:gd name="T9" fmla="*/ 158 h 168"/>
                <a:gd name="T10" fmla="*/ 46 w 90"/>
                <a:gd name="T11" fmla="*/ 166 h 168"/>
                <a:gd name="T12" fmla="*/ 64 w 90"/>
                <a:gd name="T13" fmla="*/ 164 h 168"/>
                <a:gd name="T14" fmla="*/ 78 w 90"/>
                <a:gd name="T15" fmla="*/ 150 h 168"/>
                <a:gd name="T16" fmla="*/ 88 w 90"/>
                <a:gd name="T17" fmla="*/ 134 h 168"/>
                <a:gd name="T18" fmla="*/ 90 w 90"/>
                <a:gd name="T19" fmla="*/ 126 h 168"/>
                <a:gd name="T20" fmla="*/ 84 w 90"/>
                <a:gd name="T21" fmla="*/ 102 h 168"/>
                <a:gd name="T22" fmla="*/ 84 w 90"/>
                <a:gd name="T23" fmla="*/ 98 h 168"/>
                <a:gd name="T24" fmla="*/ 82 w 90"/>
                <a:gd name="T25" fmla="*/ 90 h 168"/>
                <a:gd name="T26" fmla="*/ 76 w 90"/>
                <a:gd name="T27" fmla="*/ 82 h 168"/>
                <a:gd name="T28" fmla="*/ 60 w 90"/>
                <a:gd name="T29" fmla="*/ 74 h 168"/>
                <a:gd name="T30" fmla="*/ 46 w 90"/>
                <a:gd name="T31" fmla="*/ 46 h 168"/>
                <a:gd name="T32" fmla="*/ 48 w 90"/>
                <a:gd name="T33" fmla="*/ 42 h 168"/>
                <a:gd name="T34" fmla="*/ 52 w 90"/>
                <a:gd name="T35" fmla="*/ 36 h 168"/>
                <a:gd name="T36" fmla="*/ 60 w 90"/>
                <a:gd name="T37" fmla="*/ 32 h 168"/>
                <a:gd name="T38" fmla="*/ 64 w 90"/>
                <a:gd name="T39" fmla="*/ 30 h 168"/>
                <a:gd name="T40" fmla="*/ 72 w 90"/>
                <a:gd name="T41" fmla="*/ 26 h 168"/>
                <a:gd name="T42" fmla="*/ 70 w 90"/>
                <a:gd name="T43" fmla="*/ 22 h 168"/>
                <a:gd name="T44" fmla="*/ 68 w 90"/>
                <a:gd name="T45" fmla="*/ 16 h 168"/>
                <a:gd name="T46" fmla="*/ 64 w 90"/>
                <a:gd name="T47" fmla="*/ 12 h 168"/>
                <a:gd name="T48" fmla="*/ 60 w 90"/>
                <a:gd name="T49" fmla="*/ 6 h 168"/>
                <a:gd name="T50" fmla="*/ 50 w 90"/>
                <a:gd name="T51" fmla="*/ 2 h 168"/>
                <a:gd name="T52" fmla="*/ 48 w 90"/>
                <a:gd name="T53" fmla="*/ 4 h 168"/>
                <a:gd name="T54" fmla="*/ 40 w 90"/>
                <a:gd name="T55" fmla="*/ 4 h 168"/>
                <a:gd name="T56" fmla="*/ 28 w 90"/>
                <a:gd name="T57" fmla="*/ 2 h 168"/>
                <a:gd name="T58" fmla="*/ 20 w 90"/>
                <a:gd name="T59" fmla="*/ 0 h 168"/>
                <a:gd name="T60" fmla="*/ 14 w 90"/>
                <a:gd name="T61" fmla="*/ 2 h 168"/>
                <a:gd name="T62" fmla="*/ 8 w 90"/>
                <a:gd name="T63" fmla="*/ 2 h 168"/>
                <a:gd name="T64" fmla="*/ 2 w 90"/>
                <a:gd name="T65" fmla="*/ 4 h 168"/>
                <a:gd name="T66" fmla="*/ 0 w 90"/>
                <a:gd name="T67" fmla="*/ 10 h 168"/>
                <a:gd name="T68" fmla="*/ 4 w 90"/>
                <a:gd name="T69" fmla="*/ 10 h 168"/>
                <a:gd name="T70" fmla="*/ 8 w 90"/>
                <a:gd name="T71" fmla="*/ 14 h 168"/>
                <a:gd name="T72" fmla="*/ 20 w 90"/>
                <a:gd name="T73" fmla="*/ 30 h 168"/>
                <a:gd name="T74" fmla="*/ 24 w 90"/>
                <a:gd name="T75" fmla="*/ 36 h 168"/>
                <a:gd name="T76" fmla="*/ 22 w 90"/>
                <a:gd name="T77" fmla="*/ 44 h 168"/>
                <a:gd name="T78" fmla="*/ 20 w 90"/>
                <a:gd name="T79" fmla="*/ 48 h 168"/>
                <a:gd name="T80" fmla="*/ 18 w 90"/>
                <a:gd name="T81" fmla="*/ 50 h 168"/>
                <a:gd name="T82" fmla="*/ 18 w 90"/>
                <a:gd name="T83" fmla="*/ 58 h 168"/>
                <a:gd name="T84" fmla="*/ 24 w 90"/>
                <a:gd name="T85" fmla="*/ 64 h 168"/>
                <a:gd name="T86" fmla="*/ 30 w 90"/>
                <a:gd name="T87" fmla="*/ 68 h 168"/>
                <a:gd name="T88" fmla="*/ 32 w 90"/>
                <a:gd name="T89" fmla="*/ 70 h 168"/>
                <a:gd name="T90" fmla="*/ 38 w 90"/>
                <a:gd name="T91" fmla="*/ 76 h 168"/>
                <a:gd name="T92" fmla="*/ 46 w 90"/>
                <a:gd name="T93" fmla="*/ 84 h 168"/>
                <a:gd name="T94" fmla="*/ 52 w 90"/>
                <a:gd name="T95" fmla="*/ 94 h 168"/>
                <a:gd name="T96" fmla="*/ 56 w 90"/>
                <a:gd name="T97" fmla="*/ 106 h 168"/>
                <a:gd name="T98" fmla="*/ 56 w 90"/>
                <a:gd name="T99" fmla="*/ 116 h 168"/>
                <a:gd name="T100" fmla="*/ 56 w 90"/>
                <a:gd name="T101" fmla="*/ 12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168">
                  <a:moveTo>
                    <a:pt x="56" y="124"/>
                  </a:moveTo>
                  <a:lnTo>
                    <a:pt x="58" y="124"/>
                  </a:lnTo>
                  <a:lnTo>
                    <a:pt x="60" y="126"/>
                  </a:lnTo>
                  <a:lnTo>
                    <a:pt x="62" y="128"/>
                  </a:lnTo>
                  <a:lnTo>
                    <a:pt x="64" y="132"/>
                  </a:lnTo>
                  <a:lnTo>
                    <a:pt x="64" y="132"/>
                  </a:lnTo>
                  <a:lnTo>
                    <a:pt x="60" y="150"/>
                  </a:lnTo>
                  <a:lnTo>
                    <a:pt x="50" y="154"/>
                  </a:lnTo>
                  <a:lnTo>
                    <a:pt x="46" y="158"/>
                  </a:lnTo>
                  <a:lnTo>
                    <a:pt x="42" y="158"/>
                  </a:lnTo>
                  <a:lnTo>
                    <a:pt x="38" y="168"/>
                  </a:lnTo>
                  <a:lnTo>
                    <a:pt x="46" y="166"/>
                  </a:lnTo>
                  <a:lnTo>
                    <a:pt x="62" y="168"/>
                  </a:lnTo>
                  <a:lnTo>
                    <a:pt x="64" y="164"/>
                  </a:lnTo>
                  <a:lnTo>
                    <a:pt x="70" y="158"/>
                  </a:lnTo>
                  <a:lnTo>
                    <a:pt x="78" y="150"/>
                  </a:lnTo>
                  <a:lnTo>
                    <a:pt x="86" y="140"/>
                  </a:lnTo>
                  <a:lnTo>
                    <a:pt x="88" y="134"/>
                  </a:lnTo>
                  <a:lnTo>
                    <a:pt x="90" y="130"/>
                  </a:lnTo>
                  <a:lnTo>
                    <a:pt x="90" y="126"/>
                  </a:lnTo>
                  <a:lnTo>
                    <a:pt x="88" y="124"/>
                  </a:lnTo>
                  <a:lnTo>
                    <a:pt x="84" y="102"/>
                  </a:lnTo>
                  <a:lnTo>
                    <a:pt x="84" y="100"/>
                  </a:lnTo>
                  <a:lnTo>
                    <a:pt x="84" y="98"/>
                  </a:lnTo>
                  <a:lnTo>
                    <a:pt x="84" y="94"/>
                  </a:lnTo>
                  <a:lnTo>
                    <a:pt x="82" y="90"/>
                  </a:lnTo>
                  <a:lnTo>
                    <a:pt x="80" y="86"/>
                  </a:lnTo>
                  <a:lnTo>
                    <a:pt x="76" y="82"/>
                  </a:lnTo>
                  <a:lnTo>
                    <a:pt x="70" y="78"/>
                  </a:lnTo>
                  <a:lnTo>
                    <a:pt x="60" y="74"/>
                  </a:lnTo>
                  <a:lnTo>
                    <a:pt x="46" y="54"/>
                  </a:lnTo>
                  <a:lnTo>
                    <a:pt x="46" y="46"/>
                  </a:lnTo>
                  <a:lnTo>
                    <a:pt x="48" y="44"/>
                  </a:lnTo>
                  <a:lnTo>
                    <a:pt x="48" y="42"/>
                  </a:lnTo>
                  <a:lnTo>
                    <a:pt x="50" y="40"/>
                  </a:lnTo>
                  <a:lnTo>
                    <a:pt x="52" y="36"/>
                  </a:lnTo>
                  <a:lnTo>
                    <a:pt x="56" y="34"/>
                  </a:lnTo>
                  <a:lnTo>
                    <a:pt x="60" y="32"/>
                  </a:lnTo>
                  <a:lnTo>
                    <a:pt x="60" y="32"/>
                  </a:lnTo>
                  <a:lnTo>
                    <a:pt x="64" y="30"/>
                  </a:lnTo>
                  <a:lnTo>
                    <a:pt x="68" y="28"/>
                  </a:lnTo>
                  <a:lnTo>
                    <a:pt x="72" y="26"/>
                  </a:lnTo>
                  <a:lnTo>
                    <a:pt x="70" y="24"/>
                  </a:lnTo>
                  <a:lnTo>
                    <a:pt x="70" y="22"/>
                  </a:lnTo>
                  <a:lnTo>
                    <a:pt x="68" y="18"/>
                  </a:lnTo>
                  <a:lnTo>
                    <a:pt x="68" y="16"/>
                  </a:lnTo>
                  <a:lnTo>
                    <a:pt x="64" y="12"/>
                  </a:lnTo>
                  <a:lnTo>
                    <a:pt x="64" y="12"/>
                  </a:lnTo>
                  <a:lnTo>
                    <a:pt x="62" y="10"/>
                  </a:lnTo>
                  <a:lnTo>
                    <a:pt x="60" y="6"/>
                  </a:lnTo>
                  <a:lnTo>
                    <a:pt x="56" y="4"/>
                  </a:lnTo>
                  <a:lnTo>
                    <a:pt x="50" y="2"/>
                  </a:lnTo>
                  <a:lnTo>
                    <a:pt x="50" y="2"/>
                  </a:lnTo>
                  <a:lnTo>
                    <a:pt x="48" y="4"/>
                  </a:lnTo>
                  <a:lnTo>
                    <a:pt x="46" y="4"/>
                  </a:lnTo>
                  <a:lnTo>
                    <a:pt x="40" y="4"/>
                  </a:lnTo>
                  <a:lnTo>
                    <a:pt x="34" y="4"/>
                  </a:lnTo>
                  <a:lnTo>
                    <a:pt x="28" y="2"/>
                  </a:lnTo>
                  <a:lnTo>
                    <a:pt x="22" y="2"/>
                  </a:lnTo>
                  <a:lnTo>
                    <a:pt x="20" y="0"/>
                  </a:lnTo>
                  <a:lnTo>
                    <a:pt x="16" y="2"/>
                  </a:lnTo>
                  <a:lnTo>
                    <a:pt x="14" y="2"/>
                  </a:lnTo>
                  <a:lnTo>
                    <a:pt x="10" y="2"/>
                  </a:lnTo>
                  <a:lnTo>
                    <a:pt x="8" y="2"/>
                  </a:lnTo>
                  <a:lnTo>
                    <a:pt x="4" y="4"/>
                  </a:lnTo>
                  <a:lnTo>
                    <a:pt x="2" y="4"/>
                  </a:lnTo>
                  <a:lnTo>
                    <a:pt x="0" y="6"/>
                  </a:lnTo>
                  <a:lnTo>
                    <a:pt x="0" y="10"/>
                  </a:lnTo>
                  <a:lnTo>
                    <a:pt x="2" y="10"/>
                  </a:lnTo>
                  <a:lnTo>
                    <a:pt x="4" y="10"/>
                  </a:lnTo>
                  <a:lnTo>
                    <a:pt x="6" y="12"/>
                  </a:lnTo>
                  <a:lnTo>
                    <a:pt x="8" y="14"/>
                  </a:lnTo>
                  <a:lnTo>
                    <a:pt x="10" y="26"/>
                  </a:lnTo>
                  <a:lnTo>
                    <a:pt x="20" y="30"/>
                  </a:lnTo>
                  <a:lnTo>
                    <a:pt x="22" y="34"/>
                  </a:lnTo>
                  <a:lnTo>
                    <a:pt x="24" y="36"/>
                  </a:lnTo>
                  <a:lnTo>
                    <a:pt x="24" y="40"/>
                  </a:lnTo>
                  <a:lnTo>
                    <a:pt x="22" y="44"/>
                  </a:lnTo>
                  <a:lnTo>
                    <a:pt x="22" y="46"/>
                  </a:lnTo>
                  <a:lnTo>
                    <a:pt x="20" y="48"/>
                  </a:lnTo>
                  <a:lnTo>
                    <a:pt x="20" y="48"/>
                  </a:lnTo>
                  <a:lnTo>
                    <a:pt x="18" y="50"/>
                  </a:lnTo>
                  <a:lnTo>
                    <a:pt x="16" y="54"/>
                  </a:lnTo>
                  <a:lnTo>
                    <a:pt x="18" y="58"/>
                  </a:lnTo>
                  <a:lnTo>
                    <a:pt x="22" y="60"/>
                  </a:lnTo>
                  <a:lnTo>
                    <a:pt x="24" y="64"/>
                  </a:lnTo>
                  <a:lnTo>
                    <a:pt x="28" y="66"/>
                  </a:lnTo>
                  <a:lnTo>
                    <a:pt x="30" y="68"/>
                  </a:lnTo>
                  <a:lnTo>
                    <a:pt x="30" y="68"/>
                  </a:lnTo>
                  <a:lnTo>
                    <a:pt x="32" y="70"/>
                  </a:lnTo>
                  <a:lnTo>
                    <a:pt x="34" y="72"/>
                  </a:lnTo>
                  <a:lnTo>
                    <a:pt x="38" y="76"/>
                  </a:lnTo>
                  <a:lnTo>
                    <a:pt x="42" y="80"/>
                  </a:lnTo>
                  <a:lnTo>
                    <a:pt x="46" y="84"/>
                  </a:lnTo>
                  <a:lnTo>
                    <a:pt x="50" y="88"/>
                  </a:lnTo>
                  <a:lnTo>
                    <a:pt x="52" y="94"/>
                  </a:lnTo>
                  <a:lnTo>
                    <a:pt x="54" y="100"/>
                  </a:lnTo>
                  <a:lnTo>
                    <a:pt x="56" y="106"/>
                  </a:lnTo>
                  <a:lnTo>
                    <a:pt x="56" y="112"/>
                  </a:lnTo>
                  <a:lnTo>
                    <a:pt x="56" y="116"/>
                  </a:lnTo>
                  <a:lnTo>
                    <a:pt x="56" y="118"/>
                  </a:lnTo>
                  <a:lnTo>
                    <a:pt x="56" y="124"/>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28" name="Freeform 388"/>
            <p:cNvSpPr/>
            <p:nvPr/>
          </p:nvSpPr>
          <p:spPr bwMode="gray">
            <a:xfrm>
              <a:off x="3075348" y="4202739"/>
              <a:ext cx="151815" cy="384831"/>
            </a:xfrm>
            <a:custGeom>
              <a:avLst/>
              <a:gdLst>
                <a:gd name="T0" fmla="*/ 18 w 82"/>
                <a:gd name="T1" fmla="*/ 2 h 208"/>
                <a:gd name="T2" fmla="*/ 10 w 82"/>
                <a:gd name="T3" fmla="*/ 6 h 208"/>
                <a:gd name="T4" fmla="*/ 4 w 82"/>
                <a:gd name="T5" fmla="*/ 24 h 208"/>
                <a:gd name="T6" fmla="*/ 6 w 82"/>
                <a:gd name="T7" fmla="*/ 40 h 208"/>
                <a:gd name="T8" fmla="*/ 4 w 82"/>
                <a:gd name="T9" fmla="*/ 42 h 208"/>
                <a:gd name="T10" fmla="*/ 2 w 82"/>
                <a:gd name="T11" fmla="*/ 48 h 208"/>
                <a:gd name="T12" fmla="*/ 4 w 82"/>
                <a:gd name="T13" fmla="*/ 58 h 208"/>
                <a:gd name="T14" fmla="*/ 4 w 82"/>
                <a:gd name="T15" fmla="*/ 64 h 208"/>
                <a:gd name="T16" fmla="*/ 6 w 82"/>
                <a:gd name="T17" fmla="*/ 76 h 208"/>
                <a:gd name="T18" fmla="*/ 12 w 82"/>
                <a:gd name="T19" fmla="*/ 90 h 208"/>
                <a:gd name="T20" fmla="*/ 8 w 82"/>
                <a:gd name="T21" fmla="*/ 120 h 208"/>
                <a:gd name="T22" fmla="*/ 8 w 82"/>
                <a:gd name="T23" fmla="*/ 132 h 208"/>
                <a:gd name="T24" fmla="*/ 4 w 82"/>
                <a:gd name="T25" fmla="*/ 162 h 208"/>
                <a:gd name="T26" fmla="*/ 0 w 82"/>
                <a:gd name="T27" fmla="*/ 174 h 208"/>
                <a:gd name="T28" fmla="*/ 0 w 82"/>
                <a:gd name="T29" fmla="*/ 176 h 208"/>
                <a:gd name="T30" fmla="*/ 2 w 82"/>
                <a:gd name="T31" fmla="*/ 178 h 208"/>
                <a:gd name="T32" fmla="*/ 8 w 82"/>
                <a:gd name="T33" fmla="*/ 186 h 208"/>
                <a:gd name="T34" fmla="*/ 24 w 82"/>
                <a:gd name="T35" fmla="*/ 200 h 208"/>
                <a:gd name="T36" fmla="*/ 50 w 82"/>
                <a:gd name="T37" fmla="*/ 208 h 208"/>
                <a:gd name="T38" fmla="*/ 46 w 82"/>
                <a:gd name="T39" fmla="*/ 192 h 208"/>
                <a:gd name="T40" fmla="*/ 20 w 82"/>
                <a:gd name="T41" fmla="*/ 166 h 208"/>
                <a:gd name="T42" fmla="*/ 14 w 82"/>
                <a:gd name="T43" fmla="*/ 148 h 208"/>
                <a:gd name="T44" fmla="*/ 18 w 82"/>
                <a:gd name="T45" fmla="*/ 128 h 208"/>
                <a:gd name="T46" fmla="*/ 22 w 82"/>
                <a:gd name="T47" fmla="*/ 108 h 208"/>
                <a:gd name="T48" fmla="*/ 24 w 82"/>
                <a:gd name="T49" fmla="*/ 90 h 208"/>
                <a:gd name="T50" fmla="*/ 26 w 82"/>
                <a:gd name="T51" fmla="*/ 86 h 208"/>
                <a:gd name="T52" fmla="*/ 28 w 82"/>
                <a:gd name="T53" fmla="*/ 82 h 208"/>
                <a:gd name="T54" fmla="*/ 32 w 82"/>
                <a:gd name="T55" fmla="*/ 84 h 208"/>
                <a:gd name="T56" fmla="*/ 34 w 82"/>
                <a:gd name="T57" fmla="*/ 90 h 208"/>
                <a:gd name="T58" fmla="*/ 42 w 82"/>
                <a:gd name="T59" fmla="*/ 110 h 208"/>
                <a:gd name="T60" fmla="*/ 48 w 82"/>
                <a:gd name="T61" fmla="*/ 112 h 208"/>
                <a:gd name="T62" fmla="*/ 48 w 82"/>
                <a:gd name="T63" fmla="*/ 92 h 208"/>
                <a:gd name="T64" fmla="*/ 56 w 82"/>
                <a:gd name="T65" fmla="*/ 82 h 208"/>
                <a:gd name="T66" fmla="*/ 64 w 82"/>
                <a:gd name="T67" fmla="*/ 80 h 208"/>
                <a:gd name="T68" fmla="*/ 74 w 82"/>
                <a:gd name="T69" fmla="*/ 82 h 208"/>
                <a:gd name="T70" fmla="*/ 82 w 82"/>
                <a:gd name="T71" fmla="*/ 82 h 208"/>
                <a:gd name="T72" fmla="*/ 82 w 82"/>
                <a:gd name="T73" fmla="*/ 74 h 208"/>
                <a:gd name="T74" fmla="*/ 80 w 82"/>
                <a:gd name="T75" fmla="*/ 62 h 208"/>
                <a:gd name="T76" fmla="*/ 80 w 82"/>
                <a:gd name="T77" fmla="*/ 58 h 208"/>
                <a:gd name="T78" fmla="*/ 74 w 82"/>
                <a:gd name="T79" fmla="*/ 46 h 208"/>
                <a:gd name="T80" fmla="*/ 64 w 82"/>
                <a:gd name="T81" fmla="*/ 34 h 208"/>
                <a:gd name="T82" fmla="*/ 60 w 82"/>
                <a:gd name="T83" fmla="*/ 32 h 208"/>
                <a:gd name="T84" fmla="*/ 54 w 82"/>
                <a:gd name="T85" fmla="*/ 30 h 208"/>
                <a:gd name="T86" fmla="*/ 50 w 82"/>
                <a:gd name="T87" fmla="*/ 32 h 208"/>
                <a:gd name="T88" fmla="*/ 44 w 82"/>
                <a:gd name="T89" fmla="*/ 36 h 208"/>
                <a:gd name="T90" fmla="*/ 38 w 82"/>
                <a:gd name="T91" fmla="*/ 36 h 208"/>
                <a:gd name="T92" fmla="*/ 38 w 82"/>
                <a:gd name="T93" fmla="*/ 34 h 208"/>
                <a:gd name="T94" fmla="*/ 40 w 82"/>
                <a:gd name="T95" fmla="*/ 28 h 208"/>
                <a:gd name="T96" fmla="*/ 42 w 82"/>
                <a:gd name="T97" fmla="*/ 18 h 208"/>
                <a:gd name="T98" fmla="*/ 40 w 82"/>
                <a:gd name="T99" fmla="*/ 10 h 208"/>
                <a:gd name="T100" fmla="*/ 30 w 82"/>
                <a:gd name="T101" fmla="*/ 10 h 208"/>
                <a:gd name="T102" fmla="*/ 28 w 82"/>
                <a:gd name="T103" fmla="*/ 4 h 208"/>
                <a:gd name="T104" fmla="*/ 24 w 82"/>
                <a:gd name="T105" fmla="*/ 0 h 208"/>
                <a:gd name="T106" fmla="*/ 20 w 82"/>
                <a:gd name="T107"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 h="208">
                  <a:moveTo>
                    <a:pt x="20" y="0"/>
                  </a:moveTo>
                  <a:lnTo>
                    <a:pt x="18" y="2"/>
                  </a:lnTo>
                  <a:lnTo>
                    <a:pt x="14" y="4"/>
                  </a:lnTo>
                  <a:lnTo>
                    <a:pt x="10" y="6"/>
                  </a:lnTo>
                  <a:lnTo>
                    <a:pt x="6" y="14"/>
                  </a:lnTo>
                  <a:lnTo>
                    <a:pt x="4" y="24"/>
                  </a:lnTo>
                  <a:lnTo>
                    <a:pt x="8" y="40"/>
                  </a:lnTo>
                  <a:lnTo>
                    <a:pt x="6" y="40"/>
                  </a:lnTo>
                  <a:lnTo>
                    <a:pt x="6" y="40"/>
                  </a:lnTo>
                  <a:lnTo>
                    <a:pt x="4" y="42"/>
                  </a:lnTo>
                  <a:lnTo>
                    <a:pt x="4" y="44"/>
                  </a:lnTo>
                  <a:lnTo>
                    <a:pt x="2" y="48"/>
                  </a:lnTo>
                  <a:lnTo>
                    <a:pt x="4" y="52"/>
                  </a:lnTo>
                  <a:lnTo>
                    <a:pt x="4" y="58"/>
                  </a:lnTo>
                  <a:lnTo>
                    <a:pt x="4" y="60"/>
                  </a:lnTo>
                  <a:lnTo>
                    <a:pt x="4" y="64"/>
                  </a:lnTo>
                  <a:lnTo>
                    <a:pt x="4" y="70"/>
                  </a:lnTo>
                  <a:lnTo>
                    <a:pt x="6" y="76"/>
                  </a:lnTo>
                  <a:lnTo>
                    <a:pt x="8" y="84"/>
                  </a:lnTo>
                  <a:lnTo>
                    <a:pt x="12" y="90"/>
                  </a:lnTo>
                  <a:lnTo>
                    <a:pt x="8" y="112"/>
                  </a:lnTo>
                  <a:lnTo>
                    <a:pt x="8" y="120"/>
                  </a:lnTo>
                  <a:lnTo>
                    <a:pt x="8" y="126"/>
                  </a:lnTo>
                  <a:lnTo>
                    <a:pt x="8" y="132"/>
                  </a:lnTo>
                  <a:lnTo>
                    <a:pt x="6" y="146"/>
                  </a:lnTo>
                  <a:lnTo>
                    <a:pt x="4" y="162"/>
                  </a:lnTo>
                  <a:lnTo>
                    <a:pt x="0" y="174"/>
                  </a:lnTo>
                  <a:lnTo>
                    <a:pt x="0" y="174"/>
                  </a:lnTo>
                  <a:lnTo>
                    <a:pt x="0" y="174"/>
                  </a:lnTo>
                  <a:lnTo>
                    <a:pt x="0" y="176"/>
                  </a:lnTo>
                  <a:lnTo>
                    <a:pt x="0" y="176"/>
                  </a:lnTo>
                  <a:lnTo>
                    <a:pt x="2" y="178"/>
                  </a:lnTo>
                  <a:lnTo>
                    <a:pt x="4" y="182"/>
                  </a:lnTo>
                  <a:lnTo>
                    <a:pt x="8" y="186"/>
                  </a:lnTo>
                  <a:lnTo>
                    <a:pt x="12" y="192"/>
                  </a:lnTo>
                  <a:lnTo>
                    <a:pt x="24" y="200"/>
                  </a:lnTo>
                  <a:lnTo>
                    <a:pt x="42" y="198"/>
                  </a:lnTo>
                  <a:lnTo>
                    <a:pt x="50" y="208"/>
                  </a:lnTo>
                  <a:lnTo>
                    <a:pt x="58" y="206"/>
                  </a:lnTo>
                  <a:lnTo>
                    <a:pt x="46" y="192"/>
                  </a:lnTo>
                  <a:lnTo>
                    <a:pt x="22" y="168"/>
                  </a:lnTo>
                  <a:lnTo>
                    <a:pt x="20" y="166"/>
                  </a:lnTo>
                  <a:lnTo>
                    <a:pt x="16" y="158"/>
                  </a:lnTo>
                  <a:lnTo>
                    <a:pt x="14" y="148"/>
                  </a:lnTo>
                  <a:lnTo>
                    <a:pt x="16" y="132"/>
                  </a:lnTo>
                  <a:lnTo>
                    <a:pt x="18" y="128"/>
                  </a:lnTo>
                  <a:lnTo>
                    <a:pt x="20" y="120"/>
                  </a:lnTo>
                  <a:lnTo>
                    <a:pt x="22" y="108"/>
                  </a:lnTo>
                  <a:lnTo>
                    <a:pt x="24" y="98"/>
                  </a:lnTo>
                  <a:lnTo>
                    <a:pt x="24" y="90"/>
                  </a:lnTo>
                  <a:lnTo>
                    <a:pt x="26" y="88"/>
                  </a:lnTo>
                  <a:lnTo>
                    <a:pt x="26" y="86"/>
                  </a:lnTo>
                  <a:lnTo>
                    <a:pt x="26" y="84"/>
                  </a:lnTo>
                  <a:lnTo>
                    <a:pt x="28" y="82"/>
                  </a:lnTo>
                  <a:lnTo>
                    <a:pt x="32" y="82"/>
                  </a:lnTo>
                  <a:lnTo>
                    <a:pt x="32" y="84"/>
                  </a:lnTo>
                  <a:lnTo>
                    <a:pt x="32" y="86"/>
                  </a:lnTo>
                  <a:lnTo>
                    <a:pt x="34" y="90"/>
                  </a:lnTo>
                  <a:lnTo>
                    <a:pt x="34" y="94"/>
                  </a:lnTo>
                  <a:lnTo>
                    <a:pt x="42" y="110"/>
                  </a:lnTo>
                  <a:lnTo>
                    <a:pt x="48" y="116"/>
                  </a:lnTo>
                  <a:lnTo>
                    <a:pt x="48" y="112"/>
                  </a:lnTo>
                  <a:lnTo>
                    <a:pt x="46" y="102"/>
                  </a:lnTo>
                  <a:lnTo>
                    <a:pt x="48" y="92"/>
                  </a:lnTo>
                  <a:lnTo>
                    <a:pt x="56" y="84"/>
                  </a:lnTo>
                  <a:lnTo>
                    <a:pt x="56" y="82"/>
                  </a:lnTo>
                  <a:lnTo>
                    <a:pt x="60" y="82"/>
                  </a:lnTo>
                  <a:lnTo>
                    <a:pt x="64" y="80"/>
                  </a:lnTo>
                  <a:lnTo>
                    <a:pt x="68" y="80"/>
                  </a:lnTo>
                  <a:lnTo>
                    <a:pt x="74" y="82"/>
                  </a:lnTo>
                  <a:lnTo>
                    <a:pt x="80" y="84"/>
                  </a:lnTo>
                  <a:lnTo>
                    <a:pt x="82" y="82"/>
                  </a:lnTo>
                  <a:lnTo>
                    <a:pt x="82" y="78"/>
                  </a:lnTo>
                  <a:lnTo>
                    <a:pt x="82" y="74"/>
                  </a:lnTo>
                  <a:lnTo>
                    <a:pt x="82" y="68"/>
                  </a:lnTo>
                  <a:lnTo>
                    <a:pt x="80" y="62"/>
                  </a:lnTo>
                  <a:lnTo>
                    <a:pt x="80" y="60"/>
                  </a:lnTo>
                  <a:lnTo>
                    <a:pt x="80" y="58"/>
                  </a:lnTo>
                  <a:lnTo>
                    <a:pt x="78" y="52"/>
                  </a:lnTo>
                  <a:lnTo>
                    <a:pt x="74" y="46"/>
                  </a:lnTo>
                  <a:lnTo>
                    <a:pt x="70" y="40"/>
                  </a:lnTo>
                  <a:lnTo>
                    <a:pt x="64" y="34"/>
                  </a:lnTo>
                  <a:lnTo>
                    <a:pt x="62" y="32"/>
                  </a:lnTo>
                  <a:lnTo>
                    <a:pt x="60" y="32"/>
                  </a:lnTo>
                  <a:lnTo>
                    <a:pt x="58" y="30"/>
                  </a:lnTo>
                  <a:lnTo>
                    <a:pt x="54" y="30"/>
                  </a:lnTo>
                  <a:lnTo>
                    <a:pt x="52" y="30"/>
                  </a:lnTo>
                  <a:lnTo>
                    <a:pt x="50" y="32"/>
                  </a:lnTo>
                  <a:lnTo>
                    <a:pt x="46" y="34"/>
                  </a:lnTo>
                  <a:lnTo>
                    <a:pt x="44" y="36"/>
                  </a:lnTo>
                  <a:lnTo>
                    <a:pt x="40" y="36"/>
                  </a:lnTo>
                  <a:lnTo>
                    <a:pt x="38" y="36"/>
                  </a:lnTo>
                  <a:lnTo>
                    <a:pt x="38" y="34"/>
                  </a:lnTo>
                  <a:lnTo>
                    <a:pt x="38" y="34"/>
                  </a:lnTo>
                  <a:lnTo>
                    <a:pt x="40" y="32"/>
                  </a:lnTo>
                  <a:lnTo>
                    <a:pt x="40" y="28"/>
                  </a:lnTo>
                  <a:lnTo>
                    <a:pt x="42" y="22"/>
                  </a:lnTo>
                  <a:lnTo>
                    <a:pt x="42" y="18"/>
                  </a:lnTo>
                  <a:lnTo>
                    <a:pt x="42" y="14"/>
                  </a:lnTo>
                  <a:lnTo>
                    <a:pt x="40" y="10"/>
                  </a:lnTo>
                  <a:lnTo>
                    <a:pt x="30" y="10"/>
                  </a:lnTo>
                  <a:lnTo>
                    <a:pt x="30" y="10"/>
                  </a:lnTo>
                  <a:lnTo>
                    <a:pt x="30" y="6"/>
                  </a:lnTo>
                  <a:lnTo>
                    <a:pt x="28" y="4"/>
                  </a:lnTo>
                  <a:lnTo>
                    <a:pt x="28" y="2"/>
                  </a:lnTo>
                  <a:lnTo>
                    <a:pt x="24" y="0"/>
                  </a:lnTo>
                  <a:lnTo>
                    <a:pt x="22" y="0"/>
                  </a:lnTo>
                  <a:lnTo>
                    <a:pt x="20"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29" name="Freeform 389"/>
            <p:cNvSpPr/>
            <p:nvPr/>
          </p:nvSpPr>
          <p:spPr bwMode="gray">
            <a:xfrm>
              <a:off x="2834666" y="3999222"/>
              <a:ext cx="129598" cy="70306"/>
            </a:xfrm>
            <a:custGeom>
              <a:avLst/>
              <a:gdLst>
                <a:gd name="T0" fmla="*/ 58 w 70"/>
                <a:gd name="T1" fmla="*/ 38 h 38"/>
                <a:gd name="T2" fmla="*/ 34 w 70"/>
                <a:gd name="T3" fmla="*/ 36 h 38"/>
                <a:gd name="T4" fmla="*/ 34 w 70"/>
                <a:gd name="T5" fmla="*/ 36 h 38"/>
                <a:gd name="T6" fmla="*/ 30 w 70"/>
                <a:gd name="T7" fmla="*/ 36 h 38"/>
                <a:gd name="T8" fmla="*/ 26 w 70"/>
                <a:gd name="T9" fmla="*/ 36 h 38"/>
                <a:gd name="T10" fmla="*/ 18 w 70"/>
                <a:gd name="T11" fmla="*/ 36 h 38"/>
                <a:gd name="T12" fmla="*/ 10 w 70"/>
                <a:gd name="T13" fmla="*/ 38 h 38"/>
                <a:gd name="T14" fmla="*/ 8 w 70"/>
                <a:gd name="T15" fmla="*/ 38 h 38"/>
                <a:gd name="T16" fmla="*/ 8 w 70"/>
                <a:gd name="T17" fmla="*/ 38 h 38"/>
                <a:gd name="T18" fmla="*/ 4 w 70"/>
                <a:gd name="T19" fmla="*/ 38 h 38"/>
                <a:gd name="T20" fmla="*/ 2 w 70"/>
                <a:gd name="T21" fmla="*/ 38 h 38"/>
                <a:gd name="T22" fmla="*/ 0 w 70"/>
                <a:gd name="T23" fmla="*/ 36 h 38"/>
                <a:gd name="T24" fmla="*/ 0 w 70"/>
                <a:gd name="T25" fmla="*/ 34 h 38"/>
                <a:gd name="T26" fmla="*/ 0 w 70"/>
                <a:gd name="T27" fmla="*/ 32 h 38"/>
                <a:gd name="T28" fmla="*/ 4 w 70"/>
                <a:gd name="T29" fmla="*/ 16 h 38"/>
                <a:gd name="T30" fmla="*/ 4 w 70"/>
                <a:gd name="T31" fmla="*/ 16 h 38"/>
                <a:gd name="T32" fmla="*/ 8 w 70"/>
                <a:gd name="T33" fmla="*/ 14 h 38"/>
                <a:gd name="T34" fmla="*/ 10 w 70"/>
                <a:gd name="T35" fmla="*/ 10 h 38"/>
                <a:gd name="T36" fmla="*/ 16 w 70"/>
                <a:gd name="T37" fmla="*/ 6 h 38"/>
                <a:gd name="T38" fmla="*/ 20 w 70"/>
                <a:gd name="T39" fmla="*/ 4 h 38"/>
                <a:gd name="T40" fmla="*/ 26 w 70"/>
                <a:gd name="T41" fmla="*/ 2 h 38"/>
                <a:gd name="T42" fmla="*/ 32 w 70"/>
                <a:gd name="T43" fmla="*/ 0 h 38"/>
                <a:gd name="T44" fmla="*/ 50 w 70"/>
                <a:gd name="T45" fmla="*/ 2 h 38"/>
                <a:gd name="T46" fmla="*/ 64 w 70"/>
                <a:gd name="T47" fmla="*/ 4 h 38"/>
                <a:gd name="T48" fmla="*/ 70 w 70"/>
                <a:gd name="T49" fmla="*/ 12 h 38"/>
                <a:gd name="T50" fmla="*/ 58 w 70"/>
                <a:gd name="T51" fmla="*/ 3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0" h="38">
                  <a:moveTo>
                    <a:pt x="58" y="38"/>
                  </a:moveTo>
                  <a:lnTo>
                    <a:pt x="34" y="36"/>
                  </a:lnTo>
                  <a:lnTo>
                    <a:pt x="34" y="36"/>
                  </a:lnTo>
                  <a:lnTo>
                    <a:pt x="30" y="36"/>
                  </a:lnTo>
                  <a:lnTo>
                    <a:pt x="26" y="36"/>
                  </a:lnTo>
                  <a:lnTo>
                    <a:pt x="18" y="36"/>
                  </a:lnTo>
                  <a:lnTo>
                    <a:pt x="10" y="38"/>
                  </a:lnTo>
                  <a:lnTo>
                    <a:pt x="8" y="38"/>
                  </a:lnTo>
                  <a:lnTo>
                    <a:pt x="8" y="38"/>
                  </a:lnTo>
                  <a:lnTo>
                    <a:pt x="4" y="38"/>
                  </a:lnTo>
                  <a:lnTo>
                    <a:pt x="2" y="38"/>
                  </a:lnTo>
                  <a:lnTo>
                    <a:pt x="0" y="36"/>
                  </a:lnTo>
                  <a:lnTo>
                    <a:pt x="0" y="34"/>
                  </a:lnTo>
                  <a:lnTo>
                    <a:pt x="0" y="32"/>
                  </a:lnTo>
                  <a:lnTo>
                    <a:pt x="4" y="16"/>
                  </a:lnTo>
                  <a:lnTo>
                    <a:pt x="4" y="16"/>
                  </a:lnTo>
                  <a:lnTo>
                    <a:pt x="8" y="14"/>
                  </a:lnTo>
                  <a:lnTo>
                    <a:pt x="10" y="10"/>
                  </a:lnTo>
                  <a:lnTo>
                    <a:pt x="16" y="6"/>
                  </a:lnTo>
                  <a:lnTo>
                    <a:pt x="20" y="4"/>
                  </a:lnTo>
                  <a:lnTo>
                    <a:pt x="26" y="2"/>
                  </a:lnTo>
                  <a:lnTo>
                    <a:pt x="32" y="0"/>
                  </a:lnTo>
                  <a:lnTo>
                    <a:pt x="50" y="2"/>
                  </a:lnTo>
                  <a:lnTo>
                    <a:pt x="64" y="4"/>
                  </a:lnTo>
                  <a:lnTo>
                    <a:pt x="70" y="12"/>
                  </a:lnTo>
                  <a:lnTo>
                    <a:pt x="58" y="38"/>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30" name="Freeform 390"/>
            <p:cNvSpPr/>
            <p:nvPr/>
          </p:nvSpPr>
          <p:spPr bwMode="gray">
            <a:xfrm>
              <a:off x="2645824" y="3958519"/>
              <a:ext cx="181437" cy="96208"/>
            </a:xfrm>
            <a:custGeom>
              <a:avLst/>
              <a:gdLst>
                <a:gd name="T0" fmla="*/ 8 w 98"/>
                <a:gd name="T1" fmla="*/ 0 h 52"/>
                <a:gd name="T2" fmla="*/ 8 w 98"/>
                <a:gd name="T3" fmla="*/ 0 h 52"/>
                <a:gd name="T4" fmla="*/ 6 w 98"/>
                <a:gd name="T5" fmla="*/ 2 h 52"/>
                <a:gd name="T6" fmla="*/ 4 w 98"/>
                <a:gd name="T7" fmla="*/ 4 h 52"/>
                <a:gd name="T8" fmla="*/ 2 w 98"/>
                <a:gd name="T9" fmla="*/ 6 h 52"/>
                <a:gd name="T10" fmla="*/ 0 w 98"/>
                <a:gd name="T11" fmla="*/ 10 h 52"/>
                <a:gd name="T12" fmla="*/ 0 w 98"/>
                <a:gd name="T13" fmla="*/ 12 h 52"/>
                <a:gd name="T14" fmla="*/ 2 w 98"/>
                <a:gd name="T15" fmla="*/ 16 h 52"/>
                <a:gd name="T16" fmla="*/ 8 w 98"/>
                <a:gd name="T17" fmla="*/ 20 h 52"/>
                <a:gd name="T18" fmla="*/ 8 w 98"/>
                <a:gd name="T19" fmla="*/ 20 h 52"/>
                <a:gd name="T20" fmla="*/ 8 w 98"/>
                <a:gd name="T21" fmla="*/ 22 h 52"/>
                <a:gd name="T22" fmla="*/ 10 w 98"/>
                <a:gd name="T23" fmla="*/ 22 h 52"/>
                <a:gd name="T24" fmla="*/ 10 w 98"/>
                <a:gd name="T25" fmla="*/ 24 h 52"/>
                <a:gd name="T26" fmla="*/ 14 w 98"/>
                <a:gd name="T27" fmla="*/ 28 h 52"/>
                <a:gd name="T28" fmla="*/ 18 w 98"/>
                <a:gd name="T29" fmla="*/ 32 h 52"/>
                <a:gd name="T30" fmla="*/ 26 w 98"/>
                <a:gd name="T31" fmla="*/ 36 h 52"/>
                <a:gd name="T32" fmla="*/ 42 w 98"/>
                <a:gd name="T33" fmla="*/ 42 h 52"/>
                <a:gd name="T34" fmla="*/ 64 w 98"/>
                <a:gd name="T35" fmla="*/ 48 h 52"/>
                <a:gd name="T36" fmla="*/ 96 w 98"/>
                <a:gd name="T37" fmla="*/ 52 h 52"/>
                <a:gd name="T38" fmla="*/ 98 w 98"/>
                <a:gd name="T39" fmla="*/ 34 h 52"/>
                <a:gd name="T40" fmla="*/ 82 w 98"/>
                <a:gd name="T41" fmla="*/ 32 h 52"/>
                <a:gd name="T42" fmla="*/ 36 w 98"/>
                <a:gd name="T43" fmla="*/ 22 h 52"/>
                <a:gd name="T44" fmla="*/ 24 w 98"/>
                <a:gd name="T45" fmla="*/ 12 h 52"/>
                <a:gd name="T46" fmla="*/ 8 w 98"/>
                <a:gd name="T4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8" h="52">
                  <a:moveTo>
                    <a:pt x="8" y="0"/>
                  </a:moveTo>
                  <a:lnTo>
                    <a:pt x="8" y="0"/>
                  </a:lnTo>
                  <a:lnTo>
                    <a:pt x="6" y="2"/>
                  </a:lnTo>
                  <a:lnTo>
                    <a:pt x="4" y="4"/>
                  </a:lnTo>
                  <a:lnTo>
                    <a:pt x="2" y="6"/>
                  </a:lnTo>
                  <a:lnTo>
                    <a:pt x="0" y="10"/>
                  </a:lnTo>
                  <a:lnTo>
                    <a:pt x="0" y="12"/>
                  </a:lnTo>
                  <a:lnTo>
                    <a:pt x="2" y="16"/>
                  </a:lnTo>
                  <a:lnTo>
                    <a:pt x="8" y="20"/>
                  </a:lnTo>
                  <a:lnTo>
                    <a:pt x="8" y="20"/>
                  </a:lnTo>
                  <a:lnTo>
                    <a:pt x="8" y="22"/>
                  </a:lnTo>
                  <a:lnTo>
                    <a:pt x="10" y="22"/>
                  </a:lnTo>
                  <a:lnTo>
                    <a:pt x="10" y="24"/>
                  </a:lnTo>
                  <a:lnTo>
                    <a:pt x="14" y="28"/>
                  </a:lnTo>
                  <a:lnTo>
                    <a:pt x="18" y="32"/>
                  </a:lnTo>
                  <a:lnTo>
                    <a:pt x="26" y="36"/>
                  </a:lnTo>
                  <a:lnTo>
                    <a:pt x="42" y="42"/>
                  </a:lnTo>
                  <a:lnTo>
                    <a:pt x="64" y="48"/>
                  </a:lnTo>
                  <a:lnTo>
                    <a:pt x="96" y="52"/>
                  </a:lnTo>
                  <a:lnTo>
                    <a:pt x="98" y="34"/>
                  </a:lnTo>
                  <a:lnTo>
                    <a:pt x="82" y="32"/>
                  </a:lnTo>
                  <a:lnTo>
                    <a:pt x="36" y="22"/>
                  </a:lnTo>
                  <a:lnTo>
                    <a:pt x="24" y="12"/>
                  </a:lnTo>
                  <a:lnTo>
                    <a:pt x="8"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33" name="Freeform 391"/>
            <p:cNvSpPr/>
            <p:nvPr/>
          </p:nvSpPr>
          <p:spPr bwMode="gray">
            <a:xfrm>
              <a:off x="2353303" y="3814207"/>
              <a:ext cx="699828" cy="688256"/>
            </a:xfrm>
            <a:custGeom>
              <a:avLst/>
              <a:gdLst>
                <a:gd name="T0" fmla="*/ 262 w 378"/>
                <a:gd name="T1" fmla="*/ 126 h 372"/>
                <a:gd name="T2" fmla="*/ 264 w 378"/>
                <a:gd name="T3" fmla="*/ 110 h 372"/>
                <a:gd name="T4" fmla="*/ 256 w 378"/>
                <a:gd name="T5" fmla="*/ 114 h 372"/>
                <a:gd name="T6" fmla="*/ 254 w 378"/>
                <a:gd name="T7" fmla="*/ 130 h 372"/>
                <a:gd name="T8" fmla="*/ 192 w 378"/>
                <a:gd name="T9" fmla="*/ 116 h 372"/>
                <a:gd name="T10" fmla="*/ 168 w 378"/>
                <a:gd name="T11" fmla="*/ 98 h 372"/>
                <a:gd name="T12" fmla="*/ 162 w 378"/>
                <a:gd name="T13" fmla="*/ 82 h 372"/>
                <a:gd name="T14" fmla="*/ 160 w 378"/>
                <a:gd name="T15" fmla="*/ 58 h 372"/>
                <a:gd name="T16" fmla="*/ 174 w 378"/>
                <a:gd name="T17" fmla="*/ 40 h 372"/>
                <a:gd name="T18" fmla="*/ 170 w 378"/>
                <a:gd name="T19" fmla="*/ 6 h 372"/>
                <a:gd name="T20" fmla="*/ 152 w 378"/>
                <a:gd name="T21" fmla="*/ 0 h 372"/>
                <a:gd name="T22" fmla="*/ 140 w 378"/>
                <a:gd name="T23" fmla="*/ 8 h 372"/>
                <a:gd name="T24" fmla="*/ 110 w 378"/>
                <a:gd name="T25" fmla="*/ 18 h 372"/>
                <a:gd name="T26" fmla="*/ 112 w 378"/>
                <a:gd name="T27" fmla="*/ 28 h 372"/>
                <a:gd name="T28" fmla="*/ 124 w 378"/>
                <a:gd name="T29" fmla="*/ 34 h 372"/>
                <a:gd name="T30" fmla="*/ 108 w 378"/>
                <a:gd name="T31" fmla="*/ 36 h 372"/>
                <a:gd name="T32" fmla="*/ 96 w 378"/>
                <a:gd name="T33" fmla="*/ 48 h 372"/>
                <a:gd name="T34" fmla="*/ 88 w 378"/>
                <a:gd name="T35" fmla="*/ 60 h 372"/>
                <a:gd name="T36" fmla="*/ 58 w 378"/>
                <a:gd name="T37" fmla="*/ 84 h 372"/>
                <a:gd name="T38" fmla="*/ 48 w 378"/>
                <a:gd name="T39" fmla="*/ 126 h 372"/>
                <a:gd name="T40" fmla="*/ 18 w 378"/>
                <a:gd name="T41" fmla="*/ 148 h 372"/>
                <a:gd name="T42" fmla="*/ 12 w 378"/>
                <a:gd name="T43" fmla="*/ 170 h 372"/>
                <a:gd name="T44" fmla="*/ 32 w 378"/>
                <a:gd name="T45" fmla="*/ 166 h 372"/>
                <a:gd name="T46" fmla="*/ 32 w 378"/>
                <a:gd name="T47" fmla="*/ 176 h 372"/>
                <a:gd name="T48" fmla="*/ 16 w 378"/>
                <a:gd name="T49" fmla="*/ 192 h 372"/>
                <a:gd name="T50" fmla="*/ 38 w 378"/>
                <a:gd name="T51" fmla="*/ 214 h 372"/>
                <a:gd name="T52" fmla="*/ 50 w 378"/>
                <a:gd name="T53" fmla="*/ 206 h 372"/>
                <a:gd name="T54" fmla="*/ 58 w 378"/>
                <a:gd name="T55" fmla="*/ 194 h 372"/>
                <a:gd name="T56" fmla="*/ 56 w 378"/>
                <a:gd name="T57" fmla="*/ 210 h 372"/>
                <a:gd name="T58" fmla="*/ 76 w 378"/>
                <a:gd name="T59" fmla="*/ 308 h 372"/>
                <a:gd name="T60" fmla="*/ 102 w 378"/>
                <a:gd name="T61" fmla="*/ 352 h 372"/>
                <a:gd name="T62" fmla="*/ 114 w 378"/>
                <a:gd name="T63" fmla="*/ 370 h 372"/>
                <a:gd name="T64" fmla="*/ 132 w 378"/>
                <a:gd name="T65" fmla="*/ 370 h 372"/>
                <a:gd name="T66" fmla="*/ 134 w 378"/>
                <a:gd name="T67" fmla="*/ 362 h 372"/>
                <a:gd name="T68" fmla="*/ 146 w 378"/>
                <a:gd name="T69" fmla="*/ 348 h 372"/>
                <a:gd name="T70" fmla="*/ 160 w 378"/>
                <a:gd name="T71" fmla="*/ 318 h 372"/>
                <a:gd name="T72" fmla="*/ 162 w 378"/>
                <a:gd name="T73" fmla="*/ 280 h 372"/>
                <a:gd name="T74" fmla="*/ 182 w 378"/>
                <a:gd name="T75" fmla="*/ 268 h 372"/>
                <a:gd name="T76" fmla="*/ 224 w 378"/>
                <a:gd name="T77" fmla="*/ 232 h 372"/>
                <a:gd name="T78" fmla="*/ 248 w 378"/>
                <a:gd name="T79" fmla="*/ 202 h 372"/>
                <a:gd name="T80" fmla="*/ 262 w 378"/>
                <a:gd name="T81" fmla="*/ 194 h 372"/>
                <a:gd name="T82" fmla="*/ 266 w 378"/>
                <a:gd name="T83" fmla="*/ 176 h 372"/>
                <a:gd name="T84" fmla="*/ 266 w 378"/>
                <a:gd name="T85" fmla="*/ 160 h 372"/>
                <a:gd name="T86" fmla="*/ 282 w 378"/>
                <a:gd name="T87" fmla="*/ 150 h 372"/>
                <a:gd name="T88" fmla="*/ 294 w 378"/>
                <a:gd name="T89" fmla="*/ 156 h 372"/>
                <a:gd name="T90" fmla="*/ 304 w 378"/>
                <a:gd name="T91" fmla="*/ 170 h 372"/>
                <a:gd name="T92" fmla="*/ 312 w 378"/>
                <a:gd name="T93" fmla="*/ 164 h 372"/>
                <a:gd name="T94" fmla="*/ 318 w 378"/>
                <a:gd name="T95" fmla="*/ 182 h 372"/>
                <a:gd name="T96" fmla="*/ 324 w 378"/>
                <a:gd name="T97" fmla="*/ 184 h 372"/>
                <a:gd name="T98" fmla="*/ 322 w 378"/>
                <a:gd name="T99" fmla="*/ 168 h 372"/>
                <a:gd name="T100" fmla="*/ 336 w 378"/>
                <a:gd name="T101" fmla="*/ 168 h 372"/>
                <a:gd name="T102" fmla="*/ 346 w 378"/>
                <a:gd name="T103" fmla="*/ 152 h 372"/>
                <a:gd name="T104" fmla="*/ 370 w 378"/>
                <a:gd name="T105" fmla="*/ 130 h 372"/>
                <a:gd name="T106" fmla="*/ 378 w 378"/>
                <a:gd name="T107" fmla="*/ 114 h 372"/>
                <a:gd name="T108" fmla="*/ 344 w 378"/>
                <a:gd name="T109" fmla="*/ 114 h 372"/>
                <a:gd name="T110" fmla="*/ 322 w 378"/>
                <a:gd name="T111" fmla="*/ 130 h 372"/>
                <a:gd name="T112" fmla="*/ 306 w 378"/>
                <a:gd name="T113" fmla="*/ 136 h 372"/>
                <a:gd name="T114" fmla="*/ 282 w 378"/>
                <a:gd name="T115" fmla="*/ 136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78" h="372">
                  <a:moveTo>
                    <a:pt x="264" y="138"/>
                  </a:moveTo>
                  <a:lnTo>
                    <a:pt x="262" y="136"/>
                  </a:lnTo>
                  <a:lnTo>
                    <a:pt x="260" y="134"/>
                  </a:lnTo>
                  <a:lnTo>
                    <a:pt x="260" y="130"/>
                  </a:lnTo>
                  <a:lnTo>
                    <a:pt x="262" y="128"/>
                  </a:lnTo>
                  <a:lnTo>
                    <a:pt x="262" y="126"/>
                  </a:lnTo>
                  <a:lnTo>
                    <a:pt x="262" y="126"/>
                  </a:lnTo>
                  <a:lnTo>
                    <a:pt x="262" y="122"/>
                  </a:lnTo>
                  <a:lnTo>
                    <a:pt x="264" y="118"/>
                  </a:lnTo>
                  <a:lnTo>
                    <a:pt x="264" y="114"/>
                  </a:lnTo>
                  <a:lnTo>
                    <a:pt x="264" y="114"/>
                  </a:lnTo>
                  <a:lnTo>
                    <a:pt x="264" y="110"/>
                  </a:lnTo>
                  <a:lnTo>
                    <a:pt x="262" y="110"/>
                  </a:lnTo>
                  <a:lnTo>
                    <a:pt x="260" y="110"/>
                  </a:lnTo>
                  <a:lnTo>
                    <a:pt x="258" y="110"/>
                  </a:lnTo>
                  <a:lnTo>
                    <a:pt x="258" y="112"/>
                  </a:lnTo>
                  <a:lnTo>
                    <a:pt x="256" y="112"/>
                  </a:lnTo>
                  <a:lnTo>
                    <a:pt x="256" y="114"/>
                  </a:lnTo>
                  <a:lnTo>
                    <a:pt x="256" y="116"/>
                  </a:lnTo>
                  <a:lnTo>
                    <a:pt x="256" y="120"/>
                  </a:lnTo>
                  <a:lnTo>
                    <a:pt x="254" y="122"/>
                  </a:lnTo>
                  <a:lnTo>
                    <a:pt x="254" y="126"/>
                  </a:lnTo>
                  <a:lnTo>
                    <a:pt x="254" y="128"/>
                  </a:lnTo>
                  <a:lnTo>
                    <a:pt x="254" y="130"/>
                  </a:lnTo>
                  <a:lnTo>
                    <a:pt x="254" y="130"/>
                  </a:lnTo>
                  <a:lnTo>
                    <a:pt x="226" y="126"/>
                  </a:lnTo>
                  <a:lnTo>
                    <a:pt x="218" y="122"/>
                  </a:lnTo>
                  <a:lnTo>
                    <a:pt x="206" y="120"/>
                  </a:lnTo>
                  <a:lnTo>
                    <a:pt x="196" y="118"/>
                  </a:lnTo>
                  <a:lnTo>
                    <a:pt x="192" y="116"/>
                  </a:lnTo>
                  <a:lnTo>
                    <a:pt x="186" y="114"/>
                  </a:lnTo>
                  <a:lnTo>
                    <a:pt x="180" y="112"/>
                  </a:lnTo>
                  <a:lnTo>
                    <a:pt x="176" y="108"/>
                  </a:lnTo>
                  <a:lnTo>
                    <a:pt x="172" y="104"/>
                  </a:lnTo>
                  <a:lnTo>
                    <a:pt x="168" y="102"/>
                  </a:lnTo>
                  <a:lnTo>
                    <a:pt x="168" y="98"/>
                  </a:lnTo>
                  <a:lnTo>
                    <a:pt x="166" y="98"/>
                  </a:lnTo>
                  <a:lnTo>
                    <a:pt x="162" y="94"/>
                  </a:lnTo>
                  <a:lnTo>
                    <a:pt x="160" y="90"/>
                  </a:lnTo>
                  <a:lnTo>
                    <a:pt x="158" y="88"/>
                  </a:lnTo>
                  <a:lnTo>
                    <a:pt x="160" y="84"/>
                  </a:lnTo>
                  <a:lnTo>
                    <a:pt x="162" y="82"/>
                  </a:lnTo>
                  <a:lnTo>
                    <a:pt x="164" y="80"/>
                  </a:lnTo>
                  <a:lnTo>
                    <a:pt x="166" y="78"/>
                  </a:lnTo>
                  <a:lnTo>
                    <a:pt x="166" y="78"/>
                  </a:lnTo>
                  <a:lnTo>
                    <a:pt x="162" y="72"/>
                  </a:lnTo>
                  <a:lnTo>
                    <a:pt x="160" y="64"/>
                  </a:lnTo>
                  <a:lnTo>
                    <a:pt x="160" y="58"/>
                  </a:lnTo>
                  <a:lnTo>
                    <a:pt x="162" y="52"/>
                  </a:lnTo>
                  <a:lnTo>
                    <a:pt x="164" y="48"/>
                  </a:lnTo>
                  <a:lnTo>
                    <a:pt x="166" y="44"/>
                  </a:lnTo>
                  <a:lnTo>
                    <a:pt x="170" y="42"/>
                  </a:lnTo>
                  <a:lnTo>
                    <a:pt x="172" y="40"/>
                  </a:lnTo>
                  <a:lnTo>
                    <a:pt x="174" y="40"/>
                  </a:lnTo>
                  <a:lnTo>
                    <a:pt x="168" y="28"/>
                  </a:lnTo>
                  <a:lnTo>
                    <a:pt x="174" y="22"/>
                  </a:lnTo>
                  <a:lnTo>
                    <a:pt x="172" y="20"/>
                  </a:lnTo>
                  <a:lnTo>
                    <a:pt x="170" y="14"/>
                  </a:lnTo>
                  <a:lnTo>
                    <a:pt x="170" y="10"/>
                  </a:lnTo>
                  <a:lnTo>
                    <a:pt x="170" y="6"/>
                  </a:lnTo>
                  <a:lnTo>
                    <a:pt x="168" y="6"/>
                  </a:lnTo>
                  <a:lnTo>
                    <a:pt x="168" y="2"/>
                  </a:lnTo>
                  <a:lnTo>
                    <a:pt x="164" y="0"/>
                  </a:lnTo>
                  <a:lnTo>
                    <a:pt x="160" y="0"/>
                  </a:lnTo>
                  <a:lnTo>
                    <a:pt x="156" y="0"/>
                  </a:lnTo>
                  <a:lnTo>
                    <a:pt x="152" y="0"/>
                  </a:lnTo>
                  <a:lnTo>
                    <a:pt x="150" y="0"/>
                  </a:lnTo>
                  <a:lnTo>
                    <a:pt x="146" y="2"/>
                  </a:lnTo>
                  <a:lnTo>
                    <a:pt x="146" y="2"/>
                  </a:lnTo>
                  <a:lnTo>
                    <a:pt x="144" y="2"/>
                  </a:lnTo>
                  <a:lnTo>
                    <a:pt x="140" y="6"/>
                  </a:lnTo>
                  <a:lnTo>
                    <a:pt x="140" y="8"/>
                  </a:lnTo>
                  <a:lnTo>
                    <a:pt x="138" y="12"/>
                  </a:lnTo>
                  <a:lnTo>
                    <a:pt x="138" y="12"/>
                  </a:lnTo>
                  <a:lnTo>
                    <a:pt x="126" y="14"/>
                  </a:lnTo>
                  <a:lnTo>
                    <a:pt x="120" y="14"/>
                  </a:lnTo>
                  <a:lnTo>
                    <a:pt x="114" y="16"/>
                  </a:lnTo>
                  <a:lnTo>
                    <a:pt x="110" y="18"/>
                  </a:lnTo>
                  <a:lnTo>
                    <a:pt x="108" y="20"/>
                  </a:lnTo>
                  <a:lnTo>
                    <a:pt x="106" y="22"/>
                  </a:lnTo>
                  <a:lnTo>
                    <a:pt x="106" y="24"/>
                  </a:lnTo>
                  <a:lnTo>
                    <a:pt x="106" y="26"/>
                  </a:lnTo>
                  <a:lnTo>
                    <a:pt x="108" y="26"/>
                  </a:lnTo>
                  <a:lnTo>
                    <a:pt x="112" y="28"/>
                  </a:lnTo>
                  <a:lnTo>
                    <a:pt x="114" y="28"/>
                  </a:lnTo>
                  <a:lnTo>
                    <a:pt x="116" y="28"/>
                  </a:lnTo>
                  <a:lnTo>
                    <a:pt x="118" y="28"/>
                  </a:lnTo>
                  <a:lnTo>
                    <a:pt x="120" y="30"/>
                  </a:lnTo>
                  <a:lnTo>
                    <a:pt x="124" y="32"/>
                  </a:lnTo>
                  <a:lnTo>
                    <a:pt x="124" y="34"/>
                  </a:lnTo>
                  <a:lnTo>
                    <a:pt x="124" y="36"/>
                  </a:lnTo>
                  <a:lnTo>
                    <a:pt x="124" y="38"/>
                  </a:lnTo>
                  <a:lnTo>
                    <a:pt x="122" y="36"/>
                  </a:lnTo>
                  <a:lnTo>
                    <a:pt x="118" y="36"/>
                  </a:lnTo>
                  <a:lnTo>
                    <a:pt x="114" y="36"/>
                  </a:lnTo>
                  <a:lnTo>
                    <a:pt x="108" y="36"/>
                  </a:lnTo>
                  <a:lnTo>
                    <a:pt x="106" y="38"/>
                  </a:lnTo>
                  <a:lnTo>
                    <a:pt x="102" y="38"/>
                  </a:lnTo>
                  <a:lnTo>
                    <a:pt x="102" y="38"/>
                  </a:lnTo>
                  <a:lnTo>
                    <a:pt x="98" y="40"/>
                  </a:lnTo>
                  <a:lnTo>
                    <a:pt x="96" y="44"/>
                  </a:lnTo>
                  <a:lnTo>
                    <a:pt x="96" y="48"/>
                  </a:lnTo>
                  <a:lnTo>
                    <a:pt x="96" y="50"/>
                  </a:lnTo>
                  <a:lnTo>
                    <a:pt x="96" y="52"/>
                  </a:lnTo>
                  <a:lnTo>
                    <a:pt x="96" y="54"/>
                  </a:lnTo>
                  <a:lnTo>
                    <a:pt x="90" y="54"/>
                  </a:lnTo>
                  <a:lnTo>
                    <a:pt x="90" y="58"/>
                  </a:lnTo>
                  <a:lnTo>
                    <a:pt x="88" y="60"/>
                  </a:lnTo>
                  <a:lnTo>
                    <a:pt x="84" y="64"/>
                  </a:lnTo>
                  <a:lnTo>
                    <a:pt x="82" y="68"/>
                  </a:lnTo>
                  <a:lnTo>
                    <a:pt x="78" y="70"/>
                  </a:lnTo>
                  <a:lnTo>
                    <a:pt x="76" y="72"/>
                  </a:lnTo>
                  <a:lnTo>
                    <a:pt x="76" y="74"/>
                  </a:lnTo>
                  <a:lnTo>
                    <a:pt x="58" y="84"/>
                  </a:lnTo>
                  <a:lnTo>
                    <a:pt x="46" y="94"/>
                  </a:lnTo>
                  <a:lnTo>
                    <a:pt x="40" y="104"/>
                  </a:lnTo>
                  <a:lnTo>
                    <a:pt x="38" y="112"/>
                  </a:lnTo>
                  <a:lnTo>
                    <a:pt x="38" y="118"/>
                  </a:lnTo>
                  <a:lnTo>
                    <a:pt x="40" y="122"/>
                  </a:lnTo>
                  <a:lnTo>
                    <a:pt x="48" y="126"/>
                  </a:lnTo>
                  <a:lnTo>
                    <a:pt x="44" y="146"/>
                  </a:lnTo>
                  <a:lnTo>
                    <a:pt x="38" y="146"/>
                  </a:lnTo>
                  <a:lnTo>
                    <a:pt x="24" y="146"/>
                  </a:lnTo>
                  <a:lnTo>
                    <a:pt x="22" y="146"/>
                  </a:lnTo>
                  <a:lnTo>
                    <a:pt x="20" y="146"/>
                  </a:lnTo>
                  <a:lnTo>
                    <a:pt x="18" y="148"/>
                  </a:lnTo>
                  <a:lnTo>
                    <a:pt x="16" y="148"/>
                  </a:lnTo>
                  <a:lnTo>
                    <a:pt x="0" y="166"/>
                  </a:lnTo>
                  <a:lnTo>
                    <a:pt x="2" y="168"/>
                  </a:lnTo>
                  <a:lnTo>
                    <a:pt x="2" y="168"/>
                  </a:lnTo>
                  <a:lnTo>
                    <a:pt x="6" y="170"/>
                  </a:lnTo>
                  <a:lnTo>
                    <a:pt x="12" y="170"/>
                  </a:lnTo>
                  <a:lnTo>
                    <a:pt x="18" y="170"/>
                  </a:lnTo>
                  <a:lnTo>
                    <a:pt x="24" y="168"/>
                  </a:lnTo>
                  <a:lnTo>
                    <a:pt x="26" y="168"/>
                  </a:lnTo>
                  <a:lnTo>
                    <a:pt x="28" y="166"/>
                  </a:lnTo>
                  <a:lnTo>
                    <a:pt x="30" y="166"/>
                  </a:lnTo>
                  <a:lnTo>
                    <a:pt x="32" y="166"/>
                  </a:lnTo>
                  <a:lnTo>
                    <a:pt x="36" y="166"/>
                  </a:lnTo>
                  <a:lnTo>
                    <a:pt x="36" y="166"/>
                  </a:lnTo>
                  <a:lnTo>
                    <a:pt x="36" y="166"/>
                  </a:lnTo>
                  <a:lnTo>
                    <a:pt x="36" y="168"/>
                  </a:lnTo>
                  <a:lnTo>
                    <a:pt x="34" y="170"/>
                  </a:lnTo>
                  <a:lnTo>
                    <a:pt x="32" y="176"/>
                  </a:lnTo>
                  <a:lnTo>
                    <a:pt x="28" y="180"/>
                  </a:lnTo>
                  <a:lnTo>
                    <a:pt x="24" y="184"/>
                  </a:lnTo>
                  <a:lnTo>
                    <a:pt x="20" y="188"/>
                  </a:lnTo>
                  <a:lnTo>
                    <a:pt x="16" y="190"/>
                  </a:lnTo>
                  <a:lnTo>
                    <a:pt x="16" y="190"/>
                  </a:lnTo>
                  <a:lnTo>
                    <a:pt x="16" y="192"/>
                  </a:lnTo>
                  <a:lnTo>
                    <a:pt x="16" y="194"/>
                  </a:lnTo>
                  <a:lnTo>
                    <a:pt x="18" y="198"/>
                  </a:lnTo>
                  <a:lnTo>
                    <a:pt x="20" y="202"/>
                  </a:lnTo>
                  <a:lnTo>
                    <a:pt x="24" y="206"/>
                  </a:lnTo>
                  <a:lnTo>
                    <a:pt x="30" y="210"/>
                  </a:lnTo>
                  <a:lnTo>
                    <a:pt x="38" y="214"/>
                  </a:lnTo>
                  <a:lnTo>
                    <a:pt x="40" y="214"/>
                  </a:lnTo>
                  <a:lnTo>
                    <a:pt x="42" y="214"/>
                  </a:lnTo>
                  <a:lnTo>
                    <a:pt x="44" y="214"/>
                  </a:lnTo>
                  <a:lnTo>
                    <a:pt x="46" y="210"/>
                  </a:lnTo>
                  <a:lnTo>
                    <a:pt x="50" y="206"/>
                  </a:lnTo>
                  <a:lnTo>
                    <a:pt x="50" y="206"/>
                  </a:lnTo>
                  <a:lnTo>
                    <a:pt x="50" y="204"/>
                  </a:lnTo>
                  <a:lnTo>
                    <a:pt x="50" y="200"/>
                  </a:lnTo>
                  <a:lnTo>
                    <a:pt x="52" y="196"/>
                  </a:lnTo>
                  <a:lnTo>
                    <a:pt x="54" y="194"/>
                  </a:lnTo>
                  <a:lnTo>
                    <a:pt x="58" y="192"/>
                  </a:lnTo>
                  <a:lnTo>
                    <a:pt x="58" y="194"/>
                  </a:lnTo>
                  <a:lnTo>
                    <a:pt x="56" y="196"/>
                  </a:lnTo>
                  <a:lnTo>
                    <a:pt x="56" y="200"/>
                  </a:lnTo>
                  <a:lnTo>
                    <a:pt x="56" y="204"/>
                  </a:lnTo>
                  <a:lnTo>
                    <a:pt x="58" y="206"/>
                  </a:lnTo>
                  <a:lnTo>
                    <a:pt x="58" y="208"/>
                  </a:lnTo>
                  <a:lnTo>
                    <a:pt x="56" y="210"/>
                  </a:lnTo>
                  <a:lnTo>
                    <a:pt x="56" y="212"/>
                  </a:lnTo>
                  <a:lnTo>
                    <a:pt x="56" y="216"/>
                  </a:lnTo>
                  <a:lnTo>
                    <a:pt x="56" y="220"/>
                  </a:lnTo>
                  <a:lnTo>
                    <a:pt x="56" y="228"/>
                  </a:lnTo>
                  <a:lnTo>
                    <a:pt x="60" y="258"/>
                  </a:lnTo>
                  <a:lnTo>
                    <a:pt x="76" y="308"/>
                  </a:lnTo>
                  <a:lnTo>
                    <a:pt x="92" y="336"/>
                  </a:lnTo>
                  <a:lnTo>
                    <a:pt x="94" y="336"/>
                  </a:lnTo>
                  <a:lnTo>
                    <a:pt x="96" y="340"/>
                  </a:lnTo>
                  <a:lnTo>
                    <a:pt x="98" y="344"/>
                  </a:lnTo>
                  <a:lnTo>
                    <a:pt x="102" y="352"/>
                  </a:lnTo>
                  <a:lnTo>
                    <a:pt x="102" y="352"/>
                  </a:lnTo>
                  <a:lnTo>
                    <a:pt x="104" y="354"/>
                  </a:lnTo>
                  <a:lnTo>
                    <a:pt x="108" y="358"/>
                  </a:lnTo>
                  <a:lnTo>
                    <a:pt x="110" y="362"/>
                  </a:lnTo>
                  <a:lnTo>
                    <a:pt x="112" y="366"/>
                  </a:lnTo>
                  <a:lnTo>
                    <a:pt x="114" y="370"/>
                  </a:lnTo>
                  <a:lnTo>
                    <a:pt x="114" y="370"/>
                  </a:lnTo>
                  <a:lnTo>
                    <a:pt x="116" y="372"/>
                  </a:lnTo>
                  <a:lnTo>
                    <a:pt x="120" y="372"/>
                  </a:lnTo>
                  <a:lnTo>
                    <a:pt x="126" y="372"/>
                  </a:lnTo>
                  <a:lnTo>
                    <a:pt x="130" y="372"/>
                  </a:lnTo>
                  <a:lnTo>
                    <a:pt x="132" y="372"/>
                  </a:lnTo>
                  <a:lnTo>
                    <a:pt x="132" y="370"/>
                  </a:lnTo>
                  <a:lnTo>
                    <a:pt x="132" y="370"/>
                  </a:lnTo>
                  <a:lnTo>
                    <a:pt x="132" y="368"/>
                  </a:lnTo>
                  <a:lnTo>
                    <a:pt x="132" y="368"/>
                  </a:lnTo>
                  <a:lnTo>
                    <a:pt x="132" y="368"/>
                  </a:lnTo>
                  <a:lnTo>
                    <a:pt x="134" y="364"/>
                  </a:lnTo>
                  <a:lnTo>
                    <a:pt x="134" y="362"/>
                  </a:lnTo>
                  <a:lnTo>
                    <a:pt x="138" y="358"/>
                  </a:lnTo>
                  <a:lnTo>
                    <a:pt x="140" y="356"/>
                  </a:lnTo>
                  <a:lnTo>
                    <a:pt x="144" y="354"/>
                  </a:lnTo>
                  <a:lnTo>
                    <a:pt x="144" y="354"/>
                  </a:lnTo>
                  <a:lnTo>
                    <a:pt x="146" y="352"/>
                  </a:lnTo>
                  <a:lnTo>
                    <a:pt x="146" y="348"/>
                  </a:lnTo>
                  <a:lnTo>
                    <a:pt x="150" y="346"/>
                  </a:lnTo>
                  <a:lnTo>
                    <a:pt x="152" y="344"/>
                  </a:lnTo>
                  <a:lnTo>
                    <a:pt x="154" y="342"/>
                  </a:lnTo>
                  <a:lnTo>
                    <a:pt x="156" y="338"/>
                  </a:lnTo>
                  <a:lnTo>
                    <a:pt x="158" y="330"/>
                  </a:lnTo>
                  <a:lnTo>
                    <a:pt x="160" y="318"/>
                  </a:lnTo>
                  <a:lnTo>
                    <a:pt x="158" y="308"/>
                  </a:lnTo>
                  <a:lnTo>
                    <a:pt x="156" y="302"/>
                  </a:lnTo>
                  <a:lnTo>
                    <a:pt x="156" y="296"/>
                  </a:lnTo>
                  <a:lnTo>
                    <a:pt x="156" y="290"/>
                  </a:lnTo>
                  <a:lnTo>
                    <a:pt x="158" y="284"/>
                  </a:lnTo>
                  <a:lnTo>
                    <a:pt x="162" y="280"/>
                  </a:lnTo>
                  <a:lnTo>
                    <a:pt x="166" y="278"/>
                  </a:lnTo>
                  <a:lnTo>
                    <a:pt x="168" y="276"/>
                  </a:lnTo>
                  <a:lnTo>
                    <a:pt x="170" y="276"/>
                  </a:lnTo>
                  <a:lnTo>
                    <a:pt x="174" y="274"/>
                  </a:lnTo>
                  <a:lnTo>
                    <a:pt x="178" y="270"/>
                  </a:lnTo>
                  <a:lnTo>
                    <a:pt x="182" y="268"/>
                  </a:lnTo>
                  <a:lnTo>
                    <a:pt x="184" y="266"/>
                  </a:lnTo>
                  <a:lnTo>
                    <a:pt x="190" y="260"/>
                  </a:lnTo>
                  <a:lnTo>
                    <a:pt x="198" y="252"/>
                  </a:lnTo>
                  <a:lnTo>
                    <a:pt x="208" y="244"/>
                  </a:lnTo>
                  <a:lnTo>
                    <a:pt x="218" y="236"/>
                  </a:lnTo>
                  <a:lnTo>
                    <a:pt x="224" y="232"/>
                  </a:lnTo>
                  <a:lnTo>
                    <a:pt x="226" y="230"/>
                  </a:lnTo>
                  <a:lnTo>
                    <a:pt x="232" y="228"/>
                  </a:lnTo>
                  <a:lnTo>
                    <a:pt x="236" y="222"/>
                  </a:lnTo>
                  <a:lnTo>
                    <a:pt x="242" y="216"/>
                  </a:lnTo>
                  <a:lnTo>
                    <a:pt x="246" y="210"/>
                  </a:lnTo>
                  <a:lnTo>
                    <a:pt x="248" y="202"/>
                  </a:lnTo>
                  <a:lnTo>
                    <a:pt x="248" y="202"/>
                  </a:lnTo>
                  <a:lnTo>
                    <a:pt x="250" y="200"/>
                  </a:lnTo>
                  <a:lnTo>
                    <a:pt x="250" y="198"/>
                  </a:lnTo>
                  <a:lnTo>
                    <a:pt x="254" y="196"/>
                  </a:lnTo>
                  <a:lnTo>
                    <a:pt x="258" y="194"/>
                  </a:lnTo>
                  <a:lnTo>
                    <a:pt x="262" y="194"/>
                  </a:lnTo>
                  <a:lnTo>
                    <a:pt x="270" y="196"/>
                  </a:lnTo>
                  <a:lnTo>
                    <a:pt x="270" y="182"/>
                  </a:lnTo>
                  <a:lnTo>
                    <a:pt x="270" y="182"/>
                  </a:lnTo>
                  <a:lnTo>
                    <a:pt x="270" y="180"/>
                  </a:lnTo>
                  <a:lnTo>
                    <a:pt x="268" y="176"/>
                  </a:lnTo>
                  <a:lnTo>
                    <a:pt x="266" y="176"/>
                  </a:lnTo>
                  <a:lnTo>
                    <a:pt x="266" y="174"/>
                  </a:lnTo>
                  <a:lnTo>
                    <a:pt x="264" y="172"/>
                  </a:lnTo>
                  <a:lnTo>
                    <a:pt x="264" y="168"/>
                  </a:lnTo>
                  <a:lnTo>
                    <a:pt x="264" y="164"/>
                  </a:lnTo>
                  <a:lnTo>
                    <a:pt x="266" y="162"/>
                  </a:lnTo>
                  <a:lnTo>
                    <a:pt x="266" y="160"/>
                  </a:lnTo>
                  <a:lnTo>
                    <a:pt x="266" y="158"/>
                  </a:lnTo>
                  <a:lnTo>
                    <a:pt x="268" y="154"/>
                  </a:lnTo>
                  <a:lnTo>
                    <a:pt x="268" y="152"/>
                  </a:lnTo>
                  <a:lnTo>
                    <a:pt x="270" y="150"/>
                  </a:lnTo>
                  <a:lnTo>
                    <a:pt x="274" y="150"/>
                  </a:lnTo>
                  <a:lnTo>
                    <a:pt x="282" y="150"/>
                  </a:lnTo>
                  <a:lnTo>
                    <a:pt x="288" y="150"/>
                  </a:lnTo>
                  <a:lnTo>
                    <a:pt x="288" y="150"/>
                  </a:lnTo>
                  <a:lnTo>
                    <a:pt x="290" y="150"/>
                  </a:lnTo>
                  <a:lnTo>
                    <a:pt x="290" y="150"/>
                  </a:lnTo>
                  <a:lnTo>
                    <a:pt x="292" y="152"/>
                  </a:lnTo>
                  <a:lnTo>
                    <a:pt x="294" y="156"/>
                  </a:lnTo>
                  <a:lnTo>
                    <a:pt x="294" y="164"/>
                  </a:lnTo>
                  <a:lnTo>
                    <a:pt x="298" y="178"/>
                  </a:lnTo>
                  <a:lnTo>
                    <a:pt x="300" y="176"/>
                  </a:lnTo>
                  <a:lnTo>
                    <a:pt x="300" y="176"/>
                  </a:lnTo>
                  <a:lnTo>
                    <a:pt x="302" y="174"/>
                  </a:lnTo>
                  <a:lnTo>
                    <a:pt x="304" y="170"/>
                  </a:lnTo>
                  <a:lnTo>
                    <a:pt x="304" y="168"/>
                  </a:lnTo>
                  <a:lnTo>
                    <a:pt x="306" y="164"/>
                  </a:lnTo>
                  <a:lnTo>
                    <a:pt x="308" y="162"/>
                  </a:lnTo>
                  <a:lnTo>
                    <a:pt x="308" y="162"/>
                  </a:lnTo>
                  <a:lnTo>
                    <a:pt x="310" y="162"/>
                  </a:lnTo>
                  <a:lnTo>
                    <a:pt x="312" y="164"/>
                  </a:lnTo>
                  <a:lnTo>
                    <a:pt x="312" y="168"/>
                  </a:lnTo>
                  <a:lnTo>
                    <a:pt x="314" y="176"/>
                  </a:lnTo>
                  <a:lnTo>
                    <a:pt x="316" y="184"/>
                  </a:lnTo>
                  <a:lnTo>
                    <a:pt x="316" y="184"/>
                  </a:lnTo>
                  <a:lnTo>
                    <a:pt x="316" y="182"/>
                  </a:lnTo>
                  <a:lnTo>
                    <a:pt x="318" y="182"/>
                  </a:lnTo>
                  <a:lnTo>
                    <a:pt x="320" y="182"/>
                  </a:lnTo>
                  <a:lnTo>
                    <a:pt x="320" y="184"/>
                  </a:lnTo>
                  <a:lnTo>
                    <a:pt x="320" y="184"/>
                  </a:lnTo>
                  <a:lnTo>
                    <a:pt x="322" y="184"/>
                  </a:lnTo>
                  <a:lnTo>
                    <a:pt x="324" y="184"/>
                  </a:lnTo>
                  <a:lnTo>
                    <a:pt x="324" y="184"/>
                  </a:lnTo>
                  <a:lnTo>
                    <a:pt x="324" y="182"/>
                  </a:lnTo>
                  <a:lnTo>
                    <a:pt x="324" y="178"/>
                  </a:lnTo>
                  <a:lnTo>
                    <a:pt x="322" y="174"/>
                  </a:lnTo>
                  <a:lnTo>
                    <a:pt x="322" y="170"/>
                  </a:lnTo>
                  <a:lnTo>
                    <a:pt x="322" y="168"/>
                  </a:lnTo>
                  <a:lnTo>
                    <a:pt x="322" y="168"/>
                  </a:lnTo>
                  <a:lnTo>
                    <a:pt x="324" y="168"/>
                  </a:lnTo>
                  <a:lnTo>
                    <a:pt x="328" y="170"/>
                  </a:lnTo>
                  <a:lnTo>
                    <a:pt x="330" y="172"/>
                  </a:lnTo>
                  <a:lnTo>
                    <a:pt x="332" y="172"/>
                  </a:lnTo>
                  <a:lnTo>
                    <a:pt x="334" y="170"/>
                  </a:lnTo>
                  <a:lnTo>
                    <a:pt x="336" y="168"/>
                  </a:lnTo>
                  <a:lnTo>
                    <a:pt x="338" y="166"/>
                  </a:lnTo>
                  <a:lnTo>
                    <a:pt x="340" y="164"/>
                  </a:lnTo>
                  <a:lnTo>
                    <a:pt x="342" y="164"/>
                  </a:lnTo>
                  <a:lnTo>
                    <a:pt x="344" y="160"/>
                  </a:lnTo>
                  <a:lnTo>
                    <a:pt x="344" y="156"/>
                  </a:lnTo>
                  <a:lnTo>
                    <a:pt x="346" y="152"/>
                  </a:lnTo>
                  <a:lnTo>
                    <a:pt x="348" y="146"/>
                  </a:lnTo>
                  <a:lnTo>
                    <a:pt x="350" y="142"/>
                  </a:lnTo>
                  <a:lnTo>
                    <a:pt x="354" y="140"/>
                  </a:lnTo>
                  <a:lnTo>
                    <a:pt x="358" y="138"/>
                  </a:lnTo>
                  <a:lnTo>
                    <a:pt x="368" y="134"/>
                  </a:lnTo>
                  <a:lnTo>
                    <a:pt x="370" y="130"/>
                  </a:lnTo>
                  <a:lnTo>
                    <a:pt x="370" y="128"/>
                  </a:lnTo>
                  <a:lnTo>
                    <a:pt x="372" y="126"/>
                  </a:lnTo>
                  <a:lnTo>
                    <a:pt x="374" y="124"/>
                  </a:lnTo>
                  <a:lnTo>
                    <a:pt x="374" y="120"/>
                  </a:lnTo>
                  <a:lnTo>
                    <a:pt x="376" y="116"/>
                  </a:lnTo>
                  <a:lnTo>
                    <a:pt x="378" y="114"/>
                  </a:lnTo>
                  <a:lnTo>
                    <a:pt x="378" y="110"/>
                  </a:lnTo>
                  <a:lnTo>
                    <a:pt x="378" y="108"/>
                  </a:lnTo>
                  <a:lnTo>
                    <a:pt x="376" y="108"/>
                  </a:lnTo>
                  <a:lnTo>
                    <a:pt x="366" y="110"/>
                  </a:lnTo>
                  <a:lnTo>
                    <a:pt x="354" y="112"/>
                  </a:lnTo>
                  <a:lnTo>
                    <a:pt x="344" y="114"/>
                  </a:lnTo>
                  <a:lnTo>
                    <a:pt x="330" y="112"/>
                  </a:lnTo>
                  <a:lnTo>
                    <a:pt x="330" y="112"/>
                  </a:lnTo>
                  <a:lnTo>
                    <a:pt x="328" y="116"/>
                  </a:lnTo>
                  <a:lnTo>
                    <a:pt x="326" y="120"/>
                  </a:lnTo>
                  <a:lnTo>
                    <a:pt x="324" y="124"/>
                  </a:lnTo>
                  <a:lnTo>
                    <a:pt x="322" y="130"/>
                  </a:lnTo>
                  <a:lnTo>
                    <a:pt x="320" y="134"/>
                  </a:lnTo>
                  <a:lnTo>
                    <a:pt x="318" y="136"/>
                  </a:lnTo>
                  <a:lnTo>
                    <a:pt x="316" y="138"/>
                  </a:lnTo>
                  <a:lnTo>
                    <a:pt x="314" y="138"/>
                  </a:lnTo>
                  <a:lnTo>
                    <a:pt x="310" y="138"/>
                  </a:lnTo>
                  <a:lnTo>
                    <a:pt x="306" y="136"/>
                  </a:lnTo>
                  <a:lnTo>
                    <a:pt x="302" y="136"/>
                  </a:lnTo>
                  <a:lnTo>
                    <a:pt x="298" y="136"/>
                  </a:lnTo>
                  <a:lnTo>
                    <a:pt x="294" y="138"/>
                  </a:lnTo>
                  <a:lnTo>
                    <a:pt x="290" y="136"/>
                  </a:lnTo>
                  <a:lnTo>
                    <a:pt x="284" y="136"/>
                  </a:lnTo>
                  <a:lnTo>
                    <a:pt x="282" y="136"/>
                  </a:lnTo>
                  <a:lnTo>
                    <a:pt x="280" y="136"/>
                  </a:lnTo>
                  <a:lnTo>
                    <a:pt x="264" y="138"/>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34" name="Freeform 392"/>
            <p:cNvSpPr/>
            <p:nvPr/>
          </p:nvSpPr>
          <p:spPr bwMode="gray">
            <a:xfrm>
              <a:off x="2190380" y="3732801"/>
              <a:ext cx="362874" cy="251620"/>
            </a:xfrm>
            <a:custGeom>
              <a:avLst/>
              <a:gdLst>
                <a:gd name="T0" fmla="*/ 194 w 196"/>
                <a:gd name="T1" fmla="*/ 36 h 136"/>
                <a:gd name="T2" fmla="*/ 184 w 196"/>
                <a:gd name="T3" fmla="*/ 36 h 136"/>
                <a:gd name="T4" fmla="*/ 166 w 196"/>
                <a:gd name="T5" fmla="*/ 38 h 136"/>
                <a:gd name="T6" fmla="*/ 162 w 196"/>
                <a:gd name="T7" fmla="*/ 40 h 136"/>
                <a:gd name="T8" fmla="*/ 156 w 196"/>
                <a:gd name="T9" fmla="*/ 44 h 136"/>
                <a:gd name="T10" fmla="*/ 154 w 196"/>
                <a:gd name="T11" fmla="*/ 50 h 136"/>
                <a:gd name="T12" fmla="*/ 134 w 196"/>
                <a:gd name="T13" fmla="*/ 66 h 136"/>
                <a:gd name="T14" fmla="*/ 132 w 196"/>
                <a:gd name="T15" fmla="*/ 66 h 136"/>
                <a:gd name="T16" fmla="*/ 128 w 196"/>
                <a:gd name="T17" fmla="*/ 66 h 136"/>
                <a:gd name="T18" fmla="*/ 122 w 196"/>
                <a:gd name="T19" fmla="*/ 72 h 136"/>
                <a:gd name="T20" fmla="*/ 122 w 196"/>
                <a:gd name="T21" fmla="*/ 84 h 136"/>
                <a:gd name="T22" fmla="*/ 102 w 196"/>
                <a:gd name="T23" fmla="*/ 102 h 136"/>
                <a:gd name="T24" fmla="*/ 94 w 196"/>
                <a:gd name="T25" fmla="*/ 102 h 136"/>
                <a:gd name="T26" fmla="*/ 84 w 196"/>
                <a:gd name="T27" fmla="*/ 104 h 136"/>
                <a:gd name="T28" fmla="*/ 74 w 196"/>
                <a:gd name="T29" fmla="*/ 110 h 136"/>
                <a:gd name="T30" fmla="*/ 68 w 196"/>
                <a:gd name="T31" fmla="*/ 118 h 136"/>
                <a:gd name="T32" fmla="*/ 60 w 196"/>
                <a:gd name="T33" fmla="*/ 124 h 136"/>
                <a:gd name="T34" fmla="*/ 56 w 196"/>
                <a:gd name="T35" fmla="*/ 128 h 136"/>
                <a:gd name="T36" fmla="*/ 52 w 196"/>
                <a:gd name="T37" fmla="*/ 130 h 136"/>
                <a:gd name="T38" fmla="*/ 32 w 196"/>
                <a:gd name="T39" fmla="*/ 136 h 136"/>
                <a:gd name="T40" fmla="*/ 12 w 196"/>
                <a:gd name="T41" fmla="*/ 132 h 136"/>
                <a:gd name="T42" fmla="*/ 0 w 196"/>
                <a:gd name="T43" fmla="*/ 80 h 136"/>
                <a:gd name="T44" fmla="*/ 12 w 196"/>
                <a:gd name="T45" fmla="*/ 42 h 136"/>
                <a:gd name="T46" fmla="*/ 32 w 196"/>
                <a:gd name="T47" fmla="*/ 32 h 136"/>
                <a:gd name="T48" fmla="*/ 38 w 196"/>
                <a:gd name="T49" fmla="*/ 30 h 136"/>
                <a:gd name="T50" fmla="*/ 48 w 196"/>
                <a:gd name="T51" fmla="*/ 24 h 136"/>
                <a:gd name="T52" fmla="*/ 56 w 196"/>
                <a:gd name="T53" fmla="*/ 14 h 136"/>
                <a:gd name="T54" fmla="*/ 60 w 196"/>
                <a:gd name="T55" fmla="*/ 8 h 136"/>
                <a:gd name="T56" fmla="*/ 66 w 196"/>
                <a:gd name="T57" fmla="*/ 10 h 136"/>
                <a:gd name="T58" fmla="*/ 74 w 196"/>
                <a:gd name="T59" fmla="*/ 10 h 136"/>
                <a:gd name="T60" fmla="*/ 92 w 196"/>
                <a:gd name="T61" fmla="*/ 12 h 136"/>
                <a:gd name="T62" fmla="*/ 122 w 196"/>
                <a:gd name="T63" fmla="*/ 2 h 136"/>
                <a:gd name="T64" fmla="*/ 140 w 196"/>
                <a:gd name="T65" fmla="*/ 8 h 136"/>
                <a:gd name="T66" fmla="*/ 142 w 196"/>
                <a:gd name="T67" fmla="*/ 12 h 136"/>
                <a:gd name="T68" fmla="*/ 150 w 196"/>
                <a:gd name="T69" fmla="*/ 16 h 136"/>
                <a:gd name="T70" fmla="*/ 158 w 196"/>
                <a:gd name="T71" fmla="*/ 20 h 136"/>
                <a:gd name="T72" fmla="*/ 194 w 196"/>
                <a:gd name="T73" fmla="*/ 20 h 136"/>
                <a:gd name="T74" fmla="*/ 194 w 196"/>
                <a:gd name="T75" fmla="*/ 24 h 136"/>
                <a:gd name="T76" fmla="*/ 196 w 196"/>
                <a:gd name="T77" fmla="*/ 3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6" h="136">
                  <a:moveTo>
                    <a:pt x="196" y="36"/>
                  </a:moveTo>
                  <a:lnTo>
                    <a:pt x="194" y="36"/>
                  </a:lnTo>
                  <a:lnTo>
                    <a:pt x="190" y="36"/>
                  </a:lnTo>
                  <a:lnTo>
                    <a:pt x="184" y="36"/>
                  </a:lnTo>
                  <a:lnTo>
                    <a:pt x="176" y="36"/>
                  </a:lnTo>
                  <a:lnTo>
                    <a:pt x="166" y="38"/>
                  </a:lnTo>
                  <a:lnTo>
                    <a:pt x="166" y="38"/>
                  </a:lnTo>
                  <a:lnTo>
                    <a:pt x="162" y="40"/>
                  </a:lnTo>
                  <a:lnTo>
                    <a:pt x="160" y="42"/>
                  </a:lnTo>
                  <a:lnTo>
                    <a:pt x="156" y="44"/>
                  </a:lnTo>
                  <a:lnTo>
                    <a:pt x="154" y="46"/>
                  </a:lnTo>
                  <a:lnTo>
                    <a:pt x="154" y="50"/>
                  </a:lnTo>
                  <a:lnTo>
                    <a:pt x="138" y="56"/>
                  </a:lnTo>
                  <a:lnTo>
                    <a:pt x="134" y="66"/>
                  </a:lnTo>
                  <a:lnTo>
                    <a:pt x="134" y="66"/>
                  </a:lnTo>
                  <a:lnTo>
                    <a:pt x="132" y="66"/>
                  </a:lnTo>
                  <a:lnTo>
                    <a:pt x="130" y="66"/>
                  </a:lnTo>
                  <a:lnTo>
                    <a:pt x="128" y="66"/>
                  </a:lnTo>
                  <a:lnTo>
                    <a:pt x="124" y="68"/>
                  </a:lnTo>
                  <a:lnTo>
                    <a:pt x="122" y="72"/>
                  </a:lnTo>
                  <a:lnTo>
                    <a:pt x="122" y="76"/>
                  </a:lnTo>
                  <a:lnTo>
                    <a:pt x="122" y="84"/>
                  </a:lnTo>
                  <a:lnTo>
                    <a:pt x="104" y="102"/>
                  </a:lnTo>
                  <a:lnTo>
                    <a:pt x="102" y="102"/>
                  </a:lnTo>
                  <a:lnTo>
                    <a:pt x="98" y="102"/>
                  </a:lnTo>
                  <a:lnTo>
                    <a:pt x="94" y="102"/>
                  </a:lnTo>
                  <a:lnTo>
                    <a:pt x="88" y="104"/>
                  </a:lnTo>
                  <a:lnTo>
                    <a:pt x="84" y="104"/>
                  </a:lnTo>
                  <a:lnTo>
                    <a:pt x="78" y="108"/>
                  </a:lnTo>
                  <a:lnTo>
                    <a:pt x="74" y="110"/>
                  </a:lnTo>
                  <a:lnTo>
                    <a:pt x="72" y="114"/>
                  </a:lnTo>
                  <a:lnTo>
                    <a:pt x="68" y="118"/>
                  </a:lnTo>
                  <a:lnTo>
                    <a:pt x="64" y="122"/>
                  </a:lnTo>
                  <a:lnTo>
                    <a:pt x="60" y="124"/>
                  </a:lnTo>
                  <a:lnTo>
                    <a:pt x="58" y="128"/>
                  </a:lnTo>
                  <a:lnTo>
                    <a:pt x="56" y="128"/>
                  </a:lnTo>
                  <a:lnTo>
                    <a:pt x="54" y="130"/>
                  </a:lnTo>
                  <a:lnTo>
                    <a:pt x="52" y="130"/>
                  </a:lnTo>
                  <a:lnTo>
                    <a:pt x="44" y="134"/>
                  </a:lnTo>
                  <a:lnTo>
                    <a:pt x="32" y="136"/>
                  </a:lnTo>
                  <a:lnTo>
                    <a:pt x="20" y="134"/>
                  </a:lnTo>
                  <a:lnTo>
                    <a:pt x="12" y="132"/>
                  </a:lnTo>
                  <a:lnTo>
                    <a:pt x="2" y="110"/>
                  </a:lnTo>
                  <a:lnTo>
                    <a:pt x="0" y="80"/>
                  </a:lnTo>
                  <a:lnTo>
                    <a:pt x="10" y="64"/>
                  </a:lnTo>
                  <a:lnTo>
                    <a:pt x="12" y="42"/>
                  </a:lnTo>
                  <a:lnTo>
                    <a:pt x="28" y="42"/>
                  </a:lnTo>
                  <a:lnTo>
                    <a:pt x="32" y="32"/>
                  </a:lnTo>
                  <a:lnTo>
                    <a:pt x="34" y="32"/>
                  </a:lnTo>
                  <a:lnTo>
                    <a:pt x="38" y="30"/>
                  </a:lnTo>
                  <a:lnTo>
                    <a:pt x="42" y="28"/>
                  </a:lnTo>
                  <a:lnTo>
                    <a:pt x="48" y="24"/>
                  </a:lnTo>
                  <a:lnTo>
                    <a:pt x="52" y="20"/>
                  </a:lnTo>
                  <a:lnTo>
                    <a:pt x="56" y="14"/>
                  </a:lnTo>
                  <a:lnTo>
                    <a:pt x="58" y="8"/>
                  </a:lnTo>
                  <a:lnTo>
                    <a:pt x="60" y="8"/>
                  </a:lnTo>
                  <a:lnTo>
                    <a:pt x="62" y="10"/>
                  </a:lnTo>
                  <a:lnTo>
                    <a:pt x="66" y="10"/>
                  </a:lnTo>
                  <a:lnTo>
                    <a:pt x="70" y="10"/>
                  </a:lnTo>
                  <a:lnTo>
                    <a:pt x="74" y="10"/>
                  </a:lnTo>
                  <a:lnTo>
                    <a:pt x="80" y="10"/>
                  </a:lnTo>
                  <a:lnTo>
                    <a:pt x="92" y="12"/>
                  </a:lnTo>
                  <a:lnTo>
                    <a:pt x="108" y="10"/>
                  </a:lnTo>
                  <a:lnTo>
                    <a:pt x="122" y="2"/>
                  </a:lnTo>
                  <a:lnTo>
                    <a:pt x="132" y="0"/>
                  </a:lnTo>
                  <a:lnTo>
                    <a:pt x="140" y="8"/>
                  </a:lnTo>
                  <a:lnTo>
                    <a:pt x="140" y="10"/>
                  </a:lnTo>
                  <a:lnTo>
                    <a:pt x="142" y="12"/>
                  </a:lnTo>
                  <a:lnTo>
                    <a:pt x="146" y="14"/>
                  </a:lnTo>
                  <a:lnTo>
                    <a:pt x="150" y="16"/>
                  </a:lnTo>
                  <a:lnTo>
                    <a:pt x="154" y="18"/>
                  </a:lnTo>
                  <a:lnTo>
                    <a:pt x="158" y="20"/>
                  </a:lnTo>
                  <a:lnTo>
                    <a:pt x="162" y="20"/>
                  </a:lnTo>
                  <a:lnTo>
                    <a:pt x="194" y="20"/>
                  </a:lnTo>
                  <a:lnTo>
                    <a:pt x="194" y="22"/>
                  </a:lnTo>
                  <a:lnTo>
                    <a:pt x="194" y="24"/>
                  </a:lnTo>
                  <a:lnTo>
                    <a:pt x="194" y="30"/>
                  </a:lnTo>
                  <a:lnTo>
                    <a:pt x="196" y="34"/>
                  </a:lnTo>
                  <a:lnTo>
                    <a:pt x="196" y="36"/>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35" name="Freeform 393"/>
            <p:cNvSpPr/>
            <p:nvPr/>
          </p:nvSpPr>
          <p:spPr bwMode="gray">
            <a:xfrm>
              <a:off x="3656686" y="3499682"/>
              <a:ext cx="214762" cy="318226"/>
            </a:xfrm>
            <a:custGeom>
              <a:avLst/>
              <a:gdLst>
                <a:gd name="T0" fmla="*/ 112 w 116"/>
                <a:gd name="T1" fmla="*/ 4 h 172"/>
                <a:gd name="T2" fmla="*/ 94 w 116"/>
                <a:gd name="T3" fmla="*/ 20 h 172"/>
                <a:gd name="T4" fmla="*/ 76 w 116"/>
                <a:gd name="T5" fmla="*/ 34 h 172"/>
                <a:gd name="T6" fmla="*/ 66 w 116"/>
                <a:gd name="T7" fmla="*/ 42 h 172"/>
                <a:gd name="T8" fmla="*/ 58 w 116"/>
                <a:gd name="T9" fmla="*/ 48 h 172"/>
                <a:gd name="T10" fmla="*/ 54 w 116"/>
                <a:gd name="T11" fmla="*/ 50 h 172"/>
                <a:gd name="T12" fmla="*/ 18 w 116"/>
                <a:gd name="T13" fmla="*/ 46 h 172"/>
                <a:gd name="T14" fmla="*/ 16 w 116"/>
                <a:gd name="T15" fmla="*/ 52 h 172"/>
                <a:gd name="T16" fmla="*/ 18 w 116"/>
                <a:gd name="T17" fmla="*/ 60 h 172"/>
                <a:gd name="T18" fmla="*/ 18 w 116"/>
                <a:gd name="T19" fmla="*/ 64 h 172"/>
                <a:gd name="T20" fmla="*/ 18 w 116"/>
                <a:gd name="T21" fmla="*/ 70 h 172"/>
                <a:gd name="T22" fmla="*/ 10 w 116"/>
                <a:gd name="T23" fmla="*/ 72 h 172"/>
                <a:gd name="T24" fmla="*/ 4 w 116"/>
                <a:gd name="T25" fmla="*/ 70 h 172"/>
                <a:gd name="T26" fmla="*/ 0 w 116"/>
                <a:gd name="T27" fmla="*/ 70 h 172"/>
                <a:gd name="T28" fmla="*/ 12 w 116"/>
                <a:gd name="T29" fmla="*/ 90 h 172"/>
                <a:gd name="T30" fmla="*/ 16 w 116"/>
                <a:gd name="T31" fmla="*/ 112 h 172"/>
                <a:gd name="T32" fmla="*/ 20 w 116"/>
                <a:gd name="T33" fmla="*/ 114 h 172"/>
                <a:gd name="T34" fmla="*/ 26 w 116"/>
                <a:gd name="T35" fmla="*/ 120 h 172"/>
                <a:gd name="T36" fmla="*/ 34 w 116"/>
                <a:gd name="T37" fmla="*/ 124 h 172"/>
                <a:gd name="T38" fmla="*/ 40 w 116"/>
                <a:gd name="T39" fmla="*/ 128 h 172"/>
                <a:gd name="T40" fmla="*/ 42 w 116"/>
                <a:gd name="T41" fmla="*/ 132 h 172"/>
                <a:gd name="T42" fmla="*/ 42 w 116"/>
                <a:gd name="T43" fmla="*/ 134 h 172"/>
                <a:gd name="T44" fmla="*/ 42 w 116"/>
                <a:gd name="T45" fmla="*/ 140 h 172"/>
                <a:gd name="T46" fmla="*/ 40 w 116"/>
                <a:gd name="T47" fmla="*/ 156 h 172"/>
                <a:gd name="T48" fmla="*/ 42 w 116"/>
                <a:gd name="T49" fmla="*/ 164 h 172"/>
                <a:gd name="T50" fmla="*/ 48 w 116"/>
                <a:gd name="T51" fmla="*/ 170 h 172"/>
                <a:gd name="T52" fmla="*/ 56 w 116"/>
                <a:gd name="T53" fmla="*/ 172 h 172"/>
                <a:gd name="T54" fmla="*/ 64 w 116"/>
                <a:gd name="T55" fmla="*/ 172 h 172"/>
                <a:gd name="T56" fmla="*/ 72 w 116"/>
                <a:gd name="T57" fmla="*/ 166 h 172"/>
                <a:gd name="T58" fmla="*/ 76 w 116"/>
                <a:gd name="T59" fmla="*/ 160 h 172"/>
                <a:gd name="T60" fmla="*/ 78 w 116"/>
                <a:gd name="T61" fmla="*/ 136 h 172"/>
                <a:gd name="T62" fmla="*/ 76 w 116"/>
                <a:gd name="T63" fmla="*/ 120 h 172"/>
                <a:gd name="T64" fmla="*/ 70 w 116"/>
                <a:gd name="T65" fmla="*/ 112 h 172"/>
                <a:gd name="T66" fmla="*/ 66 w 116"/>
                <a:gd name="T67" fmla="*/ 108 h 172"/>
                <a:gd name="T68" fmla="*/ 62 w 116"/>
                <a:gd name="T69" fmla="*/ 106 h 172"/>
                <a:gd name="T70" fmla="*/ 54 w 116"/>
                <a:gd name="T71" fmla="*/ 96 h 172"/>
                <a:gd name="T72" fmla="*/ 54 w 116"/>
                <a:gd name="T73" fmla="*/ 90 h 172"/>
                <a:gd name="T74" fmla="*/ 56 w 116"/>
                <a:gd name="T75" fmla="*/ 86 h 172"/>
                <a:gd name="T76" fmla="*/ 58 w 116"/>
                <a:gd name="T77" fmla="*/ 84 h 172"/>
                <a:gd name="T78" fmla="*/ 60 w 116"/>
                <a:gd name="T79" fmla="*/ 84 h 172"/>
                <a:gd name="T80" fmla="*/ 86 w 116"/>
                <a:gd name="T81" fmla="*/ 56 h 172"/>
                <a:gd name="T82" fmla="*/ 98 w 116"/>
                <a:gd name="T83" fmla="*/ 42 h 172"/>
                <a:gd name="T84" fmla="*/ 110 w 116"/>
                <a:gd name="T85" fmla="*/ 20 h 172"/>
                <a:gd name="T86" fmla="*/ 114 w 116"/>
                <a:gd name="T87" fmla="*/ 8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6" h="172">
                  <a:moveTo>
                    <a:pt x="116" y="0"/>
                  </a:moveTo>
                  <a:lnTo>
                    <a:pt x="112" y="4"/>
                  </a:lnTo>
                  <a:lnTo>
                    <a:pt x="104" y="10"/>
                  </a:lnTo>
                  <a:lnTo>
                    <a:pt x="94" y="20"/>
                  </a:lnTo>
                  <a:lnTo>
                    <a:pt x="84" y="28"/>
                  </a:lnTo>
                  <a:lnTo>
                    <a:pt x="76" y="34"/>
                  </a:lnTo>
                  <a:lnTo>
                    <a:pt x="70" y="38"/>
                  </a:lnTo>
                  <a:lnTo>
                    <a:pt x="66" y="42"/>
                  </a:lnTo>
                  <a:lnTo>
                    <a:pt x="62" y="46"/>
                  </a:lnTo>
                  <a:lnTo>
                    <a:pt x="58" y="48"/>
                  </a:lnTo>
                  <a:lnTo>
                    <a:pt x="54" y="48"/>
                  </a:lnTo>
                  <a:lnTo>
                    <a:pt x="54" y="50"/>
                  </a:lnTo>
                  <a:lnTo>
                    <a:pt x="22" y="46"/>
                  </a:lnTo>
                  <a:lnTo>
                    <a:pt x="18" y="46"/>
                  </a:lnTo>
                  <a:lnTo>
                    <a:pt x="18" y="48"/>
                  </a:lnTo>
                  <a:lnTo>
                    <a:pt x="16" y="52"/>
                  </a:lnTo>
                  <a:lnTo>
                    <a:pt x="16" y="56"/>
                  </a:lnTo>
                  <a:lnTo>
                    <a:pt x="18" y="60"/>
                  </a:lnTo>
                  <a:lnTo>
                    <a:pt x="18" y="62"/>
                  </a:lnTo>
                  <a:lnTo>
                    <a:pt x="18" y="64"/>
                  </a:lnTo>
                  <a:lnTo>
                    <a:pt x="20" y="66"/>
                  </a:lnTo>
                  <a:lnTo>
                    <a:pt x="18" y="70"/>
                  </a:lnTo>
                  <a:lnTo>
                    <a:pt x="14" y="72"/>
                  </a:lnTo>
                  <a:lnTo>
                    <a:pt x="10" y="72"/>
                  </a:lnTo>
                  <a:lnTo>
                    <a:pt x="8" y="72"/>
                  </a:lnTo>
                  <a:lnTo>
                    <a:pt x="4" y="70"/>
                  </a:lnTo>
                  <a:lnTo>
                    <a:pt x="2" y="70"/>
                  </a:lnTo>
                  <a:lnTo>
                    <a:pt x="0" y="70"/>
                  </a:lnTo>
                  <a:lnTo>
                    <a:pt x="0" y="92"/>
                  </a:lnTo>
                  <a:lnTo>
                    <a:pt x="12" y="90"/>
                  </a:lnTo>
                  <a:lnTo>
                    <a:pt x="22" y="98"/>
                  </a:lnTo>
                  <a:lnTo>
                    <a:pt x="16" y="112"/>
                  </a:lnTo>
                  <a:lnTo>
                    <a:pt x="18" y="112"/>
                  </a:lnTo>
                  <a:lnTo>
                    <a:pt x="20" y="114"/>
                  </a:lnTo>
                  <a:lnTo>
                    <a:pt x="22" y="116"/>
                  </a:lnTo>
                  <a:lnTo>
                    <a:pt x="26" y="120"/>
                  </a:lnTo>
                  <a:lnTo>
                    <a:pt x="30" y="122"/>
                  </a:lnTo>
                  <a:lnTo>
                    <a:pt x="34" y="124"/>
                  </a:lnTo>
                  <a:lnTo>
                    <a:pt x="36" y="126"/>
                  </a:lnTo>
                  <a:lnTo>
                    <a:pt x="40" y="128"/>
                  </a:lnTo>
                  <a:lnTo>
                    <a:pt x="42" y="130"/>
                  </a:lnTo>
                  <a:lnTo>
                    <a:pt x="42" y="132"/>
                  </a:lnTo>
                  <a:lnTo>
                    <a:pt x="42" y="134"/>
                  </a:lnTo>
                  <a:lnTo>
                    <a:pt x="42" y="134"/>
                  </a:lnTo>
                  <a:lnTo>
                    <a:pt x="42" y="136"/>
                  </a:lnTo>
                  <a:lnTo>
                    <a:pt x="42" y="140"/>
                  </a:lnTo>
                  <a:lnTo>
                    <a:pt x="42" y="148"/>
                  </a:lnTo>
                  <a:lnTo>
                    <a:pt x="40" y="156"/>
                  </a:lnTo>
                  <a:lnTo>
                    <a:pt x="40" y="160"/>
                  </a:lnTo>
                  <a:lnTo>
                    <a:pt x="42" y="164"/>
                  </a:lnTo>
                  <a:lnTo>
                    <a:pt x="46" y="168"/>
                  </a:lnTo>
                  <a:lnTo>
                    <a:pt x="48" y="170"/>
                  </a:lnTo>
                  <a:lnTo>
                    <a:pt x="52" y="170"/>
                  </a:lnTo>
                  <a:lnTo>
                    <a:pt x="56" y="172"/>
                  </a:lnTo>
                  <a:lnTo>
                    <a:pt x="60" y="172"/>
                  </a:lnTo>
                  <a:lnTo>
                    <a:pt x="64" y="172"/>
                  </a:lnTo>
                  <a:lnTo>
                    <a:pt x="68" y="168"/>
                  </a:lnTo>
                  <a:lnTo>
                    <a:pt x="72" y="166"/>
                  </a:lnTo>
                  <a:lnTo>
                    <a:pt x="74" y="162"/>
                  </a:lnTo>
                  <a:lnTo>
                    <a:pt x="76" y="160"/>
                  </a:lnTo>
                  <a:lnTo>
                    <a:pt x="76" y="160"/>
                  </a:lnTo>
                  <a:lnTo>
                    <a:pt x="78" y="136"/>
                  </a:lnTo>
                  <a:lnTo>
                    <a:pt x="78" y="128"/>
                  </a:lnTo>
                  <a:lnTo>
                    <a:pt x="76" y="120"/>
                  </a:lnTo>
                  <a:lnTo>
                    <a:pt x="74" y="116"/>
                  </a:lnTo>
                  <a:lnTo>
                    <a:pt x="70" y="112"/>
                  </a:lnTo>
                  <a:lnTo>
                    <a:pt x="68" y="108"/>
                  </a:lnTo>
                  <a:lnTo>
                    <a:pt x="66" y="108"/>
                  </a:lnTo>
                  <a:lnTo>
                    <a:pt x="64" y="106"/>
                  </a:lnTo>
                  <a:lnTo>
                    <a:pt x="62" y="106"/>
                  </a:lnTo>
                  <a:lnTo>
                    <a:pt x="58" y="100"/>
                  </a:lnTo>
                  <a:lnTo>
                    <a:pt x="54" y="96"/>
                  </a:lnTo>
                  <a:lnTo>
                    <a:pt x="54" y="92"/>
                  </a:lnTo>
                  <a:lnTo>
                    <a:pt x="54" y="90"/>
                  </a:lnTo>
                  <a:lnTo>
                    <a:pt x="54" y="88"/>
                  </a:lnTo>
                  <a:lnTo>
                    <a:pt x="56" y="86"/>
                  </a:lnTo>
                  <a:lnTo>
                    <a:pt x="58" y="86"/>
                  </a:lnTo>
                  <a:lnTo>
                    <a:pt x="58" y="84"/>
                  </a:lnTo>
                  <a:lnTo>
                    <a:pt x="60" y="84"/>
                  </a:lnTo>
                  <a:lnTo>
                    <a:pt x="60" y="84"/>
                  </a:lnTo>
                  <a:lnTo>
                    <a:pt x="74" y="70"/>
                  </a:lnTo>
                  <a:lnTo>
                    <a:pt x="86" y="56"/>
                  </a:lnTo>
                  <a:lnTo>
                    <a:pt x="94" y="46"/>
                  </a:lnTo>
                  <a:lnTo>
                    <a:pt x="98" y="42"/>
                  </a:lnTo>
                  <a:lnTo>
                    <a:pt x="104" y="32"/>
                  </a:lnTo>
                  <a:lnTo>
                    <a:pt x="110" y="20"/>
                  </a:lnTo>
                  <a:lnTo>
                    <a:pt x="114" y="12"/>
                  </a:lnTo>
                  <a:lnTo>
                    <a:pt x="114" y="8"/>
                  </a:lnTo>
                  <a:lnTo>
                    <a:pt x="116"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36" name="Freeform 394"/>
            <p:cNvSpPr/>
            <p:nvPr/>
          </p:nvSpPr>
          <p:spPr bwMode="gray">
            <a:xfrm>
              <a:off x="2853180" y="3288765"/>
              <a:ext cx="777586" cy="321926"/>
            </a:xfrm>
            <a:custGeom>
              <a:avLst/>
              <a:gdLst>
                <a:gd name="T0" fmla="*/ 26 w 420"/>
                <a:gd name="T1" fmla="*/ 20 h 174"/>
                <a:gd name="T2" fmla="*/ 26 w 420"/>
                <a:gd name="T3" fmla="*/ 18 h 174"/>
                <a:gd name="T4" fmla="*/ 30 w 420"/>
                <a:gd name="T5" fmla="*/ 14 h 174"/>
                <a:gd name="T6" fmla="*/ 36 w 420"/>
                <a:gd name="T7" fmla="*/ 10 h 174"/>
                <a:gd name="T8" fmla="*/ 48 w 420"/>
                <a:gd name="T9" fmla="*/ 12 h 174"/>
                <a:gd name="T10" fmla="*/ 58 w 420"/>
                <a:gd name="T11" fmla="*/ 14 h 174"/>
                <a:gd name="T12" fmla="*/ 78 w 420"/>
                <a:gd name="T13" fmla="*/ 18 h 174"/>
                <a:gd name="T14" fmla="*/ 106 w 420"/>
                <a:gd name="T15" fmla="*/ 42 h 174"/>
                <a:gd name="T16" fmla="*/ 108 w 420"/>
                <a:gd name="T17" fmla="*/ 40 h 174"/>
                <a:gd name="T18" fmla="*/ 114 w 420"/>
                <a:gd name="T19" fmla="*/ 36 h 174"/>
                <a:gd name="T20" fmla="*/ 120 w 420"/>
                <a:gd name="T21" fmla="*/ 28 h 174"/>
                <a:gd name="T22" fmla="*/ 122 w 420"/>
                <a:gd name="T23" fmla="*/ 20 h 174"/>
                <a:gd name="T24" fmla="*/ 128 w 420"/>
                <a:gd name="T25" fmla="*/ 18 h 174"/>
                <a:gd name="T26" fmla="*/ 136 w 420"/>
                <a:gd name="T27" fmla="*/ 14 h 174"/>
                <a:gd name="T28" fmla="*/ 154 w 420"/>
                <a:gd name="T29" fmla="*/ 0 h 174"/>
                <a:gd name="T30" fmla="*/ 178 w 420"/>
                <a:gd name="T31" fmla="*/ 4 h 174"/>
                <a:gd name="T32" fmla="*/ 200 w 420"/>
                <a:gd name="T33" fmla="*/ 2 h 174"/>
                <a:gd name="T34" fmla="*/ 234 w 420"/>
                <a:gd name="T35" fmla="*/ 12 h 174"/>
                <a:gd name="T36" fmla="*/ 256 w 420"/>
                <a:gd name="T37" fmla="*/ 24 h 174"/>
                <a:gd name="T38" fmla="*/ 274 w 420"/>
                <a:gd name="T39" fmla="*/ 26 h 174"/>
                <a:gd name="T40" fmla="*/ 304 w 420"/>
                <a:gd name="T41" fmla="*/ 18 h 174"/>
                <a:gd name="T42" fmla="*/ 318 w 420"/>
                <a:gd name="T43" fmla="*/ 10 h 174"/>
                <a:gd name="T44" fmla="*/ 322 w 420"/>
                <a:gd name="T45" fmla="*/ 4 h 174"/>
                <a:gd name="T46" fmla="*/ 322 w 420"/>
                <a:gd name="T47" fmla="*/ 2 h 174"/>
                <a:gd name="T48" fmla="*/ 342 w 420"/>
                <a:gd name="T49" fmla="*/ 6 h 174"/>
                <a:gd name="T50" fmla="*/ 378 w 420"/>
                <a:gd name="T51" fmla="*/ 22 h 174"/>
                <a:gd name="T52" fmla="*/ 372 w 420"/>
                <a:gd name="T53" fmla="*/ 60 h 174"/>
                <a:gd name="T54" fmla="*/ 382 w 420"/>
                <a:gd name="T55" fmla="*/ 60 h 174"/>
                <a:gd name="T56" fmla="*/ 394 w 420"/>
                <a:gd name="T57" fmla="*/ 60 h 174"/>
                <a:gd name="T58" fmla="*/ 404 w 420"/>
                <a:gd name="T59" fmla="*/ 60 h 174"/>
                <a:gd name="T60" fmla="*/ 412 w 420"/>
                <a:gd name="T61" fmla="*/ 64 h 174"/>
                <a:gd name="T62" fmla="*/ 418 w 420"/>
                <a:gd name="T63" fmla="*/ 68 h 174"/>
                <a:gd name="T64" fmla="*/ 420 w 420"/>
                <a:gd name="T65" fmla="*/ 74 h 174"/>
                <a:gd name="T66" fmla="*/ 414 w 420"/>
                <a:gd name="T67" fmla="*/ 78 h 174"/>
                <a:gd name="T68" fmla="*/ 404 w 420"/>
                <a:gd name="T69" fmla="*/ 84 h 174"/>
                <a:gd name="T70" fmla="*/ 390 w 420"/>
                <a:gd name="T71" fmla="*/ 88 h 174"/>
                <a:gd name="T72" fmla="*/ 374 w 420"/>
                <a:gd name="T73" fmla="*/ 92 h 174"/>
                <a:gd name="T74" fmla="*/ 360 w 420"/>
                <a:gd name="T75" fmla="*/ 100 h 174"/>
                <a:gd name="T76" fmla="*/ 360 w 420"/>
                <a:gd name="T77" fmla="*/ 104 h 174"/>
                <a:gd name="T78" fmla="*/ 358 w 420"/>
                <a:gd name="T79" fmla="*/ 112 h 174"/>
                <a:gd name="T80" fmla="*/ 354 w 420"/>
                <a:gd name="T81" fmla="*/ 120 h 174"/>
                <a:gd name="T82" fmla="*/ 344 w 420"/>
                <a:gd name="T83" fmla="*/ 128 h 174"/>
                <a:gd name="T84" fmla="*/ 322 w 420"/>
                <a:gd name="T85" fmla="*/ 136 h 174"/>
                <a:gd name="T86" fmla="*/ 280 w 420"/>
                <a:gd name="T87" fmla="*/ 144 h 174"/>
                <a:gd name="T88" fmla="*/ 246 w 420"/>
                <a:gd name="T89" fmla="*/ 152 h 174"/>
                <a:gd name="T90" fmla="*/ 232 w 420"/>
                <a:gd name="T91" fmla="*/ 158 h 174"/>
                <a:gd name="T92" fmla="*/ 204 w 420"/>
                <a:gd name="T93" fmla="*/ 172 h 174"/>
                <a:gd name="T94" fmla="*/ 176 w 420"/>
                <a:gd name="T95" fmla="*/ 172 h 174"/>
                <a:gd name="T96" fmla="*/ 162 w 420"/>
                <a:gd name="T97" fmla="*/ 162 h 174"/>
                <a:gd name="T98" fmla="*/ 144 w 420"/>
                <a:gd name="T99" fmla="*/ 160 h 174"/>
                <a:gd name="T100" fmla="*/ 116 w 420"/>
                <a:gd name="T101" fmla="*/ 162 h 174"/>
                <a:gd name="T102" fmla="*/ 88 w 420"/>
                <a:gd name="T103" fmla="*/ 160 h 174"/>
                <a:gd name="T104" fmla="*/ 76 w 420"/>
                <a:gd name="T105" fmla="*/ 148 h 174"/>
                <a:gd name="T106" fmla="*/ 76 w 420"/>
                <a:gd name="T107" fmla="*/ 134 h 174"/>
                <a:gd name="T108" fmla="*/ 66 w 420"/>
                <a:gd name="T109" fmla="*/ 108 h 174"/>
                <a:gd name="T110" fmla="*/ 44 w 420"/>
                <a:gd name="T111" fmla="*/ 94 h 174"/>
                <a:gd name="T112" fmla="*/ 16 w 420"/>
                <a:gd name="T113" fmla="*/ 78 h 174"/>
                <a:gd name="T114" fmla="*/ 0 w 420"/>
                <a:gd name="T115" fmla="*/ 5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0" h="174">
                  <a:moveTo>
                    <a:pt x="4" y="32"/>
                  </a:moveTo>
                  <a:lnTo>
                    <a:pt x="26" y="20"/>
                  </a:lnTo>
                  <a:lnTo>
                    <a:pt x="26" y="20"/>
                  </a:lnTo>
                  <a:lnTo>
                    <a:pt x="26" y="18"/>
                  </a:lnTo>
                  <a:lnTo>
                    <a:pt x="28" y="16"/>
                  </a:lnTo>
                  <a:lnTo>
                    <a:pt x="30" y="14"/>
                  </a:lnTo>
                  <a:lnTo>
                    <a:pt x="32" y="12"/>
                  </a:lnTo>
                  <a:lnTo>
                    <a:pt x="36" y="10"/>
                  </a:lnTo>
                  <a:lnTo>
                    <a:pt x="40" y="10"/>
                  </a:lnTo>
                  <a:lnTo>
                    <a:pt x="48" y="12"/>
                  </a:lnTo>
                  <a:lnTo>
                    <a:pt x="56" y="14"/>
                  </a:lnTo>
                  <a:lnTo>
                    <a:pt x="58" y="14"/>
                  </a:lnTo>
                  <a:lnTo>
                    <a:pt x="68" y="14"/>
                  </a:lnTo>
                  <a:lnTo>
                    <a:pt x="78" y="18"/>
                  </a:lnTo>
                  <a:lnTo>
                    <a:pt x="88" y="24"/>
                  </a:lnTo>
                  <a:lnTo>
                    <a:pt x="106" y="42"/>
                  </a:lnTo>
                  <a:lnTo>
                    <a:pt x="106" y="42"/>
                  </a:lnTo>
                  <a:lnTo>
                    <a:pt x="108" y="40"/>
                  </a:lnTo>
                  <a:lnTo>
                    <a:pt x="112" y="40"/>
                  </a:lnTo>
                  <a:lnTo>
                    <a:pt x="114" y="36"/>
                  </a:lnTo>
                  <a:lnTo>
                    <a:pt x="118" y="34"/>
                  </a:lnTo>
                  <a:lnTo>
                    <a:pt x="120" y="28"/>
                  </a:lnTo>
                  <a:lnTo>
                    <a:pt x="120" y="22"/>
                  </a:lnTo>
                  <a:lnTo>
                    <a:pt x="122" y="20"/>
                  </a:lnTo>
                  <a:lnTo>
                    <a:pt x="126" y="18"/>
                  </a:lnTo>
                  <a:lnTo>
                    <a:pt x="128" y="18"/>
                  </a:lnTo>
                  <a:lnTo>
                    <a:pt x="132" y="18"/>
                  </a:lnTo>
                  <a:lnTo>
                    <a:pt x="136" y="14"/>
                  </a:lnTo>
                  <a:lnTo>
                    <a:pt x="144" y="6"/>
                  </a:lnTo>
                  <a:lnTo>
                    <a:pt x="154" y="0"/>
                  </a:lnTo>
                  <a:lnTo>
                    <a:pt x="166" y="0"/>
                  </a:lnTo>
                  <a:lnTo>
                    <a:pt x="178" y="4"/>
                  </a:lnTo>
                  <a:lnTo>
                    <a:pt x="190" y="4"/>
                  </a:lnTo>
                  <a:lnTo>
                    <a:pt x="200" y="2"/>
                  </a:lnTo>
                  <a:lnTo>
                    <a:pt x="216" y="4"/>
                  </a:lnTo>
                  <a:lnTo>
                    <a:pt x="234" y="12"/>
                  </a:lnTo>
                  <a:lnTo>
                    <a:pt x="254" y="24"/>
                  </a:lnTo>
                  <a:lnTo>
                    <a:pt x="256" y="24"/>
                  </a:lnTo>
                  <a:lnTo>
                    <a:pt x="262" y="26"/>
                  </a:lnTo>
                  <a:lnTo>
                    <a:pt x="274" y="26"/>
                  </a:lnTo>
                  <a:lnTo>
                    <a:pt x="292" y="22"/>
                  </a:lnTo>
                  <a:lnTo>
                    <a:pt x="304" y="18"/>
                  </a:lnTo>
                  <a:lnTo>
                    <a:pt x="312" y="14"/>
                  </a:lnTo>
                  <a:lnTo>
                    <a:pt x="318" y="10"/>
                  </a:lnTo>
                  <a:lnTo>
                    <a:pt x="320" y="6"/>
                  </a:lnTo>
                  <a:lnTo>
                    <a:pt x="322" y="4"/>
                  </a:lnTo>
                  <a:lnTo>
                    <a:pt x="322" y="2"/>
                  </a:lnTo>
                  <a:lnTo>
                    <a:pt x="322" y="2"/>
                  </a:lnTo>
                  <a:lnTo>
                    <a:pt x="330" y="2"/>
                  </a:lnTo>
                  <a:lnTo>
                    <a:pt x="342" y="6"/>
                  </a:lnTo>
                  <a:lnTo>
                    <a:pt x="356" y="14"/>
                  </a:lnTo>
                  <a:lnTo>
                    <a:pt x="378" y="22"/>
                  </a:lnTo>
                  <a:lnTo>
                    <a:pt x="372" y="60"/>
                  </a:lnTo>
                  <a:lnTo>
                    <a:pt x="372" y="60"/>
                  </a:lnTo>
                  <a:lnTo>
                    <a:pt x="376" y="60"/>
                  </a:lnTo>
                  <a:lnTo>
                    <a:pt x="382" y="60"/>
                  </a:lnTo>
                  <a:lnTo>
                    <a:pt x="388" y="60"/>
                  </a:lnTo>
                  <a:lnTo>
                    <a:pt x="394" y="60"/>
                  </a:lnTo>
                  <a:lnTo>
                    <a:pt x="398" y="60"/>
                  </a:lnTo>
                  <a:lnTo>
                    <a:pt x="404" y="60"/>
                  </a:lnTo>
                  <a:lnTo>
                    <a:pt x="408" y="62"/>
                  </a:lnTo>
                  <a:lnTo>
                    <a:pt x="412" y="64"/>
                  </a:lnTo>
                  <a:lnTo>
                    <a:pt x="416" y="66"/>
                  </a:lnTo>
                  <a:lnTo>
                    <a:pt x="418" y="68"/>
                  </a:lnTo>
                  <a:lnTo>
                    <a:pt x="420" y="72"/>
                  </a:lnTo>
                  <a:lnTo>
                    <a:pt x="420" y="74"/>
                  </a:lnTo>
                  <a:lnTo>
                    <a:pt x="420" y="76"/>
                  </a:lnTo>
                  <a:lnTo>
                    <a:pt x="414" y="78"/>
                  </a:lnTo>
                  <a:lnTo>
                    <a:pt x="410" y="82"/>
                  </a:lnTo>
                  <a:lnTo>
                    <a:pt x="404" y="84"/>
                  </a:lnTo>
                  <a:lnTo>
                    <a:pt x="398" y="86"/>
                  </a:lnTo>
                  <a:lnTo>
                    <a:pt x="390" y="88"/>
                  </a:lnTo>
                  <a:lnTo>
                    <a:pt x="382" y="88"/>
                  </a:lnTo>
                  <a:lnTo>
                    <a:pt x="374" y="92"/>
                  </a:lnTo>
                  <a:lnTo>
                    <a:pt x="366" y="96"/>
                  </a:lnTo>
                  <a:lnTo>
                    <a:pt x="360" y="100"/>
                  </a:lnTo>
                  <a:lnTo>
                    <a:pt x="360" y="100"/>
                  </a:lnTo>
                  <a:lnTo>
                    <a:pt x="360" y="104"/>
                  </a:lnTo>
                  <a:lnTo>
                    <a:pt x="360" y="106"/>
                  </a:lnTo>
                  <a:lnTo>
                    <a:pt x="358" y="112"/>
                  </a:lnTo>
                  <a:lnTo>
                    <a:pt x="358" y="116"/>
                  </a:lnTo>
                  <a:lnTo>
                    <a:pt x="354" y="120"/>
                  </a:lnTo>
                  <a:lnTo>
                    <a:pt x="350" y="126"/>
                  </a:lnTo>
                  <a:lnTo>
                    <a:pt x="344" y="128"/>
                  </a:lnTo>
                  <a:lnTo>
                    <a:pt x="338" y="132"/>
                  </a:lnTo>
                  <a:lnTo>
                    <a:pt x="322" y="136"/>
                  </a:lnTo>
                  <a:lnTo>
                    <a:pt x="302" y="140"/>
                  </a:lnTo>
                  <a:lnTo>
                    <a:pt x="280" y="144"/>
                  </a:lnTo>
                  <a:lnTo>
                    <a:pt x="262" y="148"/>
                  </a:lnTo>
                  <a:lnTo>
                    <a:pt x="246" y="152"/>
                  </a:lnTo>
                  <a:lnTo>
                    <a:pt x="238" y="154"/>
                  </a:lnTo>
                  <a:lnTo>
                    <a:pt x="232" y="158"/>
                  </a:lnTo>
                  <a:lnTo>
                    <a:pt x="218" y="166"/>
                  </a:lnTo>
                  <a:lnTo>
                    <a:pt x="204" y="172"/>
                  </a:lnTo>
                  <a:lnTo>
                    <a:pt x="186" y="174"/>
                  </a:lnTo>
                  <a:lnTo>
                    <a:pt x="176" y="172"/>
                  </a:lnTo>
                  <a:lnTo>
                    <a:pt x="170" y="166"/>
                  </a:lnTo>
                  <a:lnTo>
                    <a:pt x="162" y="162"/>
                  </a:lnTo>
                  <a:lnTo>
                    <a:pt x="156" y="160"/>
                  </a:lnTo>
                  <a:lnTo>
                    <a:pt x="144" y="160"/>
                  </a:lnTo>
                  <a:lnTo>
                    <a:pt x="132" y="162"/>
                  </a:lnTo>
                  <a:lnTo>
                    <a:pt x="116" y="162"/>
                  </a:lnTo>
                  <a:lnTo>
                    <a:pt x="102" y="162"/>
                  </a:lnTo>
                  <a:lnTo>
                    <a:pt x="88" y="160"/>
                  </a:lnTo>
                  <a:lnTo>
                    <a:pt x="80" y="156"/>
                  </a:lnTo>
                  <a:lnTo>
                    <a:pt x="76" y="148"/>
                  </a:lnTo>
                  <a:lnTo>
                    <a:pt x="76" y="144"/>
                  </a:lnTo>
                  <a:lnTo>
                    <a:pt x="76" y="134"/>
                  </a:lnTo>
                  <a:lnTo>
                    <a:pt x="72" y="120"/>
                  </a:lnTo>
                  <a:lnTo>
                    <a:pt x="66" y="108"/>
                  </a:lnTo>
                  <a:lnTo>
                    <a:pt x="56" y="100"/>
                  </a:lnTo>
                  <a:lnTo>
                    <a:pt x="44" y="94"/>
                  </a:lnTo>
                  <a:lnTo>
                    <a:pt x="30" y="88"/>
                  </a:lnTo>
                  <a:lnTo>
                    <a:pt x="16" y="78"/>
                  </a:lnTo>
                  <a:lnTo>
                    <a:pt x="6" y="66"/>
                  </a:lnTo>
                  <a:lnTo>
                    <a:pt x="0" y="50"/>
                  </a:lnTo>
                  <a:lnTo>
                    <a:pt x="4" y="32"/>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37" name="Freeform 395"/>
            <p:cNvSpPr/>
            <p:nvPr/>
          </p:nvSpPr>
          <p:spPr bwMode="gray">
            <a:xfrm>
              <a:off x="2497712" y="3188857"/>
              <a:ext cx="1462603" cy="1061986"/>
            </a:xfrm>
            <a:custGeom>
              <a:avLst/>
              <a:gdLst>
                <a:gd name="T0" fmla="*/ 258 w 790"/>
                <a:gd name="T1" fmla="*/ 162 h 574"/>
                <a:gd name="T2" fmla="*/ 310 w 790"/>
                <a:gd name="T3" fmla="*/ 218 h 574"/>
                <a:gd name="T4" fmla="*/ 396 w 790"/>
                <a:gd name="T5" fmla="*/ 226 h 574"/>
                <a:gd name="T6" fmla="*/ 514 w 790"/>
                <a:gd name="T7" fmla="*/ 190 h 574"/>
                <a:gd name="T8" fmla="*/ 584 w 790"/>
                <a:gd name="T9" fmla="*/ 142 h 574"/>
                <a:gd name="T10" fmla="*/ 606 w 790"/>
                <a:gd name="T11" fmla="*/ 118 h 574"/>
                <a:gd name="T12" fmla="*/ 588 w 790"/>
                <a:gd name="T13" fmla="*/ 56 h 574"/>
                <a:gd name="T14" fmla="*/ 658 w 790"/>
                <a:gd name="T15" fmla="*/ 8 h 574"/>
                <a:gd name="T16" fmla="*/ 678 w 790"/>
                <a:gd name="T17" fmla="*/ 52 h 574"/>
                <a:gd name="T18" fmla="*/ 712 w 790"/>
                <a:gd name="T19" fmla="*/ 90 h 574"/>
                <a:gd name="T20" fmla="*/ 734 w 790"/>
                <a:gd name="T21" fmla="*/ 108 h 574"/>
                <a:gd name="T22" fmla="*/ 762 w 790"/>
                <a:gd name="T23" fmla="*/ 104 h 574"/>
                <a:gd name="T24" fmla="*/ 790 w 790"/>
                <a:gd name="T25" fmla="*/ 78 h 574"/>
                <a:gd name="T26" fmla="*/ 778 w 790"/>
                <a:gd name="T27" fmla="*/ 120 h 574"/>
                <a:gd name="T28" fmla="*/ 698 w 790"/>
                <a:gd name="T29" fmla="*/ 208 h 574"/>
                <a:gd name="T30" fmla="*/ 660 w 790"/>
                <a:gd name="T31" fmla="*/ 216 h 574"/>
                <a:gd name="T32" fmla="*/ 644 w 790"/>
                <a:gd name="T33" fmla="*/ 224 h 574"/>
                <a:gd name="T34" fmla="*/ 636 w 790"/>
                <a:gd name="T35" fmla="*/ 242 h 574"/>
                <a:gd name="T36" fmla="*/ 618 w 790"/>
                <a:gd name="T37" fmla="*/ 270 h 574"/>
                <a:gd name="T38" fmla="*/ 600 w 790"/>
                <a:gd name="T39" fmla="*/ 268 h 574"/>
                <a:gd name="T40" fmla="*/ 596 w 790"/>
                <a:gd name="T41" fmla="*/ 254 h 574"/>
                <a:gd name="T42" fmla="*/ 556 w 790"/>
                <a:gd name="T43" fmla="*/ 264 h 574"/>
                <a:gd name="T44" fmla="*/ 560 w 790"/>
                <a:gd name="T45" fmla="*/ 282 h 574"/>
                <a:gd name="T46" fmla="*/ 590 w 790"/>
                <a:gd name="T47" fmla="*/ 294 h 574"/>
                <a:gd name="T48" fmla="*/ 624 w 790"/>
                <a:gd name="T49" fmla="*/ 298 h 574"/>
                <a:gd name="T50" fmla="*/ 592 w 790"/>
                <a:gd name="T51" fmla="*/ 316 h 574"/>
                <a:gd name="T52" fmla="*/ 582 w 790"/>
                <a:gd name="T53" fmla="*/ 336 h 574"/>
                <a:gd name="T54" fmla="*/ 608 w 790"/>
                <a:gd name="T55" fmla="*/ 390 h 574"/>
                <a:gd name="T56" fmla="*/ 614 w 790"/>
                <a:gd name="T57" fmla="*/ 422 h 574"/>
                <a:gd name="T58" fmla="*/ 560 w 790"/>
                <a:gd name="T59" fmla="*/ 502 h 574"/>
                <a:gd name="T60" fmla="*/ 482 w 790"/>
                <a:gd name="T61" fmla="*/ 534 h 574"/>
                <a:gd name="T62" fmla="*/ 468 w 790"/>
                <a:gd name="T63" fmla="*/ 546 h 574"/>
                <a:gd name="T64" fmla="*/ 454 w 790"/>
                <a:gd name="T65" fmla="*/ 574 h 574"/>
                <a:gd name="T66" fmla="*/ 460 w 790"/>
                <a:gd name="T67" fmla="*/ 548 h 574"/>
                <a:gd name="T68" fmla="*/ 442 w 790"/>
                <a:gd name="T69" fmla="*/ 532 h 574"/>
                <a:gd name="T70" fmla="*/ 408 w 790"/>
                <a:gd name="T71" fmla="*/ 516 h 574"/>
                <a:gd name="T72" fmla="*/ 372 w 790"/>
                <a:gd name="T73" fmla="*/ 514 h 574"/>
                <a:gd name="T74" fmla="*/ 358 w 790"/>
                <a:gd name="T75" fmla="*/ 524 h 574"/>
                <a:gd name="T76" fmla="*/ 356 w 790"/>
                <a:gd name="T77" fmla="*/ 542 h 574"/>
                <a:gd name="T78" fmla="*/ 338 w 790"/>
                <a:gd name="T79" fmla="*/ 548 h 574"/>
                <a:gd name="T80" fmla="*/ 334 w 790"/>
                <a:gd name="T81" fmla="*/ 534 h 574"/>
                <a:gd name="T82" fmla="*/ 308 w 790"/>
                <a:gd name="T83" fmla="*/ 520 h 574"/>
                <a:gd name="T84" fmla="*/ 304 w 790"/>
                <a:gd name="T85" fmla="*/ 452 h 574"/>
                <a:gd name="T86" fmla="*/ 232 w 790"/>
                <a:gd name="T87" fmla="*/ 440 h 574"/>
                <a:gd name="T88" fmla="*/ 186 w 790"/>
                <a:gd name="T89" fmla="*/ 454 h 574"/>
                <a:gd name="T90" fmla="*/ 180 w 790"/>
                <a:gd name="T91" fmla="*/ 450 h 574"/>
                <a:gd name="T92" fmla="*/ 92 w 790"/>
                <a:gd name="T93" fmla="*/ 380 h 574"/>
                <a:gd name="T94" fmla="*/ 90 w 790"/>
                <a:gd name="T95" fmla="*/ 346 h 574"/>
                <a:gd name="T96" fmla="*/ 60 w 790"/>
                <a:gd name="T97" fmla="*/ 330 h 574"/>
                <a:gd name="T98" fmla="*/ 22 w 790"/>
                <a:gd name="T99" fmla="*/ 308 h 574"/>
                <a:gd name="T100" fmla="*/ 10 w 790"/>
                <a:gd name="T101" fmla="*/ 282 h 574"/>
                <a:gd name="T102" fmla="*/ 0 w 790"/>
                <a:gd name="T103" fmla="*/ 266 h 574"/>
                <a:gd name="T104" fmla="*/ 40 w 790"/>
                <a:gd name="T105" fmla="*/ 246 h 574"/>
                <a:gd name="T106" fmla="*/ 60 w 790"/>
                <a:gd name="T107" fmla="*/ 240 h 574"/>
                <a:gd name="T108" fmla="*/ 84 w 790"/>
                <a:gd name="T109" fmla="*/ 212 h 574"/>
                <a:gd name="T110" fmla="*/ 74 w 790"/>
                <a:gd name="T111" fmla="*/ 188 h 574"/>
                <a:gd name="T112" fmla="*/ 90 w 790"/>
                <a:gd name="T113" fmla="*/ 176 h 574"/>
                <a:gd name="T114" fmla="*/ 110 w 790"/>
                <a:gd name="T115" fmla="*/ 164 h 574"/>
                <a:gd name="T116" fmla="*/ 134 w 790"/>
                <a:gd name="T117" fmla="*/ 130 h 574"/>
                <a:gd name="T118" fmla="*/ 164 w 790"/>
                <a:gd name="T119" fmla="*/ 102 h 574"/>
                <a:gd name="T120" fmla="*/ 180 w 790"/>
                <a:gd name="T121" fmla="*/ 86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90" h="574">
                  <a:moveTo>
                    <a:pt x="194" y="86"/>
                  </a:moveTo>
                  <a:lnTo>
                    <a:pt x="192" y="104"/>
                  </a:lnTo>
                  <a:lnTo>
                    <a:pt x="198" y="120"/>
                  </a:lnTo>
                  <a:lnTo>
                    <a:pt x="208" y="132"/>
                  </a:lnTo>
                  <a:lnTo>
                    <a:pt x="222" y="142"/>
                  </a:lnTo>
                  <a:lnTo>
                    <a:pt x="236" y="148"/>
                  </a:lnTo>
                  <a:lnTo>
                    <a:pt x="248" y="154"/>
                  </a:lnTo>
                  <a:lnTo>
                    <a:pt x="258" y="162"/>
                  </a:lnTo>
                  <a:lnTo>
                    <a:pt x="264" y="174"/>
                  </a:lnTo>
                  <a:lnTo>
                    <a:pt x="268" y="188"/>
                  </a:lnTo>
                  <a:lnTo>
                    <a:pt x="270" y="198"/>
                  </a:lnTo>
                  <a:lnTo>
                    <a:pt x="270" y="202"/>
                  </a:lnTo>
                  <a:lnTo>
                    <a:pt x="272" y="210"/>
                  </a:lnTo>
                  <a:lnTo>
                    <a:pt x="280" y="214"/>
                  </a:lnTo>
                  <a:lnTo>
                    <a:pt x="294" y="216"/>
                  </a:lnTo>
                  <a:lnTo>
                    <a:pt x="310" y="218"/>
                  </a:lnTo>
                  <a:lnTo>
                    <a:pt x="324" y="216"/>
                  </a:lnTo>
                  <a:lnTo>
                    <a:pt x="338" y="214"/>
                  </a:lnTo>
                  <a:lnTo>
                    <a:pt x="348" y="214"/>
                  </a:lnTo>
                  <a:lnTo>
                    <a:pt x="356" y="216"/>
                  </a:lnTo>
                  <a:lnTo>
                    <a:pt x="362" y="222"/>
                  </a:lnTo>
                  <a:lnTo>
                    <a:pt x="368" y="226"/>
                  </a:lnTo>
                  <a:lnTo>
                    <a:pt x="380" y="228"/>
                  </a:lnTo>
                  <a:lnTo>
                    <a:pt x="396" y="226"/>
                  </a:lnTo>
                  <a:lnTo>
                    <a:pt x="412" y="220"/>
                  </a:lnTo>
                  <a:lnTo>
                    <a:pt x="424" y="212"/>
                  </a:lnTo>
                  <a:lnTo>
                    <a:pt x="432" y="208"/>
                  </a:lnTo>
                  <a:lnTo>
                    <a:pt x="440" y="206"/>
                  </a:lnTo>
                  <a:lnTo>
                    <a:pt x="454" y="202"/>
                  </a:lnTo>
                  <a:lnTo>
                    <a:pt x="474" y="198"/>
                  </a:lnTo>
                  <a:lnTo>
                    <a:pt x="494" y="194"/>
                  </a:lnTo>
                  <a:lnTo>
                    <a:pt x="514" y="190"/>
                  </a:lnTo>
                  <a:lnTo>
                    <a:pt x="530" y="186"/>
                  </a:lnTo>
                  <a:lnTo>
                    <a:pt x="542" y="180"/>
                  </a:lnTo>
                  <a:lnTo>
                    <a:pt x="548" y="172"/>
                  </a:lnTo>
                  <a:lnTo>
                    <a:pt x="552" y="164"/>
                  </a:lnTo>
                  <a:lnTo>
                    <a:pt x="552" y="156"/>
                  </a:lnTo>
                  <a:lnTo>
                    <a:pt x="552" y="154"/>
                  </a:lnTo>
                  <a:lnTo>
                    <a:pt x="568" y="146"/>
                  </a:lnTo>
                  <a:lnTo>
                    <a:pt x="584" y="142"/>
                  </a:lnTo>
                  <a:lnTo>
                    <a:pt x="590" y="142"/>
                  </a:lnTo>
                  <a:lnTo>
                    <a:pt x="596" y="140"/>
                  </a:lnTo>
                  <a:lnTo>
                    <a:pt x="604" y="138"/>
                  </a:lnTo>
                  <a:lnTo>
                    <a:pt x="608" y="134"/>
                  </a:lnTo>
                  <a:lnTo>
                    <a:pt x="612" y="130"/>
                  </a:lnTo>
                  <a:lnTo>
                    <a:pt x="612" y="126"/>
                  </a:lnTo>
                  <a:lnTo>
                    <a:pt x="610" y="122"/>
                  </a:lnTo>
                  <a:lnTo>
                    <a:pt x="606" y="118"/>
                  </a:lnTo>
                  <a:lnTo>
                    <a:pt x="600" y="116"/>
                  </a:lnTo>
                  <a:lnTo>
                    <a:pt x="596" y="114"/>
                  </a:lnTo>
                  <a:lnTo>
                    <a:pt x="592" y="114"/>
                  </a:lnTo>
                  <a:lnTo>
                    <a:pt x="590" y="114"/>
                  </a:lnTo>
                  <a:lnTo>
                    <a:pt x="562" y="114"/>
                  </a:lnTo>
                  <a:lnTo>
                    <a:pt x="570" y="76"/>
                  </a:lnTo>
                  <a:lnTo>
                    <a:pt x="588" y="60"/>
                  </a:lnTo>
                  <a:lnTo>
                    <a:pt x="588" y="56"/>
                  </a:lnTo>
                  <a:lnTo>
                    <a:pt x="588" y="46"/>
                  </a:lnTo>
                  <a:lnTo>
                    <a:pt x="590" y="34"/>
                  </a:lnTo>
                  <a:lnTo>
                    <a:pt x="594" y="20"/>
                  </a:lnTo>
                  <a:lnTo>
                    <a:pt x="602" y="8"/>
                  </a:lnTo>
                  <a:lnTo>
                    <a:pt x="614" y="2"/>
                  </a:lnTo>
                  <a:lnTo>
                    <a:pt x="634" y="0"/>
                  </a:lnTo>
                  <a:lnTo>
                    <a:pt x="648" y="2"/>
                  </a:lnTo>
                  <a:lnTo>
                    <a:pt x="658" y="8"/>
                  </a:lnTo>
                  <a:lnTo>
                    <a:pt x="664" y="20"/>
                  </a:lnTo>
                  <a:lnTo>
                    <a:pt x="666" y="22"/>
                  </a:lnTo>
                  <a:lnTo>
                    <a:pt x="666" y="24"/>
                  </a:lnTo>
                  <a:lnTo>
                    <a:pt x="668" y="30"/>
                  </a:lnTo>
                  <a:lnTo>
                    <a:pt x="672" y="36"/>
                  </a:lnTo>
                  <a:lnTo>
                    <a:pt x="674" y="42"/>
                  </a:lnTo>
                  <a:lnTo>
                    <a:pt x="676" y="50"/>
                  </a:lnTo>
                  <a:lnTo>
                    <a:pt x="678" y="52"/>
                  </a:lnTo>
                  <a:lnTo>
                    <a:pt x="686" y="60"/>
                  </a:lnTo>
                  <a:lnTo>
                    <a:pt x="694" y="70"/>
                  </a:lnTo>
                  <a:lnTo>
                    <a:pt x="700" y="80"/>
                  </a:lnTo>
                  <a:lnTo>
                    <a:pt x="702" y="92"/>
                  </a:lnTo>
                  <a:lnTo>
                    <a:pt x="704" y="92"/>
                  </a:lnTo>
                  <a:lnTo>
                    <a:pt x="706" y="92"/>
                  </a:lnTo>
                  <a:lnTo>
                    <a:pt x="708" y="90"/>
                  </a:lnTo>
                  <a:lnTo>
                    <a:pt x="712" y="90"/>
                  </a:lnTo>
                  <a:lnTo>
                    <a:pt x="716" y="90"/>
                  </a:lnTo>
                  <a:lnTo>
                    <a:pt x="722" y="92"/>
                  </a:lnTo>
                  <a:lnTo>
                    <a:pt x="726" y="94"/>
                  </a:lnTo>
                  <a:lnTo>
                    <a:pt x="730" y="98"/>
                  </a:lnTo>
                  <a:lnTo>
                    <a:pt x="732" y="104"/>
                  </a:lnTo>
                  <a:lnTo>
                    <a:pt x="732" y="104"/>
                  </a:lnTo>
                  <a:lnTo>
                    <a:pt x="734" y="106"/>
                  </a:lnTo>
                  <a:lnTo>
                    <a:pt x="734" y="108"/>
                  </a:lnTo>
                  <a:lnTo>
                    <a:pt x="736" y="112"/>
                  </a:lnTo>
                  <a:lnTo>
                    <a:pt x="738" y="114"/>
                  </a:lnTo>
                  <a:lnTo>
                    <a:pt x="742" y="114"/>
                  </a:lnTo>
                  <a:lnTo>
                    <a:pt x="746" y="114"/>
                  </a:lnTo>
                  <a:lnTo>
                    <a:pt x="752" y="112"/>
                  </a:lnTo>
                  <a:lnTo>
                    <a:pt x="758" y="108"/>
                  </a:lnTo>
                  <a:lnTo>
                    <a:pt x="760" y="108"/>
                  </a:lnTo>
                  <a:lnTo>
                    <a:pt x="762" y="104"/>
                  </a:lnTo>
                  <a:lnTo>
                    <a:pt x="764" y="100"/>
                  </a:lnTo>
                  <a:lnTo>
                    <a:pt x="768" y="94"/>
                  </a:lnTo>
                  <a:lnTo>
                    <a:pt x="774" y="90"/>
                  </a:lnTo>
                  <a:lnTo>
                    <a:pt x="778" y="84"/>
                  </a:lnTo>
                  <a:lnTo>
                    <a:pt x="784" y="80"/>
                  </a:lnTo>
                  <a:lnTo>
                    <a:pt x="790" y="78"/>
                  </a:lnTo>
                  <a:lnTo>
                    <a:pt x="790" y="78"/>
                  </a:lnTo>
                  <a:lnTo>
                    <a:pt x="790" y="78"/>
                  </a:lnTo>
                  <a:lnTo>
                    <a:pt x="790" y="80"/>
                  </a:lnTo>
                  <a:lnTo>
                    <a:pt x="790" y="82"/>
                  </a:lnTo>
                  <a:lnTo>
                    <a:pt x="790" y="86"/>
                  </a:lnTo>
                  <a:lnTo>
                    <a:pt x="790" y="90"/>
                  </a:lnTo>
                  <a:lnTo>
                    <a:pt x="788" y="96"/>
                  </a:lnTo>
                  <a:lnTo>
                    <a:pt x="786" y="104"/>
                  </a:lnTo>
                  <a:lnTo>
                    <a:pt x="784" y="108"/>
                  </a:lnTo>
                  <a:lnTo>
                    <a:pt x="778" y="120"/>
                  </a:lnTo>
                  <a:lnTo>
                    <a:pt x="772" y="132"/>
                  </a:lnTo>
                  <a:lnTo>
                    <a:pt x="762" y="144"/>
                  </a:lnTo>
                  <a:lnTo>
                    <a:pt x="752" y="156"/>
                  </a:lnTo>
                  <a:lnTo>
                    <a:pt x="744" y="164"/>
                  </a:lnTo>
                  <a:lnTo>
                    <a:pt x="740" y="174"/>
                  </a:lnTo>
                  <a:lnTo>
                    <a:pt x="720" y="190"/>
                  </a:lnTo>
                  <a:lnTo>
                    <a:pt x="698" y="208"/>
                  </a:lnTo>
                  <a:lnTo>
                    <a:pt x="698" y="208"/>
                  </a:lnTo>
                  <a:lnTo>
                    <a:pt x="696" y="210"/>
                  </a:lnTo>
                  <a:lnTo>
                    <a:pt x="694" y="212"/>
                  </a:lnTo>
                  <a:lnTo>
                    <a:pt x="690" y="214"/>
                  </a:lnTo>
                  <a:lnTo>
                    <a:pt x="686" y="216"/>
                  </a:lnTo>
                  <a:lnTo>
                    <a:pt x="680" y="218"/>
                  </a:lnTo>
                  <a:lnTo>
                    <a:pt x="672" y="218"/>
                  </a:lnTo>
                  <a:lnTo>
                    <a:pt x="666" y="218"/>
                  </a:lnTo>
                  <a:lnTo>
                    <a:pt x="660" y="216"/>
                  </a:lnTo>
                  <a:lnTo>
                    <a:pt x="656" y="216"/>
                  </a:lnTo>
                  <a:lnTo>
                    <a:pt x="654" y="216"/>
                  </a:lnTo>
                  <a:lnTo>
                    <a:pt x="652" y="216"/>
                  </a:lnTo>
                  <a:lnTo>
                    <a:pt x="652" y="216"/>
                  </a:lnTo>
                  <a:lnTo>
                    <a:pt x="648" y="216"/>
                  </a:lnTo>
                  <a:lnTo>
                    <a:pt x="646" y="218"/>
                  </a:lnTo>
                  <a:lnTo>
                    <a:pt x="644" y="220"/>
                  </a:lnTo>
                  <a:lnTo>
                    <a:pt x="644" y="224"/>
                  </a:lnTo>
                  <a:lnTo>
                    <a:pt x="646" y="228"/>
                  </a:lnTo>
                  <a:lnTo>
                    <a:pt x="646" y="232"/>
                  </a:lnTo>
                  <a:lnTo>
                    <a:pt x="646" y="236"/>
                  </a:lnTo>
                  <a:lnTo>
                    <a:pt x="646" y="238"/>
                  </a:lnTo>
                  <a:lnTo>
                    <a:pt x="644" y="240"/>
                  </a:lnTo>
                  <a:lnTo>
                    <a:pt x="642" y="242"/>
                  </a:lnTo>
                  <a:lnTo>
                    <a:pt x="638" y="242"/>
                  </a:lnTo>
                  <a:lnTo>
                    <a:pt x="636" y="242"/>
                  </a:lnTo>
                  <a:lnTo>
                    <a:pt x="632" y="240"/>
                  </a:lnTo>
                  <a:lnTo>
                    <a:pt x="630" y="240"/>
                  </a:lnTo>
                  <a:lnTo>
                    <a:pt x="628" y="240"/>
                  </a:lnTo>
                  <a:lnTo>
                    <a:pt x="628" y="262"/>
                  </a:lnTo>
                  <a:lnTo>
                    <a:pt x="628" y="262"/>
                  </a:lnTo>
                  <a:lnTo>
                    <a:pt x="626" y="264"/>
                  </a:lnTo>
                  <a:lnTo>
                    <a:pt x="622" y="268"/>
                  </a:lnTo>
                  <a:lnTo>
                    <a:pt x="618" y="270"/>
                  </a:lnTo>
                  <a:lnTo>
                    <a:pt x="612" y="274"/>
                  </a:lnTo>
                  <a:lnTo>
                    <a:pt x="608" y="276"/>
                  </a:lnTo>
                  <a:lnTo>
                    <a:pt x="606" y="276"/>
                  </a:lnTo>
                  <a:lnTo>
                    <a:pt x="604" y="276"/>
                  </a:lnTo>
                  <a:lnTo>
                    <a:pt x="602" y="274"/>
                  </a:lnTo>
                  <a:lnTo>
                    <a:pt x="600" y="274"/>
                  </a:lnTo>
                  <a:lnTo>
                    <a:pt x="600" y="272"/>
                  </a:lnTo>
                  <a:lnTo>
                    <a:pt x="600" y="268"/>
                  </a:lnTo>
                  <a:lnTo>
                    <a:pt x="602" y="264"/>
                  </a:lnTo>
                  <a:lnTo>
                    <a:pt x="606" y="262"/>
                  </a:lnTo>
                  <a:lnTo>
                    <a:pt x="608" y="258"/>
                  </a:lnTo>
                  <a:lnTo>
                    <a:pt x="608" y="256"/>
                  </a:lnTo>
                  <a:lnTo>
                    <a:pt x="608" y="254"/>
                  </a:lnTo>
                  <a:lnTo>
                    <a:pt x="604" y="252"/>
                  </a:lnTo>
                  <a:lnTo>
                    <a:pt x="600" y="252"/>
                  </a:lnTo>
                  <a:lnTo>
                    <a:pt x="596" y="254"/>
                  </a:lnTo>
                  <a:lnTo>
                    <a:pt x="592" y="256"/>
                  </a:lnTo>
                  <a:lnTo>
                    <a:pt x="586" y="260"/>
                  </a:lnTo>
                  <a:lnTo>
                    <a:pt x="582" y="264"/>
                  </a:lnTo>
                  <a:lnTo>
                    <a:pt x="574" y="266"/>
                  </a:lnTo>
                  <a:lnTo>
                    <a:pt x="568" y="266"/>
                  </a:lnTo>
                  <a:lnTo>
                    <a:pt x="562" y="266"/>
                  </a:lnTo>
                  <a:lnTo>
                    <a:pt x="558" y="266"/>
                  </a:lnTo>
                  <a:lnTo>
                    <a:pt x="556" y="264"/>
                  </a:lnTo>
                  <a:lnTo>
                    <a:pt x="554" y="264"/>
                  </a:lnTo>
                  <a:lnTo>
                    <a:pt x="554" y="264"/>
                  </a:lnTo>
                  <a:lnTo>
                    <a:pt x="552" y="266"/>
                  </a:lnTo>
                  <a:lnTo>
                    <a:pt x="550" y="268"/>
                  </a:lnTo>
                  <a:lnTo>
                    <a:pt x="550" y="270"/>
                  </a:lnTo>
                  <a:lnTo>
                    <a:pt x="552" y="274"/>
                  </a:lnTo>
                  <a:lnTo>
                    <a:pt x="554" y="278"/>
                  </a:lnTo>
                  <a:lnTo>
                    <a:pt x="560" y="282"/>
                  </a:lnTo>
                  <a:lnTo>
                    <a:pt x="566" y="286"/>
                  </a:lnTo>
                  <a:lnTo>
                    <a:pt x="570" y="290"/>
                  </a:lnTo>
                  <a:lnTo>
                    <a:pt x="574" y="294"/>
                  </a:lnTo>
                  <a:lnTo>
                    <a:pt x="578" y="296"/>
                  </a:lnTo>
                  <a:lnTo>
                    <a:pt x="578" y="296"/>
                  </a:lnTo>
                  <a:lnTo>
                    <a:pt x="580" y="296"/>
                  </a:lnTo>
                  <a:lnTo>
                    <a:pt x="584" y="294"/>
                  </a:lnTo>
                  <a:lnTo>
                    <a:pt x="590" y="294"/>
                  </a:lnTo>
                  <a:lnTo>
                    <a:pt x="594" y="292"/>
                  </a:lnTo>
                  <a:lnTo>
                    <a:pt x="600" y="292"/>
                  </a:lnTo>
                  <a:lnTo>
                    <a:pt x="604" y="290"/>
                  </a:lnTo>
                  <a:lnTo>
                    <a:pt x="610" y="290"/>
                  </a:lnTo>
                  <a:lnTo>
                    <a:pt x="616" y="292"/>
                  </a:lnTo>
                  <a:lnTo>
                    <a:pt x="620" y="294"/>
                  </a:lnTo>
                  <a:lnTo>
                    <a:pt x="622" y="296"/>
                  </a:lnTo>
                  <a:lnTo>
                    <a:pt x="624" y="298"/>
                  </a:lnTo>
                  <a:lnTo>
                    <a:pt x="624" y="300"/>
                  </a:lnTo>
                  <a:lnTo>
                    <a:pt x="620" y="302"/>
                  </a:lnTo>
                  <a:lnTo>
                    <a:pt x="616" y="304"/>
                  </a:lnTo>
                  <a:lnTo>
                    <a:pt x="610" y="306"/>
                  </a:lnTo>
                  <a:lnTo>
                    <a:pt x="604" y="308"/>
                  </a:lnTo>
                  <a:lnTo>
                    <a:pt x="600" y="312"/>
                  </a:lnTo>
                  <a:lnTo>
                    <a:pt x="596" y="314"/>
                  </a:lnTo>
                  <a:lnTo>
                    <a:pt x="592" y="316"/>
                  </a:lnTo>
                  <a:lnTo>
                    <a:pt x="590" y="316"/>
                  </a:lnTo>
                  <a:lnTo>
                    <a:pt x="590" y="316"/>
                  </a:lnTo>
                  <a:lnTo>
                    <a:pt x="588" y="318"/>
                  </a:lnTo>
                  <a:lnTo>
                    <a:pt x="584" y="320"/>
                  </a:lnTo>
                  <a:lnTo>
                    <a:pt x="582" y="324"/>
                  </a:lnTo>
                  <a:lnTo>
                    <a:pt x="580" y="326"/>
                  </a:lnTo>
                  <a:lnTo>
                    <a:pt x="580" y="332"/>
                  </a:lnTo>
                  <a:lnTo>
                    <a:pt x="582" y="336"/>
                  </a:lnTo>
                  <a:lnTo>
                    <a:pt x="586" y="342"/>
                  </a:lnTo>
                  <a:lnTo>
                    <a:pt x="590" y="348"/>
                  </a:lnTo>
                  <a:lnTo>
                    <a:pt x="594" y="352"/>
                  </a:lnTo>
                  <a:lnTo>
                    <a:pt x="596" y="358"/>
                  </a:lnTo>
                  <a:lnTo>
                    <a:pt x="598" y="362"/>
                  </a:lnTo>
                  <a:lnTo>
                    <a:pt x="600" y="364"/>
                  </a:lnTo>
                  <a:lnTo>
                    <a:pt x="600" y="366"/>
                  </a:lnTo>
                  <a:lnTo>
                    <a:pt x="608" y="390"/>
                  </a:lnTo>
                  <a:lnTo>
                    <a:pt x="610" y="390"/>
                  </a:lnTo>
                  <a:lnTo>
                    <a:pt x="610" y="394"/>
                  </a:lnTo>
                  <a:lnTo>
                    <a:pt x="612" y="398"/>
                  </a:lnTo>
                  <a:lnTo>
                    <a:pt x="614" y="402"/>
                  </a:lnTo>
                  <a:lnTo>
                    <a:pt x="614" y="406"/>
                  </a:lnTo>
                  <a:lnTo>
                    <a:pt x="614" y="412"/>
                  </a:lnTo>
                  <a:lnTo>
                    <a:pt x="614" y="416"/>
                  </a:lnTo>
                  <a:lnTo>
                    <a:pt x="614" y="422"/>
                  </a:lnTo>
                  <a:lnTo>
                    <a:pt x="612" y="426"/>
                  </a:lnTo>
                  <a:lnTo>
                    <a:pt x="610" y="430"/>
                  </a:lnTo>
                  <a:lnTo>
                    <a:pt x="606" y="434"/>
                  </a:lnTo>
                  <a:lnTo>
                    <a:pt x="606" y="436"/>
                  </a:lnTo>
                  <a:lnTo>
                    <a:pt x="604" y="438"/>
                  </a:lnTo>
                  <a:lnTo>
                    <a:pt x="592" y="458"/>
                  </a:lnTo>
                  <a:lnTo>
                    <a:pt x="582" y="482"/>
                  </a:lnTo>
                  <a:lnTo>
                    <a:pt x="560" y="502"/>
                  </a:lnTo>
                  <a:lnTo>
                    <a:pt x="544" y="512"/>
                  </a:lnTo>
                  <a:lnTo>
                    <a:pt x="540" y="520"/>
                  </a:lnTo>
                  <a:lnTo>
                    <a:pt x="536" y="520"/>
                  </a:lnTo>
                  <a:lnTo>
                    <a:pt x="526" y="522"/>
                  </a:lnTo>
                  <a:lnTo>
                    <a:pt x="514" y="522"/>
                  </a:lnTo>
                  <a:lnTo>
                    <a:pt x="502" y="520"/>
                  </a:lnTo>
                  <a:lnTo>
                    <a:pt x="494" y="532"/>
                  </a:lnTo>
                  <a:lnTo>
                    <a:pt x="482" y="534"/>
                  </a:lnTo>
                  <a:lnTo>
                    <a:pt x="482" y="534"/>
                  </a:lnTo>
                  <a:lnTo>
                    <a:pt x="480" y="534"/>
                  </a:lnTo>
                  <a:lnTo>
                    <a:pt x="478" y="534"/>
                  </a:lnTo>
                  <a:lnTo>
                    <a:pt x="474" y="536"/>
                  </a:lnTo>
                  <a:lnTo>
                    <a:pt x="472" y="536"/>
                  </a:lnTo>
                  <a:lnTo>
                    <a:pt x="470" y="540"/>
                  </a:lnTo>
                  <a:lnTo>
                    <a:pt x="468" y="542"/>
                  </a:lnTo>
                  <a:lnTo>
                    <a:pt x="468" y="546"/>
                  </a:lnTo>
                  <a:lnTo>
                    <a:pt x="470" y="552"/>
                  </a:lnTo>
                  <a:lnTo>
                    <a:pt x="470" y="558"/>
                  </a:lnTo>
                  <a:lnTo>
                    <a:pt x="470" y="564"/>
                  </a:lnTo>
                  <a:lnTo>
                    <a:pt x="470" y="568"/>
                  </a:lnTo>
                  <a:lnTo>
                    <a:pt x="470" y="570"/>
                  </a:lnTo>
                  <a:lnTo>
                    <a:pt x="468" y="572"/>
                  </a:lnTo>
                  <a:lnTo>
                    <a:pt x="456" y="574"/>
                  </a:lnTo>
                  <a:lnTo>
                    <a:pt x="454" y="574"/>
                  </a:lnTo>
                  <a:lnTo>
                    <a:pt x="452" y="572"/>
                  </a:lnTo>
                  <a:lnTo>
                    <a:pt x="450" y="570"/>
                  </a:lnTo>
                  <a:lnTo>
                    <a:pt x="450" y="566"/>
                  </a:lnTo>
                  <a:lnTo>
                    <a:pt x="450" y="564"/>
                  </a:lnTo>
                  <a:lnTo>
                    <a:pt x="452" y="560"/>
                  </a:lnTo>
                  <a:lnTo>
                    <a:pt x="456" y="556"/>
                  </a:lnTo>
                  <a:lnTo>
                    <a:pt x="458" y="552"/>
                  </a:lnTo>
                  <a:lnTo>
                    <a:pt x="460" y="548"/>
                  </a:lnTo>
                  <a:lnTo>
                    <a:pt x="460" y="544"/>
                  </a:lnTo>
                  <a:lnTo>
                    <a:pt x="458" y="540"/>
                  </a:lnTo>
                  <a:lnTo>
                    <a:pt x="456" y="538"/>
                  </a:lnTo>
                  <a:lnTo>
                    <a:pt x="452" y="536"/>
                  </a:lnTo>
                  <a:lnTo>
                    <a:pt x="448" y="536"/>
                  </a:lnTo>
                  <a:lnTo>
                    <a:pt x="444" y="534"/>
                  </a:lnTo>
                  <a:lnTo>
                    <a:pt x="442" y="532"/>
                  </a:lnTo>
                  <a:lnTo>
                    <a:pt x="442" y="532"/>
                  </a:lnTo>
                  <a:lnTo>
                    <a:pt x="438" y="534"/>
                  </a:lnTo>
                  <a:lnTo>
                    <a:pt x="434" y="536"/>
                  </a:lnTo>
                  <a:lnTo>
                    <a:pt x="434" y="538"/>
                  </a:lnTo>
                  <a:lnTo>
                    <a:pt x="432" y="538"/>
                  </a:lnTo>
                  <a:lnTo>
                    <a:pt x="430" y="528"/>
                  </a:lnTo>
                  <a:lnTo>
                    <a:pt x="418" y="516"/>
                  </a:lnTo>
                  <a:lnTo>
                    <a:pt x="412" y="514"/>
                  </a:lnTo>
                  <a:lnTo>
                    <a:pt x="408" y="516"/>
                  </a:lnTo>
                  <a:lnTo>
                    <a:pt x="402" y="516"/>
                  </a:lnTo>
                  <a:lnTo>
                    <a:pt x="396" y="516"/>
                  </a:lnTo>
                  <a:lnTo>
                    <a:pt x="390" y="516"/>
                  </a:lnTo>
                  <a:lnTo>
                    <a:pt x="386" y="514"/>
                  </a:lnTo>
                  <a:lnTo>
                    <a:pt x="382" y="514"/>
                  </a:lnTo>
                  <a:lnTo>
                    <a:pt x="382" y="514"/>
                  </a:lnTo>
                  <a:lnTo>
                    <a:pt x="378" y="514"/>
                  </a:lnTo>
                  <a:lnTo>
                    <a:pt x="372" y="514"/>
                  </a:lnTo>
                  <a:lnTo>
                    <a:pt x="370" y="516"/>
                  </a:lnTo>
                  <a:lnTo>
                    <a:pt x="368" y="516"/>
                  </a:lnTo>
                  <a:lnTo>
                    <a:pt x="364" y="516"/>
                  </a:lnTo>
                  <a:lnTo>
                    <a:pt x="362" y="518"/>
                  </a:lnTo>
                  <a:lnTo>
                    <a:pt x="362" y="520"/>
                  </a:lnTo>
                  <a:lnTo>
                    <a:pt x="362" y="520"/>
                  </a:lnTo>
                  <a:lnTo>
                    <a:pt x="362" y="522"/>
                  </a:lnTo>
                  <a:lnTo>
                    <a:pt x="358" y="524"/>
                  </a:lnTo>
                  <a:lnTo>
                    <a:pt x="356" y="526"/>
                  </a:lnTo>
                  <a:lnTo>
                    <a:pt x="356" y="526"/>
                  </a:lnTo>
                  <a:lnTo>
                    <a:pt x="356" y="528"/>
                  </a:lnTo>
                  <a:lnTo>
                    <a:pt x="356" y="528"/>
                  </a:lnTo>
                  <a:lnTo>
                    <a:pt x="356" y="528"/>
                  </a:lnTo>
                  <a:lnTo>
                    <a:pt x="356" y="532"/>
                  </a:lnTo>
                  <a:lnTo>
                    <a:pt x="358" y="538"/>
                  </a:lnTo>
                  <a:lnTo>
                    <a:pt x="356" y="542"/>
                  </a:lnTo>
                  <a:lnTo>
                    <a:pt x="356" y="544"/>
                  </a:lnTo>
                  <a:lnTo>
                    <a:pt x="354" y="544"/>
                  </a:lnTo>
                  <a:lnTo>
                    <a:pt x="352" y="544"/>
                  </a:lnTo>
                  <a:lnTo>
                    <a:pt x="352" y="544"/>
                  </a:lnTo>
                  <a:lnTo>
                    <a:pt x="350" y="544"/>
                  </a:lnTo>
                  <a:lnTo>
                    <a:pt x="348" y="544"/>
                  </a:lnTo>
                  <a:lnTo>
                    <a:pt x="342" y="546"/>
                  </a:lnTo>
                  <a:lnTo>
                    <a:pt x="338" y="548"/>
                  </a:lnTo>
                  <a:lnTo>
                    <a:pt x="334" y="548"/>
                  </a:lnTo>
                  <a:lnTo>
                    <a:pt x="332" y="548"/>
                  </a:lnTo>
                  <a:lnTo>
                    <a:pt x="332" y="548"/>
                  </a:lnTo>
                  <a:lnTo>
                    <a:pt x="332" y="546"/>
                  </a:lnTo>
                  <a:lnTo>
                    <a:pt x="332" y="542"/>
                  </a:lnTo>
                  <a:lnTo>
                    <a:pt x="334" y="538"/>
                  </a:lnTo>
                  <a:lnTo>
                    <a:pt x="334" y="536"/>
                  </a:lnTo>
                  <a:lnTo>
                    <a:pt x="334" y="534"/>
                  </a:lnTo>
                  <a:lnTo>
                    <a:pt x="326" y="528"/>
                  </a:lnTo>
                  <a:lnTo>
                    <a:pt x="320" y="530"/>
                  </a:lnTo>
                  <a:lnTo>
                    <a:pt x="316" y="530"/>
                  </a:lnTo>
                  <a:lnTo>
                    <a:pt x="312" y="528"/>
                  </a:lnTo>
                  <a:lnTo>
                    <a:pt x="310" y="526"/>
                  </a:lnTo>
                  <a:lnTo>
                    <a:pt x="308" y="524"/>
                  </a:lnTo>
                  <a:lnTo>
                    <a:pt x="308" y="522"/>
                  </a:lnTo>
                  <a:lnTo>
                    <a:pt x="308" y="520"/>
                  </a:lnTo>
                  <a:lnTo>
                    <a:pt x="308" y="520"/>
                  </a:lnTo>
                  <a:lnTo>
                    <a:pt x="312" y="498"/>
                  </a:lnTo>
                  <a:lnTo>
                    <a:pt x="316" y="488"/>
                  </a:lnTo>
                  <a:lnTo>
                    <a:pt x="320" y="484"/>
                  </a:lnTo>
                  <a:lnTo>
                    <a:pt x="320" y="484"/>
                  </a:lnTo>
                  <a:lnTo>
                    <a:pt x="316" y="470"/>
                  </a:lnTo>
                  <a:lnTo>
                    <a:pt x="310" y="458"/>
                  </a:lnTo>
                  <a:lnTo>
                    <a:pt x="304" y="452"/>
                  </a:lnTo>
                  <a:lnTo>
                    <a:pt x="300" y="450"/>
                  </a:lnTo>
                  <a:lnTo>
                    <a:pt x="300" y="448"/>
                  </a:lnTo>
                  <a:lnTo>
                    <a:pt x="298" y="448"/>
                  </a:lnTo>
                  <a:lnTo>
                    <a:pt x="264" y="452"/>
                  </a:lnTo>
                  <a:lnTo>
                    <a:pt x="252" y="450"/>
                  </a:lnTo>
                  <a:lnTo>
                    <a:pt x="248" y="446"/>
                  </a:lnTo>
                  <a:lnTo>
                    <a:pt x="242" y="442"/>
                  </a:lnTo>
                  <a:lnTo>
                    <a:pt x="232" y="440"/>
                  </a:lnTo>
                  <a:lnTo>
                    <a:pt x="222" y="440"/>
                  </a:lnTo>
                  <a:lnTo>
                    <a:pt x="216" y="438"/>
                  </a:lnTo>
                  <a:lnTo>
                    <a:pt x="208" y="440"/>
                  </a:lnTo>
                  <a:lnTo>
                    <a:pt x="200" y="444"/>
                  </a:lnTo>
                  <a:lnTo>
                    <a:pt x="196" y="446"/>
                  </a:lnTo>
                  <a:lnTo>
                    <a:pt x="192" y="450"/>
                  </a:lnTo>
                  <a:lnTo>
                    <a:pt x="188" y="452"/>
                  </a:lnTo>
                  <a:lnTo>
                    <a:pt x="186" y="454"/>
                  </a:lnTo>
                  <a:lnTo>
                    <a:pt x="186" y="454"/>
                  </a:lnTo>
                  <a:lnTo>
                    <a:pt x="186" y="454"/>
                  </a:lnTo>
                  <a:lnTo>
                    <a:pt x="186" y="452"/>
                  </a:lnTo>
                  <a:lnTo>
                    <a:pt x="186" y="452"/>
                  </a:lnTo>
                  <a:lnTo>
                    <a:pt x="184" y="450"/>
                  </a:lnTo>
                  <a:lnTo>
                    <a:pt x="184" y="448"/>
                  </a:lnTo>
                  <a:lnTo>
                    <a:pt x="182" y="450"/>
                  </a:lnTo>
                  <a:lnTo>
                    <a:pt x="180" y="450"/>
                  </a:lnTo>
                  <a:lnTo>
                    <a:pt x="178" y="450"/>
                  </a:lnTo>
                  <a:lnTo>
                    <a:pt x="178" y="452"/>
                  </a:lnTo>
                  <a:lnTo>
                    <a:pt x="114" y="438"/>
                  </a:lnTo>
                  <a:lnTo>
                    <a:pt x="88" y="416"/>
                  </a:lnTo>
                  <a:lnTo>
                    <a:pt x="82" y="402"/>
                  </a:lnTo>
                  <a:lnTo>
                    <a:pt x="82" y="392"/>
                  </a:lnTo>
                  <a:lnTo>
                    <a:pt x="88" y="384"/>
                  </a:lnTo>
                  <a:lnTo>
                    <a:pt x="92" y="380"/>
                  </a:lnTo>
                  <a:lnTo>
                    <a:pt x="94" y="380"/>
                  </a:lnTo>
                  <a:lnTo>
                    <a:pt x="88" y="366"/>
                  </a:lnTo>
                  <a:lnTo>
                    <a:pt x="96" y="362"/>
                  </a:lnTo>
                  <a:lnTo>
                    <a:pt x="94" y="358"/>
                  </a:lnTo>
                  <a:lnTo>
                    <a:pt x="92" y="354"/>
                  </a:lnTo>
                  <a:lnTo>
                    <a:pt x="92" y="350"/>
                  </a:lnTo>
                  <a:lnTo>
                    <a:pt x="90" y="348"/>
                  </a:lnTo>
                  <a:lnTo>
                    <a:pt x="90" y="346"/>
                  </a:lnTo>
                  <a:lnTo>
                    <a:pt x="88" y="342"/>
                  </a:lnTo>
                  <a:lnTo>
                    <a:pt x="86" y="340"/>
                  </a:lnTo>
                  <a:lnTo>
                    <a:pt x="82" y="338"/>
                  </a:lnTo>
                  <a:lnTo>
                    <a:pt x="76" y="336"/>
                  </a:lnTo>
                  <a:lnTo>
                    <a:pt x="72" y="336"/>
                  </a:lnTo>
                  <a:lnTo>
                    <a:pt x="66" y="334"/>
                  </a:lnTo>
                  <a:lnTo>
                    <a:pt x="62" y="332"/>
                  </a:lnTo>
                  <a:lnTo>
                    <a:pt x="60" y="330"/>
                  </a:lnTo>
                  <a:lnTo>
                    <a:pt x="58" y="328"/>
                  </a:lnTo>
                  <a:lnTo>
                    <a:pt x="50" y="330"/>
                  </a:lnTo>
                  <a:lnTo>
                    <a:pt x="30" y="332"/>
                  </a:lnTo>
                  <a:lnTo>
                    <a:pt x="28" y="314"/>
                  </a:lnTo>
                  <a:lnTo>
                    <a:pt x="26" y="312"/>
                  </a:lnTo>
                  <a:lnTo>
                    <a:pt x="26" y="312"/>
                  </a:lnTo>
                  <a:lnTo>
                    <a:pt x="24" y="310"/>
                  </a:lnTo>
                  <a:lnTo>
                    <a:pt x="22" y="308"/>
                  </a:lnTo>
                  <a:lnTo>
                    <a:pt x="20" y="304"/>
                  </a:lnTo>
                  <a:lnTo>
                    <a:pt x="18" y="300"/>
                  </a:lnTo>
                  <a:lnTo>
                    <a:pt x="16" y="294"/>
                  </a:lnTo>
                  <a:lnTo>
                    <a:pt x="16" y="290"/>
                  </a:lnTo>
                  <a:lnTo>
                    <a:pt x="16" y="290"/>
                  </a:lnTo>
                  <a:lnTo>
                    <a:pt x="14" y="286"/>
                  </a:lnTo>
                  <a:lnTo>
                    <a:pt x="12" y="284"/>
                  </a:lnTo>
                  <a:lnTo>
                    <a:pt x="10" y="282"/>
                  </a:lnTo>
                  <a:lnTo>
                    <a:pt x="6" y="282"/>
                  </a:lnTo>
                  <a:lnTo>
                    <a:pt x="4" y="280"/>
                  </a:lnTo>
                  <a:lnTo>
                    <a:pt x="2" y="280"/>
                  </a:lnTo>
                  <a:lnTo>
                    <a:pt x="0" y="276"/>
                  </a:lnTo>
                  <a:lnTo>
                    <a:pt x="0" y="272"/>
                  </a:lnTo>
                  <a:lnTo>
                    <a:pt x="0" y="272"/>
                  </a:lnTo>
                  <a:lnTo>
                    <a:pt x="0" y="270"/>
                  </a:lnTo>
                  <a:lnTo>
                    <a:pt x="0" y="266"/>
                  </a:lnTo>
                  <a:lnTo>
                    <a:pt x="0" y="264"/>
                  </a:lnTo>
                  <a:lnTo>
                    <a:pt x="2" y="260"/>
                  </a:lnTo>
                  <a:lnTo>
                    <a:pt x="4" y="256"/>
                  </a:lnTo>
                  <a:lnTo>
                    <a:pt x="8" y="254"/>
                  </a:lnTo>
                  <a:lnTo>
                    <a:pt x="12" y="252"/>
                  </a:lnTo>
                  <a:lnTo>
                    <a:pt x="18" y="252"/>
                  </a:lnTo>
                  <a:lnTo>
                    <a:pt x="28" y="254"/>
                  </a:lnTo>
                  <a:lnTo>
                    <a:pt x="40" y="246"/>
                  </a:lnTo>
                  <a:lnTo>
                    <a:pt x="40" y="246"/>
                  </a:lnTo>
                  <a:lnTo>
                    <a:pt x="42" y="244"/>
                  </a:lnTo>
                  <a:lnTo>
                    <a:pt x="44" y="242"/>
                  </a:lnTo>
                  <a:lnTo>
                    <a:pt x="48" y="242"/>
                  </a:lnTo>
                  <a:lnTo>
                    <a:pt x="54" y="240"/>
                  </a:lnTo>
                  <a:lnTo>
                    <a:pt x="54" y="240"/>
                  </a:lnTo>
                  <a:lnTo>
                    <a:pt x="56" y="240"/>
                  </a:lnTo>
                  <a:lnTo>
                    <a:pt x="60" y="240"/>
                  </a:lnTo>
                  <a:lnTo>
                    <a:pt x="64" y="238"/>
                  </a:lnTo>
                  <a:lnTo>
                    <a:pt x="70" y="236"/>
                  </a:lnTo>
                  <a:lnTo>
                    <a:pt x="74" y="232"/>
                  </a:lnTo>
                  <a:lnTo>
                    <a:pt x="78" y="226"/>
                  </a:lnTo>
                  <a:lnTo>
                    <a:pt x="80" y="220"/>
                  </a:lnTo>
                  <a:lnTo>
                    <a:pt x="82" y="218"/>
                  </a:lnTo>
                  <a:lnTo>
                    <a:pt x="82" y="216"/>
                  </a:lnTo>
                  <a:lnTo>
                    <a:pt x="84" y="212"/>
                  </a:lnTo>
                  <a:lnTo>
                    <a:pt x="84" y="208"/>
                  </a:lnTo>
                  <a:lnTo>
                    <a:pt x="84" y="206"/>
                  </a:lnTo>
                  <a:lnTo>
                    <a:pt x="84" y="202"/>
                  </a:lnTo>
                  <a:lnTo>
                    <a:pt x="80" y="202"/>
                  </a:lnTo>
                  <a:lnTo>
                    <a:pt x="78" y="198"/>
                  </a:lnTo>
                  <a:lnTo>
                    <a:pt x="76" y="196"/>
                  </a:lnTo>
                  <a:lnTo>
                    <a:pt x="74" y="192"/>
                  </a:lnTo>
                  <a:lnTo>
                    <a:pt x="74" y="188"/>
                  </a:lnTo>
                  <a:lnTo>
                    <a:pt x="74" y="186"/>
                  </a:lnTo>
                  <a:lnTo>
                    <a:pt x="80" y="184"/>
                  </a:lnTo>
                  <a:lnTo>
                    <a:pt x="84" y="182"/>
                  </a:lnTo>
                  <a:lnTo>
                    <a:pt x="86" y="182"/>
                  </a:lnTo>
                  <a:lnTo>
                    <a:pt x="88" y="180"/>
                  </a:lnTo>
                  <a:lnTo>
                    <a:pt x="88" y="180"/>
                  </a:lnTo>
                  <a:lnTo>
                    <a:pt x="90" y="178"/>
                  </a:lnTo>
                  <a:lnTo>
                    <a:pt x="90" y="176"/>
                  </a:lnTo>
                  <a:lnTo>
                    <a:pt x="90" y="174"/>
                  </a:lnTo>
                  <a:lnTo>
                    <a:pt x="90" y="172"/>
                  </a:lnTo>
                  <a:lnTo>
                    <a:pt x="90" y="172"/>
                  </a:lnTo>
                  <a:lnTo>
                    <a:pt x="94" y="172"/>
                  </a:lnTo>
                  <a:lnTo>
                    <a:pt x="98" y="170"/>
                  </a:lnTo>
                  <a:lnTo>
                    <a:pt x="102" y="170"/>
                  </a:lnTo>
                  <a:lnTo>
                    <a:pt x="106" y="168"/>
                  </a:lnTo>
                  <a:lnTo>
                    <a:pt x="110" y="164"/>
                  </a:lnTo>
                  <a:lnTo>
                    <a:pt x="112" y="158"/>
                  </a:lnTo>
                  <a:lnTo>
                    <a:pt x="116" y="152"/>
                  </a:lnTo>
                  <a:lnTo>
                    <a:pt x="116" y="146"/>
                  </a:lnTo>
                  <a:lnTo>
                    <a:pt x="116" y="142"/>
                  </a:lnTo>
                  <a:lnTo>
                    <a:pt x="120" y="136"/>
                  </a:lnTo>
                  <a:lnTo>
                    <a:pt x="124" y="134"/>
                  </a:lnTo>
                  <a:lnTo>
                    <a:pt x="128" y="132"/>
                  </a:lnTo>
                  <a:lnTo>
                    <a:pt x="134" y="130"/>
                  </a:lnTo>
                  <a:lnTo>
                    <a:pt x="140" y="130"/>
                  </a:lnTo>
                  <a:lnTo>
                    <a:pt x="144" y="128"/>
                  </a:lnTo>
                  <a:lnTo>
                    <a:pt x="146" y="124"/>
                  </a:lnTo>
                  <a:lnTo>
                    <a:pt x="148" y="120"/>
                  </a:lnTo>
                  <a:lnTo>
                    <a:pt x="150" y="114"/>
                  </a:lnTo>
                  <a:lnTo>
                    <a:pt x="154" y="110"/>
                  </a:lnTo>
                  <a:lnTo>
                    <a:pt x="158" y="104"/>
                  </a:lnTo>
                  <a:lnTo>
                    <a:pt x="164" y="102"/>
                  </a:lnTo>
                  <a:lnTo>
                    <a:pt x="172" y="100"/>
                  </a:lnTo>
                  <a:lnTo>
                    <a:pt x="176" y="100"/>
                  </a:lnTo>
                  <a:lnTo>
                    <a:pt x="178" y="98"/>
                  </a:lnTo>
                  <a:lnTo>
                    <a:pt x="180" y="96"/>
                  </a:lnTo>
                  <a:lnTo>
                    <a:pt x="180" y="94"/>
                  </a:lnTo>
                  <a:lnTo>
                    <a:pt x="180" y="92"/>
                  </a:lnTo>
                  <a:lnTo>
                    <a:pt x="180" y="90"/>
                  </a:lnTo>
                  <a:lnTo>
                    <a:pt x="180" y="86"/>
                  </a:lnTo>
                  <a:lnTo>
                    <a:pt x="182" y="82"/>
                  </a:lnTo>
                  <a:lnTo>
                    <a:pt x="186" y="80"/>
                  </a:lnTo>
                  <a:lnTo>
                    <a:pt x="190" y="76"/>
                  </a:lnTo>
                  <a:lnTo>
                    <a:pt x="194" y="74"/>
                  </a:lnTo>
                  <a:lnTo>
                    <a:pt x="216" y="74"/>
                  </a:lnTo>
                  <a:lnTo>
                    <a:pt x="194" y="86"/>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38" name="Freeform 396"/>
            <p:cNvSpPr/>
            <p:nvPr/>
          </p:nvSpPr>
          <p:spPr bwMode="gray">
            <a:xfrm>
              <a:off x="3160512" y="4350751"/>
              <a:ext cx="125895" cy="103608"/>
            </a:xfrm>
            <a:custGeom>
              <a:avLst/>
              <a:gdLst>
                <a:gd name="T0" fmla="*/ 2 w 68"/>
                <a:gd name="T1" fmla="*/ 36 h 56"/>
                <a:gd name="T2" fmla="*/ 2 w 68"/>
                <a:gd name="T3" fmla="*/ 32 h 56"/>
                <a:gd name="T4" fmla="*/ 0 w 68"/>
                <a:gd name="T5" fmla="*/ 22 h 56"/>
                <a:gd name="T6" fmla="*/ 2 w 68"/>
                <a:gd name="T7" fmla="*/ 10 h 56"/>
                <a:gd name="T8" fmla="*/ 10 w 68"/>
                <a:gd name="T9" fmla="*/ 4 h 56"/>
                <a:gd name="T10" fmla="*/ 10 w 68"/>
                <a:gd name="T11" fmla="*/ 2 h 56"/>
                <a:gd name="T12" fmla="*/ 12 w 68"/>
                <a:gd name="T13" fmla="*/ 2 h 56"/>
                <a:gd name="T14" fmla="*/ 14 w 68"/>
                <a:gd name="T15" fmla="*/ 2 h 56"/>
                <a:gd name="T16" fmla="*/ 16 w 68"/>
                <a:gd name="T17" fmla="*/ 0 h 56"/>
                <a:gd name="T18" fmla="*/ 22 w 68"/>
                <a:gd name="T19" fmla="*/ 0 h 56"/>
                <a:gd name="T20" fmla="*/ 28 w 68"/>
                <a:gd name="T21" fmla="*/ 2 h 56"/>
                <a:gd name="T22" fmla="*/ 34 w 68"/>
                <a:gd name="T23" fmla="*/ 4 h 56"/>
                <a:gd name="T24" fmla="*/ 42 w 68"/>
                <a:gd name="T25" fmla="*/ 10 h 56"/>
                <a:gd name="T26" fmla="*/ 44 w 68"/>
                <a:gd name="T27" fmla="*/ 8 h 56"/>
                <a:gd name="T28" fmla="*/ 46 w 68"/>
                <a:gd name="T29" fmla="*/ 8 h 56"/>
                <a:gd name="T30" fmla="*/ 50 w 68"/>
                <a:gd name="T31" fmla="*/ 8 h 56"/>
                <a:gd name="T32" fmla="*/ 54 w 68"/>
                <a:gd name="T33" fmla="*/ 8 h 56"/>
                <a:gd name="T34" fmla="*/ 58 w 68"/>
                <a:gd name="T35" fmla="*/ 8 h 56"/>
                <a:gd name="T36" fmla="*/ 60 w 68"/>
                <a:gd name="T37" fmla="*/ 8 h 56"/>
                <a:gd name="T38" fmla="*/ 64 w 68"/>
                <a:gd name="T39" fmla="*/ 10 h 56"/>
                <a:gd name="T40" fmla="*/ 66 w 68"/>
                <a:gd name="T41" fmla="*/ 12 h 56"/>
                <a:gd name="T42" fmla="*/ 68 w 68"/>
                <a:gd name="T43" fmla="*/ 16 h 56"/>
                <a:gd name="T44" fmla="*/ 68 w 68"/>
                <a:gd name="T45" fmla="*/ 18 h 56"/>
                <a:gd name="T46" fmla="*/ 66 w 68"/>
                <a:gd name="T47" fmla="*/ 22 h 56"/>
                <a:gd name="T48" fmla="*/ 66 w 68"/>
                <a:gd name="T49" fmla="*/ 26 h 56"/>
                <a:gd name="T50" fmla="*/ 64 w 68"/>
                <a:gd name="T51" fmla="*/ 30 h 56"/>
                <a:gd name="T52" fmla="*/ 64 w 68"/>
                <a:gd name="T53" fmla="*/ 32 h 56"/>
                <a:gd name="T54" fmla="*/ 64 w 68"/>
                <a:gd name="T55" fmla="*/ 34 h 56"/>
                <a:gd name="T56" fmla="*/ 54 w 68"/>
                <a:gd name="T57" fmla="*/ 38 h 56"/>
                <a:gd name="T58" fmla="*/ 50 w 68"/>
                <a:gd name="T59" fmla="*/ 42 h 56"/>
                <a:gd name="T60" fmla="*/ 46 w 68"/>
                <a:gd name="T61" fmla="*/ 42 h 56"/>
                <a:gd name="T62" fmla="*/ 42 w 68"/>
                <a:gd name="T63" fmla="*/ 52 h 56"/>
                <a:gd name="T64" fmla="*/ 24 w 68"/>
                <a:gd name="T65" fmla="*/ 56 h 56"/>
                <a:gd name="T66" fmla="*/ 2 w 68"/>
                <a:gd name="T67" fmla="*/ 3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 h="56">
                  <a:moveTo>
                    <a:pt x="2" y="36"/>
                  </a:moveTo>
                  <a:lnTo>
                    <a:pt x="2" y="32"/>
                  </a:lnTo>
                  <a:lnTo>
                    <a:pt x="0" y="22"/>
                  </a:lnTo>
                  <a:lnTo>
                    <a:pt x="2" y="10"/>
                  </a:lnTo>
                  <a:lnTo>
                    <a:pt x="10" y="4"/>
                  </a:lnTo>
                  <a:lnTo>
                    <a:pt x="10" y="2"/>
                  </a:lnTo>
                  <a:lnTo>
                    <a:pt x="12" y="2"/>
                  </a:lnTo>
                  <a:lnTo>
                    <a:pt x="14" y="2"/>
                  </a:lnTo>
                  <a:lnTo>
                    <a:pt x="16" y="0"/>
                  </a:lnTo>
                  <a:lnTo>
                    <a:pt x="22" y="0"/>
                  </a:lnTo>
                  <a:lnTo>
                    <a:pt x="28" y="2"/>
                  </a:lnTo>
                  <a:lnTo>
                    <a:pt x="34" y="4"/>
                  </a:lnTo>
                  <a:lnTo>
                    <a:pt x="42" y="10"/>
                  </a:lnTo>
                  <a:lnTo>
                    <a:pt x="44" y="8"/>
                  </a:lnTo>
                  <a:lnTo>
                    <a:pt x="46" y="8"/>
                  </a:lnTo>
                  <a:lnTo>
                    <a:pt x="50" y="8"/>
                  </a:lnTo>
                  <a:lnTo>
                    <a:pt x="54" y="8"/>
                  </a:lnTo>
                  <a:lnTo>
                    <a:pt x="58" y="8"/>
                  </a:lnTo>
                  <a:lnTo>
                    <a:pt x="60" y="8"/>
                  </a:lnTo>
                  <a:lnTo>
                    <a:pt x="64" y="10"/>
                  </a:lnTo>
                  <a:lnTo>
                    <a:pt x="66" y="12"/>
                  </a:lnTo>
                  <a:lnTo>
                    <a:pt x="68" y="16"/>
                  </a:lnTo>
                  <a:lnTo>
                    <a:pt x="68" y="18"/>
                  </a:lnTo>
                  <a:lnTo>
                    <a:pt x="66" y="22"/>
                  </a:lnTo>
                  <a:lnTo>
                    <a:pt x="66" y="26"/>
                  </a:lnTo>
                  <a:lnTo>
                    <a:pt x="64" y="30"/>
                  </a:lnTo>
                  <a:lnTo>
                    <a:pt x="64" y="32"/>
                  </a:lnTo>
                  <a:lnTo>
                    <a:pt x="64" y="34"/>
                  </a:lnTo>
                  <a:lnTo>
                    <a:pt x="54" y="38"/>
                  </a:lnTo>
                  <a:lnTo>
                    <a:pt x="50" y="42"/>
                  </a:lnTo>
                  <a:lnTo>
                    <a:pt x="46" y="42"/>
                  </a:lnTo>
                  <a:lnTo>
                    <a:pt x="42" y="52"/>
                  </a:lnTo>
                  <a:lnTo>
                    <a:pt x="24" y="56"/>
                  </a:lnTo>
                  <a:lnTo>
                    <a:pt x="2" y="36"/>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39" name="Freeform 397"/>
            <p:cNvSpPr/>
            <p:nvPr/>
          </p:nvSpPr>
          <p:spPr bwMode="gray">
            <a:xfrm>
              <a:off x="3815906" y="3843810"/>
              <a:ext cx="66650" cy="81407"/>
            </a:xfrm>
            <a:custGeom>
              <a:avLst/>
              <a:gdLst>
                <a:gd name="T0" fmla="*/ 6 w 36"/>
                <a:gd name="T1" fmla="*/ 0 h 44"/>
                <a:gd name="T2" fmla="*/ 6 w 36"/>
                <a:gd name="T3" fmla="*/ 2 h 44"/>
                <a:gd name="T4" fmla="*/ 2 w 36"/>
                <a:gd name="T5" fmla="*/ 4 h 44"/>
                <a:gd name="T6" fmla="*/ 0 w 36"/>
                <a:gd name="T7" fmla="*/ 6 h 44"/>
                <a:gd name="T8" fmla="*/ 0 w 36"/>
                <a:gd name="T9" fmla="*/ 10 h 44"/>
                <a:gd name="T10" fmla="*/ 2 w 36"/>
                <a:gd name="T11" fmla="*/ 12 h 44"/>
                <a:gd name="T12" fmla="*/ 4 w 36"/>
                <a:gd name="T13" fmla="*/ 16 h 44"/>
                <a:gd name="T14" fmla="*/ 8 w 36"/>
                <a:gd name="T15" fmla="*/ 20 h 44"/>
                <a:gd name="T16" fmla="*/ 10 w 36"/>
                <a:gd name="T17" fmla="*/ 24 h 44"/>
                <a:gd name="T18" fmla="*/ 14 w 36"/>
                <a:gd name="T19" fmla="*/ 28 h 44"/>
                <a:gd name="T20" fmla="*/ 16 w 36"/>
                <a:gd name="T21" fmla="*/ 32 h 44"/>
                <a:gd name="T22" fmla="*/ 16 w 36"/>
                <a:gd name="T23" fmla="*/ 32 h 44"/>
                <a:gd name="T24" fmla="*/ 16 w 36"/>
                <a:gd name="T25" fmla="*/ 34 h 44"/>
                <a:gd name="T26" fmla="*/ 16 w 36"/>
                <a:gd name="T27" fmla="*/ 36 h 44"/>
                <a:gd name="T28" fmla="*/ 16 w 36"/>
                <a:gd name="T29" fmla="*/ 38 h 44"/>
                <a:gd name="T30" fmla="*/ 18 w 36"/>
                <a:gd name="T31" fmla="*/ 40 h 44"/>
                <a:gd name="T32" fmla="*/ 18 w 36"/>
                <a:gd name="T33" fmla="*/ 42 h 44"/>
                <a:gd name="T34" fmla="*/ 22 w 36"/>
                <a:gd name="T35" fmla="*/ 44 h 44"/>
                <a:gd name="T36" fmla="*/ 26 w 36"/>
                <a:gd name="T37" fmla="*/ 44 h 44"/>
                <a:gd name="T38" fmla="*/ 30 w 36"/>
                <a:gd name="T39" fmla="*/ 42 h 44"/>
                <a:gd name="T40" fmla="*/ 34 w 36"/>
                <a:gd name="T41" fmla="*/ 38 h 44"/>
                <a:gd name="T42" fmla="*/ 34 w 36"/>
                <a:gd name="T43" fmla="*/ 34 h 44"/>
                <a:gd name="T44" fmla="*/ 34 w 36"/>
                <a:gd name="T45" fmla="*/ 30 h 44"/>
                <a:gd name="T46" fmla="*/ 34 w 36"/>
                <a:gd name="T47" fmla="*/ 26 h 44"/>
                <a:gd name="T48" fmla="*/ 34 w 36"/>
                <a:gd name="T49" fmla="*/ 22 h 44"/>
                <a:gd name="T50" fmla="*/ 34 w 36"/>
                <a:gd name="T51" fmla="*/ 18 h 44"/>
                <a:gd name="T52" fmla="*/ 34 w 36"/>
                <a:gd name="T53" fmla="*/ 16 h 44"/>
                <a:gd name="T54" fmla="*/ 36 w 36"/>
                <a:gd name="T55" fmla="*/ 14 h 44"/>
                <a:gd name="T56" fmla="*/ 34 w 36"/>
                <a:gd name="T57" fmla="*/ 14 h 44"/>
                <a:gd name="T58" fmla="*/ 32 w 36"/>
                <a:gd name="T59" fmla="*/ 12 h 44"/>
                <a:gd name="T60" fmla="*/ 28 w 36"/>
                <a:gd name="T61" fmla="*/ 10 h 44"/>
                <a:gd name="T62" fmla="*/ 24 w 36"/>
                <a:gd name="T63" fmla="*/ 6 h 44"/>
                <a:gd name="T64" fmla="*/ 20 w 36"/>
                <a:gd name="T65" fmla="*/ 4 h 44"/>
                <a:gd name="T66" fmla="*/ 18 w 36"/>
                <a:gd name="T67" fmla="*/ 4 h 44"/>
                <a:gd name="T68" fmla="*/ 12 w 36"/>
                <a:gd name="T69" fmla="*/ 4 h 44"/>
                <a:gd name="T70" fmla="*/ 10 w 36"/>
                <a:gd name="T71" fmla="*/ 2 h 44"/>
                <a:gd name="T72" fmla="*/ 8 w 36"/>
                <a:gd name="T73" fmla="*/ 2 h 44"/>
                <a:gd name="T74" fmla="*/ 6 w 36"/>
                <a:gd name="T75"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6" h="44">
                  <a:moveTo>
                    <a:pt x="6" y="0"/>
                  </a:moveTo>
                  <a:lnTo>
                    <a:pt x="6" y="2"/>
                  </a:lnTo>
                  <a:lnTo>
                    <a:pt x="2" y="4"/>
                  </a:lnTo>
                  <a:lnTo>
                    <a:pt x="0" y="6"/>
                  </a:lnTo>
                  <a:lnTo>
                    <a:pt x="0" y="10"/>
                  </a:lnTo>
                  <a:lnTo>
                    <a:pt x="2" y="12"/>
                  </a:lnTo>
                  <a:lnTo>
                    <a:pt x="4" y="16"/>
                  </a:lnTo>
                  <a:lnTo>
                    <a:pt x="8" y="20"/>
                  </a:lnTo>
                  <a:lnTo>
                    <a:pt x="10" y="24"/>
                  </a:lnTo>
                  <a:lnTo>
                    <a:pt x="14" y="28"/>
                  </a:lnTo>
                  <a:lnTo>
                    <a:pt x="16" y="32"/>
                  </a:lnTo>
                  <a:lnTo>
                    <a:pt x="16" y="32"/>
                  </a:lnTo>
                  <a:lnTo>
                    <a:pt x="16" y="34"/>
                  </a:lnTo>
                  <a:lnTo>
                    <a:pt x="16" y="36"/>
                  </a:lnTo>
                  <a:lnTo>
                    <a:pt x="16" y="38"/>
                  </a:lnTo>
                  <a:lnTo>
                    <a:pt x="18" y="40"/>
                  </a:lnTo>
                  <a:lnTo>
                    <a:pt x="18" y="42"/>
                  </a:lnTo>
                  <a:lnTo>
                    <a:pt x="22" y="44"/>
                  </a:lnTo>
                  <a:lnTo>
                    <a:pt x="26" y="44"/>
                  </a:lnTo>
                  <a:lnTo>
                    <a:pt x="30" y="42"/>
                  </a:lnTo>
                  <a:lnTo>
                    <a:pt x="34" y="38"/>
                  </a:lnTo>
                  <a:lnTo>
                    <a:pt x="34" y="34"/>
                  </a:lnTo>
                  <a:lnTo>
                    <a:pt x="34" y="30"/>
                  </a:lnTo>
                  <a:lnTo>
                    <a:pt x="34" y="26"/>
                  </a:lnTo>
                  <a:lnTo>
                    <a:pt x="34" y="22"/>
                  </a:lnTo>
                  <a:lnTo>
                    <a:pt x="34" y="18"/>
                  </a:lnTo>
                  <a:lnTo>
                    <a:pt x="34" y="16"/>
                  </a:lnTo>
                  <a:lnTo>
                    <a:pt x="36" y="14"/>
                  </a:lnTo>
                  <a:lnTo>
                    <a:pt x="34" y="14"/>
                  </a:lnTo>
                  <a:lnTo>
                    <a:pt x="32" y="12"/>
                  </a:lnTo>
                  <a:lnTo>
                    <a:pt x="28" y="10"/>
                  </a:lnTo>
                  <a:lnTo>
                    <a:pt x="24" y="6"/>
                  </a:lnTo>
                  <a:lnTo>
                    <a:pt x="20" y="4"/>
                  </a:lnTo>
                  <a:lnTo>
                    <a:pt x="18" y="4"/>
                  </a:lnTo>
                  <a:lnTo>
                    <a:pt x="12" y="4"/>
                  </a:lnTo>
                  <a:lnTo>
                    <a:pt x="10" y="2"/>
                  </a:lnTo>
                  <a:lnTo>
                    <a:pt x="8" y="2"/>
                  </a:lnTo>
                  <a:lnTo>
                    <a:pt x="6"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40" name="Freeform 398"/>
            <p:cNvSpPr/>
            <p:nvPr/>
          </p:nvSpPr>
          <p:spPr bwMode="gray">
            <a:xfrm>
              <a:off x="3838123" y="3618091"/>
              <a:ext cx="266601" cy="225718"/>
            </a:xfrm>
            <a:custGeom>
              <a:avLst/>
              <a:gdLst>
                <a:gd name="T0" fmla="*/ 0 w 144"/>
                <a:gd name="T1" fmla="*/ 114 h 122"/>
                <a:gd name="T2" fmla="*/ 22 w 144"/>
                <a:gd name="T3" fmla="*/ 114 h 122"/>
                <a:gd name="T4" fmla="*/ 58 w 144"/>
                <a:gd name="T5" fmla="*/ 106 h 122"/>
                <a:gd name="T6" fmla="*/ 62 w 144"/>
                <a:gd name="T7" fmla="*/ 118 h 122"/>
                <a:gd name="T8" fmla="*/ 66 w 144"/>
                <a:gd name="T9" fmla="*/ 120 h 122"/>
                <a:gd name="T10" fmla="*/ 74 w 144"/>
                <a:gd name="T11" fmla="*/ 120 h 122"/>
                <a:gd name="T12" fmla="*/ 82 w 144"/>
                <a:gd name="T13" fmla="*/ 114 h 122"/>
                <a:gd name="T14" fmla="*/ 86 w 144"/>
                <a:gd name="T15" fmla="*/ 110 h 122"/>
                <a:gd name="T16" fmla="*/ 102 w 144"/>
                <a:gd name="T17" fmla="*/ 104 h 122"/>
                <a:gd name="T18" fmla="*/ 106 w 144"/>
                <a:gd name="T19" fmla="*/ 100 h 122"/>
                <a:gd name="T20" fmla="*/ 116 w 144"/>
                <a:gd name="T21" fmla="*/ 94 h 122"/>
                <a:gd name="T22" fmla="*/ 124 w 144"/>
                <a:gd name="T23" fmla="*/ 88 h 122"/>
                <a:gd name="T24" fmla="*/ 128 w 144"/>
                <a:gd name="T25" fmla="*/ 82 h 122"/>
                <a:gd name="T26" fmla="*/ 132 w 144"/>
                <a:gd name="T27" fmla="*/ 76 h 122"/>
                <a:gd name="T28" fmla="*/ 136 w 144"/>
                <a:gd name="T29" fmla="*/ 68 h 122"/>
                <a:gd name="T30" fmla="*/ 138 w 144"/>
                <a:gd name="T31" fmla="*/ 60 h 122"/>
                <a:gd name="T32" fmla="*/ 138 w 144"/>
                <a:gd name="T33" fmla="*/ 52 h 122"/>
                <a:gd name="T34" fmla="*/ 136 w 144"/>
                <a:gd name="T35" fmla="*/ 44 h 122"/>
                <a:gd name="T36" fmla="*/ 136 w 144"/>
                <a:gd name="T37" fmla="*/ 42 h 122"/>
                <a:gd name="T38" fmla="*/ 140 w 144"/>
                <a:gd name="T39" fmla="*/ 38 h 122"/>
                <a:gd name="T40" fmla="*/ 144 w 144"/>
                <a:gd name="T41" fmla="*/ 30 h 122"/>
                <a:gd name="T42" fmla="*/ 144 w 144"/>
                <a:gd name="T43" fmla="*/ 20 h 122"/>
                <a:gd name="T44" fmla="*/ 142 w 144"/>
                <a:gd name="T45" fmla="*/ 8 h 122"/>
                <a:gd name="T46" fmla="*/ 140 w 144"/>
                <a:gd name="T47" fmla="*/ 0 h 122"/>
                <a:gd name="T48" fmla="*/ 138 w 144"/>
                <a:gd name="T49" fmla="*/ 0 h 122"/>
                <a:gd name="T50" fmla="*/ 132 w 144"/>
                <a:gd name="T51" fmla="*/ 2 h 122"/>
                <a:gd name="T52" fmla="*/ 122 w 144"/>
                <a:gd name="T53" fmla="*/ 8 h 122"/>
                <a:gd name="T54" fmla="*/ 116 w 144"/>
                <a:gd name="T55" fmla="*/ 18 h 122"/>
                <a:gd name="T56" fmla="*/ 114 w 144"/>
                <a:gd name="T57" fmla="*/ 32 h 122"/>
                <a:gd name="T58" fmla="*/ 112 w 144"/>
                <a:gd name="T59" fmla="*/ 44 h 122"/>
                <a:gd name="T60" fmla="*/ 108 w 144"/>
                <a:gd name="T61" fmla="*/ 48 h 122"/>
                <a:gd name="T62" fmla="*/ 102 w 144"/>
                <a:gd name="T63" fmla="*/ 58 h 122"/>
                <a:gd name="T64" fmla="*/ 94 w 144"/>
                <a:gd name="T65" fmla="*/ 68 h 122"/>
                <a:gd name="T66" fmla="*/ 82 w 144"/>
                <a:gd name="T67" fmla="*/ 76 h 122"/>
                <a:gd name="T68" fmla="*/ 72 w 144"/>
                <a:gd name="T69" fmla="*/ 84 h 122"/>
                <a:gd name="T70" fmla="*/ 64 w 144"/>
                <a:gd name="T71" fmla="*/ 90 h 122"/>
                <a:gd name="T72" fmla="*/ 40 w 144"/>
                <a:gd name="T73" fmla="*/ 90 h 122"/>
                <a:gd name="T74" fmla="*/ 6 w 144"/>
                <a:gd name="T75" fmla="*/ 106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4" h="122">
                  <a:moveTo>
                    <a:pt x="6" y="106"/>
                  </a:moveTo>
                  <a:lnTo>
                    <a:pt x="0" y="114"/>
                  </a:lnTo>
                  <a:lnTo>
                    <a:pt x="14" y="118"/>
                  </a:lnTo>
                  <a:lnTo>
                    <a:pt x="22" y="114"/>
                  </a:lnTo>
                  <a:lnTo>
                    <a:pt x="38" y="110"/>
                  </a:lnTo>
                  <a:lnTo>
                    <a:pt x="58" y="106"/>
                  </a:lnTo>
                  <a:lnTo>
                    <a:pt x="62" y="118"/>
                  </a:lnTo>
                  <a:lnTo>
                    <a:pt x="62" y="118"/>
                  </a:lnTo>
                  <a:lnTo>
                    <a:pt x="62" y="120"/>
                  </a:lnTo>
                  <a:lnTo>
                    <a:pt x="66" y="120"/>
                  </a:lnTo>
                  <a:lnTo>
                    <a:pt x="68" y="122"/>
                  </a:lnTo>
                  <a:lnTo>
                    <a:pt x="74" y="120"/>
                  </a:lnTo>
                  <a:lnTo>
                    <a:pt x="78" y="116"/>
                  </a:lnTo>
                  <a:lnTo>
                    <a:pt x="82" y="114"/>
                  </a:lnTo>
                  <a:lnTo>
                    <a:pt x="84" y="110"/>
                  </a:lnTo>
                  <a:lnTo>
                    <a:pt x="86" y="110"/>
                  </a:lnTo>
                  <a:lnTo>
                    <a:pt x="100" y="106"/>
                  </a:lnTo>
                  <a:lnTo>
                    <a:pt x="102" y="104"/>
                  </a:lnTo>
                  <a:lnTo>
                    <a:pt x="104" y="104"/>
                  </a:lnTo>
                  <a:lnTo>
                    <a:pt x="106" y="100"/>
                  </a:lnTo>
                  <a:lnTo>
                    <a:pt x="112" y="98"/>
                  </a:lnTo>
                  <a:lnTo>
                    <a:pt x="116" y="94"/>
                  </a:lnTo>
                  <a:lnTo>
                    <a:pt x="120" y="90"/>
                  </a:lnTo>
                  <a:lnTo>
                    <a:pt x="124" y="88"/>
                  </a:lnTo>
                  <a:lnTo>
                    <a:pt x="126" y="84"/>
                  </a:lnTo>
                  <a:lnTo>
                    <a:pt x="128" y="82"/>
                  </a:lnTo>
                  <a:lnTo>
                    <a:pt x="130" y="80"/>
                  </a:lnTo>
                  <a:lnTo>
                    <a:pt x="132" y="76"/>
                  </a:lnTo>
                  <a:lnTo>
                    <a:pt x="134" y="72"/>
                  </a:lnTo>
                  <a:lnTo>
                    <a:pt x="136" y="68"/>
                  </a:lnTo>
                  <a:lnTo>
                    <a:pt x="138" y="64"/>
                  </a:lnTo>
                  <a:lnTo>
                    <a:pt x="138" y="60"/>
                  </a:lnTo>
                  <a:lnTo>
                    <a:pt x="138" y="58"/>
                  </a:lnTo>
                  <a:lnTo>
                    <a:pt x="138" y="52"/>
                  </a:lnTo>
                  <a:lnTo>
                    <a:pt x="136" y="48"/>
                  </a:lnTo>
                  <a:lnTo>
                    <a:pt x="136" y="44"/>
                  </a:lnTo>
                  <a:lnTo>
                    <a:pt x="136" y="42"/>
                  </a:lnTo>
                  <a:lnTo>
                    <a:pt x="136" y="42"/>
                  </a:lnTo>
                  <a:lnTo>
                    <a:pt x="138" y="40"/>
                  </a:lnTo>
                  <a:lnTo>
                    <a:pt x="140" y="38"/>
                  </a:lnTo>
                  <a:lnTo>
                    <a:pt x="142" y="34"/>
                  </a:lnTo>
                  <a:lnTo>
                    <a:pt x="144" y="30"/>
                  </a:lnTo>
                  <a:lnTo>
                    <a:pt x="144" y="26"/>
                  </a:lnTo>
                  <a:lnTo>
                    <a:pt x="144" y="20"/>
                  </a:lnTo>
                  <a:lnTo>
                    <a:pt x="142" y="14"/>
                  </a:lnTo>
                  <a:lnTo>
                    <a:pt x="142" y="8"/>
                  </a:lnTo>
                  <a:lnTo>
                    <a:pt x="140" y="4"/>
                  </a:lnTo>
                  <a:lnTo>
                    <a:pt x="140" y="0"/>
                  </a:lnTo>
                  <a:lnTo>
                    <a:pt x="140" y="0"/>
                  </a:lnTo>
                  <a:lnTo>
                    <a:pt x="138" y="0"/>
                  </a:lnTo>
                  <a:lnTo>
                    <a:pt x="136" y="0"/>
                  </a:lnTo>
                  <a:lnTo>
                    <a:pt x="132" y="2"/>
                  </a:lnTo>
                  <a:lnTo>
                    <a:pt x="126" y="4"/>
                  </a:lnTo>
                  <a:lnTo>
                    <a:pt x="122" y="8"/>
                  </a:lnTo>
                  <a:lnTo>
                    <a:pt x="118" y="12"/>
                  </a:lnTo>
                  <a:lnTo>
                    <a:pt x="116" y="18"/>
                  </a:lnTo>
                  <a:lnTo>
                    <a:pt x="114" y="26"/>
                  </a:lnTo>
                  <a:lnTo>
                    <a:pt x="114" y="32"/>
                  </a:lnTo>
                  <a:lnTo>
                    <a:pt x="112" y="38"/>
                  </a:lnTo>
                  <a:lnTo>
                    <a:pt x="112" y="44"/>
                  </a:lnTo>
                  <a:lnTo>
                    <a:pt x="110" y="46"/>
                  </a:lnTo>
                  <a:lnTo>
                    <a:pt x="108" y="48"/>
                  </a:lnTo>
                  <a:lnTo>
                    <a:pt x="106" y="52"/>
                  </a:lnTo>
                  <a:lnTo>
                    <a:pt x="102" y="58"/>
                  </a:lnTo>
                  <a:lnTo>
                    <a:pt x="98" y="62"/>
                  </a:lnTo>
                  <a:lnTo>
                    <a:pt x="94" y="68"/>
                  </a:lnTo>
                  <a:lnTo>
                    <a:pt x="88" y="72"/>
                  </a:lnTo>
                  <a:lnTo>
                    <a:pt x="82" y="76"/>
                  </a:lnTo>
                  <a:lnTo>
                    <a:pt x="76" y="80"/>
                  </a:lnTo>
                  <a:lnTo>
                    <a:pt x="72" y="84"/>
                  </a:lnTo>
                  <a:lnTo>
                    <a:pt x="68" y="88"/>
                  </a:lnTo>
                  <a:lnTo>
                    <a:pt x="64" y="90"/>
                  </a:lnTo>
                  <a:lnTo>
                    <a:pt x="64" y="90"/>
                  </a:lnTo>
                  <a:lnTo>
                    <a:pt x="40" y="90"/>
                  </a:lnTo>
                  <a:lnTo>
                    <a:pt x="22" y="96"/>
                  </a:lnTo>
                  <a:lnTo>
                    <a:pt x="6" y="106"/>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41" name="Freeform 399"/>
            <p:cNvSpPr/>
            <p:nvPr/>
          </p:nvSpPr>
          <p:spPr bwMode="gray">
            <a:xfrm>
              <a:off x="3875151" y="3832709"/>
              <a:ext cx="44434" cy="29602"/>
            </a:xfrm>
            <a:custGeom>
              <a:avLst/>
              <a:gdLst>
                <a:gd name="T0" fmla="*/ 8 w 24"/>
                <a:gd name="T1" fmla="*/ 0 h 16"/>
                <a:gd name="T2" fmla="*/ 0 w 24"/>
                <a:gd name="T3" fmla="*/ 10 h 16"/>
                <a:gd name="T4" fmla="*/ 8 w 24"/>
                <a:gd name="T5" fmla="*/ 16 h 16"/>
                <a:gd name="T6" fmla="*/ 18 w 24"/>
                <a:gd name="T7" fmla="*/ 8 h 16"/>
                <a:gd name="T8" fmla="*/ 24 w 24"/>
                <a:gd name="T9" fmla="*/ 2 h 16"/>
                <a:gd name="T10" fmla="*/ 8 w 24"/>
                <a:gd name="T11" fmla="*/ 0 h 16"/>
              </a:gdLst>
              <a:ahLst/>
              <a:cxnLst>
                <a:cxn ang="0">
                  <a:pos x="T0" y="T1"/>
                </a:cxn>
                <a:cxn ang="0">
                  <a:pos x="T2" y="T3"/>
                </a:cxn>
                <a:cxn ang="0">
                  <a:pos x="T4" y="T5"/>
                </a:cxn>
                <a:cxn ang="0">
                  <a:pos x="T6" y="T7"/>
                </a:cxn>
                <a:cxn ang="0">
                  <a:pos x="T8" y="T9"/>
                </a:cxn>
                <a:cxn ang="0">
                  <a:pos x="T10" y="T11"/>
                </a:cxn>
              </a:cxnLst>
              <a:rect l="0" t="0" r="r" b="b"/>
              <a:pathLst>
                <a:path w="24" h="16">
                  <a:moveTo>
                    <a:pt x="8" y="0"/>
                  </a:moveTo>
                  <a:lnTo>
                    <a:pt x="0" y="10"/>
                  </a:lnTo>
                  <a:lnTo>
                    <a:pt x="8" y="16"/>
                  </a:lnTo>
                  <a:lnTo>
                    <a:pt x="18" y="8"/>
                  </a:lnTo>
                  <a:lnTo>
                    <a:pt x="24" y="2"/>
                  </a:lnTo>
                  <a:lnTo>
                    <a:pt x="8"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42" name="Freeform 400"/>
            <p:cNvSpPr/>
            <p:nvPr/>
          </p:nvSpPr>
          <p:spPr bwMode="gray">
            <a:xfrm>
              <a:off x="4056588" y="3481180"/>
              <a:ext cx="144409" cy="111009"/>
            </a:xfrm>
            <a:custGeom>
              <a:avLst/>
              <a:gdLst>
                <a:gd name="T0" fmla="*/ 36 w 78"/>
                <a:gd name="T1" fmla="*/ 6 h 60"/>
                <a:gd name="T2" fmla="*/ 36 w 78"/>
                <a:gd name="T3" fmla="*/ 6 h 60"/>
                <a:gd name="T4" fmla="*/ 34 w 78"/>
                <a:gd name="T5" fmla="*/ 4 h 60"/>
                <a:gd name="T6" fmla="*/ 32 w 78"/>
                <a:gd name="T7" fmla="*/ 2 h 60"/>
                <a:gd name="T8" fmla="*/ 30 w 78"/>
                <a:gd name="T9" fmla="*/ 0 h 60"/>
                <a:gd name="T10" fmla="*/ 28 w 78"/>
                <a:gd name="T11" fmla="*/ 0 h 60"/>
                <a:gd name="T12" fmla="*/ 26 w 78"/>
                <a:gd name="T13" fmla="*/ 2 h 60"/>
                <a:gd name="T14" fmla="*/ 24 w 78"/>
                <a:gd name="T15" fmla="*/ 4 h 60"/>
                <a:gd name="T16" fmla="*/ 22 w 78"/>
                <a:gd name="T17" fmla="*/ 12 h 60"/>
                <a:gd name="T18" fmla="*/ 20 w 78"/>
                <a:gd name="T19" fmla="*/ 18 h 60"/>
                <a:gd name="T20" fmla="*/ 20 w 78"/>
                <a:gd name="T21" fmla="*/ 22 h 60"/>
                <a:gd name="T22" fmla="*/ 20 w 78"/>
                <a:gd name="T23" fmla="*/ 26 h 60"/>
                <a:gd name="T24" fmla="*/ 18 w 78"/>
                <a:gd name="T25" fmla="*/ 28 h 60"/>
                <a:gd name="T26" fmla="*/ 16 w 78"/>
                <a:gd name="T27" fmla="*/ 32 h 60"/>
                <a:gd name="T28" fmla="*/ 12 w 78"/>
                <a:gd name="T29" fmla="*/ 36 h 60"/>
                <a:gd name="T30" fmla="*/ 10 w 78"/>
                <a:gd name="T31" fmla="*/ 42 h 60"/>
                <a:gd name="T32" fmla="*/ 6 w 78"/>
                <a:gd name="T33" fmla="*/ 46 h 60"/>
                <a:gd name="T34" fmla="*/ 4 w 78"/>
                <a:gd name="T35" fmla="*/ 48 h 60"/>
                <a:gd name="T36" fmla="*/ 2 w 78"/>
                <a:gd name="T37" fmla="*/ 50 h 60"/>
                <a:gd name="T38" fmla="*/ 0 w 78"/>
                <a:gd name="T39" fmla="*/ 52 h 60"/>
                <a:gd name="T40" fmla="*/ 0 w 78"/>
                <a:gd name="T41" fmla="*/ 54 h 60"/>
                <a:gd name="T42" fmla="*/ 0 w 78"/>
                <a:gd name="T43" fmla="*/ 56 h 60"/>
                <a:gd name="T44" fmla="*/ 4 w 78"/>
                <a:gd name="T45" fmla="*/ 56 h 60"/>
                <a:gd name="T46" fmla="*/ 8 w 78"/>
                <a:gd name="T47" fmla="*/ 58 h 60"/>
                <a:gd name="T48" fmla="*/ 14 w 78"/>
                <a:gd name="T49" fmla="*/ 58 h 60"/>
                <a:gd name="T50" fmla="*/ 20 w 78"/>
                <a:gd name="T51" fmla="*/ 58 h 60"/>
                <a:gd name="T52" fmla="*/ 26 w 78"/>
                <a:gd name="T53" fmla="*/ 58 h 60"/>
                <a:gd name="T54" fmla="*/ 30 w 78"/>
                <a:gd name="T55" fmla="*/ 56 h 60"/>
                <a:gd name="T56" fmla="*/ 32 w 78"/>
                <a:gd name="T57" fmla="*/ 56 h 60"/>
                <a:gd name="T58" fmla="*/ 38 w 78"/>
                <a:gd name="T59" fmla="*/ 60 h 60"/>
                <a:gd name="T60" fmla="*/ 48 w 78"/>
                <a:gd name="T61" fmla="*/ 58 h 60"/>
                <a:gd name="T62" fmla="*/ 48 w 78"/>
                <a:gd name="T63" fmla="*/ 58 h 60"/>
                <a:gd name="T64" fmla="*/ 50 w 78"/>
                <a:gd name="T65" fmla="*/ 56 h 60"/>
                <a:gd name="T66" fmla="*/ 52 w 78"/>
                <a:gd name="T67" fmla="*/ 52 h 60"/>
                <a:gd name="T68" fmla="*/ 54 w 78"/>
                <a:gd name="T69" fmla="*/ 50 h 60"/>
                <a:gd name="T70" fmla="*/ 56 w 78"/>
                <a:gd name="T71" fmla="*/ 46 h 60"/>
                <a:gd name="T72" fmla="*/ 60 w 78"/>
                <a:gd name="T73" fmla="*/ 44 h 60"/>
                <a:gd name="T74" fmla="*/ 62 w 78"/>
                <a:gd name="T75" fmla="*/ 44 h 60"/>
                <a:gd name="T76" fmla="*/ 64 w 78"/>
                <a:gd name="T77" fmla="*/ 44 h 60"/>
                <a:gd name="T78" fmla="*/ 66 w 78"/>
                <a:gd name="T79" fmla="*/ 42 h 60"/>
                <a:gd name="T80" fmla="*/ 70 w 78"/>
                <a:gd name="T81" fmla="*/ 40 h 60"/>
                <a:gd name="T82" fmla="*/ 72 w 78"/>
                <a:gd name="T83" fmla="*/ 38 h 60"/>
                <a:gd name="T84" fmla="*/ 74 w 78"/>
                <a:gd name="T85" fmla="*/ 36 h 60"/>
                <a:gd name="T86" fmla="*/ 76 w 78"/>
                <a:gd name="T87" fmla="*/ 34 h 60"/>
                <a:gd name="T88" fmla="*/ 78 w 78"/>
                <a:gd name="T89" fmla="*/ 32 h 60"/>
                <a:gd name="T90" fmla="*/ 78 w 78"/>
                <a:gd name="T91" fmla="*/ 32 h 60"/>
                <a:gd name="T92" fmla="*/ 78 w 78"/>
                <a:gd name="T93" fmla="*/ 30 h 60"/>
                <a:gd name="T94" fmla="*/ 78 w 78"/>
                <a:gd name="T95" fmla="*/ 26 h 60"/>
                <a:gd name="T96" fmla="*/ 78 w 78"/>
                <a:gd name="T97" fmla="*/ 24 h 60"/>
                <a:gd name="T98" fmla="*/ 76 w 78"/>
                <a:gd name="T99" fmla="*/ 22 h 60"/>
                <a:gd name="T100" fmla="*/ 74 w 78"/>
                <a:gd name="T101" fmla="*/ 20 h 60"/>
                <a:gd name="T102" fmla="*/ 72 w 78"/>
                <a:gd name="T103" fmla="*/ 22 h 60"/>
                <a:gd name="T104" fmla="*/ 70 w 78"/>
                <a:gd name="T105" fmla="*/ 24 h 60"/>
                <a:gd name="T106" fmla="*/ 66 w 78"/>
                <a:gd name="T107" fmla="*/ 26 h 60"/>
                <a:gd name="T108" fmla="*/ 64 w 78"/>
                <a:gd name="T109" fmla="*/ 26 h 60"/>
                <a:gd name="T110" fmla="*/ 62 w 78"/>
                <a:gd name="T111" fmla="*/ 26 h 60"/>
                <a:gd name="T112" fmla="*/ 58 w 78"/>
                <a:gd name="T113" fmla="*/ 24 h 60"/>
                <a:gd name="T114" fmla="*/ 52 w 78"/>
                <a:gd name="T115" fmla="*/ 22 h 60"/>
                <a:gd name="T116" fmla="*/ 46 w 78"/>
                <a:gd name="T117" fmla="*/ 20 h 60"/>
                <a:gd name="T118" fmla="*/ 42 w 78"/>
                <a:gd name="T119" fmla="*/ 16 h 60"/>
                <a:gd name="T120" fmla="*/ 38 w 78"/>
                <a:gd name="T121" fmla="*/ 12 h 60"/>
                <a:gd name="T122" fmla="*/ 36 w 78"/>
                <a:gd name="T123"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8" h="60">
                  <a:moveTo>
                    <a:pt x="36" y="6"/>
                  </a:moveTo>
                  <a:lnTo>
                    <a:pt x="36" y="6"/>
                  </a:lnTo>
                  <a:lnTo>
                    <a:pt x="34" y="4"/>
                  </a:lnTo>
                  <a:lnTo>
                    <a:pt x="32" y="2"/>
                  </a:lnTo>
                  <a:lnTo>
                    <a:pt x="30" y="0"/>
                  </a:lnTo>
                  <a:lnTo>
                    <a:pt x="28" y="0"/>
                  </a:lnTo>
                  <a:lnTo>
                    <a:pt x="26" y="2"/>
                  </a:lnTo>
                  <a:lnTo>
                    <a:pt x="24" y="4"/>
                  </a:lnTo>
                  <a:lnTo>
                    <a:pt x="22" y="12"/>
                  </a:lnTo>
                  <a:lnTo>
                    <a:pt x="20" y="18"/>
                  </a:lnTo>
                  <a:lnTo>
                    <a:pt x="20" y="22"/>
                  </a:lnTo>
                  <a:lnTo>
                    <a:pt x="20" y="26"/>
                  </a:lnTo>
                  <a:lnTo>
                    <a:pt x="18" y="28"/>
                  </a:lnTo>
                  <a:lnTo>
                    <a:pt x="16" y="32"/>
                  </a:lnTo>
                  <a:lnTo>
                    <a:pt x="12" y="36"/>
                  </a:lnTo>
                  <a:lnTo>
                    <a:pt x="10" y="42"/>
                  </a:lnTo>
                  <a:lnTo>
                    <a:pt x="6" y="46"/>
                  </a:lnTo>
                  <a:lnTo>
                    <a:pt x="4" y="48"/>
                  </a:lnTo>
                  <a:lnTo>
                    <a:pt x="2" y="50"/>
                  </a:lnTo>
                  <a:lnTo>
                    <a:pt x="0" y="52"/>
                  </a:lnTo>
                  <a:lnTo>
                    <a:pt x="0" y="54"/>
                  </a:lnTo>
                  <a:lnTo>
                    <a:pt x="0" y="56"/>
                  </a:lnTo>
                  <a:lnTo>
                    <a:pt x="4" y="56"/>
                  </a:lnTo>
                  <a:lnTo>
                    <a:pt x="8" y="58"/>
                  </a:lnTo>
                  <a:lnTo>
                    <a:pt x="14" y="58"/>
                  </a:lnTo>
                  <a:lnTo>
                    <a:pt x="20" y="58"/>
                  </a:lnTo>
                  <a:lnTo>
                    <a:pt x="26" y="58"/>
                  </a:lnTo>
                  <a:lnTo>
                    <a:pt x="30" y="56"/>
                  </a:lnTo>
                  <a:lnTo>
                    <a:pt x="32" y="56"/>
                  </a:lnTo>
                  <a:lnTo>
                    <a:pt x="38" y="60"/>
                  </a:lnTo>
                  <a:lnTo>
                    <a:pt x="48" y="58"/>
                  </a:lnTo>
                  <a:lnTo>
                    <a:pt x="48" y="58"/>
                  </a:lnTo>
                  <a:lnTo>
                    <a:pt x="50" y="56"/>
                  </a:lnTo>
                  <a:lnTo>
                    <a:pt x="52" y="52"/>
                  </a:lnTo>
                  <a:lnTo>
                    <a:pt x="54" y="50"/>
                  </a:lnTo>
                  <a:lnTo>
                    <a:pt x="56" y="46"/>
                  </a:lnTo>
                  <a:lnTo>
                    <a:pt x="60" y="44"/>
                  </a:lnTo>
                  <a:lnTo>
                    <a:pt x="62" y="44"/>
                  </a:lnTo>
                  <a:lnTo>
                    <a:pt x="64" y="44"/>
                  </a:lnTo>
                  <a:lnTo>
                    <a:pt x="66" y="42"/>
                  </a:lnTo>
                  <a:lnTo>
                    <a:pt x="70" y="40"/>
                  </a:lnTo>
                  <a:lnTo>
                    <a:pt x="72" y="38"/>
                  </a:lnTo>
                  <a:lnTo>
                    <a:pt x="74" y="36"/>
                  </a:lnTo>
                  <a:lnTo>
                    <a:pt x="76" y="34"/>
                  </a:lnTo>
                  <a:lnTo>
                    <a:pt x="78" y="32"/>
                  </a:lnTo>
                  <a:lnTo>
                    <a:pt x="78" y="32"/>
                  </a:lnTo>
                  <a:lnTo>
                    <a:pt x="78" y="30"/>
                  </a:lnTo>
                  <a:lnTo>
                    <a:pt x="78" y="26"/>
                  </a:lnTo>
                  <a:lnTo>
                    <a:pt x="78" y="24"/>
                  </a:lnTo>
                  <a:lnTo>
                    <a:pt x="76" y="22"/>
                  </a:lnTo>
                  <a:lnTo>
                    <a:pt x="74" y="20"/>
                  </a:lnTo>
                  <a:lnTo>
                    <a:pt x="72" y="22"/>
                  </a:lnTo>
                  <a:lnTo>
                    <a:pt x="70" y="24"/>
                  </a:lnTo>
                  <a:lnTo>
                    <a:pt x="66" y="26"/>
                  </a:lnTo>
                  <a:lnTo>
                    <a:pt x="64" y="26"/>
                  </a:lnTo>
                  <a:lnTo>
                    <a:pt x="62" y="26"/>
                  </a:lnTo>
                  <a:lnTo>
                    <a:pt x="58" y="24"/>
                  </a:lnTo>
                  <a:lnTo>
                    <a:pt x="52" y="22"/>
                  </a:lnTo>
                  <a:lnTo>
                    <a:pt x="46" y="20"/>
                  </a:lnTo>
                  <a:lnTo>
                    <a:pt x="42" y="16"/>
                  </a:lnTo>
                  <a:lnTo>
                    <a:pt x="38" y="12"/>
                  </a:lnTo>
                  <a:lnTo>
                    <a:pt x="36" y="6"/>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43" name="Freeform 401"/>
            <p:cNvSpPr/>
            <p:nvPr/>
          </p:nvSpPr>
          <p:spPr bwMode="gray">
            <a:xfrm>
              <a:off x="2501415" y="3795706"/>
              <a:ext cx="148112" cy="62905"/>
            </a:xfrm>
            <a:custGeom>
              <a:avLst/>
              <a:gdLst>
                <a:gd name="T0" fmla="*/ 58 w 80"/>
                <a:gd name="T1" fmla="*/ 0 h 34"/>
                <a:gd name="T2" fmla="*/ 52 w 80"/>
                <a:gd name="T3" fmla="*/ 2 h 34"/>
                <a:gd name="T4" fmla="*/ 38 w 80"/>
                <a:gd name="T5" fmla="*/ 2 h 34"/>
                <a:gd name="T6" fmla="*/ 24 w 80"/>
                <a:gd name="T7" fmla="*/ 2 h 34"/>
                <a:gd name="T8" fmla="*/ 16 w 80"/>
                <a:gd name="T9" fmla="*/ 2 h 34"/>
                <a:gd name="T10" fmla="*/ 0 w 80"/>
                <a:gd name="T11" fmla="*/ 16 h 34"/>
                <a:gd name="T12" fmla="*/ 0 w 80"/>
                <a:gd name="T13" fmla="*/ 22 h 34"/>
                <a:gd name="T14" fmla="*/ 0 w 80"/>
                <a:gd name="T15" fmla="*/ 22 h 34"/>
                <a:gd name="T16" fmla="*/ 2 w 80"/>
                <a:gd name="T17" fmla="*/ 24 h 34"/>
                <a:gd name="T18" fmla="*/ 2 w 80"/>
                <a:gd name="T19" fmla="*/ 28 h 34"/>
                <a:gd name="T20" fmla="*/ 4 w 80"/>
                <a:gd name="T21" fmla="*/ 30 h 34"/>
                <a:gd name="T22" fmla="*/ 6 w 80"/>
                <a:gd name="T23" fmla="*/ 30 h 34"/>
                <a:gd name="T24" fmla="*/ 8 w 80"/>
                <a:gd name="T25" fmla="*/ 30 h 34"/>
                <a:gd name="T26" fmla="*/ 12 w 80"/>
                <a:gd name="T27" fmla="*/ 28 h 34"/>
                <a:gd name="T28" fmla="*/ 16 w 80"/>
                <a:gd name="T29" fmla="*/ 28 h 34"/>
                <a:gd name="T30" fmla="*/ 20 w 80"/>
                <a:gd name="T31" fmla="*/ 30 h 34"/>
                <a:gd name="T32" fmla="*/ 26 w 80"/>
                <a:gd name="T33" fmla="*/ 34 h 34"/>
                <a:gd name="T34" fmla="*/ 26 w 80"/>
                <a:gd name="T35" fmla="*/ 32 h 34"/>
                <a:gd name="T36" fmla="*/ 30 w 80"/>
                <a:gd name="T37" fmla="*/ 28 h 34"/>
                <a:gd name="T38" fmla="*/ 40 w 80"/>
                <a:gd name="T39" fmla="*/ 26 h 34"/>
                <a:gd name="T40" fmla="*/ 58 w 80"/>
                <a:gd name="T41" fmla="*/ 24 h 34"/>
                <a:gd name="T42" fmla="*/ 58 w 80"/>
                <a:gd name="T43" fmla="*/ 24 h 34"/>
                <a:gd name="T44" fmla="*/ 58 w 80"/>
                <a:gd name="T45" fmla="*/ 22 h 34"/>
                <a:gd name="T46" fmla="*/ 58 w 80"/>
                <a:gd name="T47" fmla="*/ 20 h 34"/>
                <a:gd name="T48" fmla="*/ 60 w 80"/>
                <a:gd name="T49" fmla="*/ 16 h 34"/>
                <a:gd name="T50" fmla="*/ 62 w 80"/>
                <a:gd name="T51" fmla="*/ 14 h 34"/>
                <a:gd name="T52" fmla="*/ 66 w 80"/>
                <a:gd name="T53" fmla="*/ 12 h 34"/>
                <a:gd name="T54" fmla="*/ 72 w 80"/>
                <a:gd name="T55" fmla="*/ 10 h 34"/>
                <a:gd name="T56" fmla="*/ 80 w 80"/>
                <a:gd name="T57" fmla="*/ 10 h 34"/>
                <a:gd name="T58" fmla="*/ 78 w 80"/>
                <a:gd name="T59" fmla="*/ 8 h 34"/>
                <a:gd name="T60" fmla="*/ 76 w 80"/>
                <a:gd name="T61" fmla="*/ 8 h 34"/>
                <a:gd name="T62" fmla="*/ 70 w 80"/>
                <a:gd name="T63" fmla="*/ 8 h 34"/>
                <a:gd name="T64" fmla="*/ 64 w 80"/>
                <a:gd name="T65" fmla="*/ 6 h 34"/>
                <a:gd name="T66" fmla="*/ 60 w 80"/>
                <a:gd name="T67" fmla="*/ 4 h 34"/>
                <a:gd name="T68" fmla="*/ 58 w 80"/>
                <a:gd name="T69"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0" h="34">
                  <a:moveTo>
                    <a:pt x="58" y="0"/>
                  </a:moveTo>
                  <a:lnTo>
                    <a:pt x="52" y="2"/>
                  </a:lnTo>
                  <a:lnTo>
                    <a:pt x="38" y="2"/>
                  </a:lnTo>
                  <a:lnTo>
                    <a:pt x="24" y="2"/>
                  </a:lnTo>
                  <a:lnTo>
                    <a:pt x="16" y="2"/>
                  </a:lnTo>
                  <a:lnTo>
                    <a:pt x="0" y="16"/>
                  </a:lnTo>
                  <a:lnTo>
                    <a:pt x="0" y="22"/>
                  </a:lnTo>
                  <a:lnTo>
                    <a:pt x="0" y="22"/>
                  </a:lnTo>
                  <a:lnTo>
                    <a:pt x="2" y="24"/>
                  </a:lnTo>
                  <a:lnTo>
                    <a:pt x="2" y="28"/>
                  </a:lnTo>
                  <a:lnTo>
                    <a:pt x="4" y="30"/>
                  </a:lnTo>
                  <a:lnTo>
                    <a:pt x="6" y="30"/>
                  </a:lnTo>
                  <a:lnTo>
                    <a:pt x="8" y="30"/>
                  </a:lnTo>
                  <a:lnTo>
                    <a:pt x="12" y="28"/>
                  </a:lnTo>
                  <a:lnTo>
                    <a:pt x="16" y="28"/>
                  </a:lnTo>
                  <a:lnTo>
                    <a:pt x="20" y="30"/>
                  </a:lnTo>
                  <a:lnTo>
                    <a:pt x="26" y="34"/>
                  </a:lnTo>
                  <a:lnTo>
                    <a:pt x="26" y="32"/>
                  </a:lnTo>
                  <a:lnTo>
                    <a:pt x="30" y="28"/>
                  </a:lnTo>
                  <a:lnTo>
                    <a:pt x="40" y="26"/>
                  </a:lnTo>
                  <a:lnTo>
                    <a:pt x="58" y="24"/>
                  </a:lnTo>
                  <a:lnTo>
                    <a:pt x="58" y="24"/>
                  </a:lnTo>
                  <a:lnTo>
                    <a:pt x="58" y="22"/>
                  </a:lnTo>
                  <a:lnTo>
                    <a:pt x="58" y="20"/>
                  </a:lnTo>
                  <a:lnTo>
                    <a:pt x="60" y="16"/>
                  </a:lnTo>
                  <a:lnTo>
                    <a:pt x="62" y="14"/>
                  </a:lnTo>
                  <a:lnTo>
                    <a:pt x="66" y="12"/>
                  </a:lnTo>
                  <a:lnTo>
                    <a:pt x="72" y="10"/>
                  </a:lnTo>
                  <a:lnTo>
                    <a:pt x="80" y="10"/>
                  </a:lnTo>
                  <a:lnTo>
                    <a:pt x="78" y="8"/>
                  </a:lnTo>
                  <a:lnTo>
                    <a:pt x="76" y="8"/>
                  </a:lnTo>
                  <a:lnTo>
                    <a:pt x="70" y="8"/>
                  </a:lnTo>
                  <a:lnTo>
                    <a:pt x="64" y="6"/>
                  </a:lnTo>
                  <a:lnTo>
                    <a:pt x="60" y="4"/>
                  </a:lnTo>
                  <a:lnTo>
                    <a:pt x="58"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44" name="Freeform 402"/>
            <p:cNvSpPr/>
            <p:nvPr/>
          </p:nvSpPr>
          <p:spPr bwMode="gray">
            <a:xfrm>
              <a:off x="2501415" y="3795706"/>
              <a:ext cx="148112" cy="62905"/>
            </a:xfrm>
            <a:custGeom>
              <a:avLst/>
              <a:gdLst>
                <a:gd name="T0" fmla="*/ 56 w 80"/>
                <a:gd name="T1" fmla="*/ 0 h 34"/>
                <a:gd name="T2" fmla="*/ 50 w 80"/>
                <a:gd name="T3" fmla="*/ 2 h 34"/>
                <a:gd name="T4" fmla="*/ 38 w 80"/>
                <a:gd name="T5" fmla="*/ 2 h 34"/>
                <a:gd name="T6" fmla="*/ 24 w 80"/>
                <a:gd name="T7" fmla="*/ 2 h 34"/>
                <a:gd name="T8" fmla="*/ 16 w 80"/>
                <a:gd name="T9" fmla="*/ 2 h 34"/>
                <a:gd name="T10" fmla="*/ 0 w 80"/>
                <a:gd name="T11" fmla="*/ 16 h 34"/>
                <a:gd name="T12" fmla="*/ 0 w 80"/>
                <a:gd name="T13" fmla="*/ 22 h 34"/>
                <a:gd name="T14" fmla="*/ 0 w 80"/>
                <a:gd name="T15" fmla="*/ 22 h 34"/>
                <a:gd name="T16" fmla="*/ 2 w 80"/>
                <a:gd name="T17" fmla="*/ 24 h 34"/>
                <a:gd name="T18" fmla="*/ 2 w 80"/>
                <a:gd name="T19" fmla="*/ 28 h 34"/>
                <a:gd name="T20" fmla="*/ 4 w 80"/>
                <a:gd name="T21" fmla="*/ 30 h 34"/>
                <a:gd name="T22" fmla="*/ 6 w 80"/>
                <a:gd name="T23" fmla="*/ 30 h 34"/>
                <a:gd name="T24" fmla="*/ 8 w 80"/>
                <a:gd name="T25" fmla="*/ 30 h 34"/>
                <a:gd name="T26" fmla="*/ 12 w 80"/>
                <a:gd name="T27" fmla="*/ 28 h 34"/>
                <a:gd name="T28" fmla="*/ 16 w 80"/>
                <a:gd name="T29" fmla="*/ 28 h 34"/>
                <a:gd name="T30" fmla="*/ 20 w 80"/>
                <a:gd name="T31" fmla="*/ 30 h 34"/>
                <a:gd name="T32" fmla="*/ 26 w 80"/>
                <a:gd name="T33" fmla="*/ 34 h 34"/>
                <a:gd name="T34" fmla="*/ 26 w 80"/>
                <a:gd name="T35" fmla="*/ 32 h 34"/>
                <a:gd name="T36" fmla="*/ 30 w 80"/>
                <a:gd name="T37" fmla="*/ 28 h 34"/>
                <a:gd name="T38" fmla="*/ 40 w 80"/>
                <a:gd name="T39" fmla="*/ 26 h 34"/>
                <a:gd name="T40" fmla="*/ 58 w 80"/>
                <a:gd name="T41" fmla="*/ 24 h 34"/>
                <a:gd name="T42" fmla="*/ 58 w 80"/>
                <a:gd name="T43" fmla="*/ 24 h 34"/>
                <a:gd name="T44" fmla="*/ 58 w 80"/>
                <a:gd name="T45" fmla="*/ 22 h 34"/>
                <a:gd name="T46" fmla="*/ 58 w 80"/>
                <a:gd name="T47" fmla="*/ 20 h 34"/>
                <a:gd name="T48" fmla="*/ 60 w 80"/>
                <a:gd name="T49" fmla="*/ 16 h 34"/>
                <a:gd name="T50" fmla="*/ 62 w 80"/>
                <a:gd name="T51" fmla="*/ 14 h 34"/>
                <a:gd name="T52" fmla="*/ 66 w 80"/>
                <a:gd name="T53" fmla="*/ 12 h 34"/>
                <a:gd name="T54" fmla="*/ 72 w 80"/>
                <a:gd name="T55" fmla="*/ 10 h 34"/>
                <a:gd name="T56" fmla="*/ 80 w 80"/>
                <a:gd name="T57" fmla="*/ 10 h 34"/>
                <a:gd name="T58" fmla="*/ 78 w 80"/>
                <a:gd name="T59" fmla="*/ 8 h 34"/>
                <a:gd name="T60" fmla="*/ 74 w 80"/>
                <a:gd name="T61" fmla="*/ 8 h 34"/>
                <a:gd name="T62" fmla="*/ 70 w 80"/>
                <a:gd name="T63" fmla="*/ 8 h 34"/>
                <a:gd name="T64" fmla="*/ 64 w 80"/>
                <a:gd name="T65" fmla="*/ 6 h 34"/>
                <a:gd name="T66" fmla="*/ 60 w 80"/>
                <a:gd name="T67" fmla="*/ 4 h 34"/>
                <a:gd name="T68" fmla="*/ 56 w 80"/>
                <a:gd name="T69"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0" h="34">
                  <a:moveTo>
                    <a:pt x="56" y="0"/>
                  </a:moveTo>
                  <a:lnTo>
                    <a:pt x="50" y="2"/>
                  </a:lnTo>
                  <a:lnTo>
                    <a:pt x="38" y="2"/>
                  </a:lnTo>
                  <a:lnTo>
                    <a:pt x="24" y="2"/>
                  </a:lnTo>
                  <a:lnTo>
                    <a:pt x="16" y="2"/>
                  </a:lnTo>
                  <a:lnTo>
                    <a:pt x="0" y="16"/>
                  </a:lnTo>
                  <a:lnTo>
                    <a:pt x="0" y="22"/>
                  </a:lnTo>
                  <a:lnTo>
                    <a:pt x="0" y="22"/>
                  </a:lnTo>
                  <a:lnTo>
                    <a:pt x="2" y="24"/>
                  </a:lnTo>
                  <a:lnTo>
                    <a:pt x="2" y="28"/>
                  </a:lnTo>
                  <a:lnTo>
                    <a:pt x="4" y="30"/>
                  </a:lnTo>
                  <a:lnTo>
                    <a:pt x="6" y="30"/>
                  </a:lnTo>
                  <a:lnTo>
                    <a:pt x="8" y="30"/>
                  </a:lnTo>
                  <a:lnTo>
                    <a:pt x="12" y="28"/>
                  </a:lnTo>
                  <a:lnTo>
                    <a:pt x="16" y="28"/>
                  </a:lnTo>
                  <a:lnTo>
                    <a:pt x="20" y="30"/>
                  </a:lnTo>
                  <a:lnTo>
                    <a:pt x="26" y="34"/>
                  </a:lnTo>
                  <a:lnTo>
                    <a:pt x="26" y="32"/>
                  </a:lnTo>
                  <a:lnTo>
                    <a:pt x="30" y="28"/>
                  </a:lnTo>
                  <a:lnTo>
                    <a:pt x="40" y="26"/>
                  </a:lnTo>
                  <a:lnTo>
                    <a:pt x="58" y="24"/>
                  </a:lnTo>
                  <a:lnTo>
                    <a:pt x="58" y="24"/>
                  </a:lnTo>
                  <a:lnTo>
                    <a:pt x="58" y="22"/>
                  </a:lnTo>
                  <a:lnTo>
                    <a:pt x="58" y="20"/>
                  </a:lnTo>
                  <a:lnTo>
                    <a:pt x="60" y="16"/>
                  </a:lnTo>
                  <a:lnTo>
                    <a:pt x="62" y="14"/>
                  </a:lnTo>
                  <a:lnTo>
                    <a:pt x="66" y="12"/>
                  </a:lnTo>
                  <a:lnTo>
                    <a:pt x="72" y="10"/>
                  </a:lnTo>
                  <a:lnTo>
                    <a:pt x="80" y="10"/>
                  </a:lnTo>
                  <a:lnTo>
                    <a:pt x="78" y="8"/>
                  </a:lnTo>
                  <a:lnTo>
                    <a:pt x="74" y="8"/>
                  </a:lnTo>
                  <a:lnTo>
                    <a:pt x="70" y="8"/>
                  </a:lnTo>
                  <a:lnTo>
                    <a:pt x="64" y="6"/>
                  </a:lnTo>
                  <a:lnTo>
                    <a:pt x="60" y="4"/>
                  </a:lnTo>
                  <a:lnTo>
                    <a:pt x="56"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45" name="Freeform 403"/>
            <p:cNvSpPr/>
            <p:nvPr/>
          </p:nvSpPr>
          <p:spPr bwMode="gray">
            <a:xfrm>
              <a:off x="924025" y="2234179"/>
              <a:ext cx="622069" cy="762262"/>
            </a:xfrm>
            <a:custGeom>
              <a:avLst/>
              <a:gdLst>
                <a:gd name="T0" fmla="*/ 302 w 336"/>
                <a:gd name="T1" fmla="*/ 44 h 412"/>
                <a:gd name="T2" fmla="*/ 314 w 336"/>
                <a:gd name="T3" fmla="*/ 42 h 412"/>
                <a:gd name="T4" fmla="*/ 312 w 336"/>
                <a:gd name="T5" fmla="*/ 42 h 412"/>
                <a:gd name="T6" fmla="*/ 326 w 336"/>
                <a:gd name="T7" fmla="*/ 38 h 412"/>
                <a:gd name="T8" fmla="*/ 330 w 336"/>
                <a:gd name="T9" fmla="*/ 22 h 412"/>
                <a:gd name="T10" fmla="*/ 302 w 336"/>
                <a:gd name="T11" fmla="*/ 4 h 412"/>
                <a:gd name="T12" fmla="*/ 250 w 336"/>
                <a:gd name="T13" fmla="*/ 8 h 412"/>
                <a:gd name="T14" fmla="*/ 230 w 336"/>
                <a:gd name="T15" fmla="*/ 14 h 412"/>
                <a:gd name="T16" fmla="*/ 218 w 336"/>
                <a:gd name="T17" fmla="*/ 20 h 412"/>
                <a:gd name="T18" fmla="*/ 214 w 336"/>
                <a:gd name="T19" fmla="*/ 26 h 412"/>
                <a:gd name="T20" fmla="*/ 204 w 336"/>
                <a:gd name="T21" fmla="*/ 36 h 412"/>
                <a:gd name="T22" fmla="*/ 194 w 336"/>
                <a:gd name="T23" fmla="*/ 34 h 412"/>
                <a:gd name="T24" fmla="*/ 186 w 336"/>
                <a:gd name="T25" fmla="*/ 34 h 412"/>
                <a:gd name="T26" fmla="*/ 176 w 336"/>
                <a:gd name="T27" fmla="*/ 48 h 412"/>
                <a:gd name="T28" fmla="*/ 158 w 336"/>
                <a:gd name="T29" fmla="*/ 58 h 412"/>
                <a:gd name="T30" fmla="*/ 148 w 336"/>
                <a:gd name="T31" fmla="*/ 76 h 412"/>
                <a:gd name="T32" fmla="*/ 136 w 336"/>
                <a:gd name="T33" fmla="*/ 114 h 412"/>
                <a:gd name="T34" fmla="*/ 106 w 336"/>
                <a:gd name="T35" fmla="*/ 170 h 412"/>
                <a:gd name="T36" fmla="*/ 94 w 336"/>
                <a:gd name="T37" fmla="*/ 200 h 412"/>
                <a:gd name="T38" fmla="*/ 72 w 336"/>
                <a:gd name="T39" fmla="*/ 230 h 412"/>
                <a:gd name="T40" fmla="*/ 26 w 336"/>
                <a:gd name="T41" fmla="*/ 278 h 412"/>
                <a:gd name="T42" fmla="*/ 16 w 336"/>
                <a:gd name="T43" fmla="*/ 284 h 412"/>
                <a:gd name="T44" fmla="*/ 8 w 336"/>
                <a:gd name="T45" fmla="*/ 300 h 412"/>
                <a:gd name="T46" fmla="*/ 4 w 336"/>
                <a:gd name="T47" fmla="*/ 334 h 412"/>
                <a:gd name="T48" fmla="*/ 10 w 336"/>
                <a:gd name="T49" fmla="*/ 344 h 412"/>
                <a:gd name="T50" fmla="*/ 6 w 336"/>
                <a:gd name="T51" fmla="*/ 352 h 412"/>
                <a:gd name="T52" fmla="*/ 2 w 336"/>
                <a:gd name="T53" fmla="*/ 364 h 412"/>
                <a:gd name="T54" fmla="*/ 4 w 336"/>
                <a:gd name="T55" fmla="*/ 384 h 412"/>
                <a:gd name="T56" fmla="*/ 10 w 336"/>
                <a:gd name="T57" fmla="*/ 400 h 412"/>
                <a:gd name="T58" fmla="*/ 28 w 336"/>
                <a:gd name="T59" fmla="*/ 412 h 412"/>
                <a:gd name="T60" fmla="*/ 46 w 336"/>
                <a:gd name="T61" fmla="*/ 402 h 412"/>
                <a:gd name="T62" fmla="*/ 54 w 336"/>
                <a:gd name="T63" fmla="*/ 390 h 412"/>
                <a:gd name="T64" fmla="*/ 58 w 336"/>
                <a:gd name="T65" fmla="*/ 376 h 412"/>
                <a:gd name="T66" fmla="*/ 68 w 336"/>
                <a:gd name="T67" fmla="*/ 370 h 412"/>
                <a:gd name="T68" fmla="*/ 76 w 336"/>
                <a:gd name="T69" fmla="*/ 358 h 412"/>
                <a:gd name="T70" fmla="*/ 80 w 336"/>
                <a:gd name="T71" fmla="*/ 342 h 412"/>
                <a:gd name="T72" fmla="*/ 92 w 336"/>
                <a:gd name="T73" fmla="*/ 354 h 412"/>
                <a:gd name="T74" fmla="*/ 100 w 336"/>
                <a:gd name="T75" fmla="*/ 318 h 412"/>
                <a:gd name="T76" fmla="*/ 102 w 336"/>
                <a:gd name="T77" fmla="*/ 260 h 412"/>
                <a:gd name="T78" fmla="*/ 132 w 336"/>
                <a:gd name="T79" fmla="*/ 198 h 412"/>
                <a:gd name="T80" fmla="*/ 140 w 336"/>
                <a:gd name="T81" fmla="*/ 178 h 412"/>
                <a:gd name="T82" fmla="*/ 154 w 336"/>
                <a:gd name="T83" fmla="*/ 162 h 412"/>
                <a:gd name="T84" fmla="*/ 162 w 336"/>
                <a:gd name="T85" fmla="*/ 134 h 412"/>
                <a:gd name="T86" fmla="*/ 170 w 336"/>
                <a:gd name="T87" fmla="*/ 112 h 412"/>
                <a:gd name="T88" fmla="*/ 224 w 336"/>
                <a:gd name="T89" fmla="*/ 64 h 412"/>
                <a:gd name="T90" fmla="*/ 238 w 336"/>
                <a:gd name="T91" fmla="*/ 66 h 412"/>
                <a:gd name="T92" fmla="*/ 264 w 336"/>
                <a:gd name="T93" fmla="*/ 70 h 412"/>
                <a:gd name="T94" fmla="*/ 276 w 336"/>
                <a:gd name="T95" fmla="*/ 64 h 412"/>
                <a:gd name="T96" fmla="*/ 278 w 336"/>
                <a:gd name="T97" fmla="*/ 56 h 412"/>
                <a:gd name="T98" fmla="*/ 294 w 336"/>
                <a:gd name="T99" fmla="*/ 50 h 412"/>
                <a:gd name="T100" fmla="*/ 328 w 336"/>
                <a:gd name="T101" fmla="*/ 64 h 412"/>
                <a:gd name="T102" fmla="*/ 326 w 336"/>
                <a:gd name="T103" fmla="*/ 52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36" h="412">
                  <a:moveTo>
                    <a:pt x="326" y="52"/>
                  </a:moveTo>
                  <a:lnTo>
                    <a:pt x="314" y="48"/>
                  </a:lnTo>
                  <a:lnTo>
                    <a:pt x="308" y="46"/>
                  </a:lnTo>
                  <a:lnTo>
                    <a:pt x="302" y="44"/>
                  </a:lnTo>
                  <a:lnTo>
                    <a:pt x="300" y="44"/>
                  </a:lnTo>
                  <a:lnTo>
                    <a:pt x="298" y="44"/>
                  </a:lnTo>
                  <a:lnTo>
                    <a:pt x="314" y="42"/>
                  </a:lnTo>
                  <a:lnTo>
                    <a:pt x="314" y="42"/>
                  </a:lnTo>
                  <a:lnTo>
                    <a:pt x="314" y="42"/>
                  </a:lnTo>
                  <a:lnTo>
                    <a:pt x="312" y="42"/>
                  </a:lnTo>
                  <a:lnTo>
                    <a:pt x="312" y="42"/>
                  </a:lnTo>
                  <a:lnTo>
                    <a:pt x="312" y="42"/>
                  </a:lnTo>
                  <a:lnTo>
                    <a:pt x="314" y="42"/>
                  </a:lnTo>
                  <a:lnTo>
                    <a:pt x="318" y="42"/>
                  </a:lnTo>
                  <a:lnTo>
                    <a:pt x="322" y="40"/>
                  </a:lnTo>
                  <a:lnTo>
                    <a:pt x="326" y="38"/>
                  </a:lnTo>
                  <a:lnTo>
                    <a:pt x="328" y="34"/>
                  </a:lnTo>
                  <a:lnTo>
                    <a:pt x="328" y="30"/>
                  </a:lnTo>
                  <a:lnTo>
                    <a:pt x="330" y="26"/>
                  </a:lnTo>
                  <a:lnTo>
                    <a:pt x="330" y="22"/>
                  </a:lnTo>
                  <a:lnTo>
                    <a:pt x="330" y="22"/>
                  </a:lnTo>
                  <a:lnTo>
                    <a:pt x="314" y="20"/>
                  </a:lnTo>
                  <a:lnTo>
                    <a:pt x="310" y="10"/>
                  </a:lnTo>
                  <a:lnTo>
                    <a:pt x="302" y="4"/>
                  </a:lnTo>
                  <a:lnTo>
                    <a:pt x="282" y="6"/>
                  </a:lnTo>
                  <a:lnTo>
                    <a:pt x="258" y="0"/>
                  </a:lnTo>
                  <a:lnTo>
                    <a:pt x="256" y="4"/>
                  </a:lnTo>
                  <a:lnTo>
                    <a:pt x="250" y="8"/>
                  </a:lnTo>
                  <a:lnTo>
                    <a:pt x="246" y="12"/>
                  </a:lnTo>
                  <a:lnTo>
                    <a:pt x="240" y="12"/>
                  </a:lnTo>
                  <a:lnTo>
                    <a:pt x="234" y="14"/>
                  </a:lnTo>
                  <a:lnTo>
                    <a:pt x="230" y="14"/>
                  </a:lnTo>
                  <a:lnTo>
                    <a:pt x="230" y="14"/>
                  </a:lnTo>
                  <a:lnTo>
                    <a:pt x="224" y="16"/>
                  </a:lnTo>
                  <a:lnTo>
                    <a:pt x="220" y="18"/>
                  </a:lnTo>
                  <a:lnTo>
                    <a:pt x="218" y="20"/>
                  </a:lnTo>
                  <a:lnTo>
                    <a:pt x="216" y="22"/>
                  </a:lnTo>
                  <a:lnTo>
                    <a:pt x="216" y="22"/>
                  </a:lnTo>
                  <a:lnTo>
                    <a:pt x="216" y="22"/>
                  </a:lnTo>
                  <a:lnTo>
                    <a:pt x="214" y="26"/>
                  </a:lnTo>
                  <a:lnTo>
                    <a:pt x="214" y="28"/>
                  </a:lnTo>
                  <a:lnTo>
                    <a:pt x="212" y="32"/>
                  </a:lnTo>
                  <a:lnTo>
                    <a:pt x="208" y="36"/>
                  </a:lnTo>
                  <a:lnTo>
                    <a:pt x="204" y="36"/>
                  </a:lnTo>
                  <a:lnTo>
                    <a:pt x="200" y="36"/>
                  </a:lnTo>
                  <a:lnTo>
                    <a:pt x="196" y="36"/>
                  </a:lnTo>
                  <a:lnTo>
                    <a:pt x="196" y="34"/>
                  </a:lnTo>
                  <a:lnTo>
                    <a:pt x="194" y="34"/>
                  </a:lnTo>
                  <a:lnTo>
                    <a:pt x="194" y="32"/>
                  </a:lnTo>
                  <a:lnTo>
                    <a:pt x="194" y="32"/>
                  </a:lnTo>
                  <a:lnTo>
                    <a:pt x="190" y="32"/>
                  </a:lnTo>
                  <a:lnTo>
                    <a:pt x="186" y="34"/>
                  </a:lnTo>
                  <a:lnTo>
                    <a:pt x="182" y="38"/>
                  </a:lnTo>
                  <a:lnTo>
                    <a:pt x="178" y="42"/>
                  </a:lnTo>
                  <a:lnTo>
                    <a:pt x="176" y="46"/>
                  </a:lnTo>
                  <a:lnTo>
                    <a:pt x="176" y="48"/>
                  </a:lnTo>
                  <a:lnTo>
                    <a:pt x="174" y="48"/>
                  </a:lnTo>
                  <a:lnTo>
                    <a:pt x="168" y="54"/>
                  </a:lnTo>
                  <a:lnTo>
                    <a:pt x="162" y="56"/>
                  </a:lnTo>
                  <a:lnTo>
                    <a:pt x="158" y="58"/>
                  </a:lnTo>
                  <a:lnTo>
                    <a:pt x="154" y="62"/>
                  </a:lnTo>
                  <a:lnTo>
                    <a:pt x="152" y="66"/>
                  </a:lnTo>
                  <a:lnTo>
                    <a:pt x="150" y="70"/>
                  </a:lnTo>
                  <a:lnTo>
                    <a:pt x="148" y="76"/>
                  </a:lnTo>
                  <a:lnTo>
                    <a:pt x="148" y="80"/>
                  </a:lnTo>
                  <a:lnTo>
                    <a:pt x="148" y="82"/>
                  </a:lnTo>
                  <a:lnTo>
                    <a:pt x="148" y="82"/>
                  </a:lnTo>
                  <a:lnTo>
                    <a:pt x="136" y="114"/>
                  </a:lnTo>
                  <a:lnTo>
                    <a:pt x="116" y="150"/>
                  </a:lnTo>
                  <a:lnTo>
                    <a:pt x="114" y="152"/>
                  </a:lnTo>
                  <a:lnTo>
                    <a:pt x="110" y="160"/>
                  </a:lnTo>
                  <a:lnTo>
                    <a:pt x="106" y="170"/>
                  </a:lnTo>
                  <a:lnTo>
                    <a:pt x="102" y="180"/>
                  </a:lnTo>
                  <a:lnTo>
                    <a:pt x="100" y="184"/>
                  </a:lnTo>
                  <a:lnTo>
                    <a:pt x="98" y="190"/>
                  </a:lnTo>
                  <a:lnTo>
                    <a:pt x="94" y="200"/>
                  </a:lnTo>
                  <a:lnTo>
                    <a:pt x="88" y="212"/>
                  </a:lnTo>
                  <a:lnTo>
                    <a:pt x="84" y="220"/>
                  </a:lnTo>
                  <a:lnTo>
                    <a:pt x="82" y="224"/>
                  </a:lnTo>
                  <a:lnTo>
                    <a:pt x="72" y="230"/>
                  </a:lnTo>
                  <a:lnTo>
                    <a:pt x="54" y="254"/>
                  </a:lnTo>
                  <a:lnTo>
                    <a:pt x="32" y="268"/>
                  </a:lnTo>
                  <a:lnTo>
                    <a:pt x="30" y="274"/>
                  </a:lnTo>
                  <a:lnTo>
                    <a:pt x="26" y="278"/>
                  </a:lnTo>
                  <a:lnTo>
                    <a:pt x="22" y="280"/>
                  </a:lnTo>
                  <a:lnTo>
                    <a:pt x="20" y="282"/>
                  </a:lnTo>
                  <a:lnTo>
                    <a:pt x="16" y="284"/>
                  </a:lnTo>
                  <a:lnTo>
                    <a:pt x="16" y="284"/>
                  </a:lnTo>
                  <a:lnTo>
                    <a:pt x="14" y="290"/>
                  </a:lnTo>
                  <a:lnTo>
                    <a:pt x="12" y="294"/>
                  </a:lnTo>
                  <a:lnTo>
                    <a:pt x="10" y="298"/>
                  </a:lnTo>
                  <a:lnTo>
                    <a:pt x="8" y="300"/>
                  </a:lnTo>
                  <a:lnTo>
                    <a:pt x="8" y="300"/>
                  </a:lnTo>
                  <a:lnTo>
                    <a:pt x="2" y="312"/>
                  </a:lnTo>
                  <a:lnTo>
                    <a:pt x="0" y="324"/>
                  </a:lnTo>
                  <a:lnTo>
                    <a:pt x="4" y="334"/>
                  </a:lnTo>
                  <a:lnTo>
                    <a:pt x="8" y="338"/>
                  </a:lnTo>
                  <a:lnTo>
                    <a:pt x="10" y="340"/>
                  </a:lnTo>
                  <a:lnTo>
                    <a:pt x="10" y="342"/>
                  </a:lnTo>
                  <a:lnTo>
                    <a:pt x="10" y="344"/>
                  </a:lnTo>
                  <a:lnTo>
                    <a:pt x="8" y="344"/>
                  </a:lnTo>
                  <a:lnTo>
                    <a:pt x="8" y="346"/>
                  </a:lnTo>
                  <a:lnTo>
                    <a:pt x="6" y="348"/>
                  </a:lnTo>
                  <a:lnTo>
                    <a:pt x="6" y="352"/>
                  </a:lnTo>
                  <a:lnTo>
                    <a:pt x="6" y="356"/>
                  </a:lnTo>
                  <a:lnTo>
                    <a:pt x="6" y="358"/>
                  </a:lnTo>
                  <a:lnTo>
                    <a:pt x="6" y="358"/>
                  </a:lnTo>
                  <a:lnTo>
                    <a:pt x="2" y="364"/>
                  </a:lnTo>
                  <a:lnTo>
                    <a:pt x="2" y="370"/>
                  </a:lnTo>
                  <a:lnTo>
                    <a:pt x="2" y="376"/>
                  </a:lnTo>
                  <a:lnTo>
                    <a:pt x="2" y="380"/>
                  </a:lnTo>
                  <a:lnTo>
                    <a:pt x="4" y="384"/>
                  </a:lnTo>
                  <a:lnTo>
                    <a:pt x="4" y="386"/>
                  </a:lnTo>
                  <a:lnTo>
                    <a:pt x="4" y="388"/>
                  </a:lnTo>
                  <a:lnTo>
                    <a:pt x="8" y="394"/>
                  </a:lnTo>
                  <a:lnTo>
                    <a:pt x="10" y="400"/>
                  </a:lnTo>
                  <a:lnTo>
                    <a:pt x="16" y="404"/>
                  </a:lnTo>
                  <a:lnTo>
                    <a:pt x="20" y="408"/>
                  </a:lnTo>
                  <a:lnTo>
                    <a:pt x="24" y="410"/>
                  </a:lnTo>
                  <a:lnTo>
                    <a:pt x="28" y="412"/>
                  </a:lnTo>
                  <a:lnTo>
                    <a:pt x="30" y="412"/>
                  </a:lnTo>
                  <a:lnTo>
                    <a:pt x="36" y="410"/>
                  </a:lnTo>
                  <a:lnTo>
                    <a:pt x="42" y="406"/>
                  </a:lnTo>
                  <a:lnTo>
                    <a:pt x="46" y="402"/>
                  </a:lnTo>
                  <a:lnTo>
                    <a:pt x="50" y="398"/>
                  </a:lnTo>
                  <a:lnTo>
                    <a:pt x="52" y="394"/>
                  </a:lnTo>
                  <a:lnTo>
                    <a:pt x="54" y="392"/>
                  </a:lnTo>
                  <a:lnTo>
                    <a:pt x="54" y="390"/>
                  </a:lnTo>
                  <a:lnTo>
                    <a:pt x="54" y="384"/>
                  </a:lnTo>
                  <a:lnTo>
                    <a:pt x="56" y="380"/>
                  </a:lnTo>
                  <a:lnTo>
                    <a:pt x="56" y="376"/>
                  </a:lnTo>
                  <a:lnTo>
                    <a:pt x="58" y="376"/>
                  </a:lnTo>
                  <a:lnTo>
                    <a:pt x="58" y="374"/>
                  </a:lnTo>
                  <a:lnTo>
                    <a:pt x="62" y="374"/>
                  </a:lnTo>
                  <a:lnTo>
                    <a:pt x="64" y="372"/>
                  </a:lnTo>
                  <a:lnTo>
                    <a:pt x="68" y="370"/>
                  </a:lnTo>
                  <a:lnTo>
                    <a:pt x="70" y="368"/>
                  </a:lnTo>
                  <a:lnTo>
                    <a:pt x="70" y="366"/>
                  </a:lnTo>
                  <a:lnTo>
                    <a:pt x="72" y="364"/>
                  </a:lnTo>
                  <a:lnTo>
                    <a:pt x="76" y="358"/>
                  </a:lnTo>
                  <a:lnTo>
                    <a:pt x="78" y="352"/>
                  </a:lnTo>
                  <a:lnTo>
                    <a:pt x="80" y="346"/>
                  </a:lnTo>
                  <a:lnTo>
                    <a:pt x="80" y="344"/>
                  </a:lnTo>
                  <a:lnTo>
                    <a:pt x="80" y="342"/>
                  </a:lnTo>
                  <a:lnTo>
                    <a:pt x="80" y="340"/>
                  </a:lnTo>
                  <a:lnTo>
                    <a:pt x="86" y="356"/>
                  </a:lnTo>
                  <a:lnTo>
                    <a:pt x="88" y="356"/>
                  </a:lnTo>
                  <a:lnTo>
                    <a:pt x="92" y="354"/>
                  </a:lnTo>
                  <a:lnTo>
                    <a:pt x="96" y="350"/>
                  </a:lnTo>
                  <a:lnTo>
                    <a:pt x="100" y="340"/>
                  </a:lnTo>
                  <a:lnTo>
                    <a:pt x="100" y="324"/>
                  </a:lnTo>
                  <a:lnTo>
                    <a:pt x="100" y="318"/>
                  </a:lnTo>
                  <a:lnTo>
                    <a:pt x="100" y="306"/>
                  </a:lnTo>
                  <a:lnTo>
                    <a:pt x="102" y="290"/>
                  </a:lnTo>
                  <a:lnTo>
                    <a:pt x="102" y="274"/>
                  </a:lnTo>
                  <a:lnTo>
                    <a:pt x="102" y="260"/>
                  </a:lnTo>
                  <a:lnTo>
                    <a:pt x="98" y="254"/>
                  </a:lnTo>
                  <a:lnTo>
                    <a:pt x="120" y="240"/>
                  </a:lnTo>
                  <a:lnTo>
                    <a:pt x="122" y="216"/>
                  </a:lnTo>
                  <a:lnTo>
                    <a:pt x="132" y="198"/>
                  </a:lnTo>
                  <a:lnTo>
                    <a:pt x="134" y="182"/>
                  </a:lnTo>
                  <a:lnTo>
                    <a:pt x="136" y="182"/>
                  </a:lnTo>
                  <a:lnTo>
                    <a:pt x="138" y="182"/>
                  </a:lnTo>
                  <a:lnTo>
                    <a:pt x="140" y="178"/>
                  </a:lnTo>
                  <a:lnTo>
                    <a:pt x="144" y="174"/>
                  </a:lnTo>
                  <a:lnTo>
                    <a:pt x="148" y="170"/>
                  </a:lnTo>
                  <a:lnTo>
                    <a:pt x="152" y="166"/>
                  </a:lnTo>
                  <a:lnTo>
                    <a:pt x="154" y="162"/>
                  </a:lnTo>
                  <a:lnTo>
                    <a:pt x="158" y="158"/>
                  </a:lnTo>
                  <a:lnTo>
                    <a:pt x="158" y="136"/>
                  </a:lnTo>
                  <a:lnTo>
                    <a:pt x="160" y="134"/>
                  </a:lnTo>
                  <a:lnTo>
                    <a:pt x="162" y="134"/>
                  </a:lnTo>
                  <a:lnTo>
                    <a:pt x="164" y="130"/>
                  </a:lnTo>
                  <a:lnTo>
                    <a:pt x="166" y="124"/>
                  </a:lnTo>
                  <a:lnTo>
                    <a:pt x="166" y="122"/>
                  </a:lnTo>
                  <a:lnTo>
                    <a:pt x="170" y="112"/>
                  </a:lnTo>
                  <a:lnTo>
                    <a:pt x="178" y="98"/>
                  </a:lnTo>
                  <a:lnTo>
                    <a:pt x="196" y="82"/>
                  </a:lnTo>
                  <a:lnTo>
                    <a:pt x="224" y="64"/>
                  </a:lnTo>
                  <a:lnTo>
                    <a:pt x="224" y="64"/>
                  </a:lnTo>
                  <a:lnTo>
                    <a:pt x="226" y="64"/>
                  </a:lnTo>
                  <a:lnTo>
                    <a:pt x="230" y="64"/>
                  </a:lnTo>
                  <a:lnTo>
                    <a:pt x="234" y="64"/>
                  </a:lnTo>
                  <a:lnTo>
                    <a:pt x="238" y="66"/>
                  </a:lnTo>
                  <a:lnTo>
                    <a:pt x="242" y="70"/>
                  </a:lnTo>
                  <a:lnTo>
                    <a:pt x="260" y="72"/>
                  </a:lnTo>
                  <a:lnTo>
                    <a:pt x="260" y="72"/>
                  </a:lnTo>
                  <a:lnTo>
                    <a:pt x="264" y="70"/>
                  </a:lnTo>
                  <a:lnTo>
                    <a:pt x="266" y="70"/>
                  </a:lnTo>
                  <a:lnTo>
                    <a:pt x="270" y="68"/>
                  </a:lnTo>
                  <a:lnTo>
                    <a:pt x="272" y="66"/>
                  </a:lnTo>
                  <a:lnTo>
                    <a:pt x="276" y="64"/>
                  </a:lnTo>
                  <a:lnTo>
                    <a:pt x="276" y="60"/>
                  </a:lnTo>
                  <a:lnTo>
                    <a:pt x="276" y="60"/>
                  </a:lnTo>
                  <a:lnTo>
                    <a:pt x="276" y="58"/>
                  </a:lnTo>
                  <a:lnTo>
                    <a:pt x="278" y="56"/>
                  </a:lnTo>
                  <a:lnTo>
                    <a:pt x="280" y="52"/>
                  </a:lnTo>
                  <a:lnTo>
                    <a:pt x="284" y="50"/>
                  </a:lnTo>
                  <a:lnTo>
                    <a:pt x="288" y="50"/>
                  </a:lnTo>
                  <a:lnTo>
                    <a:pt x="294" y="50"/>
                  </a:lnTo>
                  <a:lnTo>
                    <a:pt x="326" y="66"/>
                  </a:lnTo>
                  <a:lnTo>
                    <a:pt x="326" y="66"/>
                  </a:lnTo>
                  <a:lnTo>
                    <a:pt x="326" y="66"/>
                  </a:lnTo>
                  <a:lnTo>
                    <a:pt x="328" y="64"/>
                  </a:lnTo>
                  <a:lnTo>
                    <a:pt x="328" y="62"/>
                  </a:lnTo>
                  <a:lnTo>
                    <a:pt x="328" y="56"/>
                  </a:lnTo>
                  <a:lnTo>
                    <a:pt x="336" y="56"/>
                  </a:lnTo>
                  <a:lnTo>
                    <a:pt x="326" y="52"/>
                  </a:lnTo>
                </a:path>
              </a:pathLst>
            </a:custGeom>
            <a:solidFill>
              <a:srgbClr val="007150"/>
            </a:solidFill>
            <a:ln w="6350">
              <a:solidFill>
                <a:schemeClr val="bg1"/>
              </a:solidFill>
              <a:prstDash val="solid"/>
              <a:round/>
            </a:ln>
            <a:effectLst/>
          </p:spPr>
          <p:txBody>
            <a:bodyPr/>
            <a:lstStyle/>
            <a:p>
              <a:endParaRPr lang="zh-CN" altLang="en-US">
                <a:ea typeface="微软雅黑"/>
              </a:endParaRPr>
            </a:p>
          </p:txBody>
        </p:sp>
        <p:sp>
          <p:nvSpPr>
            <p:cNvPr id="46" name="Freeform 404"/>
            <p:cNvSpPr/>
            <p:nvPr/>
          </p:nvSpPr>
          <p:spPr bwMode="gray">
            <a:xfrm>
              <a:off x="579665" y="3525584"/>
              <a:ext cx="292521" cy="244220"/>
            </a:xfrm>
            <a:custGeom>
              <a:avLst/>
              <a:gdLst>
                <a:gd name="T0" fmla="*/ 154 w 158"/>
                <a:gd name="T1" fmla="*/ 46 h 132"/>
                <a:gd name="T2" fmla="*/ 146 w 158"/>
                <a:gd name="T3" fmla="*/ 46 h 132"/>
                <a:gd name="T4" fmla="*/ 136 w 158"/>
                <a:gd name="T5" fmla="*/ 48 h 132"/>
                <a:gd name="T6" fmla="*/ 132 w 158"/>
                <a:gd name="T7" fmla="*/ 54 h 132"/>
                <a:gd name="T8" fmla="*/ 126 w 158"/>
                <a:gd name="T9" fmla="*/ 58 h 132"/>
                <a:gd name="T10" fmla="*/ 120 w 158"/>
                <a:gd name="T11" fmla="*/ 66 h 132"/>
                <a:gd name="T12" fmla="*/ 120 w 158"/>
                <a:gd name="T13" fmla="*/ 74 h 132"/>
                <a:gd name="T14" fmla="*/ 120 w 158"/>
                <a:gd name="T15" fmla="*/ 78 h 132"/>
                <a:gd name="T16" fmla="*/ 116 w 158"/>
                <a:gd name="T17" fmla="*/ 84 h 132"/>
                <a:gd name="T18" fmla="*/ 110 w 158"/>
                <a:gd name="T19" fmla="*/ 92 h 132"/>
                <a:gd name="T20" fmla="*/ 96 w 158"/>
                <a:gd name="T21" fmla="*/ 118 h 132"/>
                <a:gd name="T22" fmla="*/ 92 w 158"/>
                <a:gd name="T23" fmla="*/ 118 h 132"/>
                <a:gd name="T24" fmla="*/ 78 w 158"/>
                <a:gd name="T25" fmla="*/ 118 h 132"/>
                <a:gd name="T26" fmla="*/ 68 w 158"/>
                <a:gd name="T27" fmla="*/ 116 h 132"/>
                <a:gd name="T28" fmla="*/ 60 w 158"/>
                <a:gd name="T29" fmla="*/ 118 h 132"/>
                <a:gd name="T30" fmla="*/ 52 w 158"/>
                <a:gd name="T31" fmla="*/ 120 h 132"/>
                <a:gd name="T32" fmla="*/ 50 w 158"/>
                <a:gd name="T33" fmla="*/ 122 h 132"/>
                <a:gd name="T34" fmla="*/ 44 w 158"/>
                <a:gd name="T35" fmla="*/ 120 h 132"/>
                <a:gd name="T36" fmla="*/ 38 w 158"/>
                <a:gd name="T37" fmla="*/ 120 h 132"/>
                <a:gd name="T38" fmla="*/ 32 w 158"/>
                <a:gd name="T39" fmla="*/ 124 h 132"/>
                <a:gd name="T40" fmla="*/ 30 w 158"/>
                <a:gd name="T41" fmla="*/ 132 h 132"/>
                <a:gd name="T42" fmla="*/ 26 w 158"/>
                <a:gd name="T43" fmla="*/ 132 h 132"/>
                <a:gd name="T44" fmla="*/ 20 w 158"/>
                <a:gd name="T45" fmla="*/ 128 h 132"/>
                <a:gd name="T46" fmla="*/ 18 w 158"/>
                <a:gd name="T47" fmla="*/ 122 h 132"/>
                <a:gd name="T48" fmla="*/ 16 w 158"/>
                <a:gd name="T49" fmla="*/ 120 h 132"/>
                <a:gd name="T50" fmla="*/ 16 w 158"/>
                <a:gd name="T51" fmla="*/ 118 h 132"/>
                <a:gd name="T52" fmla="*/ 16 w 158"/>
                <a:gd name="T53" fmla="*/ 118 h 132"/>
                <a:gd name="T54" fmla="*/ 16 w 158"/>
                <a:gd name="T55" fmla="*/ 114 h 132"/>
                <a:gd name="T56" fmla="*/ 20 w 158"/>
                <a:gd name="T57" fmla="*/ 104 h 132"/>
                <a:gd name="T58" fmla="*/ 24 w 158"/>
                <a:gd name="T59" fmla="*/ 102 h 132"/>
                <a:gd name="T60" fmla="*/ 30 w 158"/>
                <a:gd name="T61" fmla="*/ 98 h 132"/>
                <a:gd name="T62" fmla="*/ 28 w 158"/>
                <a:gd name="T63" fmla="*/ 88 h 132"/>
                <a:gd name="T64" fmla="*/ 30 w 158"/>
                <a:gd name="T65" fmla="*/ 70 h 132"/>
                <a:gd name="T66" fmla="*/ 30 w 158"/>
                <a:gd name="T67" fmla="*/ 50 h 132"/>
                <a:gd name="T68" fmla="*/ 32 w 158"/>
                <a:gd name="T69" fmla="*/ 42 h 132"/>
                <a:gd name="T70" fmla="*/ 38 w 158"/>
                <a:gd name="T71" fmla="*/ 38 h 132"/>
                <a:gd name="T72" fmla="*/ 38 w 158"/>
                <a:gd name="T73" fmla="*/ 34 h 132"/>
                <a:gd name="T74" fmla="*/ 36 w 158"/>
                <a:gd name="T75" fmla="*/ 32 h 132"/>
                <a:gd name="T76" fmla="*/ 28 w 158"/>
                <a:gd name="T77" fmla="*/ 28 h 132"/>
                <a:gd name="T78" fmla="*/ 26 w 158"/>
                <a:gd name="T79" fmla="*/ 28 h 132"/>
                <a:gd name="T80" fmla="*/ 24 w 158"/>
                <a:gd name="T81" fmla="*/ 28 h 132"/>
                <a:gd name="T82" fmla="*/ 10 w 158"/>
                <a:gd name="T83" fmla="*/ 30 h 132"/>
                <a:gd name="T84" fmla="*/ 4 w 158"/>
                <a:gd name="T85" fmla="*/ 24 h 132"/>
                <a:gd name="T86" fmla="*/ 4 w 158"/>
                <a:gd name="T87" fmla="*/ 20 h 132"/>
                <a:gd name="T88" fmla="*/ 0 w 158"/>
                <a:gd name="T89" fmla="*/ 14 h 132"/>
                <a:gd name="T90" fmla="*/ 2 w 158"/>
                <a:gd name="T91" fmla="*/ 12 h 132"/>
                <a:gd name="T92" fmla="*/ 4 w 158"/>
                <a:gd name="T93" fmla="*/ 10 h 132"/>
                <a:gd name="T94" fmla="*/ 18 w 158"/>
                <a:gd name="T95" fmla="*/ 0 h 132"/>
                <a:gd name="T96" fmla="*/ 22 w 158"/>
                <a:gd name="T97" fmla="*/ 0 h 132"/>
                <a:gd name="T98" fmla="*/ 26 w 158"/>
                <a:gd name="T99" fmla="*/ 2 h 132"/>
                <a:gd name="T100" fmla="*/ 58 w 158"/>
                <a:gd name="T101" fmla="*/ 6 h 132"/>
                <a:gd name="T102" fmla="*/ 84 w 158"/>
                <a:gd name="T103" fmla="*/ 8 h 132"/>
                <a:gd name="T104" fmla="*/ 98 w 158"/>
                <a:gd name="T105" fmla="*/ 6 h 132"/>
                <a:gd name="T106" fmla="*/ 102 w 158"/>
                <a:gd name="T107" fmla="*/ 8 h 132"/>
                <a:gd name="T108" fmla="*/ 102 w 158"/>
                <a:gd name="T109" fmla="*/ 12 h 132"/>
                <a:gd name="T110" fmla="*/ 106 w 158"/>
                <a:gd name="T111" fmla="*/ 14 h 132"/>
                <a:gd name="T112" fmla="*/ 112 w 158"/>
                <a:gd name="T113" fmla="*/ 18 h 132"/>
                <a:gd name="T114" fmla="*/ 114 w 158"/>
                <a:gd name="T115" fmla="*/ 18 h 132"/>
                <a:gd name="T116" fmla="*/ 120 w 158"/>
                <a:gd name="T117" fmla="*/ 22 h 132"/>
                <a:gd name="T118" fmla="*/ 126 w 158"/>
                <a:gd name="T119" fmla="*/ 28 h 132"/>
                <a:gd name="T120" fmla="*/ 134 w 158"/>
                <a:gd name="T121" fmla="*/ 36 h 132"/>
                <a:gd name="T122" fmla="*/ 152 w 158"/>
                <a:gd name="T123" fmla="*/ 42 h 132"/>
                <a:gd name="T124" fmla="*/ 154 w 158"/>
                <a:gd name="T125" fmla="*/ 46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8" h="132">
                  <a:moveTo>
                    <a:pt x="154" y="46"/>
                  </a:moveTo>
                  <a:lnTo>
                    <a:pt x="154" y="46"/>
                  </a:lnTo>
                  <a:lnTo>
                    <a:pt x="150" y="46"/>
                  </a:lnTo>
                  <a:lnTo>
                    <a:pt x="146" y="46"/>
                  </a:lnTo>
                  <a:lnTo>
                    <a:pt x="142" y="46"/>
                  </a:lnTo>
                  <a:lnTo>
                    <a:pt x="136" y="48"/>
                  </a:lnTo>
                  <a:lnTo>
                    <a:pt x="132" y="52"/>
                  </a:lnTo>
                  <a:lnTo>
                    <a:pt x="132" y="54"/>
                  </a:lnTo>
                  <a:lnTo>
                    <a:pt x="130" y="54"/>
                  </a:lnTo>
                  <a:lnTo>
                    <a:pt x="126" y="58"/>
                  </a:lnTo>
                  <a:lnTo>
                    <a:pt x="122" y="62"/>
                  </a:lnTo>
                  <a:lnTo>
                    <a:pt x="120" y="66"/>
                  </a:lnTo>
                  <a:lnTo>
                    <a:pt x="118" y="70"/>
                  </a:lnTo>
                  <a:lnTo>
                    <a:pt x="120" y="74"/>
                  </a:lnTo>
                  <a:lnTo>
                    <a:pt x="122" y="78"/>
                  </a:lnTo>
                  <a:lnTo>
                    <a:pt x="120" y="78"/>
                  </a:lnTo>
                  <a:lnTo>
                    <a:pt x="118" y="80"/>
                  </a:lnTo>
                  <a:lnTo>
                    <a:pt x="116" y="84"/>
                  </a:lnTo>
                  <a:lnTo>
                    <a:pt x="112" y="88"/>
                  </a:lnTo>
                  <a:lnTo>
                    <a:pt x="110" y="92"/>
                  </a:lnTo>
                  <a:lnTo>
                    <a:pt x="106" y="96"/>
                  </a:lnTo>
                  <a:lnTo>
                    <a:pt x="96" y="118"/>
                  </a:lnTo>
                  <a:lnTo>
                    <a:pt x="94" y="118"/>
                  </a:lnTo>
                  <a:lnTo>
                    <a:pt x="92" y="118"/>
                  </a:lnTo>
                  <a:lnTo>
                    <a:pt x="86" y="118"/>
                  </a:lnTo>
                  <a:lnTo>
                    <a:pt x="78" y="118"/>
                  </a:lnTo>
                  <a:lnTo>
                    <a:pt x="68" y="116"/>
                  </a:lnTo>
                  <a:lnTo>
                    <a:pt x="68" y="116"/>
                  </a:lnTo>
                  <a:lnTo>
                    <a:pt x="64" y="116"/>
                  </a:lnTo>
                  <a:lnTo>
                    <a:pt x="60" y="118"/>
                  </a:lnTo>
                  <a:lnTo>
                    <a:pt x="56" y="118"/>
                  </a:lnTo>
                  <a:lnTo>
                    <a:pt x="52" y="120"/>
                  </a:lnTo>
                  <a:lnTo>
                    <a:pt x="50" y="122"/>
                  </a:lnTo>
                  <a:lnTo>
                    <a:pt x="50" y="122"/>
                  </a:lnTo>
                  <a:lnTo>
                    <a:pt x="48" y="120"/>
                  </a:lnTo>
                  <a:lnTo>
                    <a:pt x="44" y="120"/>
                  </a:lnTo>
                  <a:lnTo>
                    <a:pt x="40" y="120"/>
                  </a:lnTo>
                  <a:lnTo>
                    <a:pt x="38" y="120"/>
                  </a:lnTo>
                  <a:lnTo>
                    <a:pt x="34" y="122"/>
                  </a:lnTo>
                  <a:lnTo>
                    <a:pt x="32" y="124"/>
                  </a:lnTo>
                  <a:lnTo>
                    <a:pt x="30" y="128"/>
                  </a:lnTo>
                  <a:lnTo>
                    <a:pt x="30" y="132"/>
                  </a:lnTo>
                  <a:lnTo>
                    <a:pt x="28" y="132"/>
                  </a:lnTo>
                  <a:lnTo>
                    <a:pt x="26" y="132"/>
                  </a:lnTo>
                  <a:lnTo>
                    <a:pt x="24" y="130"/>
                  </a:lnTo>
                  <a:lnTo>
                    <a:pt x="20" y="128"/>
                  </a:lnTo>
                  <a:lnTo>
                    <a:pt x="18" y="126"/>
                  </a:lnTo>
                  <a:lnTo>
                    <a:pt x="18" y="122"/>
                  </a:lnTo>
                  <a:lnTo>
                    <a:pt x="16" y="122"/>
                  </a:lnTo>
                  <a:lnTo>
                    <a:pt x="16" y="120"/>
                  </a:lnTo>
                  <a:lnTo>
                    <a:pt x="16" y="118"/>
                  </a:lnTo>
                  <a:lnTo>
                    <a:pt x="16" y="118"/>
                  </a:lnTo>
                  <a:lnTo>
                    <a:pt x="16" y="118"/>
                  </a:lnTo>
                  <a:lnTo>
                    <a:pt x="16" y="118"/>
                  </a:lnTo>
                  <a:lnTo>
                    <a:pt x="16" y="116"/>
                  </a:lnTo>
                  <a:lnTo>
                    <a:pt x="16" y="114"/>
                  </a:lnTo>
                  <a:lnTo>
                    <a:pt x="18" y="108"/>
                  </a:lnTo>
                  <a:lnTo>
                    <a:pt x="20" y="104"/>
                  </a:lnTo>
                  <a:lnTo>
                    <a:pt x="22" y="102"/>
                  </a:lnTo>
                  <a:lnTo>
                    <a:pt x="24" y="102"/>
                  </a:lnTo>
                  <a:lnTo>
                    <a:pt x="26" y="102"/>
                  </a:lnTo>
                  <a:lnTo>
                    <a:pt x="30" y="98"/>
                  </a:lnTo>
                  <a:lnTo>
                    <a:pt x="24" y="92"/>
                  </a:lnTo>
                  <a:lnTo>
                    <a:pt x="28" y="88"/>
                  </a:lnTo>
                  <a:lnTo>
                    <a:pt x="30" y="80"/>
                  </a:lnTo>
                  <a:lnTo>
                    <a:pt x="30" y="70"/>
                  </a:lnTo>
                  <a:lnTo>
                    <a:pt x="26" y="60"/>
                  </a:lnTo>
                  <a:lnTo>
                    <a:pt x="30" y="50"/>
                  </a:lnTo>
                  <a:lnTo>
                    <a:pt x="32" y="42"/>
                  </a:lnTo>
                  <a:lnTo>
                    <a:pt x="32" y="42"/>
                  </a:lnTo>
                  <a:lnTo>
                    <a:pt x="36" y="40"/>
                  </a:lnTo>
                  <a:lnTo>
                    <a:pt x="38" y="38"/>
                  </a:lnTo>
                  <a:lnTo>
                    <a:pt x="38" y="36"/>
                  </a:lnTo>
                  <a:lnTo>
                    <a:pt x="38" y="34"/>
                  </a:lnTo>
                  <a:lnTo>
                    <a:pt x="38" y="34"/>
                  </a:lnTo>
                  <a:lnTo>
                    <a:pt x="36" y="32"/>
                  </a:lnTo>
                  <a:lnTo>
                    <a:pt x="28" y="28"/>
                  </a:lnTo>
                  <a:lnTo>
                    <a:pt x="28" y="28"/>
                  </a:lnTo>
                  <a:lnTo>
                    <a:pt x="26" y="28"/>
                  </a:lnTo>
                  <a:lnTo>
                    <a:pt x="26" y="28"/>
                  </a:lnTo>
                  <a:lnTo>
                    <a:pt x="24" y="28"/>
                  </a:lnTo>
                  <a:lnTo>
                    <a:pt x="24" y="28"/>
                  </a:lnTo>
                  <a:lnTo>
                    <a:pt x="26" y="28"/>
                  </a:lnTo>
                  <a:lnTo>
                    <a:pt x="10" y="30"/>
                  </a:lnTo>
                  <a:lnTo>
                    <a:pt x="4" y="28"/>
                  </a:lnTo>
                  <a:lnTo>
                    <a:pt x="4" y="24"/>
                  </a:lnTo>
                  <a:lnTo>
                    <a:pt x="4" y="22"/>
                  </a:lnTo>
                  <a:lnTo>
                    <a:pt x="4" y="20"/>
                  </a:lnTo>
                  <a:lnTo>
                    <a:pt x="2" y="16"/>
                  </a:lnTo>
                  <a:lnTo>
                    <a:pt x="0" y="14"/>
                  </a:lnTo>
                  <a:lnTo>
                    <a:pt x="2" y="14"/>
                  </a:lnTo>
                  <a:lnTo>
                    <a:pt x="2" y="12"/>
                  </a:lnTo>
                  <a:lnTo>
                    <a:pt x="2" y="10"/>
                  </a:lnTo>
                  <a:lnTo>
                    <a:pt x="4" y="10"/>
                  </a:lnTo>
                  <a:lnTo>
                    <a:pt x="8" y="10"/>
                  </a:lnTo>
                  <a:lnTo>
                    <a:pt x="18" y="0"/>
                  </a:lnTo>
                  <a:lnTo>
                    <a:pt x="20" y="0"/>
                  </a:lnTo>
                  <a:lnTo>
                    <a:pt x="22" y="0"/>
                  </a:lnTo>
                  <a:lnTo>
                    <a:pt x="24" y="0"/>
                  </a:lnTo>
                  <a:lnTo>
                    <a:pt x="26" y="2"/>
                  </a:lnTo>
                  <a:lnTo>
                    <a:pt x="54" y="6"/>
                  </a:lnTo>
                  <a:lnTo>
                    <a:pt x="58" y="6"/>
                  </a:lnTo>
                  <a:lnTo>
                    <a:pt x="72" y="6"/>
                  </a:lnTo>
                  <a:lnTo>
                    <a:pt x="84" y="8"/>
                  </a:lnTo>
                  <a:lnTo>
                    <a:pt x="98" y="4"/>
                  </a:lnTo>
                  <a:lnTo>
                    <a:pt x="98" y="6"/>
                  </a:lnTo>
                  <a:lnTo>
                    <a:pt x="100" y="6"/>
                  </a:lnTo>
                  <a:lnTo>
                    <a:pt x="102" y="8"/>
                  </a:lnTo>
                  <a:lnTo>
                    <a:pt x="102" y="10"/>
                  </a:lnTo>
                  <a:lnTo>
                    <a:pt x="102" y="12"/>
                  </a:lnTo>
                  <a:lnTo>
                    <a:pt x="104" y="12"/>
                  </a:lnTo>
                  <a:lnTo>
                    <a:pt x="106" y="14"/>
                  </a:lnTo>
                  <a:lnTo>
                    <a:pt x="108" y="16"/>
                  </a:lnTo>
                  <a:lnTo>
                    <a:pt x="112" y="18"/>
                  </a:lnTo>
                  <a:lnTo>
                    <a:pt x="114" y="18"/>
                  </a:lnTo>
                  <a:lnTo>
                    <a:pt x="114" y="18"/>
                  </a:lnTo>
                  <a:lnTo>
                    <a:pt x="116" y="20"/>
                  </a:lnTo>
                  <a:lnTo>
                    <a:pt x="120" y="22"/>
                  </a:lnTo>
                  <a:lnTo>
                    <a:pt x="122" y="24"/>
                  </a:lnTo>
                  <a:lnTo>
                    <a:pt x="126" y="28"/>
                  </a:lnTo>
                  <a:lnTo>
                    <a:pt x="126" y="26"/>
                  </a:lnTo>
                  <a:lnTo>
                    <a:pt x="134" y="36"/>
                  </a:lnTo>
                  <a:lnTo>
                    <a:pt x="134" y="36"/>
                  </a:lnTo>
                  <a:lnTo>
                    <a:pt x="152" y="42"/>
                  </a:lnTo>
                  <a:lnTo>
                    <a:pt x="158" y="44"/>
                  </a:lnTo>
                  <a:lnTo>
                    <a:pt x="154" y="46"/>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47" name="Freeform 405"/>
            <p:cNvSpPr/>
            <p:nvPr/>
          </p:nvSpPr>
          <p:spPr bwMode="gray">
            <a:xfrm>
              <a:off x="949945" y="3455278"/>
              <a:ext cx="288818" cy="270122"/>
            </a:xfrm>
            <a:custGeom>
              <a:avLst/>
              <a:gdLst>
                <a:gd name="T0" fmla="*/ 94 w 156"/>
                <a:gd name="T1" fmla="*/ 14 h 146"/>
                <a:gd name="T2" fmla="*/ 92 w 156"/>
                <a:gd name="T3" fmla="*/ 16 h 146"/>
                <a:gd name="T4" fmla="*/ 92 w 156"/>
                <a:gd name="T5" fmla="*/ 16 h 146"/>
                <a:gd name="T6" fmla="*/ 94 w 156"/>
                <a:gd name="T7" fmla="*/ 18 h 146"/>
                <a:gd name="T8" fmla="*/ 94 w 156"/>
                <a:gd name="T9" fmla="*/ 20 h 146"/>
                <a:gd name="T10" fmla="*/ 76 w 156"/>
                <a:gd name="T11" fmla="*/ 28 h 146"/>
                <a:gd name="T12" fmla="*/ 78 w 156"/>
                <a:gd name="T13" fmla="*/ 32 h 146"/>
                <a:gd name="T14" fmla="*/ 84 w 156"/>
                <a:gd name="T15" fmla="*/ 38 h 146"/>
                <a:gd name="T16" fmla="*/ 94 w 156"/>
                <a:gd name="T17" fmla="*/ 46 h 146"/>
                <a:gd name="T18" fmla="*/ 104 w 156"/>
                <a:gd name="T19" fmla="*/ 52 h 146"/>
                <a:gd name="T20" fmla="*/ 102 w 156"/>
                <a:gd name="T21" fmla="*/ 56 h 146"/>
                <a:gd name="T22" fmla="*/ 104 w 156"/>
                <a:gd name="T23" fmla="*/ 62 h 146"/>
                <a:gd name="T24" fmla="*/ 138 w 156"/>
                <a:gd name="T25" fmla="*/ 90 h 146"/>
                <a:gd name="T26" fmla="*/ 156 w 156"/>
                <a:gd name="T27" fmla="*/ 120 h 146"/>
                <a:gd name="T28" fmla="*/ 144 w 156"/>
                <a:gd name="T29" fmla="*/ 118 h 146"/>
                <a:gd name="T30" fmla="*/ 134 w 156"/>
                <a:gd name="T31" fmla="*/ 122 h 146"/>
                <a:gd name="T32" fmla="*/ 130 w 156"/>
                <a:gd name="T33" fmla="*/ 134 h 146"/>
                <a:gd name="T34" fmla="*/ 124 w 156"/>
                <a:gd name="T35" fmla="*/ 146 h 146"/>
                <a:gd name="T36" fmla="*/ 120 w 156"/>
                <a:gd name="T37" fmla="*/ 134 h 146"/>
                <a:gd name="T38" fmla="*/ 118 w 156"/>
                <a:gd name="T39" fmla="*/ 132 h 146"/>
                <a:gd name="T40" fmla="*/ 116 w 156"/>
                <a:gd name="T41" fmla="*/ 130 h 146"/>
                <a:gd name="T42" fmla="*/ 118 w 156"/>
                <a:gd name="T43" fmla="*/ 128 h 146"/>
                <a:gd name="T44" fmla="*/ 122 w 156"/>
                <a:gd name="T45" fmla="*/ 112 h 146"/>
                <a:gd name="T46" fmla="*/ 110 w 156"/>
                <a:gd name="T47" fmla="*/ 106 h 146"/>
                <a:gd name="T48" fmla="*/ 80 w 156"/>
                <a:gd name="T49" fmla="*/ 84 h 146"/>
                <a:gd name="T50" fmla="*/ 50 w 156"/>
                <a:gd name="T51" fmla="*/ 54 h 146"/>
                <a:gd name="T52" fmla="*/ 50 w 156"/>
                <a:gd name="T53" fmla="*/ 50 h 146"/>
                <a:gd name="T54" fmla="*/ 48 w 156"/>
                <a:gd name="T55" fmla="*/ 44 h 146"/>
                <a:gd name="T56" fmla="*/ 44 w 156"/>
                <a:gd name="T57" fmla="*/ 40 h 146"/>
                <a:gd name="T58" fmla="*/ 18 w 156"/>
                <a:gd name="T59" fmla="*/ 48 h 146"/>
                <a:gd name="T60" fmla="*/ 12 w 156"/>
                <a:gd name="T61" fmla="*/ 48 h 146"/>
                <a:gd name="T62" fmla="*/ 4 w 156"/>
                <a:gd name="T63" fmla="*/ 34 h 146"/>
                <a:gd name="T64" fmla="*/ 2 w 156"/>
                <a:gd name="T65" fmla="*/ 32 h 146"/>
                <a:gd name="T66" fmla="*/ 0 w 156"/>
                <a:gd name="T67" fmla="*/ 22 h 146"/>
                <a:gd name="T68" fmla="*/ 12 w 156"/>
                <a:gd name="T69" fmla="*/ 22 h 146"/>
                <a:gd name="T70" fmla="*/ 16 w 156"/>
                <a:gd name="T71" fmla="*/ 24 h 146"/>
                <a:gd name="T72" fmla="*/ 24 w 156"/>
                <a:gd name="T73" fmla="*/ 12 h 146"/>
                <a:gd name="T74" fmla="*/ 30 w 156"/>
                <a:gd name="T75" fmla="*/ 10 h 146"/>
                <a:gd name="T76" fmla="*/ 30 w 156"/>
                <a:gd name="T77" fmla="*/ 14 h 146"/>
                <a:gd name="T78" fmla="*/ 32 w 156"/>
                <a:gd name="T79" fmla="*/ 16 h 146"/>
                <a:gd name="T80" fmla="*/ 36 w 156"/>
                <a:gd name="T81" fmla="*/ 14 h 146"/>
                <a:gd name="T82" fmla="*/ 40 w 156"/>
                <a:gd name="T83" fmla="*/ 12 h 146"/>
                <a:gd name="T84" fmla="*/ 42 w 156"/>
                <a:gd name="T85" fmla="*/ 10 h 146"/>
                <a:gd name="T86" fmla="*/ 44 w 156"/>
                <a:gd name="T87" fmla="*/ 8 h 146"/>
                <a:gd name="T88" fmla="*/ 44 w 156"/>
                <a:gd name="T89" fmla="*/ 10 h 146"/>
                <a:gd name="T90" fmla="*/ 46 w 156"/>
                <a:gd name="T91" fmla="*/ 12 h 146"/>
                <a:gd name="T92" fmla="*/ 48 w 156"/>
                <a:gd name="T93" fmla="*/ 10 h 146"/>
                <a:gd name="T94" fmla="*/ 48 w 156"/>
                <a:gd name="T95" fmla="*/ 8 h 146"/>
                <a:gd name="T96" fmla="*/ 46 w 156"/>
                <a:gd name="T97" fmla="*/ 4 h 146"/>
                <a:gd name="T98" fmla="*/ 48 w 156"/>
                <a:gd name="T99" fmla="*/ 4 h 146"/>
                <a:gd name="T100" fmla="*/ 50 w 156"/>
                <a:gd name="T101" fmla="*/ 2 h 146"/>
                <a:gd name="T102" fmla="*/ 54 w 156"/>
                <a:gd name="T103" fmla="*/ 0 h 146"/>
                <a:gd name="T104" fmla="*/ 58 w 156"/>
                <a:gd name="T105" fmla="*/ 0 h 146"/>
                <a:gd name="T106" fmla="*/ 62 w 156"/>
                <a:gd name="T107" fmla="*/ 0 h 146"/>
                <a:gd name="T108" fmla="*/ 66 w 156"/>
                <a:gd name="T109" fmla="*/ 0 h 146"/>
                <a:gd name="T110" fmla="*/ 72 w 156"/>
                <a:gd name="T111" fmla="*/ 0 h 146"/>
                <a:gd name="T112" fmla="*/ 74 w 156"/>
                <a:gd name="T113" fmla="*/ 4 h 146"/>
                <a:gd name="T114" fmla="*/ 80 w 156"/>
                <a:gd name="T115" fmla="*/ 8 h 146"/>
                <a:gd name="T116" fmla="*/ 88 w 156"/>
                <a:gd name="T117" fmla="*/ 12 h 146"/>
                <a:gd name="T118" fmla="*/ 94 w 156"/>
                <a:gd name="T119" fmla="*/ 1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6" h="146">
                  <a:moveTo>
                    <a:pt x="94" y="14"/>
                  </a:moveTo>
                  <a:lnTo>
                    <a:pt x="94" y="14"/>
                  </a:lnTo>
                  <a:lnTo>
                    <a:pt x="92" y="16"/>
                  </a:lnTo>
                  <a:lnTo>
                    <a:pt x="92" y="16"/>
                  </a:lnTo>
                  <a:lnTo>
                    <a:pt x="92" y="16"/>
                  </a:lnTo>
                  <a:lnTo>
                    <a:pt x="92" y="16"/>
                  </a:lnTo>
                  <a:lnTo>
                    <a:pt x="94" y="18"/>
                  </a:lnTo>
                  <a:lnTo>
                    <a:pt x="94" y="18"/>
                  </a:lnTo>
                  <a:lnTo>
                    <a:pt x="94" y="20"/>
                  </a:lnTo>
                  <a:lnTo>
                    <a:pt x="94" y="20"/>
                  </a:lnTo>
                  <a:lnTo>
                    <a:pt x="84" y="24"/>
                  </a:lnTo>
                  <a:lnTo>
                    <a:pt x="76" y="28"/>
                  </a:lnTo>
                  <a:lnTo>
                    <a:pt x="76" y="28"/>
                  </a:lnTo>
                  <a:lnTo>
                    <a:pt x="78" y="32"/>
                  </a:lnTo>
                  <a:lnTo>
                    <a:pt x="82" y="34"/>
                  </a:lnTo>
                  <a:lnTo>
                    <a:pt x="84" y="38"/>
                  </a:lnTo>
                  <a:lnTo>
                    <a:pt x="88" y="42"/>
                  </a:lnTo>
                  <a:lnTo>
                    <a:pt x="94" y="46"/>
                  </a:lnTo>
                  <a:lnTo>
                    <a:pt x="98" y="50"/>
                  </a:lnTo>
                  <a:lnTo>
                    <a:pt x="104" y="52"/>
                  </a:lnTo>
                  <a:lnTo>
                    <a:pt x="104" y="52"/>
                  </a:lnTo>
                  <a:lnTo>
                    <a:pt x="102" y="56"/>
                  </a:lnTo>
                  <a:lnTo>
                    <a:pt x="104" y="58"/>
                  </a:lnTo>
                  <a:lnTo>
                    <a:pt x="104" y="62"/>
                  </a:lnTo>
                  <a:lnTo>
                    <a:pt x="108" y="64"/>
                  </a:lnTo>
                  <a:lnTo>
                    <a:pt x="138" y="90"/>
                  </a:lnTo>
                  <a:lnTo>
                    <a:pt x="148" y="102"/>
                  </a:lnTo>
                  <a:lnTo>
                    <a:pt x="156" y="120"/>
                  </a:lnTo>
                  <a:lnTo>
                    <a:pt x="152" y="126"/>
                  </a:lnTo>
                  <a:lnTo>
                    <a:pt x="144" y="118"/>
                  </a:lnTo>
                  <a:lnTo>
                    <a:pt x="138" y="118"/>
                  </a:lnTo>
                  <a:lnTo>
                    <a:pt x="134" y="122"/>
                  </a:lnTo>
                  <a:lnTo>
                    <a:pt x="138" y="132"/>
                  </a:lnTo>
                  <a:lnTo>
                    <a:pt x="130" y="134"/>
                  </a:lnTo>
                  <a:lnTo>
                    <a:pt x="130" y="142"/>
                  </a:lnTo>
                  <a:lnTo>
                    <a:pt x="124" y="146"/>
                  </a:lnTo>
                  <a:lnTo>
                    <a:pt x="118" y="142"/>
                  </a:lnTo>
                  <a:lnTo>
                    <a:pt x="120" y="134"/>
                  </a:lnTo>
                  <a:lnTo>
                    <a:pt x="120" y="134"/>
                  </a:lnTo>
                  <a:lnTo>
                    <a:pt x="118" y="132"/>
                  </a:lnTo>
                  <a:lnTo>
                    <a:pt x="118" y="132"/>
                  </a:lnTo>
                  <a:lnTo>
                    <a:pt x="116" y="130"/>
                  </a:lnTo>
                  <a:lnTo>
                    <a:pt x="116" y="128"/>
                  </a:lnTo>
                  <a:lnTo>
                    <a:pt x="118" y="128"/>
                  </a:lnTo>
                  <a:lnTo>
                    <a:pt x="122" y="128"/>
                  </a:lnTo>
                  <a:lnTo>
                    <a:pt x="122" y="112"/>
                  </a:lnTo>
                  <a:lnTo>
                    <a:pt x="114" y="110"/>
                  </a:lnTo>
                  <a:lnTo>
                    <a:pt x="110" y="106"/>
                  </a:lnTo>
                  <a:lnTo>
                    <a:pt x="88" y="92"/>
                  </a:lnTo>
                  <a:lnTo>
                    <a:pt x="80" y="84"/>
                  </a:lnTo>
                  <a:lnTo>
                    <a:pt x="74" y="74"/>
                  </a:lnTo>
                  <a:lnTo>
                    <a:pt x="50" y="54"/>
                  </a:lnTo>
                  <a:lnTo>
                    <a:pt x="50" y="52"/>
                  </a:lnTo>
                  <a:lnTo>
                    <a:pt x="50" y="50"/>
                  </a:lnTo>
                  <a:lnTo>
                    <a:pt x="50" y="48"/>
                  </a:lnTo>
                  <a:lnTo>
                    <a:pt x="48" y="44"/>
                  </a:lnTo>
                  <a:lnTo>
                    <a:pt x="46" y="42"/>
                  </a:lnTo>
                  <a:lnTo>
                    <a:pt x="44" y="40"/>
                  </a:lnTo>
                  <a:lnTo>
                    <a:pt x="38" y="38"/>
                  </a:lnTo>
                  <a:lnTo>
                    <a:pt x="18" y="48"/>
                  </a:lnTo>
                  <a:lnTo>
                    <a:pt x="12" y="48"/>
                  </a:lnTo>
                  <a:lnTo>
                    <a:pt x="12" y="48"/>
                  </a:lnTo>
                  <a:lnTo>
                    <a:pt x="12" y="42"/>
                  </a:lnTo>
                  <a:lnTo>
                    <a:pt x="4" y="34"/>
                  </a:lnTo>
                  <a:lnTo>
                    <a:pt x="4" y="34"/>
                  </a:lnTo>
                  <a:lnTo>
                    <a:pt x="2" y="32"/>
                  </a:lnTo>
                  <a:lnTo>
                    <a:pt x="0" y="28"/>
                  </a:lnTo>
                  <a:lnTo>
                    <a:pt x="0" y="22"/>
                  </a:lnTo>
                  <a:lnTo>
                    <a:pt x="10" y="22"/>
                  </a:lnTo>
                  <a:lnTo>
                    <a:pt x="12" y="22"/>
                  </a:lnTo>
                  <a:lnTo>
                    <a:pt x="14" y="24"/>
                  </a:lnTo>
                  <a:lnTo>
                    <a:pt x="16" y="24"/>
                  </a:lnTo>
                  <a:lnTo>
                    <a:pt x="28" y="16"/>
                  </a:lnTo>
                  <a:lnTo>
                    <a:pt x="24" y="12"/>
                  </a:lnTo>
                  <a:lnTo>
                    <a:pt x="30" y="10"/>
                  </a:lnTo>
                  <a:lnTo>
                    <a:pt x="30" y="10"/>
                  </a:lnTo>
                  <a:lnTo>
                    <a:pt x="30" y="12"/>
                  </a:lnTo>
                  <a:lnTo>
                    <a:pt x="30" y="14"/>
                  </a:lnTo>
                  <a:lnTo>
                    <a:pt x="30" y="14"/>
                  </a:lnTo>
                  <a:lnTo>
                    <a:pt x="32" y="16"/>
                  </a:lnTo>
                  <a:lnTo>
                    <a:pt x="34" y="14"/>
                  </a:lnTo>
                  <a:lnTo>
                    <a:pt x="36" y="14"/>
                  </a:lnTo>
                  <a:lnTo>
                    <a:pt x="40" y="12"/>
                  </a:lnTo>
                  <a:lnTo>
                    <a:pt x="40" y="12"/>
                  </a:lnTo>
                  <a:lnTo>
                    <a:pt x="40" y="10"/>
                  </a:lnTo>
                  <a:lnTo>
                    <a:pt x="42" y="10"/>
                  </a:lnTo>
                  <a:lnTo>
                    <a:pt x="46" y="6"/>
                  </a:lnTo>
                  <a:lnTo>
                    <a:pt x="44" y="8"/>
                  </a:lnTo>
                  <a:lnTo>
                    <a:pt x="44" y="8"/>
                  </a:lnTo>
                  <a:lnTo>
                    <a:pt x="44" y="10"/>
                  </a:lnTo>
                  <a:lnTo>
                    <a:pt x="46" y="12"/>
                  </a:lnTo>
                  <a:lnTo>
                    <a:pt x="46" y="12"/>
                  </a:lnTo>
                  <a:lnTo>
                    <a:pt x="48" y="12"/>
                  </a:lnTo>
                  <a:lnTo>
                    <a:pt x="48" y="10"/>
                  </a:lnTo>
                  <a:lnTo>
                    <a:pt x="48" y="8"/>
                  </a:lnTo>
                  <a:lnTo>
                    <a:pt x="48" y="8"/>
                  </a:lnTo>
                  <a:lnTo>
                    <a:pt x="48" y="6"/>
                  </a:lnTo>
                  <a:lnTo>
                    <a:pt x="46" y="4"/>
                  </a:lnTo>
                  <a:lnTo>
                    <a:pt x="46" y="4"/>
                  </a:lnTo>
                  <a:lnTo>
                    <a:pt x="48" y="4"/>
                  </a:lnTo>
                  <a:lnTo>
                    <a:pt x="50" y="4"/>
                  </a:lnTo>
                  <a:lnTo>
                    <a:pt x="50" y="2"/>
                  </a:lnTo>
                  <a:lnTo>
                    <a:pt x="52" y="2"/>
                  </a:lnTo>
                  <a:lnTo>
                    <a:pt x="54" y="0"/>
                  </a:lnTo>
                  <a:lnTo>
                    <a:pt x="54" y="0"/>
                  </a:lnTo>
                  <a:lnTo>
                    <a:pt x="58" y="0"/>
                  </a:lnTo>
                  <a:lnTo>
                    <a:pt x="62" y="0"/>
                  </a:lnTo>
                  <a:lnTo>
                    <a:pt x="62" y="0"/>
                  </a:lnTo>
                  <a:lnTo>
                    <a:pt x="64" y="0"/>
                  </a:lnTo>
                  <a:lnTo>
                    <a:pt x="66" y="0"/>
                  </a:lnTo>
                  <a:lnTo>
                    <a:pt x="70" y="0"/>
                  </a:lnTo>
                  <a:lnTo>
                    <a:pt x="72" y="0"/>
                  </a:lnTo>
                  <a:lnTo>
                    <a:pt x="74" y="4"/>
                  </a:lnTo>
                  <a:lnTo>
                    <a:pt x="74" y="4"/>
                  </a:lnTo>
                  <a:lnTo>
                    <a:pt x="76" y="6"/>
                  </a:lnTo>
                  <a:lnTo>
                    <a:pt x="80" y="8"/>
                  </a:lnTo>
                  <a:lnTo>
                    <a:pt x="84" y="10"/>
                  </a:lnTo>
                  <a:lnTo>
                    <a:pt x="88" y="12"/>
                  </a:lnTo>
                  <a:lnTo>
                    <a:pt x="92" y="12"/>
                  </a:lnTo>
                  <a:lnTo>
                    <a:pt x="94" y="14"/>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48" name="Freeform 406"/>
            <p:cNvSpPr/>
            <p:nvPr/>
          </p:nvSpPr>
          <p:spPr bwMode="gray">
            <a:xfrm>
              <a:off x="1086948" y="3706898"/>
              <a:ext cx="77759" cy="44404"/>
            </a:xfrm>
            <a:custGeom>
              <a:avLst/>
              <a:gdLst>
                <a:gd name="T0" fmla="*/ 6 w 42"/>
                <a:gd name="T1" fmla="*/ 4 h 24"/>
                <a:gd name="T2" fmla="*/ 0 w 42"/>
                <a:gd name="T3" fmla="*/ 6 h 24"/>
                <a:gd name="T4" fmla="*/ 0 w 42"/>
                <a:gd name="T5" fmla="*/ 6 h 24"/>
                <a:gd name="T6" fmla="*/ 0 w 42"/>
                <a:gd name="T7" fmla="*/ 6 h 24"/>
                <a:gd name="T8" fmla="*/ 0 w 42"/>
                <a:gd name="T9" fmla="*/ 8 h 24"/>
                <a:gd name="T10" fmla="*/ 2 w 42"/>
                <a:gd name="T11" fmla="*/ 10 h 24"/>
                <a:gd name="T12" fmla="*/ 22 w 42"/>
                <a:gd name="T13" fmla="*/ 16 h 24"/>
                <a:gd name="T14" fmla="*/ 22 w 42"/>
                <a:gd name="T15" fmla="*/ 16 h 24"/>
                <a:gd name="T16" fmla="*/ 24 w 42"/>
                <a:gd name="T17" fmla="*/ 20 h 24"/>
                <a:gd name="T18" fmla="*/ 26 w 42"/>
                <a:gd name="T19" fmla="*/ 22 h 24"/>
                <a:gd name="T20" fmla="*/ 28 w 42"/>
                <a:gd name="T21" fmla="*/ 24 h 24"/>
                <a:gd name="T22" fmla="*/ 30 w 42"/>
                <a:gd name="T23" fmla="*/ 22 h 24"/>
                <a:gd name="T24" fmla="*/ 34 w 42"/>
                <a:gd name="T25" fmla="*/ 20 h 24"/>
                <a:gd name="T26" fmla="*/ 38 w 42"/>
                <a:gd name="T27" fmla="*/ 18 h 24"/>
                <a:gd name="T28" fmla="*/ 38 w 42"/>
                <a:gd name="T29" fmla="*/ 18 h 24"/>
                <a:gd name="T30" fmla="*/ 38 w 42"/>
                <a:gd name="T31" fmla="*/ 16 h 24"/>
                <a:gd name="T32" fmla="*/ 38 w 42"/>
                <a:gd name="T33" fmla="*/ 14 h 24"/>
                <a:gd name="T34" fmla="*/ 38 w 42"/>
                <a:gd name="T35" fmla="*/ 12 h 24"/>
                <a:gd name="T36" fmla="*/ 36 w 42"/>
                <a:gd name="T37" fmla="*/ 12 h 24"/>
                <a:gd name="T38" fmla="*/ 40 w 42"/>
                <a:gd name="T39" fmla="*/ 4 h 24"/>
                <a:gd name="T40" fmla="*/ 40 w 42"/>
                <a:gd name="T41" fmla="*/ 4 h 24"/>
                <a:gd name="T42" fmla="*/ 42 w 42"/>
                <a:gd name="T43" fmla="*/ 2 h 24"/>
                <a:gd name="T44" fmla="*/ 42 w 42"/>
                <a:gd name="T45" fmla="*/ 2 h 24"/>
                <a:gd name="T46" fmla="*/ 40 w 42"/>
                <a:gd name="T47" fmla="*/ 0 h 24"/>
                <a:gd name="T48" fmla="*/ 38 w 42"/>
                <a:gd name="T49" fmla="*/ 0 h 24"/>
                <a:gd name="T50" fmla="*/ 36 w 42"/>
                <a:gd name="T51" fmla="*/ 0 h 24"/>
                <a:gd name="T52" fmla="*/ 34 w 42"/>
                <a:gd name="T53" fmla="*/ 2 h 24"/>
                <a:gd name="T54" fmla="*/ 32 w 42"/>
                <a:gd name="T55" fmla="*/ 2 h 24"/>
                <a:gd name="T56" fmla="*/ 28 w 42"/>
                <a:gd name="T57" fmla="*/ 4 h 24"/>
                <a:gd name="T58" fmla="*/ 26 w 42"/>
                <a:gd name="T59" fmla="*/ 4 h 24"/>
                <a:gd name="T60" fmla="*/ 22 w 42"/>
                <a:gd name="T61" fmla="*/ 4 h 24"/>
                <a:gd name="T62" fmla="*/ 18 w 42"/>
                <a:gd name="T63" fmla="*/ 4 h 24"/>
                <a:gd name="T64" fmla="*/ 12 w 42"/>
                <a:gd name="T65" fmla="*/ 4 h 24"/>
                <a:gd name="T66" fmla="*/ 8 w 42"/>
                <a:gd name="T67" fmla="*/ 4 h 24"/>
                <a:gd name="T68" fmla="*/ 6 w 42"/>
                <a:gd name="T69" fmla="*/ 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2" h="24">
                  <a:moveTo>
                    <a:pt x="6" y="4"/>
                  </a:moveTo>
                  <a:lnTo>
                    <a:pt x="0" y="6"/>
                  </a:lnTo>
                  <a:lnTo>
                    <a:pt x="0" y="6"/>
                  </a:lnTo>
                  <a:lnTo>
                    <a:pt x="0" y="6"/>
                  </a:lnTo>
                  <a:lnTo>
                    <a:pt x="0" y="8"/>
                  </a:lnTo>
                  <a:lnTo>
                    <a:pt x="2" y="10"/>
                  </a:lnTo>
                  <a:lnTo>
                    <a:pt x="22" y="16"/>
                  </a:lnTo>
                  <a:lnTo>
                    <a:pt x="22" y="16"/>
                  </a:lnTo>
                  <a:lnTo>
                    <a:pt x="24" y="20"/>
                  </a:lnTo>
                  <a:lnTo>
                    <a:pt x="26" y="22"/>
                  </a:lnTo>
                  <a:lnTo>
                    <a:pt x="28" y="24"/>
                  </a:lnTo>
                  <a:lnTo>
                    <a:pt x="30" y="22"/>
                  </a:lnTo>
                  <a:lnTo>
                    <a:pt x="34" y="20"/>
                  </a:lnTo>
                  <a:lnTo>
                    <a:pt x="38" y="18"/>
                  </a:lnTo>
                  <a:lnTo>
                    <a:pt x="38" y="18"/>
                  </a:lnTo>
                  <a:lnTo>
                    <a:pt x="38" y="16"/>
                  </a:lnTo>
                  <a:lnTo>
                    <a:pt x="38" y="14"/>
                  </a:lnTo>
                  <a:lnTo>
                    <a:pt x="38" y="12"/>
                  </a:lnTo>
                  <a:lnTo>
                    <a:pt x="36" y="12"/>
                  </a:lnTo>
                  <a:lnTo>
                    <a:pt x="40" y="4"/>
                  </a:lnTo>
                  <a:lnTo>
                    <a:pt x="40" y="4"/>
                  </a:lnTo>
                  <a:lnTo>
                    <a:pt x="42" y="2"/>
                  </a:lnTo>
                  <a:lnTo>
                    <a:pt x="42" y="2"/>
                  </a:lnTo>
                  <a:lnTo>
                    <a:pt x="40" y="0"/>
                  </a:lnTo>
                  <a:lnTo>
                    <a:pt x="38" y="0"/>
                  </a:lnTo>
                  <a:lnTo>
                    <a:pt x="36" y="0"/>
                  </a:lnTo>
                  <a:lnTo>
                    <a:pt x="34" y="2"/>
                  </a:lnTo>
                  <a:lnTo>
                    <a:pt x="32" y="2"/>
                  </a:lnTo>
                  <a:lnTo>
                    <a:pt x="28" y="4"/>
                  </a:lnTo>
                  <a:lnTo>
                    <a:pt x="26" y="4"/>
                  </a:lnTo>
                  <a:lnTo>
                    <a:pt x="22" y="4"/>
                  </a:lnTo>
                  <a:lnTo>
                    <a:pt x="18" y="4"/>
                  </a:lnTo>
                  <a:lnTo>
                    <a:pt x="12" y="4"/>
                  </a:lnTo>
                  <a:lnTo>
                    <a:pt x="8" y="4"/>
                  </a:lnTo>
                  <a:lnTo>
                    <a:pt x="6" y="4"/>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49" name="Freeform 407"/>
            <p:cNvSpPr/>
            <p:nvPr/>
          </p:nvSpPr>
          <p:spPr bwMode="gray">
            <a:xfrm>
              <a:off x="994378" y="3610691"/>
              <a:ext cx="37028" cy="77706"/>
            </a:xfrm>
            <a:custGeom>
              <a:avLst/>
              <a:gdLst>
                <a:gd name="T0" fmla="*/ 14 w 20"/>
                <a:gd name="T1" fmla="*/ 0 h 42"/>
                <a:gd name="T2" fmla="*/ 14 w 20"/>
                <a:gd name="T3" fmla="*/ 2 h 42"/>
                <a:gd name="T4" fmla="*/ 12 w 20"/>
                <a:gd name="T5" fmla="*/ 2 h 42"/>
                <a:gd name="T6" fmla="*/ 10 w 20"/>
                <a:gd name="T7" fmla="*/ 4 h 42"/>
                <a:gd name="T8" fmla="*/ 8 w 20"/>
                <a:gd name="T9" fmla="*/ 6 h 42"/>
                <a:gd name="T10" fmla="*/ 4 w 20"/>
                <a:gd name="T11" fmla="*/ 6 h 42"/>
                <a:gd name="T12" fmla="*/ 2 w 20"/>
                <a:gd name="T13" fmla="*/ 6 h 42"/>
                <a:gd name="T14" fmla="*/ 2 w 20"/>
                <a:gd name="T15" fmla="*/ 4 h 42"/>
                <a:gd name="T16" fmla="*/ 0 w 20"/>
                <a:gd name="T17" fmla="*/ 4 h 42"/>
                <a:gd name="T18" fmla="*/ 0 w 20"/>
                <a:gd name="T19" fmla="*/ 4 h 42"/>
                <a:gd name="T20" fmla="*/ 2 w 20"/>
                <a:gd name="T21" fmla="*/ 8 h 42"/>
                <a:gd name="T22" fmla="*/ 2 w 20"/>
                <a:gd name="T23" fmla="*/ 12 h 42"/>
                <a:gd name="T24" fmla="*/ 2 w 20"/>
                <a:gd name="T25" fmla="*/ 16 h 42"/>
                <a:gd name="T26" fmla="*/ 0 w 20"/>
                <a:gd name="T27" fmla="*/ 20 h 42"/>
                <a:gd name="T28" fmla="*/ 0 w 20"/>
                <a:gd name="T29" fmla="*/ 38 h 42"/>
                <a:gd name="T30" fmla="*/ 0 w 20"/>
                <a:gd name="T31" fmla="*/ 38 h 42"/>
                <a:gd name="T32" fmla="*/ 4 w 20"/>
                <a:gd name="T33" fmla="*/ 40 h 42"/>
                <a:gd name="T34" fmla="*/ 8 w 20"/>
                <a:gd name="T35" fmla="*/ 40 h 42"/>
                <a:gd name="T36" fmla="*/ 12 w 20"/>
                <a:gd name="T37" fmla="*/ 42 h 42"/>
                <a:gd name="T38" fmla="*/ 12 w 20"/>
                <a:gd name="T39" fmla="*/ 38 h 42"/>
                <a:gd name="T40" fmla="*/ 12 w 20"/>
                <a:gd name="T41" fmla="*/ 36 h 42"/>
                <a:gd name="T42" fmla="*/ 14 w 20"/>
                <a:gd name="T43" fmla="*/ 36 h 42"/>
                <a:gd name="T44" fmla="*/ 16 w 20"/>
                <a:gd name="T45" fmla="*/ 34 h 42"/>
                <a:gd name="T46" fmla="*/ 18 w 20"/>
                <a:gd name="T47" fmla="*/ 34 h 42"/>
                <a:gd name="T48" fmla="*/ 18 w 20"/>
                <a:gd name="T49" fmla="*/ 20 h 42"/>
                <a:gd name="T50" fmla="*/ 18 w 20"/>
                <a:gd name="T51" fmla="*/ 18 h 42"/>
                <a:gd name="T52" fmla="*/ 20 w 20"/>
                <a:gd name="T53" fmla="*/ 16 h 42"/>
                <a:gd name="T54" fmla="*/ 20 w 20"/>
                <a:gd name="T55" fmla="*/ 16 h 42"/>
                <a:gd name="T56" fmla="*/ 20 w 20"/>
                <a:gd name="T57" fmla="*/ 14 h 42"/>
                <a:gd name="T58" fmla="*/ 20 w 20"/>
                <a:gd name="T59" fmla="*/ 10 h 42"/>
                <a:gd name="T60" fmla="*/ 20 w 20"/>
                <a:gd name="T61" fmla="*/ 6 h 42"/>
                <a:gd name="T62" fmla="*/ 18 w 20"/>
                <a:gd name="T63" fmla="*/ 4 h 42"/>
                <a:gd name="T64" fmla="*/ 14 w 20"/>
                <a:gd name="T65"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 h="42">
                  <a:moveTo>
                    <a:pt x="14" y="0"/>
                  </a:moveTo>
                  <a:lnTo>
                    <a:pt x="14" y="2"/>
                  </a:lnTo>
                  <a:lnTo>
                    <a:pt x="12" y="2"/>
                  </a:lnTo>
                  <a:lnTo>
                    <a:pt x="10" y="4"/>
                  </a:lnTo>
                  <a:lnTo>
                    <a:pt x="8" y="6"/>
                  </a:lnTo>
                  <a:lnTo>
                    <a:pt x="4" y="6"/>
                  </a:lnTo>
                  <a:lnTo>
                    <a:pt x="2" y="6"/>
                  </a:lnTo>
                  <a:lnTo>
                    <a:pt x="2" y="4"/>
                  </a:lnTo>
                  <a:lnTo>
                    <a:pt x="0" y="4"/>
                  </a:lnTo>
                  <a:lnTo>
                    <a:pt x="0" y="4"/>
                  </a:lnTo>
                  <a:lnTo>
                    <a:pt x="2" y="8"/>
                  </a:lnTo>
                  <a:lnTo>
                    <a:pt x="2" y="12"/>
                  </a:lnTo>
                  <a:lnTo>
                    <a:pt x="2" y="16"/>
                  </a:lnTo>
                  <a:lnTo>
                    <a:pt x="0" y="20"/>
                  </a:lnTo>
                  <a:lnTo>
                    <a:pt x="0" y="38"/>
                  </a:lnTo>
                  <a:lnTo>
                    <a:pt x="0" y="38"/>
                  </a:lnTo>
                  <a:lnTo>
                    <a:pt x="4" y="40"/>
                  </a:lnTo>
                  <a:lnTo>
                    <a:pt x="8" y="40"/>
                  </a:lnTo>
                  <a:lnTo>
                    <a:pt x="12" y="42"/>
                  </a:lnTo>
                  <a:lnTo>
                    <a:pt x="12" y="38"/>
                  </a:lnTo>
                  <a:lnTo>
                    <a:pt x="12" y="36"/>
                  </a:lnTo>
                  <a:lnTo>
                    <a:pt x="14" y="36"/>
                  </a:lnTo>
                  <a:lnTo>
                    <a:pt x="16" y="34"/>
                  </a:lnTo>
                  <a:lnTo>
                    <a:pt x="18" y="34"/>
                  </a:lnTo>
                  <a:lnTo>
                    <a:pt x="18" y="20"/>
                  </a:lnTo>
                  <a:lnTo>
                    <a:pt x="18" y="18"/>
                  </a:lnTo>
                  <a:lnTo>
                    <a:pt x="20" y="16"/>
                  </a:lnTo>
                  <a:lnTo>
                    <a:pt x="20" y="16"/>
                  </a:lnTo>
                  <a:lnTo>
                    <a:pt x="20" y="14"/>
                  </a:lnTo>
                  <a:lnTo>
                    <a:pt x="20" y="10"/>
                  </a:lnTo>
                  <a:lnTo>
                    <a:pt x="20" y="6"/>
                  </a:lnTo>
                  <a:lnTo>
                    <a:pt x="18" y="4"/>
                  </a:lnTo>
                  <a:lnTo>
                    <a:pt x="14"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50" name="Freeform 408"/>
            <p:cNvSpPr/>
            <p:nvPr/>
          </p:nvSpPr>
          <p:spPr bwMode="gray">
            <a:xfrm>
              <a:off x="1001784" y="3551486"/>
              <a:ext cx="33325" cy="51804"/>
            </a:xfrm>
            <a:custGeom>
              <a:avLst/>
              <a:gdLst>
                <a:gd name="T0" fmla="*/ 8 w 18"/>
                <a:gd name="T1" fmla="*/ 4 h 28"/>
                <a:gd name="T2" fmla="*/ 6 w 18"/>
                <a:gd name="T3" fmla="*/ 4 h 28"/>
                <a:gd name="T4" fmla="*/ 6 w 18"/>
                <a:gd name="T5" fmla="*/ 4 h 28"/>
                <a:gd name="T6" fmla="*/ 4 w 18"/>
                <a:gd name="T7" fmla="*/ 4 h 28"/>
                <a:gd name="T8" fmla="*/ 2 w 18"/>
                <a:gd name="T9" fmla="*/ 6 h 28"/>
                <a:gd name="T10" fmla="*/ 0 w 18"/>
                <a:gd name="T11" fmla="*/ 8 h 28"/>
                <a:gd name="T12" fmla="*/ 2 w 18"/>
                <a:gd name="T13" fmla="*/ 10 h 28"/>
                <a:gd name="T14" fmla="*/ 2 w 18"/>
                <a:gd name="T15" fmla="*/ 12 h 28"/>
                <a:gd name="T16" fmla="*/ 2 w 18"/>
                <a:gd name="T17" fmla="*/ 16 h 28"/>
                <a:gd name="T18" fmla="*/ 4 w 18"/>
                <a:gd name="T19" fmla="*/ 20 h 28"/>
                <a:gd name="T20" fmla="*/ 6 w 18"/>
                <a:gd name="T21" fmla="*/ 22 h 28"/>
                <a:gd name="T22" fmla="*/ 12 w 18"/>
                <a:gd name="T23" fmla="*/ 28 h 28"/>
                <a:gd name="T24" fmla="*/ 12 w 18"/>
                <a:gd name="T25" fmla="*/ 28 h 28"/>
                <a:gd name="T26" fmla="*/ 14 w 18"/>
                <a:gd name="T27" fmla="*/ 24 h 28"/>
                <a:gd name="T28" fmla="*/ 14 w 18"/>
                <a:gd name="T29" fmla="*/ 22 h 28"/>
                <a:gd name="T30" fmla="*/ 16 w 18"/>
                <a:gd name="T31" fmla="*/ 18 h 28"/>
                <a:gd name="T32" fmla="*/ 18 w 18"/>
                <a:gd name="T33" fmla="*/ 18 h 28"/>
                <a:gd name="T34" fmla="*/ 18 w 18"/>
                <a:gd name="T35" fmla="*/ 16 h 28"/>
                <a:gd name="T36" fmla="*/ 18 w 18"/>
                <a:gd name="T37" fmla="*/ 14 h 28"/>
                <a:gd name="T38" fmla="*/ 16 w 18"/>
                <a:gd name="T39" fmla="*/ 10 h 28"/>
                <a:gd name="T40" fmla="*/ 16 w 18"/>
                <a:gd name="T41" fmla="*/ 6 h 28"/>
                <a:gd name="T42" fmla="*/ 14 w 18"/>
                <a:gd name="T43" fmla="*/ 4 h 28"/>
                <a:gd name="T44" fmla="*/ 10 w 18"/>
                <a:gd name="T45" fmla="*/ 0 h 28"/>
                <a:gd name="T46" fmla="*/ 8 w 18"/>
                <a:gd name="T47" fmla="*/ 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 h="28">
                  <a:moveTo>
                    <a:pt x="8" y="4"/>
                  </a:moveTo>
                  <a:lnTo>
                    <a:pt x="6" y="4"/>
                  </a:lnTo>
                  <a:lnTo>
                    <a:pt x="6" y="4"/>
                  </a:lnTo>
                  <a:lnTo>
                    <a:pt x="4" y="4"/>
                  </a:lnTo>
                  <a:lnTo>
                    <a:pt x="2" y="6"/>
                  </a:lnTo>
                  <a:lnTo>
                    <a:pt x="0" y="8"/>
                  </a:lnTo>
                  <a:lnTo>
                    <a:pt x="2" y="10"/>
                  </a:lnTo>
                  <a:lnTo>
                    <a:pt x="2" y="12"/>
                  </a:lnTo>
                  <a:lnTo>
                    <a:pt x="2" y="16"/>
                  </a:lnTo>
                  <a:lnTo>
                    <a:pt x="4" y="20"/>
                  </a:lnTo>
                  <a:lnTo>
                    <a:pt x="6" y="22"/>
                  </a:lnTo>
                  <a:lnTo>
                    <a:pt x="12" y="28"/>
                  </a:lnTo>
                  <a:lnTo>
                    <a:pt x="12" y="28"/>
                  </a:lnTo>
                  <a:lnTo>
                    <a:pt x="14" y="24"/>
                  </a:lnTo>
                  <a:lnTo>
                    <a:pt x="14" y="22"/>
                  </a:lnTo>
                  <a:lnTo>
                    <a:pt x="16" y="18"/>
                  </a:lnTo>
                  <a:lnTo>
                    <a:pt x="18" y="18"/>
                  </a:lnTo>
                  <a:lnTo>
                    <a:pt x="18" y="16"/>
                  </a:lnTo>
                  <a:lnTo>
                    <a:pt x="18" y="14"/>
                  </a:lnTo>
                  <a:lnTo>
                    <a:pt x="16" y="10"/>
                  </a:lnTo>
                  <a:lnTo>
                    <a:pt x="16" y="6"/>
                  </a:lnTo>
                  <a:lnTo>
                    <a:pt x="14" y="4"/>
                  </a:lnTo>
                  <a:lnTo>
                    <a:pt x="10" y="0"/>
                  </a:lnTo>
                  <a:lnTo>
                    <a:pt x="8" y="4"/>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51" name="Freeform 409"/>
            <p:cNvSpPr/>
            <p:nvPr/>
          </p:nvSpPr>
          <p:spPr bwMode="gray">
            <a:xfrm>
              <a:off x="1020298" y="3351670"/>
              <a:ext cx="188842" cy="111009"/>
            </a:xfrm>
            <a:custGeom>
              <a:avLst/>
              <a:gdLst>
                <a:gd name="T0" fmla="*/ 34 w 102"/>
                <a:gd name="T1" fmla="*/ 58 h 60"/>
                <a:gd name="T2" fmla="*/ 32 w 102"/>
                <a:gd name="T3" fmla="*/ 56 h 60"/>
                <a:gd name="T4" fmla="*/ 28 w 102"/>
                <a:gd name="T5" fmla="*/ 56 h 60"/>
                <a:gd name="T6" fmla="*/ 20 w 102"/>
                <a:gd name="T7" fmla="*/ 56 h 60"/>
                <a:gd name="T8" fmla="*/ 16 w 102"/>
                <a:gd name="T9" fmla="*/ 56 h 60"/>
                <a:gd name="T10" fmla="*/ 12 w 102"/>
                <a:gd name="T11" fmla="*/ 58 h 60"/>
                <a:gd name="T12" fmla="*/ 10 w 102"/>
                <a:gd name="T13" fmla="*/ 60 h 60"/>
                <a:gd name="T14" fmla="*/ 10 w 102"/>
                <a:gd name="T15" fmla="*/ 56 h 60"/>
                <a:gd name="T16" fmla="*/ 8 w 102"/>
                <a:gd name="T17" fmla="*/ 56 h 60"/>
                <a:gd name="T18" fmla="*/ 8 w 102"/>
                <a:gd name="T19" fmla="*/ 52 h 60"/>
                <a:gd name="T20" fmla="*/ 8 w 102"/>
                <a:gd name="T21" fmla="*/ 38 h 60"/>
                <a:gd name="T22" fmla="*/ 28 w 102"/>
                <a:gd name="T23" fmla="*/ 34 h 60"/>
                <a:gd name="T24" fmla="*/ 28 w 102"/>
                <a:gd name="T25" fmla="*/ 26 h 60"/>
                <a:gd name="T26" fmla="*/ 38 w 102"/>
                <a:gd name="T27" fmla="*/ 12 h 60"/>
                <a:gd name="T28" fmla="*/ 50 w 102"/>
                <a:gd name="T29" fmla="*/ 4 h 60"/>
                <a:gd name="T30" fmla="*/ 52 w 102"/>
                <a:gd name="T31" fmla="*/ 0 h 60"/>
                <a:gd name="T32" fmla="*/ 54 w 102"/>
                <a:gd name="T33" fmla="*/ 0 h 60"/>
                <a:gd name="T34" fmla="*/ 58 w 102"/>
                <a:gd name="T35" fmla="*/ 4 h 60"/>
                <a:gd name="T36" fmla="*/ 60 w 102"/>
                <a:gd name="T37" fmla="*/ 4 h 60"/>
                <a:gd name="T38" fmla="*/ 68 w 102"/>
                <a:gd name="T39" fmla="*/ 4 h 60"/>
                <a:gd name="T40" fmla="*/ 72 w 102"/>
                <a:gd name="T41" fmla="*/ 0 h 60"/>
                <a:gd name="T42" fmla="*/ 80 w 102"/>
                <a:gd name="T43" fmla="*/ 2 h 60"/>
                <a:gd name="T44" fmla="*/ 80 w 102"/>
                <a:gd name="T45" fmla="*/ 4 h 60"/>
                <a:gd name="T46" fmla="*/ 86 w 102"/>
                <a:gd name="T47" fmla="*/ 8 h 60"/>
                <a:gd name="T48" fmla="*/ 92 w 102"/>
                <a:gd name="T49" fmla="*/ 8 h 60"/>
                <a:gd name="T50" fmla="*/ 96 w 102"/>
                <a:gd name="T51" fmla="*/ 8 h 60"/>
                <a:gd name="T52" fmla="*/ 102 w 102"/>
                <a:gd name="T53" fmla="*/ 18 h 60"/>
                <a:gd name="T54" fmla="*/ 98 w 102"/>
                <a:gd name="T55" fmla="*/ 20 h 60"/>
                <a:gd name="T56" fmla="*/ 96 w 102"/>
                <a:gd name="T57" fmla="*/ 28 h 60"/>
                <a:gd name="T58" fmla="*/ 96 w 102"/>
                <a:gd name="T59" fmla="*/ 34 h 60"/>
                <a:gd name="T60" fmla="*/ 92 w 102"/>
                <a:gd name="T61" fmla="*/ 38 h 60"/>
                <a:gd name="T62" fmla="*/ 92 w 102"/>
                <a:gd name="T63" fmla="*/ 44 h 60"/>
                <a:gd name="T64" fmla="*/ 44 w 102"/>
                <a:gd name="T65" fmla="*/ 56 h 60"/>
                <a:gd name="T66" fmla="*/ 36 w 102"/>
                <a:gd name="T67"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2" h="60">
                  <a:moveTo>
                    <a:pt x="36" y="60"/>
                  </a:moveTo>
                  <a:lnTo>
                    <a:pt x="34" y="58"/>
                  </a:lnTo>
                  <a:lnTo>
                    <a:pt x="34" y="56"/>
                  </a:lnTo>
                  <a:lnTo>
                    <a:pt x="32" y="56"/>
                  </a:lnTo>
                  <a:lnTo>
                    <a:pt x="32" y="56"/>
                  </a:lnTo>
                  <a:lnTo>
                    <a:pt x="28" y="56"/>
                  </a:lnTo>
                  <a:lnTo>
                    <a:pt x="24" y="56"/>
                  </a:lnTo>
                  <a:lnTo>
                    <a:pt x="20" y="56"/>
                  </a:lnTo>
                  <a:lnTo>
                    <a:pt x="16" y="56"/>
                  </a:lnTo>
                  <a:lnTo>
                    <a:pt x="16" y="56"/>
                  </a:lnTo>
                  <a:lnTo>
                    <a:pt x="14" y="58"/>
                  </a:lnTo>
                  <a:lnTo>
                    <a:pt x="12" y="58"/>
                  </a:lnTo>
                  <a:lnTo>
                    <a:pt x="12" y="60"/>
                  </a:lnTo>
                  <a:lnTo>
                    <a:pt x="10" y="60"/>
                  </a:lnTo>
                  <a:lnTo>
                    <a:pt x="10" y="58"/>
                  </a:lnTo>
                  <a:lnTo>
                    <a:pt x="10" y="56"/>
                  </a:lnTo>
                  <a:lnTo>
                    <a:pt x="8" y="56"/>
                  </a:lnTo>
                  <a:lnTo>
                    <a:pt x="8" y="56"/>
                  </a:lnTo>
                  <a:lnTo>
                    <a:pt x="6" y="56"/>
                  </a:lnTo>
                  <a:lnTo>
                    <a:pt x="8" y="52"/>
                  </a:lnTo>
                  <a:lnTo>
                    <a:pt x="0" y="38"/>
                  </a:lnTo>
                  <a:lnTo>
                    <a:pt x="8" y="38"/>
                  </a:lnTo>
                  <a:lnTo>
                    <a:pt x="20" y="30"/>
                  </a:lnTo>
                  <a:lnTo>
                    <a:pt x="28" y="34"/>
                  </a:lnTo>
                  <a:lnTo>
                    <a:pt x="30" y="30"/>
                  </a:lnTo>
                  <a:lnTo>
                    <a:pt x="28" y="26"/>
                  </a:lnTo>
                  <a:lnTo>
                    <a:pt x="28" y="16"/>
                  </a:lnTo>
                  <a:lnTo>
                    <a:pt x="38" y="12"/>
                  </a:lnTo>
                  <a:lnTo>
                    <a:pt x="44" y="8"/>
                  </a:lnTo>
                  <a:lnTo>
                    <a:pt x="50" y="4"/>
                  </a:lnTo>
                  <a:lnTo>
                    <a:pt x="52" y="2"/>
                  </a:lnTo>
                  <a:lnTo>
                    <a:pt x="52" y="0"/>
                  </a:lnTo>
                  <a:lnTo>
                    <a:pt x="54" y="0"/>
                  </a:lnTo>
                  <a:lnTo>
                    <a:pt x="54" y="0"/>
                  </a:lnTo>
                  <a:lnTo>
                    <a:pt x="56" y="0"/>
                  </a:lnTo>
                  <a:lnTo>
                    <a:pt x="58" y="4"/>
                  </a:lnTo>
                  <a:lnTo>
                    <a:pt x="58" y="4"/>
                  </a:lnTo>
                  <a:lnTo>
                    <a:pt x="60" y="4"/>
                  </a:lnTo>
                  <a:lnTo>
                    <a:pt x="64" y="4"/>
                  </a:lnTo>
                  <a:lnTo>
                    <a:pt x="68" y="4"/>
                  </a:lnTo>
                  <a:lnTo>
                    <a:pt x="70" y="4"/>
                  </a:lnTo>
                  <a:lnTo>
                    <a:pt x="72" y="0"/>
                  </a:lnTo>
                  <a:lnTo>
                    <a:pt x="80" y="0"/>
                  </a:lnTo>
                  <a:lnTo>
                    <a:pt x="80" y="2"/>
                  </a:lnTo>
                  <a:lnTo>
                    <a:pt x="80" y="2"/>
                  </a:lnTo>
                  <a:lnTo>
                    <a:pt x="80" y="4"/>
                  </a:lnTo>
                  <a:lnTo>
                    <a:pt x="82" y="6"/>
                  </a:lnTo>
                  <a:lnTo>
                    <a:pt x="86" y="8"/>
                  </a:lnTo>
                  <a:lnTo>
                    <a:pt x="88" y="8"/>
                  </a:lnTo>
                  <a:lnTo>
                    <a:pt x="92" y="8"/>
                  </a:lnTo>
                  <a:lnTo>
                    <a:pt x="96" y="8"/>
                  </a:lnTo>
                  <a:lnTo>
                    <a:pt x="96" y="8"/>
                  </a:lnTo>
                  <a:lnTo>
                    <a:pt x="102" y="16"/>
                  </a:lnTo>
                  <a:lnTo>
                    <a:pt x="102" y="18"/>
                  </a:lnTo>
                  <a:lnTo>
                    <a:pt x="100" y="18"/>
                  </a:lnTo>
                  <a:lnTo>
                    <a:pt x="98" y="20"/>
                  </a:lnTo>
                  <a:lnTo>
                    <a:pt x="96" y="24"/>
                  </a:lnTo>
                  <a:lnTo>
                    <a:pt x="96" y="28"/>
                  </a:lnTo>
                  <a:lnTo>
                    <a:pt x="96" y="32"/>
                  </a:lnTo>
                  <a:lnTo>
                    <a:pt x="96" y="34"/>
                  </a:lnTo>
                  <a:lnTo>
                    <a:pt x="94" y="36"/>
                  </a:lnTo>
                  <a:lnTo>
                    <a:pt x="92" y="38"/>
                  </a:lnTo>
                  <a:lnTo>
                    <a:pt x="90" y="40"/>
                  </a:lnTo>
                  <a:lnTo>
                    <a:pt x="92" y="44"/>
                  </a:lnTo>
                  <a:lnTo>
                    <a:pt x="68" y="46"/>
                  </a:lnTo>
                  <a:lnTo>
                    <a:pt x="44" y="56"/>
                  </a:lnTo>
                  <a:lnTo>
                    <a:pt x="40" y="58"/>
                  </a:lnTo>
                  <a:lnTo>
                    <a:pt x="36" y="6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52" name="Freeform 410"/>
            <p:cNvSpPr/>
            <p:nvPr/>
          </p:nvSpPr>
          <p:spPr bwMode="gray">
            <a:xfrm>
              <a:off x="938836" y="3421975"/>
              <a:ext cx="99975" cy="77706"/>
            </a:xfrm>
            <a:custGeom>
              <a:avLst/>
              <a:gdLst>
                <a:gd name="T0" fmla="*/ 30 w 54"/>
                <a:gd name="T1" fmla="*/ 6 h 42"/>
                <a:gd name="T2" fmla="*/ 20 w 54"/>
                <a:gd name="T3" fmla="*/ 8 h 42"/>
                <a:gd name="T4" fmla="*/ 8 w 54"/>
                <a:gd name="T5" fmla="*/ 16 h 42"/>
                <a:gd name="T6" fmla="*/ 0 w 54"/>
                <a:gd name="T7" fmla="*/ 30 h 42"/>
                <a:gd name="T8" fmla="*/ 2 w 54"/>
                <a:gd name="T9" fmla="*/ 30 h 42"/>
                <a:gd name="T10" fmla="*/ 2 w 54"/>
                <a:gd name="T11" fmla="*/ 28 h 42"/>
                <a:gd name="T12" fmla="*/ 4 w 54"/>
                <a:gd name="T13" fmla="*/ 28 h 42"/>
                <a:gd name="T14" fmla="*/ 6 w 54"/>
                <a:gd name="T15" fmla="*/ 28 h 42"/>
                <a:gd name="T16" fmla="*/ 6 w 54"/>
                <a:gd name="T17" fmla="*/ 28 h 42"/>
                <a:gd name="T18" fmla="*/ 8 w 54"/>
                <a:gd name="T19" fmla="*/ 30 h 42"/>
                <a:gd name="T20" fmla="*/ 8 w 54"/>
                <a:gd name="T21" fmla="*/ 34 h 42"/>
                <a:gd name="T22" fmla="*/ 6 w 54"/>
                <a:gd name="T23" fmla="*/ 40 h 42"/>
                <a:gd name="T24" fmla="*/ 8 w 54"/>
                <a:gd name="T25" fmla="*/ 40 h 42"/>
                <a:gd name="T26" fmla="*/ 12 w 54"/>
                <a:gd name="T27" fmla="*/ 40 h 42"/>
                <a:gd name="T28" fmla="*/ 16 w 54"/>
                <a:gd name="T29" fmla="*/ 40 h 42"/>
                <a:gd name="T30" fmla="*/ 20 w 54"/>
                <a:gd name="T31" fmla="*/ 42 h 42"/>
                <a:gd name="T32" fmla="*/ 22 w 54"/>
                <a:gd name="T33" fmla="*/ 42 h 42"/>
                <a:gd name="T34" fmla="*/ 34 w 54"/>
                <a:gd name="T35" fmla="*/ 34 h 42"/>
                <a:gd name="T36" fmla="*/ 30 w 54"/>
                <a:gd name="T37" fmla="*/ 30 h 42"/>
                <a:gd name="T38" fmla="*/ 36 w 54"/>
                <a:gd name="T39" fmla="*/ 28 h 42"/>
                <a:gd name="T40" fmla="*/ 36 w 54"/>
                <a:gd name="T41" fmla="*/ 28 h 42"/>
                <a:gd name="T42" fmla="*/ 36 w 54"/>
                <a:gd name="T43" fmla="*/ 30 h 42"/>
                <a:gd name="T44" fmla="*/ 36 w 54"/>
                <a:gd name="T45" fmla="*/ 32 h 42"/>
                <a:gd name="T46" fmla="*/ 36 w 54"/>
                <a:gd name="T47" fmla="*/ 32 h 42"/>
                <a:gd name="T48" fmla="*/ 38 w 54"/>
                <a:gd name="T49" fmla="*/ 34 h 42"/>
                <a:gd name="T50" fmla="*/ 40 w 54"/>
                <a:gd name="T51" fmla="*/ 32 h 42"/>
                <a:gd name="T52" fmla="*/ 42 w 54"/>
                <a:gd name="T53" fmla="*/ 32 h 42"/>
                <a:gd name="T54" fmla="*/ 44 w 54"/>
                <a:gd name="T55" fmla="*/ 32 h 42"/>
                <a:gd name="T56" fmla="*/ 46 w 54"/>
                <a:gd name="T57" fmla="*/ 30 h 42"/>
                <a:gd name="T58" fmla="*/ 48 w 54"/>
                <a:gd name="T59" fmla="*/ 28 h 42"/>
                <a:gd name="T60" fmla="*/ 52 w 54"/>
                <a:gd name="T61" fmla="*/ 24 h 42"/>
                <a:gd name="T62" fmla="*/ 50 w 54"/>
                <a:gd name="T63" fmla="*/ 26 h 42"/>
                <a:gd name="T64" fmla="*/ 50 w 54"/>
                <a:gd name="T65" fmla="*/ 26 h 42"/>
                <a:gd name="T66" fmla="*/ 50 w 54"/>
                <a:gd name="T67" fmla="*/ 28 h 42"/>
                <a:gd name="T68" fmla="*/ 52 w 54"/>
                <a:gd name="T69" fmla="*/ 30 h 42"/>
                <a:gd name="T70" fmla="*/ 52 w 54"/>
                <a:gd name="T71" fmla="*/ 30 h 42"/>
                <a:gd name="T72" fmla="*/ 54 w 54"/>
                <a:gd name="T73" fmla="*/ 30 h 42"/>
                <a:gd name="T74" fmla="*/ 54 w 54"/>
                <a:gd name="T75" fmla="*/ 26 h 42"/>
                <a:gd name="T76" fmla="*/ 54 w 54"/>
                <a:gd name="T77" fmla="*/ 26 h 42"/>
                <a:gd name="T78" fmla="*/ 54 w 54"/>
                <a:gd name="T79" fmla="*/ 24 h 42"/>
                <a:gd name="T80" fmla="*/ 52 w 54"/>
                <a:gd name="T81" fmla="*/ 24 h 42"/>
                <a:gd name="T82" fmla="*/ 54 w 54"/>
                <a:gd name="T83" fmla="*/ 22 h 42"/>
                <a:gd name="T84" fmla="*/ 54 w 54"/>
                <a:gd name="T85" fmla="*/ 22 h 42"/>
                <a:gd name="T86" fmla="*/ 54 w 54"/>
                <a:gd name="T87" fmla="*/ 20 h 42"/>
                <a:gd name="T88" fmla="*/ 54 w 54"/>
                <a:gd name="T89" fmla="*/ 20 h 42"/>
                <a:gd name="T90" fmla="*/ 54 w 54"/>
                <a:gd name="T91" fmla="*/ 18 h 42"/>
                <a:gd name="T92" fmla="*/ 52 w 54"/>
                <a:gd name="T93" fmla="*/ 18 h 42"/>
                <a:gd name="T94" fmla="*/ 50 w 54"/>
                <a:gd name="T95" fmla="*/ 18 h 42"/>
                <a:gd name="T96" fmla="*/ 50 w 54"/>
                <a:gd name="T97" fmla="*/ 18 h 42"/>
                <a:gd name="T98" fmla="*/ 50 w 54"/>
                <a:gd name="T99" fmla="*/ 18 h 42"/>
                <a:gd name="T100" fmla="*/ 50 w 54"/>
                <a:gd name="T101" fmla="*/ 18 h 42"/>
                <a:gd name="T102" fmla="*/ 52 w 54"/>
                <a:gd name="T103" fmla="*/ 14 h 42"/>
                <a:gd name="T104" fmla="*/ 44 w 54"/>
                <a:gd name="T105" fmla="*/ 0 h 42"/>
                <a:gd name="T106" fmla="*/ 38 w 54"/>
                <a:gd name="T107" fmla="*/ 4 h 42"/>
                <a:gd name="T108" fmla="*/ 30 w 54"/>
                <a:gd name="T109" fmla="*/ 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4" h="42">
                  <a:moveTo>
                    <a:pt x="30" y="6"/>
                  </a:moveTo>
                  <a:lnTo>
                    <a:pt x="20" y="8"/>
                  </a:lnTo>
                  <a:lnTo>
                    <a:pt x="8" y="16"/>
                  </a:lnTo>
                  <a:lnTo>
                    <a:pt x="0" y="30"/>
                  </a:lnTo>
                  <a:lnTo>
                    <a:pt x="2" y="30"/>
                  </a:lnTo>
                  <a:lnTo>
                    <a:pt x="2" y="28"/>
                  </a:lnTo>
                  <a:lnTo>
                    <a:pt x="4" y="28"/>
                  </a:lnTo>
                  <a:lnTo>
                    <a:pt x="6" y="28"/>
                  </a:lnTo>
                  <a:lnTo>
                    <a:pt x="6" y="28"/>
                  </a:lnTo>
                  <a:lnTo>
                    <a:pt x="8" y="30"/>
                  </a:lnTo>
                  <a:lnTo>
                    <a:pt x="8" y="34"/>
                  </a:lnTo>
                  <a:lnTo>
                    <a:pt x="6" y="40"/>
                  </a:lnTo>
                  <a:lnTo>
                    <a:pt x="8" y="40"/>
                  </a:lnTo>
                  <a:lnTo>
                    <a:pt x="12" y="40"/>
                  </a:lnTo>
                  <a:lnTo>
                    <a:pt x="16" y="40"/>
                  </a:lnTo>
                  <a:lnTo>
                    <a:pt x="20" y="42"/>
                  </a:lnTo>
                  <a:lnTo>
                    <a:pt x="22" y="42"/>
                  </a:lnTo>
                  <a:lnTo>
                    <a:pt x="34" y="34"/>
                  </a:lnTo>
                  <a:lnTo>
                    <a:pt x="30" y="30"/>
                  </a:lnTo>
                  <a:lnTo>
                    <a:pt x="36" y="28"/>
                  </a:lnTo>
                  <a:lnTo>
                    <a:pt x="36" y="28"/>
                  </a:lnTo>
                  <a:lnTo>
                    <a:pt x="36" y="30"/>
                  </a:lnTo>
                  <a:lnTo>
                    <a:pt x="36" y="32"/>
                  </a:lnTo>
                  <a:lnTo>
                    <a:pt x="36" y="32"/>
                  </a:lnTo>
                  <a:lnTo>
                    <a:pt x="38" y="34"/>
                  </a:lnTo>
                  <a:lnTo>
                    <a:pt x="40" y="32"/>
                  </a:lnTo>
                  <a:lnTo>
                    <a:pt x="42" y="32"/>
                  </a:lnTo>
                  <a:lnTo>
                    <a:pt x="44" y="32"/>
                  </a:lnTo>
                  <a:lnTo>
                    <a:pt x="46" y="30"/>
                  </a:lnTo>
                  <a:lnTo>
                    <a:pt x="48" y="28"/>
                  </a:lnTo>
                  <a:lnTo>
                    <a:pt x="52" y="24"/>
                  </a:lnTo>
                  <a:lnTo>
                    <a:pt x="50" y="26"/>
                  </a:lnTo>
                  <a:lnTo>
                    <a:pt x="50" y="26"/>
                  </a:lnTo>
                  <a:lnTo>
                    <a:pt x="50" y="28"/>
                  </a:lnTo>
                  <a:lnTo>
                    <a:pt x="52" y="30"/>
                  </a:lnTo>
                  <a:lnTo>
                    <a:pt x="52" y="30"/>
                  </a:lnTo>
                  <a:lnTo>
                    <a:pt x="54" y="30"/>
                  </a:lnTo>
                  <a:lnTo>
                    <a:pt x="54" y="26"/>
                  </a:lnTo>
                  <a:lnTo>
                    <a:pt x="54" y="26"/>
                  </a:lnTo>
                  <a:lnTo>
                    <a:pt x="54" y="24"/>
                  </a:lnTo>
                  <a:lnTo>
                    <a:pt x="52" y="24"/>
                  </a:lnTo>
                  <a:lnTo>
                    <a:pt x="54" y="22"/>
                  </a:lnTo>
                  <a:lnTo>
                    <a:pt x="54" y="22"/>
                  </a:lnTo>
                  <a:lnTo>
                    <a:pt x="54" y="20"/>
                  </a:lnTo>
                  <a:lnTo>
                    <a:pt x="54" y="20"/>
                  </a:lnTo>
                  <a:lnTo>
                    <a:pt x="54" y="18"/>
                  </a:lnTo>
                  <a:lnTo>
                    <a:pt x="52" y="18"/>
                  </a:lnTo>
                  <a:lnTo>
                    <a:pt x="50" y="18"/>
                  </a:lnTo>
                  <a:lnTo>
                    <a:pt x="50" y="18"/>
                  </a:lnTo>
                  <a:lnTo>
                    <a:pt x="50" y="18"/>
                  </a:lnTo>
                  <a:lnTo>
                    <a:pt x="50" y="18"/>
                  </a:lnTo>
                  <a:lnTo>
                    <a:pt x="52" y="14"/>
                  </a:lnTo>
                  <a:lnTo>
                    <a:pt x="44" y="0"/>
                  </a:lnTo>
                  <a:lnTo>
                    <a:pt x="38" y="4"/>
                  </a:lnTo>
                  <a:lnTo>
                    <a:pt x="30" y="6"/>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53" name="Freeform 411"/>
            <p:cNvSpPr/>
            <p:nvPr/>
          </p:nvSpPr>
          <p:spPr bwMode="gray">
            <a:xfrm>
              <a:off x="727385" y="3281344"/>
              <a:ext cx="292521" cy="336727"/>
            </a:xfrm>
            <a:custGeom>
              <a:avLst/>
              <a:gdLst>
                <a:gd name="T0" fmla="*/ 138 w 158"/>
                <a:gd name="T1" fmla="*/ 120 h 182"/>
                <a:gd name="T2" fmla="*/ 140 w 158"/>
                <a:gd name="T3" fmla="*/ 130 h 182"/>
                <a:gd name="T4" fmla="*/ 150 w 158"/>
                <a:gd name="T5" fmla="*/ 144 h 182"/>
                <a:gd name="T6" fmla="*/ 138 w 158"/>
                <a:gd name="T7" fmla="*/ 156 h 182"/>
                <a:gd name="T8" fmla="*/ 122 w 158"/>
                <a:gd name="T9" fmla="*/ 156 h 182"/>
                <a:gd name="T10" fmla="*/ 102 w 158"/>
                <a:gd name="T11" fmla="*/ 158 h 182"/>
                <a:gd name="T12" fmla="*/ 100 w 158"/>
                <a:gd name="T13" fmla="*/ 170 h 182"/>
                <a:gd name="T14" fmla="*/ 90 w 158"/>
                <a:gd name="T15" fmla="*/ 180 h 182"/>
                <a:gd name="T16" fmla="*/ 64 w 158"/>
                <a:gd name="T17" fmla="*/ 164 h 182"/>
                <a:gd name="T18" fmla="*/ 58 w 158"/>
                <a:gd name="T19" fmla="*/ 160 h 182"/>
                <a:gd name="T20" fmla="*/ 52 w 158"/>
                <a:gd name="T21" fmla="*/ 158 h 182"/>
                <a:gd name="T22" fmla="*/ 44 w 158"/>
                <a:gd name="T23" fmla="*/ 152 h 182"/>
                <a:gd name="T24" fmla="*/ 40 w 158"/>
                <a:gd name="T25" fmla="*/ 148 h 182"/>
                <a:gd name="T26" fmla="*/ 36 w 158"/>
                <a:gd name="T27" fmla="*/ 144 h 182"/>
                <a:gd name="T28" fmla="*/ 40 w 158"/>
                <a:gd name="T29" fmla="*/ 94 h 182"/>
                <a:gd name="T30" fmla="*/ 38 w 158"/>
                <a:gd name="T31" fmla="*/ 86 h 182"/>
                <a:gd name="T32" fmla="*/ 32 w 158"/>
                <a:gd name="T33" fmla="*/ 78 h 182"/>
                <a:gd name="T34" fmla="*/ 2 w 158"/>
                <a:gd name="T35" fmla="*/ 60 h 182"/>
                <a:gd name="T36" fmla="*/ 0 w 158"/>
                <a:gd name="T37" fmla="*/ 56 h 182"/>
                <a:gd name="T38" fmla="*/ 4 w 158"/>
                <a:gd name="T39" fmla="*/ 48 h 182"/>
                <a:gd name="T40" fmla="*/ 22 w 158"/>
                <a:gd name="T41" fmla="*/ 36 h 182"/>
                <a:gd name="T42" fmla="*/ 30 w 158"/>
                <a:gd name="T43" fmla="*/ 36 h 182"/>
                <a:gd name="T44" fmla="*/ 44 w 158"/>
                <a:gd name="T45" fmla="*/ 32 h 182"/>
                <a:gd name="T46" fmla="*/ 54 w 158"/>
                <a:gd name="T47" fmla="*/ 28 h 182"/>
                <a:gd name="T48" fmla="*/ 70 w 158"/>
                <a:gd name="T49" fmla="*/ 16 h 182"/>
                <a:gd name="T50" fmla="*/ 80 w 158"/>
                <a:gd name="T51" fmla="*/ 12 h 182"/>
                <a:gd name="T52" fmla="*/ 92 w 158"/>
                <a:gd name="T53" fmla="*/ 4 h 182"/>
                <a:gd name="T54" fmla="*/ 98 w 158"/>
                <a:gd name="T55" fmla="*/ 4 h 182"/>
                <a:gd name="T56" fmla="*/ 106 w 158"/>
                <a:gd name="T57" fmla="*/ 14 h 182"/>
                <a:gd name="T58" fmla="*/ 110 w 158"/>
                <a:gd name="T59" fmla="*/ 18 h 182"/>
                <a:gd name="T60" fmla="*/ 110 w 158"/>
                <a:gd name="T61" fmla="*/ 26 h 182"/>
                <a:gd name="T62" fmla="*/ 118 w 158"/>
                <a:gd name="T63" fmla="*/ 32 h 182"/>
                <a:gd name="T64" fmla="*/ 122 w 158"/>
                <a:gd name="T65" fmla="*/ 40 h 182"/>
                <a:gd name="T66" fmla="*/ 126 w 158"/>
                <a:gd name="T67" fmla="*/ 46 h 182"/>
                <a:gd name="T68" fmla="*/ 134 w 158"/>
                <a:gd name="T69" fmla="*/ 52 h 182"/>
                <a:gd name="T70" fmla="*/ 142 w 158"/>
                <a:gd name="T71" fmla="*/ 56 h 182"/>
                <a:gd name="T72" fmla="*/ 156 w 158"/>
                <a:gd name="T73" fmla="*/ 62 h 182"/>
                <a:gd name="T74" fmla="*/ 158 w 158"/>
                <a:gd name="T75" fmla="*/ 64 h 182"/>
                <a:gd name="T76" fmla="*/ 154 w 158"/>
                <a:gd name="T77" fmla="*/ 78 h 182"/>
                <a:gd name="T78" fmla="*/ 140 w 158"/>
                <a:gd name="T79" fmla="*/ 100 h 182"/>
                <a:gd name="T80" fmla="*/ 134 w 158"/>
                <a:gd name="T81" fmla="*/ 112 h 182"/>
                <a:gd name="T82" fmla="*/ 138 w 158"/>
                <a:gd name="T83" fmla="*/ 110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8" h="182">
                  <a:moveTo>
                    <a:pt x="140" y="116"/>
                  </a:moveTo>
                  <a:lnTo>
                    <a:pt x="138" y="118"/>
                  </a:lnTo>
                  <a:lnTo>
                    <a:pt x="138" y="120"/>
                  </a:lnTo>
                  <a:lnTo>
                    <a:pt x="138" y="124"/>
                  </a:lnTo>
                  <a:lnTo>
                    <a:pt x="138" y="130"/>
                  </a:lnTo>
                  <a:lnTo>
                    <a:pt x="140" y="130"/>
                  </a:lnTo>
                  <a:lnTo>
                    <a:pt x="140" y="134"/>
                  </a:lnTo>
                  <a:lnTo>
                    <a:pt x="142" y="136"/>
                  </a:lnTo>
                  <a:lnTo>
                    <a:pt x="150" y="144"/>
                  </a:lnTo>
                  <a:lnTo>
                    <a:pt x="150" y="150"/>
                  </a:lnTo>
                  <a:lnTo>
                    <a:pt x="140" y="156"/>
                  </a:lnTo>
                  <a:lnTo>
                    <a:pt x="138" y="156"/>
                  </a:lnTo>
                  <a:lnTo>
                    <a:pt x="134" y="156"/>
                  </a:lnTo>
                  <a:lnTo>
                    <a:pt x="128" y="156"/>
                  </a:lnTo>
                  <a:lnTo>
                    <a:pt x="122" y="156"/>
                  </a:lnTo>
                  <a:lnTo>
                    <a:pt x="114" y="154"/>
                  </a:lnTo>
                  <a:lnTo>
                    <a:pt x="110" y="154"/>
                  </a:lnTo>
                  <a:lnTo>
                    <a:pt x="102" y="158"/>
                  </a:lnTo>
                  <a:lnTo>
                    <a:pt x="100" y="166"/>
                  </a:lnTo>
                  <a:lnTo>
                    <a:pt x="100" y="168"/>
                  </a:lnTo>
                  <a:lnTo>
                    <a:pt x="100" y="170"/>
                  </a:lnTo>
                  <a:lnTo>
                    <a:pt x="102" y="174"/>
                  </a:lnTo>
                  <a:lnTo>
                    <a:pt x="96" y="182"/>
                  </a:lnTo>
                  <a:lnTo>
                    <a:pt x="90" y="180"/>
                  </a:lnTo>
                  <a:lnTo>
                    <a:pt x="72" y="174"/>
                  </a:lnTo>
                  <a:lnTo>
                    <a:pt x="72" y="174"/>
                  </a:lnTo>
                  <a:lnTo>
                    <a:pt x="64" y="164"/>
                  </a:lnTo>
                  <a:lnTo>
                    <a:pt x="64" y="166"/>
                  </a:lnTo>
                  <a:lnTo>
                    <a:pt x="60" y="162"/>
                  </a:lnTo>
                  <a:lnTo>
                    <a:pt x="58" y="160"/>
                  </a:lnTo>
                  <a:lnTo>
                    <a:pt x="54" y="158"/>
                  </a:lnTo>
                  <a:lnTo>
                    <a:pt x="52" y="158"/>
                  </a:lnTo>
                  <a:lnTo>
                    <a:pt x="52" y="158"/>
                  </a:lnTo>
                  <a:lnTo>
                    <a:pt x="50" y="156"/>
                  </a:lnTo>
                  <a:lnTo>
                    <a:pt x="46" y="154"/>
                  </a:lnTo>
                  <a:lnTo>
                    <a:pt x="44" y="152"/>
                  </a:lnTo>
                  <a:lnTo>
                    <a:pt x="42" y="150"/>
                  </a:lnTo>
                  <a:lnTo>
                    <a:pt x="40" y="150"/>
                  </a:lnTo>
                  <a:lnTo>
                    <a:pt x="40" y="148"/>
                  </a:lnTo>
                  <a:lnTo>
                    <a:pt x="40" y="146"/>
                  </a:lnTo>
                  <a:lnTo>
                    <a:pt x="38" y="144"/>
                  </a:lnTo>
                  <a:lnTo>
                    <a:pt x="36" y="144"/>
                  </a:lnTo>
                  <a:lnTo>
                    <a:pt x="36" y="144"/>
                  </a:lnTo>
                  <a:lnTo>
                    <a:pt x="40" y="140"/>
                  </a:lnTo>
                  <a:lnTo>
                    <a:pt x="40" y="94"/>
                  </a:lnTo>
                  <a:lnTo>
                    <a:pt x="40" y="92"/>
                  </a:lnTo>
                  <a:lnTo>
                    <a:pt x="38" y="90"/>
                  </a:lnTo>
                  <a:lnTo>
                    <a:pt x="38" y="86"/>
                  </a:lnTo>
                  <a:lnTo>
                    <a:pt x="36" y="82"/>
                  </a:lnTo>
                  <a:lnTo>
                    <a:pt x="34" y="80"/>
                  </a:lnTo>
                  <a:lnTo>
                    <a:pt x="32" y="78"/>
                  </a:lnTo>
                  <a:lnTo>
                    <a:pt x="22" y="72"/>
                  </a:lnTo>
                  <a:lnTo>
                    <a:pt x="22" y="68"/>
                  </a:lnTo>
                  <a:lnTo>
                    <a:pt x="2" y="60"/>
                  </a:lnTo>
                  <a:lnTo>
                    <a:pt x="2" y="58"/>
                  </a:lnTo>
                  <a:lnTo>
                    <a:pt x="2" y="58"/>
                  </a:lnTo>
                  <a:lnTo>
                    <a:pt x="0" y="56"/>
                  </a:lnTo>
                  <a:lnTo>
                    <a:pt x="0" y="54"/>
                  </a:lnTo>
                  <a:lnTo>
                    <a:pt x="2" y="50"/>
                  </a:lnTo>
                  <a:lnTo>
                    <a:pt x="4" y="48"/>
                  </a:lnTo>
                  <a:lnTo>
                    <a:pt x="14" y="50"/>
                  </a:lnTo>
                  <a:lnTo>
                    <a:pt x="14" y="38"/>
                  </a:lnTo>
                  <a:lnTo>
                    <a:pt x="22" y="36"/>
                  </a:lnTo>
                  <a:lnTo>
                    <a:pt x="22" y="36"/>
                  </a:lnTo>
                  <a:lnTo>
                    <a:pt x="26" y="36"/>
                  </a:lnTo>
                  <a:lnTo>
                    <a:pt x="30" y="36"/>
                  </a:lnTo>
                  <a:lnTo>
                    <a:pt x="36" y="34"/>
                  </a:lnTo>
                  <a:lnTo>
                    <a:pt x="44" y="32"/>
                  </a:lnTo>
                  <a:lnTo>
                    <a:pt x="44" y="32"/>
                  </a:lnTo>
                  <a:lnTo>
                    <a:pt x="46" y="30"/>
                  </a:lnTo>
                  <a:lnTo>
                    <a:pt x="50" y="28"/>
                  </a:lnTo>
                  <a:lnTo>
                    <a:pt x="54" y="28"/>
                  </a:lnTo>
                  <a:lnTo>
                    <a:pt x="58" y="26"/>
                  </a:lnTo>
                  <a:lnTo>
                    <a:pt x="64" y="28"/>
                  </a:lnTo>
                  <a:lnTo>
                    <a:pt x="70" y="16"/>
                  </a:lnTo>
                  <a:lnTo>
                    <a:pt x="78" y="14"/>
                  </a:lnTo>
                  <a:lnTo>
                    <a:pt x="78" y="12"/>
                  </a:lnTo>
                  <a:lnTo>
                    <a:pt x="80" y="12"/>
                  </a:lnTo>
                  <a:lnTo>
                    <a:pt x="84" y="8"/>
                  </a:lnTo>
                  <a:lnTo>
                    <a:pt x="88" y="6"/>
                  </a:lnTo>
                  <a:lnTo>
                    <a:pt x="92" y="4"/>
                  </a:lnTo>
                  <a:lnTo>
                    <a:pt x="94" y="0"/>
                  </a:lnTo>
                  <a:lnTo>
                    <a:pt x="96" y="2"/>
                  </a:lnTo>
                  <a:lnTo>
                    <a:pt x="98" y="4"/>
                  </a:lnTo>
                  <a:lnTo>
                    <a:pt x="100" y="8"/>
                  </a:lnTo>
                  <a:lnTo>
                    <a:pt x="104" y="10"/>
                  </a:lnTo>
                  <a:lnTo>
                    <a:pt x="106" y="14"/>
                  </a:lnTo>
                  <a:lnTo>
                    <a:pt x="108" y="16"/>
                  </a:lnTo>
                  <a:lnTo>
                    <a:pt x="110" y="16"/>
                  </a:lnTo>
                  <a:lnTo>
                    <a:pt x="110" y="18"/>
                  </a:lnTo>
                  <a:lnTo>
                    <a:pt x="108" y="20"/>
                  </a:lnTo>
                  <a:lnTo>
                    <a:pt x="108" y="24"/>
                  </a:lnTo>
                  <a:lnTo>
                    <a:pt x="110" y="26"/>
                  </a:lnTo>
                  <a:lnTo>
                    <a:pt x="110" y="30"/>
                  </a:lnTo>
                  <a:lnTo>
                    <a:pt x="114" y="32"/>
                  </a:lnTo>
                  <a:lnTo>
                    <a:pt x="118" y="32"/>
                  </a:lnTo>
                  <a:lnTo>
                    <a:pt x="120" y="34"/>
                  </a:lnTo>
                  <a:lnTo>
                    <a:pt x="122" y="38"/>
                  </a:lnTo>
                  <a:lnTo>
                    <a:pt x="122" y="40"/>
                  </a:lnTo>
                  <a:lnTo>
                    <a:pt x="124" y="44"/>
                  </a:lnTo>
                  <a:lnTo>
                    <a:pt x="124" y="44"/>
                  </a:lnTo>
                  <a:lnTo>
                    <a:pt x="126" y="46"/>
                  </a:lnTo>
                  <a:lnTo>
                    <a:pt x="128" y="50"/>
                  </a:lnTo>
                  <a:lnTo>
                    <a:pt x="132" y="52"/>
                  </a:lnTo>
                  <a:lnTo>
                    <a:pt x="134" y="52"/>
                  </a:lnTo>
                  <a:lnTo>
                    <a:pt x="136" y="54"/>
                  </a:lnTo>
                  <a:lnTo>
                    <a:pt x="138" y="54"/>
                  </a:lnTo>
                  <a:lnTo>
                    <a:pt x="142" y="56"/>
                  </a:lnTo>
                  <a:lnTo>
                    <a:pt x="146" y="58"/>
                  </a:lnTo>
                  <a:lnTo>
                    <a:pt x="152" y="60"/>
                  </a:lnTo>
                  <a:lnTo>
                    <a:pt x="156" y="62"/>
                  </a:lnTo>
                  <a:lnTo>
                    <a:pt x="158" y="62"/>
                  </a:lnTo>
                  <a:lnTo>
                    <a:pt x="158" y="62"/>
                  </a:lnTo>
                  <a:lnTo>
                    <a:pt x="158" y="64"/>
                  </a:lnTo>
                  <a:lnTo>
                    <a:pt x="156" y="68"/>
                  </a:lnTo>
                  <a:lnTo>
                    <a:pt x="156" y="72"/>
                  </a:lnTo>
                  <a:lnTo>
                    <a:pt x="154" y="78"/>
                  </a:lnTo>
                  <a:lnTo>
                    <a:pt x="152" y="90"/>
                  </a:lnTo>
                  <a:lnTo>
                    <a:pt x="152" y="90"/>
                  </a:lnTo>
                  <a:lnTo>
                    <a:pt x="140" y="100"/>
                  </a:lnTo>
                  <a:lnTo>
                    <a:pt x="132" y="112"/>
                  </a:lnTo>
                  <a:lnTo>
                    <a:pt x="134" y="112"/>
                  </a:lnTo>
                  <a:lnTo>
                    <a:pt x="134" y="112"/>
                  </a:lnTo>
                  <a:lnTo>
                    <a:pt x="136" y="110"/>
                  </a:lnTo>
                  <a:lnTo>
                    <a:pt x="138" y="110"/>
                  </a:lnTo>
                  <a:lnTo>
                    <a:pt x="138" y="110"/>
                  </a:lnTo>
                  <a:lnTo>
                    <a:pt x="140" y="112"/>
                  </a:lnTo>
                  <a:lnTo>
                    <a:pt x="140" y="116"/>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54" name="Freeform 412"/>
            <p:cNvSpPr/>
            <p:nvPr/>
          </p:nvSpPr>
          <p:spPr bwMode="gray">
            <a:xfrm>
              <a:off x="575963" y="3577388"/>
              <a:ext cx="74056" cy="166513"/>
            </a:xfrm>
            <a:custGeom>
              <a:avLst/>
              <a:gdLst>
                <a:gd name="T0" fmla="*/ 6 w 40"/>
                <a:gd name="T1" fmla="*/ 0 h 90"/>
                <a:gd name="T2" fmla="*/ 6 w 40"/>
                <a:gd name="T3" fmla="*/ 32 h 90"/>
                <a:gd name="T4" fmla="*/ 4 w 40"/>
                <a:gd name="T5" fmla="*/ 40 h 90"/>
                <a:gd name="T6" fmla="*/ 4 w 40"/>
                <a:gd name="T7" fmla="*/ 46 h 90"/>
                <a:gd name="T8" fmla="*/ 2 w 40"/>
                <a:gd name="T9" fmla="*/ 52 h 90"/>
                <a:gd name="T10" fmla="*/ 0 w 40"/>
                <a:gd name="T11" fmla="*/ 54 h 90"/>
                <a:gd name="T12" fmla="*/ 0 w 40"/>
                <a:gd name="T13" fmla="*/ 56 h 90"/>
                <a:gd name="T14" fmla="*/ 0 w 40"/>
                <a:gd name="T15" fmla="*/ 60 h 90"/>
                <a:gd name="T16" fmla="*/ 0 w 40"/>
                <a:gd name="T17" fmla="*/ 64 h 90"/>
                <a:gd name="T18" fmla="*/ 2 w 40"/>
                <a:gd name="T19" fmla="*/ 66 h 90"/>
                <a:gd name="T20" fmla="*/ 4 w 40"/>
                <a:gd name="T21" fmla="*/ 68 h 90"/>
                <a:gd name="T22" fmla="*/ 4 w 40"/>
                <a:gd name="T23" fmla="*/ 68 h 90"/>
                <a:gd name="T24" fmla="*/ 4 w 40"/>
                <a:gd name="T25" fmla="*/ 84 h 90"/>
                <a:gd name="T26" fmla="*/ 10 w 40"/>
                <a:gd name="T27" fmla="*/ 88 h 90"/>
                <a:gd name="T28" fmla="*/ 12 w 40"/>
                <a:gd name="T29" fmla="*/ 88 h 90"/>
                <a:gd name="T30" fmla="*/ 14 w 40"/>
                <a:gd name="T31" fmla="*/ 86 h 90"/>
                <a:gd name="T32" fmla="*/ 14 w 40"/>
                <a:gd name="T33" fmla="*/ 86 h 90"/>
                <a:gd name="T34" fmla="*/ 16 w 40"/>
                <a:gd name="T35" fmla="*/ 86 h 90"/>
                <a:gd name="T36" fmla="*/ 16 w 40"/>
                <a:gd name="T37" fmla="*/ 88 h 90"/>
                <a:gd name="T38" fmla="*/ 18 w 40"/>
                <a:gd name="T39" fmla="*/ 90 h 90"/>
                <a:gd name="T40" fmla="*/ 18 w 40"/>
                <a:gd name="T41" fmla="*/ 88 h 90"/>
                <a:gd name="T42" fmla="*/ 18 w 40"/>
                <a:gd name="T43" fmla="*/ 86 h 90"/>
                <a:gd name="T44" fmla="*/ 20 w 40"/>
                <a:gd name="T45" fmla="*/ 82 h 90"/>
                <a:gd name="T46" fmla="*/ 22 w 40"/>
                <a:gd name="T47" fmla="*/ 78 h 90"/>
                <a:gd name="T48" fmla="*/ 24 w 40"/>
                <a:gd name="T49" fmla="*/ 74 h 90"/>
                <a:gd name="T50" fmla="*/ 28 w 40"/>
                <a:gd name="T51" fmla="*/ 74 h 90"/>
                <a:gd name="T52" fmla="*/ 32 w 40"/>
                <a:gd name="T53" fmla="*/ 70 h 90"/>
                <a:gd name="T54" fmla="*/ 26 w 40"/>
                <a:gd name="T55" fmla="*/ 64 h 90"/>
                <a:gd name="T56" fmla="*/ 30 w 40"/>
                <a:gd name="T57" fmla="*/ 60 h 90"/>
                <a:gd name="T58" fmla="*/ 32 w 40"/>
                <a:gd name="T59" fmla="*/ 52 h 90"/>
                <a:gd name="T60" fmla="*/ 32 w 40"/>
                <a:gd name="T61" fmla="*/ 42 h 90"/>
                <a:gd name="T62" fmla="*/ 28 w 40"/>
                <a:gd name="T63" fmla="*/ 32 h 90"/>
                <a:gd name="T64" fmla="*/ 32 w 40"/>
                <a:gd name="T65" fmla="*/ 22 h 90"/>
                <a:gd name="T66" fmla="*/ 34 w 40"/>
                <a:gd name="T67" fmla="*/ 14 h 90"/>
                <a:gd name="T68" fmla="*/ 34 w 40"/>
                <a:gd name="T69" fmla="*/ 14 h 90"/>
                <a:gd name="T70" fmla="*/ 36 w 40"/>
                <a:gd name="T71" fmla="*/ 12 h 90"/>
                <a:gd name="T72" fmla="*/ 38 w 40"/>
                <a:gd name="T73" fmla="*/ 10 h 90"/>
                <a:gd name="T74" fmla="*/ 40 w 40"/>
                <a:gd name="T75" fmla="*/ 8 h 90"/>
                <a:gd name="T76" fmla="*/ 40 w 40"/>
                <a:gd name="T77" fmla="*/ 6 h 90"/>
                <a:gd name="T78" fmla="*/ 40 w 40"/>
                <a:gd name="T79" fmla="*/ 4 h 90"/>
                <a:gd name="T80" fmla="*/ 34 w 40"/>
                <a:gd name="T81" fmla="*/ 2 h 90"/>
                <a:gd name="T82" fmla="*/ 30 w 40"/>
                <a:gd name="T83" fmla="*/ 0 h 90"/>
                <a:gd name="T84" fmla="*/ 28 w 40"/>
                <a:gd name="T85" fmla="*/ 0 h 90"/>
                <a:gd name="T86" fmla="*/ 12 w 40"/>
                <a:gd name="T87" fmla="*/ 2 h 90"/>
                <a:gd name="T88" fmla="*/ 6 w 40"/>
                <a:gd name="T8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0" h="90">
                  <a:moveTo>
                    <a:pt x="6" y="0"/>
                  </a:moveTo>
                  <a:lnTo>
                    <a:pt x="6" y="32"/>
                  </a:lnTo>
                  <a:lnTo>
                    <a:pt x="4" y="40"/>
                  </a:lnTo>
                  <a:lnTo>
                    <a:pt x="4" y="46"/>
                  </a:lnTo>
                  <a:lnTo>
                    <a:pt x="2" y="52"/>
                  </a:lnTo>
                  <a:lnTo>
                    <a:pt x="0" y="54"/>
                  </a:lnTo>
                  <a:lnTo>
                    <a:pt x="0" y="56"/>
                  </a:lnTo>
                  <a:lnTo>
                    <a:pt x="0" y="60"/>
                  </a:lnTo>
                  <a:lnTo>
                    <a:pt x="0" y="64"/>
                  </a:lnTo>
                  <a:lnTo>
                    <a:pt x="2" y="66"/>
                  </a:lnTo>
                  <a:lnTo>
                    <a:pt x="4" y="68"/>
                  </a:lnTo>
                  <a:lnTo>
                    <a:pt x="4" y="68"/>
                  </a:lnTo>
                  <a:lnTo>
                    <a:pt x="4" y="84"/>
                  </a:lnTo>
                  <a:lnTo>
                    <a:pt x="10" y="88"/>
                  </a:lnTo>
                  <a:lnTo>
                    <a:pt x="12" y="88"/>
                  </a:lnTo>
                  <a:lnTo>
                    <a:pt x="14" y="86"/>
                  </a:lnTo>
                  <a:lnTo>
                    <a:pt x="14" y="86"/>
                  </a:lnTo>
                  <a:lnTo>
                    <a:pt x="16" y="86"/>
                  </a:lnTo>
                  <a:lnTo>
                    <a:pt x="16" y="88"/>
                  </a:lnTo>
                  <a:lnTo>
                    <a:pt x="18" y="90"/>
                  </a:lnTo>
                  <a:lnTo>
                    <a:pt x="18" y="88"/>
                  </a:lnTo>
                  <a:lnTo>
                    <a:pt x="18" y="86"/>
                  </a:lnTo>
                  <a:lnTo>
                    <a:pt x="20" y="82"/>
                  </a:lnTo>
                  <a:lnTo>
                    <a:pt x="22" y="78"/>
                  </a:lnTo>
                  <a:lnTo>
                    <a:pt x="24" y="74"/>
                  </a:lnTo>
                  <a:lnTo>
                    <a:pt x="28" y="74"/>
                  </a:lnTo>
                  <a:lnTo>
                    <a:pt x="32" y="70"/>
                  </a:lnTo>
                  <a:lnTo>
                    <a:pt x="26" y="64"/>
                  </a:lnTo>
                  <a:lnTo>
                    <a:pt x="30" y="60"/>
                  </a:lnTo>
                  <a:lnTo>
                    <a:pt x="32" y="52"/>
                  </a:lnTo>
                  <a:lnTo>
                    <a:pt x="32" y="42"/>
                  </a:lnTo>
                  <a:lnTo>
                    <a:pt x="28" y="32"/>
                  </a:lnTo>
                  <a:lnTo>
                    <a:pt x="32" y="22"/>
                  </a:lnTo>
                  <a:lnTo>
                    <a:pt x="34" y="14"/>
                  </a:lnTo>
                  <a:lnTo>
                    <a:pt x="34" y="14"/>
                  </a:lnTo>
                  <a:lnTo>
                    <a:pt x="36" y="12"/>
                  </a:lnTo>
                  <a:lnTo>
                    <a:pt x="38" y="10"/>
                  </a:lnTo>
                  <a:lnTo>
                    <a:pt x="40" y="8"/>
                  </a:lnTo>
                  <a:lnTo>
                    <a:pt x="40" y="6"/>
                  </a:lnTo>
                  <a:lnTo>
                    <a:pt x="40" y="4"/>
                  </a:lnTo>
                  <a:lnTo>
                    <a:pt x="34" y="2"/>
                  </a:lnTo>
                  <a:lnTo>
                    <a:pt x="30" y="0"/>
                  </a:lnTo>
                  <a:lnTo>
                    <a:pt x="28" y="0"/>
                  </a:lnTo>
                  <a:lnTo>
                    <a:pt x="12" y="2"/>
                  </a:lnTo>
                  <a:lnTo>
                    <a:pt x="6"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55" name="Freeform 413"/>
            <p:cNvSpPr/>
            <p:nvPr/>
          </p:nvSpPr>
          <p:spPr bwMode="gray">
            <a:xfrm>
              <a:off x="927728" y="3107450"/>
              <a:ext cx="192545" cy="329327"/>
            </a:xfrm>
            <a:custGeom>
              <a:avLst/>
              <a:gdLst>
                <a:gd name="T0" fmla="*/ 28 w 104"/>
                <a:gd name="T1" fmla="*/ 148 h 178"/>
                <a:gd name="T2" fmla="*/ 16 w 104"/>
                <a:gd name="T3" fmla="*/ 144 h 178"/>
                <a:gd name="T4" fmla="*/ 6 w 104"/>
                <a:gd name="T5" fmla="*/ 116 h 178"/>
                <a:gd name="T6" fmla="*/ 6 w 104"/>
                <a:gd name="T7" fmla="*/ 112 h 178"/>
                <a:gd name="T8" fmla="*/ 2 w 104"/>
                <a:gd name="T9" fmla="*/ 106 h 178"/>
                <a:gd name="T10" fmla="*/ 10 w 104"/>
                <a:gd name="T11" fmla="*/ 88 h 178"/>
                <a:gd name="T12" fmla="*/ 6 w 104"/>
                <a:gd name="T13" fmla="*/ 86 h 178"/>
                <a:gd name="T14" fmla="*/ 12 w 104"/>
                <a:gd name="T15" fmla="*/ 76 h 178"/>
                <a:gd name="T16" fmla="*/ 18 w 104"/>
                <a:gd name="T17" fmla="*/ 74 h 178"/>
                <a:gd name="T18" fmla="*/ 18 w 104"/>
                <a:gd name="T19" fmla="*/ 66 h 178"/>
                <a:gd name="T20" fmla="*/ 16 w 104"/>
                <a:gd name="T21" fmla="*/ 60 h 178"/>
                <a:gd name="T22" fmla="*/ 18 w 104"/>
                <a:gd name="T23" fmla="*/ 58 h 178"/>
                <a:gd name="T24" fmla="*/ 20 w 104"/>
                <a:gd name="T25" fmla="*/ 54 h 178"/>
                <a:gd name="T26" fmla="*/ 20 w 104"/>
                <a:gd name="T27" fmla="*/ 44 h 178"/>
                <a:gd name="T28" fmla="*/ 30 w 104"/>
                <a:gd name="T29" fmla="*/ 32 h 178"/>
                <a:gd name="T30" fmla="*/ 44 w 104"/>
                <a:gd name="T31" fmla="*/ 26 h 178"/>
                <a:gd name="T32" fmla="*/ 62 w 104"/>
                <a:gd name="T33" fmla="*/ 6 h 178"/>
                <a:gd name="T34" fmla="*/ 76 w 104"/>
                <a:gd name="T35" fmla="*/ 20 h 178"/>
                <a:gd name="T36" fmla="*/ 72 w 104"/>
                <a:gd name="T37" fmla="*/ 24 h 178"/>
                <a:gd name="T38" fmla="*/ 72 w 104"/>
                <a:gd name="T39" fmla="*/ 30 h 178"/>
                <a:gd name="T40" fmla="*/ 72 w 104"/>
                <a:gd name="T41" fmla="*/ 40 h 178"/>
                <a:gd name="T42" fmla="*/ 78 w 104"/>
                <a:gd name="T43" fmla="*/ 40 h 178"/>
                <a:gd name="T44" fmla="*/ 82 w 104"/>
                <a:gd name="T45" fmla="*/ 42 h 178"/>
                <a:gd name="T46" fmla="*/ 74 w 104"/>
                <a:gd name="T47" fmla="*/ 42 h 178"/>
                <a:gd name="T48" fmla="*/ 78 w 104"/>
                <a:gd name="T49" fmla="*/ 50 h 178"/>
                <a:gd name="T50" fmla="*/ 76 w 104"/>
                <a:gd name="T51" fmla="*/ 56 h 178"/>
                <a:gd name="T52" fmla="*/ 72 w 104"/>
                <a:gd name="T53" fmla="*/ 60 h 178"/>
                <a:gd name="T54" fmla="*/ 72 w 104"/>
                <a:gd name="T55" fmla="*/ 66 h 178"/>
                <a:gd name="T56" fmla="*/ 72 w 104"/>
                <a:gd name="T57" fmla="*/ 70 h 178"/>
                <a:gd name="T58" fmla="*/ 66 w 104"/>
                <a:gd name="T59" fmla="*/ 78 h 178"/>
                <a:gd name="T60" fmla="*/ 64 w 104"/>
                <a:gd name="T61" fmla="*/ 88 h 178"/>
                <a:gd name="T62" fmla="*/ 64 w 104"/>
                <a:gd name="T63" fmla="*/ 94 h 178"/>
                <a:gd name="T64" fmla="*/ 80 w 104"/>
                <a:gd name="T65" fmla="*/ 94 h 178"/>
                <a:gd name="T66" fmla="*/ 96 w 104"/>
                <a:gd name="T67" fmla="*/ 110 h 178"/>
                <a:gd name="T68" fmla="*/ 102 w 104"/>
                <a:gd name="T69" fmla="*/ 132 h 178"/>
                <a:gd name="T70" fmla="*/ 96 w 104"/>
                <a:gd name="T71" fmla="*/ 138 h 178"/>
                <a:gd name="T72" fmla="*/ 78 w 104"/>
                <a:gd name="T73" fmla="*/ 158 h 178"/>
                <a:gd name="T74" fmla="*/ 80 w 104"/>
                <a:gd name="T75" fmla="*/ 160 h 178"/>
                <a:gd name="T76" fmla="*/ 78 w 104"/>
                <a:gd name="T77" fmla="*/ 164 h 178"/>
                <a:gd name="T78" fmla="*/ 58 w 104"/>
                <a:gd name="T79" fmla="*/ 170 h 178"/>
                <a:gd name="T80" fmla="*/ 26 w 104"/>
                <a:gd name="T81" fmla="*/ 178 h 178"/>
                <a:gd name="T82" fmla="*/ 28 w 104"/>
                <a:gd name="T83" fmla="*/ 168 h 178"/>
                <a:gd name="T84" fmla="*/ 32 w 104"/>
                <a:gd name="T85" fmla="*/ 150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4" h="178">
                  <a:moveTo>
                    <a:pt x="32" y="150"/>
                  </a:moveTo>
                  <a:lnTo>
                    <a:pt x="30" y="150"/>
                  </a:lnTo>
                  <a:lnTo>
                    <a:pt x="28" y="148"/>
                  </a:lnTo>
                  <a:lnTo>
                    <a:pt x="24" y="148"/>
                  </a:lnTo>
                  <a:lnTo>
                    <a:pt x="20" y="146"/>
                  </a:lnTo>
                  <a:lnTo>
                    <a:pt x="16" y="144"/>
                  </a:lnTo>
                  <a:lnTo>
                    <a:pt x="12" y="144"/>
                  </a:lnTo>
                  <a:lnTo>
                    <a:pt x="12" y="142"/>
                  </a:lnTo>
                  <a:lnTo>
                    <a:pt x="6" y="116"/>
                  </a:lnTo>
                  <a:lnTo>
                    <a:pt x="6" y="116"/>
                  </a:lnTo>
                  <a:lnTo>
                    <a:pt x="8" y="114"/>
                  </a:lnTo>
                  <a:lnTo>
                    <a:pt x="6" y="112"/>
                  </a:lnTo>
                  <a:lnTo>
                    <a:pt x="6" y="112"/>
                  </a:lnTo>
                  <a:lnTo>
                    <a:pt x="4" y="108"/>
                  </a:lnTo>
                  <a:lnTo>
                    <a:pt x="2" y="106"/>
                  </a:lnTo>
                  <a:lnTo>
                    <a:pt x="0" y="102"/>
                  </a:lnTo>
                  <a:lnTo>
                    <a:pt x="0" y="98"/>
                  </a:lnTo>
                  <a:lnTo>
                    <a:pt x="10" y="88"/>
                  </a:lnTo>
                  <a:lnTo>
                    <a:pt x="8" y="88"/>
                  </a:lnTo>
                  <a:lnTo>
                    <a:pt x="8" y="86"/>
                  </a:lnTo>
                  <a:lnTo>
                    <a:pt x="6" y="86"/>
                  </a:lnTo>
                  <a:lnTo>
                    <a:pt x="6" y="84"/>
                  </a:lnTo>
                  <a:lnTo>
                    <a:pt x="12" y="76"/>
                  </a:lnTo>
                  <a:lnTo>
                    <a:pt x="12" y="76"/>
                  </a:lnTo>
                  <a:lnTo>
                    <a:pt x="16" y="76"/>
                  </a:lnTo>
                  <a:lnTo>
                    <a:pt x="18" y="76"/>
                  </a:lnTo>
                  <a:lnTo>
                    <a:pt x="18" y="74"/>
                  </a:lnTo>
                  <a:lnTo>
                    <a:pt x="18" y="74"/>
                  </a:lnTo>
                  <a:lnTo>
                    <a:pt x="18" y="70"/>
                  </a:lnTo>
                  <a:lnTo>
                    <a:pt x="18" y="66"/>
                  </a:lnTo>
                  <a:lnTo>
                    <a:pt x="18" y="62"/>
                  </a:lnTo>
                  <a:lnTo>
                    <a:pt x="16" y="62"/>
                  </a:lnTo>
                  <a:lnTo>
                    <a:pt x="16" y="60"/>
                  </a:lnTo>
                  <a:lnTo>
                    <a:pt x="16" y="60"/>
                  </a:lnTo>
                  <a:lnTo>
                    <a:pt x="16" y="58"/>
                  </a:lnTo>
                  <a:lnTo>
                    <a:pt x="18" y="58"/>
                  </a:lnTo>
                  <a:lnTo>
                    <a:pt x="18" y="56"/>
                  </a:lnTo>
                  <a:lnTo>
                    <a:pt x="20" y="56"/>
                  </a:lnTo>
                  <a:lnTo>
                    <a:pt x="20" y="54"/>
                  </a:lnTo>
                  <a:lnTo>
                    <a:pt x="22" y="52"/>
                  </a:lnTo>
                  <a:lnTo>
                    <a:pt x="22" y="48"/>
                  </a:lnTo>
                  <a:lnTo>
                    <a:pt x="20" y="44"/>
                  </a:lnTo>
                  <a:lnTo>
                    <a:pt x="18" y="38"/>
                  </a:lnTo>
                  <a:lnTo>
                    <a:pt x="24" y="34"/>
                  </a:lnTo>
                  <a:lnTo>
                    <a:pt x="30" y="32"/>
                  </a:lnTo>
                  <a:lnTo>
                    <a:pt x="36" y="28"/>
                  </a:lnTo>
                  <a:lnTo>
                    <a:pt x="40" y="32"/>
                  </a:lnTo>
                  <a:lnTo>
                    <a:pt x="44" y="26"/>
                  </a:lnTo>
                  <a:lnTo>
                    <a:pt x="44" y="4"/>
                  </a:lnTo>
                  <a:lnTo>
                    <a:pt x="64" y="0"/>
                  </a:lnTo>
                  <a:lnTo>
                    <a:pt x="62" y="6"/>
                  </a:lnTo>
                  <a:lnTo>
                    <a:pt x="66" y="12"/>
                  </a:lnTo>
                  <a:lnTo>
                    <a:pt x="74" y="14"/>
                  </a:lnTo>
                  <a:lnTo>
                    <a:pt x="76" y="20"/>
                  </a:lnTo>
                  <a:lnTo>
                    <a:pt x="76" y="20"/>
                  </a:lnTo>
                  <a:lnTo>
                    <a:pt x="74" y="22"/>
                  </a:lnTo>
                  <a:lnTo>
                    <a:pt x="72" y="24"/>
                  </a:lnTo>
                  <a:lnTo>
                    <a:pt x="72" y="26"/>
                  </a:lnTo>
                  <a:lnTo>
                    <a:pt x="72" y="28"/>
                  </a:lnTo>
                  <a:lnTo>
                    <a:pt x="72" y="30"/>
                  </a:lnTo>
                  <a:lnTo>
                    <a:pt x="72" y="32"/>
                  </a:lnTo>
                  <a:lnTo>
                    <a:pt x="72" y="36"/>
                  </a:lnTo>
                  <a:lnTo>
                    <a:pt x="72" y="40"/>
                  </a:lnTo>
                  <a:lnTo>
                    <a:pt x="74" y="40"/>
                  </a:lnTo>
                  <a:lnTo>
                    <a:pt x="76" y="40"/>
                  </a:lnTo>
                  <a:lnTo>
                    <a:pt x="78" y="40"/>
                  </a:lnTo>
                  <a:lnTo>
                    <a:pt x="82" y="42"/>
                  </a:lnTo>
                  <a:lnTo>
                    <a:pt x="84" y="42"/>
                  </a:lnTo>
                  <a:lnTo>
                    <a:pt x="82" y="42"/>
                  </a:lnTo>
                  <a:lnTo>
                    <a:pt x="80" y="42"/>
                  </a:lnTo>
                  <a:lnTo>
                    <a:pt x="78" y="42"/>
                  </a:lnTo>
                  <a:lnTo>
                    <a:pt x="74" y="42"/>
                  </a:lnTo>
                  <a:lnTo>
                    <a:pt x="74" y="44"/>
                  </a:lnTo>
                  <a:lnTo>
                    <a:pt x="78" y="50"/>
                  </a:lnTo>
                  <a:lnTo>
                    <a:pt x="78" y="50"/>
                  </a:lnTo>
                  <a:lnTo>
                    <a:pt x="78" y="52"/>
                  </a:lnTo>
                  <a:lnTo>
                    <a:pt x="78" y="54"/>
                  </a:lnTo>
                  <a:lnTo>
                    <a:pt x="76" y="56"/>
                  </a:lnTo>
                  <a:lnTo>
                    <a:pt x="74" y="58"/>
                  </a:lnTo>
                  <a:lnTo>
                    <a:pt x="72" y="58"/>
                  </a:lnTo>
                  <a:lnTo>
                    <a:pt x="72" y="60"/>
                  </a:lnTo>
                  <a:lnTo>
                    <a:pt x="72" y="60"/>
                  </a:lnTo>
                  <a:lnTo>
                    <a:pt x="72" y="62"/>
                  </a:lnTo>
                  <a:lnTo>
                    <a:pt x="72" y="66"/>
                  </a:lnTo>
                  <a:lnTo>
                    <a:pt x="76" y="68"/>
                  </a:lnTo>
                  <a:lnTo>
                    <a:pt x="74" y="68"/>
                  </a:lnTo>
                  <a:lnTo>
                    <a:pt x="72" y="70"/>
                  </a:lnTo>
                  <a:lnTo>
                    <a:pt x="70" y="72"/>
                  </a:lnTo>
                  <a:lnTo>
                    <a:pt x="66" y="76"/>
                  </a:lnTo>
                  <a:lnTo>
                    <a:pt x="66" y="78"/>
                  </a:lnTo>
                  <a:lnTo>
                    <a:pt x="66" y="86"/>
                  </a:lnTo>
                  <a:lnTo>
                    <a:pt x="66" y="86"/>
                  </a:lnTo>
                  <a:lnTo>
                    <a:pt x="64" y="88"/>
                  </a:lnTo>
                  <a:lnTo>
                    <a:pt x="64" y="90"/>
                  </a:lnTo>
                  <a:lnTo>
                    <a:pt x="62" y="92"/>
                  </a:lnTo>
                  <a:lnTo>
                    <a:pt x="64" y="94"/>
                  </a:lnTo>
                  <a:lnTo>
                    <a:pt x="66" y="96"/>
                  </a:lnTo>
                  <a:lnTo>
                    <a:pt x="74" y="94"/>
                  </a:lnTo>
                  <a:lnTo>
                    <a:pt x="80" y="94"/>
                  </a:lnTo>
                  <a:lnTo>
                    <a:pt x="88" y="98"/>
                  </a:lnTo>
                  <a:lnTo>
                    <a:pt x="88" y="108"/>
                  </a:lnTo>
                  <a:lnTo>
                    <a:pt x="96" y="110"/>
                  </a:lnTo>
                  <a:lnTo>
                    <a:pt x="100" y="116"/>
                  </a:lnTo>
                  <a:lnTo>
                    <a:pt x="104" y="132"/>
                  </a:lnTo>
                  <a:lnTo>
                    <a:pt x="102" y="132"/>
                  </a:lnTo>
                  <a:lnTo>
                    <a:pt x="102" y="134"/>
                  </a:lnTo>
                  <a:lnTo>
                    <a:pt x="100" y="138"/>
                  </a:lnTo>
                  <a:lnTo>
                    <a:pt x="96" y="138"/>
                  </a:lnTo>
                  <a:lnTo>
                    <a:pt x="88" y="144"/>
                  </a:lnTo>
                  <a:lnTo>
                    <a:pt x="78" y="148"/>
                  </a:lnTo>
                  <a:lnTo>
                    <a:pt x="78" y="158"/>
                  </a:lnTo>
                  <a:lnTo>
                    <a:pt x="80" y="158"/>
                  </a:lnTo>
                  <a:lnTo>
                    <a:pt x="80" y="160"/>
                  </a:lnTo>
                  <a:lnTo>
                    <a:pt x="80" y="160"/>
                  </a:lnTo>
                  <a:lnTo>
                    <a:pt x="80" y="162"/>
                  </a:lnTo>
                  <a:lnTo>
                    <a:pt x="80" y="164"/>
                  </a:lnTo>
                  <a:lnTo>
                    <a:pt x="78" y="164"/>
                  </a:lnTo>
                  <a:lnTo>
                    <a:pt x="76" y="164"/>
                  </a:lnTo>
                  <a:lnTo>
                    <a:pt x="70" y="162"/>
                  </a:lnTo>
                  <a:lnTo>
                    <a:pt x="58" y="170"/>
                  </a:lnTo>
                  <a:lnTo>
                    <a:pt x="48" y="172"/>
                  </a:lnTo>
                  <a:lnTo>
                    <a:pt x="36" y="176"/>
                  </a:lnTo>
                  <a:lnTo>
                    <a:pt x="26" y="178"/>
                  </a:lnTo>
                  <a:lnTo>
                    <a:pt x="26" y="176"/>
                  </a:lnTo>
                  <a:lnTo>
                    <a:pt x="26" y="174"/>
                  </a:lnTo>
                  <a:lnTo>
                    <a:pt x="28" y="168"/>
                  </a:lnTo>
                  <a:lnTo>
                    <a:pt x="30" y="162"/>
                  </a:lnTo>
                  <a:lnTo>
                    <a:pt x="30" y="156"/>
                  </a:lnTo>
                  <a:lnTo>
                    <a:pt x="32" y="150"/>
                  </a:lnTo>
                </a:path>
              </a:pathLst>
            </a:custGeom>
            <a:solidFill>
              <a:srgbClr val="007150"/>
            </a:solidFill>
            <a:ln w="6350">
              <a:solidFill>
                <a:schemeClr val="bg1"/>
              </a:solidFill>
              <a:prstDash val="solid"/>
              <a:round/>
            </a:ln>
            <a:effectLst/>
          </p:spPr>
          <p:txBody>
            <a:bodyPr/>
            <a:lstStyle/>
            <a:p>
              <a:endParaRPr lang="zh-CN" altLang="en-US">
                <a:ea typeface="微软雅黑"/>
              </a:endParaRPr>
            </a:p>
          </p:txBody>
        </p:sp>
        <p:sp>
          <p:nvSpPr>
            <p:cNvPr id="56" name="Freeform 414"/>
            <p:cNvSpPr/>
            <p:nvPr/>
          </p:nvSpPr>
          <p:spPr bwMode="gray">
            <a:xfrm>
              <a:off x="860986" y="3174055"/>
              <a:ext cx="85164" cy="114709"/>
            </a:xfrm>
            <a:custGeom>
              <a:avLst/>
              <a:gdLst>
                <a:gd name="T0" fmla="*/ 24 w 46"/>
                <a:gd name="T1" fmla="*/ 62 h 62"/>
                <a:gd name="T2" fmla="*/ 22 w 46"/>
                <a:gd name="T3" fmla="*/ 60 h 62"/>
                <a:gd name="T4" fmla="*/ 20 w 46"/>
                <a:gd name="T5" fmla="*/ 60 h 62"/>
                <a:gd name="T6" fmla="*/ 16 w 46"/>
                <a:gd name="T7" fmla="*/ 58 h 62"/>
                <a:gd name="T8" fmla="*/ 14 w 46"/>
                <a:gd name="T9" fmla="*/ 56 h 62"/>
                <a:gd name="T10" fmla="*/ 14 w 46"/>
                <a:gd name="T11" fmla="*/ 54 h 62"/>
                <a:gd name="T12" fmla="*/ 0 w 46"/>
                <a:gd name="T13" fmla="*/ 46 h 62"/>
                <a:gd name="T14" fmla="*/ 6 w 46"/>
                <a:gd name="T15" fmla="*/ 40 h 62"/>
                <a:gd name="T16" fmla="*/ 6 w 46"/>
                <a:gd name="T17" fmla="*/ 38 h 62"/>
                <a:gd name="T18" fmla="*/ 8 w 46"/>
                <a:gd name="T19" fmla="*/ 36 h 62"/>
                <a:gd name="T20" fmla="*/ 8 w 46"/>
                <a:gd name="T21" fmla="*/ 34 h 62"/>
                <a:gd name="T22" fmla="*/ 10 w 46"/>
                <a:gd name="T23" fmla="*/ 30 h 62"/>
                <a:gd name="T24" fmla="*/ 12 w 46"/>
                <a:gd name="T25" fmla="*/ 28 h 62"/>
                <a:gd name="T26" fmla="*/ 12 w 46"/>
                <a:gd name="T27" fmla="*/ 24 h 62"/>
                <a:gd name="T28" fmla="*/ 12 w 46"/>
                <a:gd name="T29" fmla="*/ 22 h 62"/>
                <a:gd name="T30" fmla="*/ 14 w 46"/>
                <a:gd name="T31" fmla="*/ 20 h 62"/>
                <a:gd name="T32" fmla="*/ 16 w 46"/>
                <a:gd name="T33" fmla="*/ 16 h 62"/>
                <a:gd name="T34" fmla="*/ 20 w 46"/>
                <a:gd name="T35" fmla="*/ 10 h 62"/>
                <a:gd name="T36" fmla="*/ 22 w 46"/>
                <a:gd name="T37" fmla="*/ 6 h 62"/>
                <a:gd name="T38" fmla="*/ 28 w 46"/>
                <a:gd name="T39" fmla="*/ 2 h 62"/>
                <a:gd name="T40" fmla="*/ 32 w 46"/>
                <a:gd name="T41" fmla="*/ 0 h 62"/>
                <a:gd name="T42" fmla="*/ 34 w 46"/>
                <a:gd name="T43" fmla="*/ 0 h 62"/>
                <a:gd name="T44" fmla="*/ 36 w 46"/>
                <a:gd name="T45" fmla="*/ 0 h 62"/>
                <a:gd name="T46" fmla="*/ 40 w 46"/>
                <a:gd name="T47" fmla="*/ 0 h 62"/>
                <a:gd name="T48" fmla="*/ 42 w 46"/>
                <a:gd name="T49" fmla="*/ 2 h 62"/>
                <a:gd name="T50" fmla="*/ 42 w 46"/>
                <a:gd name="T51" fmla="*/ 2 h 62"/>
                <a:gd name="T52" fmla="*/ 44 w 46"/>
                <a:gd name="T53" fmla="*/ 6 h 62"/>
                <a:gd name="T54" fmla="*/ 44 w 46"/>
                <a:gd name="T55" fmla="*/ 8 h 62"/>
                <a:gd name="T56" fmla="*/ 46 w 46"/>
                <a:gd name="T57" fmla="*/ 12 h 62"/>
                <a:gd name="T58" fmla="*/ 44 w 46"/>
                <a:gd name="T59" fmla="*/ 18 h 62"/>
                <a:gd name="T60" fmla="*/ 42 w 46"/>
                <a:gd name="T61" fmla="*/ 22 h 62"/>
                <a:gd name="T62" fmla="*/ 42 w 46"/>
                <a:gd name="T63" fmla="*/ 22 h 62"/>
                <a:gd name="T64" fmla="*/ 40 w 46"/>
                <a:gd name="T65" fmla="*/ 22 h 62"/>
                <a:gd name="T66" fmla="*/ 40 w 46"/>
                <a:gd name="T67" fmla="*/ 24 h 62"/>
                <a:gd name="T68" fmla="*/ 40 w 46"/>
                <a:gd name="T69" fmla="*/ 24 h 62"/>
                <a:gd name="T70" fmla="*/ 42 w 46"/>
                <a:gd name="T71" fmla="*/ 26 h 62"/>
                <a:gd name="T72" fmla="*/ 42 w 46"/>
                <a:gd name="T73" fmla="*/ 28 h 62"/>
                <a:gd name="T74" fmla="*/ 42 w 46"/>
                <a:gd name="T75" fmla="*/ 30 h 62"/>
                <a:gd name="T76" fmla="*/ 42 w 46"/>
                <a:gd name="T77" fmla="*/ 34 h 62"/>
                <a:gd name="T78" fmla="*/ 42 w 46"/>
                <a:gd name="T79" fmla="*/ 38 h 62"/>
                <a:gd name="T80" fmla="*/ 42 w 46"/>
                <a:gd name="T81" fmla="*/ 40 h 62"/>
                <a:gd name="T82" fmla="*/ 36 w 46"/>
                <a:gd name="T83" fmla="*/ 40 h 62"/>
                <a:gd name="T84" fmla="*/ 32 w 46"/>
                <a:gd name="T85" fmla="*/ 46 h 62"/>
                <a:gd name="T86" fmla="*/ 32 w 46"/>
                <a:gd name="T87" fmla="*/ 46 h 62"/>
                <a:gd name="T88" fmla="*/ 30 w 46"/>
                <a:gd name="T89" fmla="*/ 48 h 62"/>
                <a:gd name="T90" fmla="*/ 30 w 46"/>
                <a:gd name="T91" fmla="*/ 50 h 62"/>
                <a:gd name="T92" fmla="*/ 34 w 46"/>
                <a:gd name="T93" fmla="*/ 52 h 62"/>
                <a:gd name="T94" fmla="*/ 24 w 46"/>
                <a:gd name="T95"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6" h="62">
                  <a:moveTo>
                    <a:pt x="24" y="62"/>
                  </a:moveTo>
                  <a:lnTo>
                    <a:pt x="22" y="60"/>
                  </a:lnTo>
                  <a:lnTo>
                    <a:pt x="20" y="60"/>
                  </a:lnTo>
                  <a:lnTo>
                    <a:pt x="16" y="58"/>
                  </a:lnTo>
                  <a:lnTo>
                    <a:pt x="14" y="56"/>
                  </a:lnTo>
                  <a:lnTo>
                    <a:pt x="14" y="54"/>
                  </a:lnTo>
                  <a:lnTo>
                    <a:pt x="0" y="46"/>
                  </a:lnTo>
                  <a:lnTo>
                    <a:pt x="6" y="40"/>
                  </a:lnTo>
                  <a:lnTo>
                    <a:pt x="6" y="38"/>
                  </a:lnTo>
                  <a:lnTo>
                    <a:pt x="8" y="36"/>
                  </a:lnTo>
                  <a:lnTo>
                    <a:pt x="8" y="34"/>
                  </a:lnTo>
                  <a:lnTo>
                    <a:pt x="10" y="30"/>
                  </a:lnTo>
                  <a:lnTo>
                    <a:pt x="12" y="28"/>
                  </a:lnTo>
                  <a:lnTo>
                    <a:pt x="12" y="24"/>
                  </a:lnTo>
                  <a:lnTo>
                    <a:pt x="12" y="22"/>
                  </a:lnTo>
                  <a:lnTo>
                    <a:pt x="14" y="20"/>
                  </a:lnTo>
                  <a:lnTo>
                    <a:pt x="16" y="16"/>
                  </a:lnTo>
                  <a:lnTo>
                    <a:pt x="20" y="10"/>
                  </a:lnTo>
                  <a:lnTo>
                    <a:pt x="22" y="6"/>
                  </a:lnTo>
                  <a:lnTo>
                    <a:pt x="28" y="2"/>
                  </a:lnTo>
                  <a:lnTo>
                    <a:pt x="32" y="0"/>
                  </a:lnTo>
                  <a:lnTo>
                    <a:pt x="34" y="0"/>
                  </a:lnTo>
                  <a:lnTo>
                    <a:pt x="36" y="0"/>
                  </a:lnTo>
                  <a:lnTo>
                    <a:pt x="40" y="0"/>
                  </a:lnTo>
                  <a:lnTo>
                    <a:pt x="42" y="2"/>
                  </a:lnTo>
                  <a:lnTo>
                    <a:pt x="42" y="2"/>
                  </a:lnTo>
                  <a:lnTo>
                    <a:pt x="44" y="6"/>
                  </a:lnTo>
                  <a:lnTo>
                    <a:pt x="44" y="8"/>
                  </a:lnTo>
                  <a:lnTo>
                    <a:pt x="46" y="12"/>
                  </a:lnTo>
                  <a:lnTo>
                    <a:pt x="44" y="18"/>
                  </a:lnTo>
                  <a:lnTo>
                    <a:pt x="42" y="22"/>
                  </a:lnTo>
                  <a:lnTo>
                    <a:pt x="42" y="22"/>
                  </a:lnTo>
                  <a:lnTo>
                    <a:pt x="40" y="22"/>
                  </a:lnTo>
                  <a:lnTo>
                    <a:pt x="40" y="24"/>
                  </a:lnTo>
                  <a:lnTo>
                    <a:pt x="40" y="24"/>
                  </a:lnTo>
                  <a:lnTo>
                    <a:pt x="42" y="26"/>
                  </a:lnTo>
                  <a:lnTo>
                    <a:pt x="42" y="28"/>
                  </a:lnTo>
                  <a:lnTo>
                    <a:pt x="42" y="30"/>
                  </a:lnTo>
                  <a:lnTo>
                    <a:pt x="42" y="34"/>
                  </a:lnTo>
                  <a:lnTo>
                    <a:pt x="42" y="38"/>
                  </a:lnTo>
                  <a:lnTo>
                    <a:pt x="42" y="40"/>
                  </a:lnTo>
                  <a:lnTo>
                    <a:pt x="36" y="40"/>
                  </a:lnTo>
                  <a:lnTo>
                    <a:pt x="32" y="46"/>
                  </a:lnTo>
                  <a:lnTo>
                    <a:pt x="32" y="46"/>
                  </a:lnTo>
                  <a:lnTo>
                    <a:pt x="30" y="48"/>
                  </a:lnTo>
                  <a:lnTo>
                    <a:pt x="30" y="50"/>
                  </a:lnTo>
                  <a:lnTo>
                    <a:pt x="34" y="52"/>
                  </a:lnTo>
                  <a:lnTo>
                    <a:pt x="24" y="62"/>
                  </a:lnTo>
                </a:path>
              </a:pathLst>
            </a:custGeom>
            <a:solidFill>
              <a:srgbClr val="007150"/>
            </a:solidFill>
            <a:ln w="6350">
              <a:solidFill>
                <a:schemeClr val="bg1"/>
              </a:solidFill>
              <a:prstDash val="solid"/>
              <a:round/>
            </a:ln>
            <a:effectLst/>
          </p:spPr>
          <p:txBody>
            <a:bodyPr/>
            <a:lstStyle/>
            <a:p>
              <a:endParaRPr lang="zh-CN" altLang="en-US">
                <a:ea typeface="微软雅黑"/>
              </a:endParaRPr>
            </a:p>
          </p:txBody>
        </p:sp>
        <p:sp>
          <p:nvSpPr>
            <p:cNvPr id="57" name="Freeform 415"/>
            <p:cNvSpPr/>
            <p:nvPr/>
          </p:nvSpPr>
          <p:spPr bwMode="gray">
            <a:xfrm>
              <a:off x="888629" y="3264618"/>
              <a:ext cx="74056" cy="85107"/>
            </a:xfrm>
            <a:custGeom>
              <a:avLst/>
              <a:gdLst>
                <a:gd name="T0" fmla="*/ 8 w 40"/>
                <a:gd name="T1" fmla="*/ 0 h 46"/>
                <a:gd name="T2" fmla="*/ 22 w 40"/>
                <a:gd name="T3" fmla="*/ 8 h 46"/>
                <a:gd name="T4" fmla="*/ 22 w 40"/>
                <a:gd name="T5" fmla="*/ 10 h 46"/>
                <a:gd name="T6" fmla="*/ 24 w 40"/>
                <a:gd name="T7" fmla="*/ 12 h 46"/>
                <a:gd name="T8" fmla="*/ 28 w 40"/>
                <a:gd name="T9" fmla="*/ 14 h 46"/>
                <a:gd name="T10" fmla="*/ 30 w 40"/>
                <a:gd name="T11" fmla="*/ 14 h 46"/>
                <a:gd name="T12" fmla="*/ 32 w 40"/>
                <a:gd name="T13" fmla="*/ 16 h 46"/>
                <a:gd name="T14" fmla="*/ 32 w 40"/>
                <a:gd name="T15" fmla="*/ 18 h 46"/>
                <a:gd name="T16" fmla="*/ 32 w 40"/>
                <a:gd name="T17" fmla="*/ 22 h 46"/>
                <a:gd name="T18" fmla="*/ 34 w 40"/>
                <a:gd name="T19" fmla="*/ 24 h 46"/>
                <a:gd name="T20" fmla="*/ 36 w 40"/>
                <a:gd name="T21" fmla="*/ 28 h 46"/>
                <a:gd name="T22" fmla="*/ 38 w 40"/>
                <a:gd name="T23" fmla="*/ 30 h 46"/>
                <a:gd name="T24" fmla="*/ 38 w 40"/>
                <a:gd name="T25" fmla="*/ 30 h 46"/>
                <a:gd name="T26" fmla="*/ 40 w 40"/>
                <a:gd name="T27" fmla="*/ 32 h 46"/>
                <a:gd name="T28" fmla="*/ 38 w 40"/>
                <a:gd name="T29" fmla="*/ 34 h 46"/>
                <a:gd name="T30" fmla="*/ 38 w 40"/>
                <a:gd name="T31" fmla="*/ 34 h 46"/>
                <a:gd name="T32" fmla="*/ 36 w 40"/>
                <a:gd name="T33" fmla="*/ 36 h 46"/>
                <a:gd name="T34" fmla="*/ 36 w 40"/>
                <a:gd name="T35" fmla="*/ 36 h 46"/>
                <a:gd name="T36" fmla="*/ 32 w 40"/>
                <a:gd name="T37" fmla="*/ 38 h 46"/>
                <a:gd name="T38" fmla="*/ 30 w 40"/>
                <a:gd name="T39" fmla="*/ 40 h 46"/>
                <a:gd name="T40" fmla="*/ 30 w 40"/>
                <a:gd name="T41" fmla="*/ 42 h 46"/>
                <a:gd name="T42" fmla="*/ 28 w 40"/>
                <a:gd name="T43" fmla="*/ 44 h 46"/>
                <a:gd name="T44" fmla="*/ 28 w 40"/>
                <a:gd name="T45" fmla="*/ 46 h 46"/>
                <a:gd name="T46" fmla="*/ 26 w 40"/>
                <a:gd name="T47" fmla="*/ 42 h 46"/>
                <a:gd name="T48" fmla="*/ 24 w 40"/>
                <a:gd name="T49" fmla="*/ 38 h 46"/>
                <a:gd name="T50" fmla="*/ 22 w 40"/>
                <a:gd name="T51" fmla="*/ 38 h 46"/>
                <a:gd name="T52" fmla="*/ 20 w 40"/>
                <a:gd name="T53" fmla="*/ 38 h 46"/>
                <a:gd name="T54" fmla="*/ 20 w 40"/>
                <a:gd name="T55" fmla="*/ 36 h 46"/>
                <a:gd name="T56" fmla="*/ 18 w 40"/>
                <a:gd name="T57" fmla="*/ 36 h 46"/>
                <a:gd name="T58" fmla="*/ 16 w 40"/>
                <a:gd name="T59" fmla="*/ 32 h 46"/>
                <a:gd name="T60" fmla="*/ 14 w 40"/>
                <a:gd name="T61" fmla="*/ 28 h 46"/>
                <a:gd name="T62" fmla="*/ 14 w 40"/>
                <a:gd name="T63" fmla="*/ 26 h 46"/>
                <a:gd name="T64" fmla="*/ 16 w 40"/>
                <a:gd name="T65" fmla="*/ 24 h 46"/>
                <a:gd name="T66" fmla="*/ 16 w 40"/>
                <a:gd name="T67" fmla="*/ 22 h 46"/>
                <a:gd name="T68" fmla="*/ 0 w 40"/>
                <a:gd name="T69" fmla="*/ 6 h 46"/>
                <a:gd name="T70" fmla="*/ 2 w 40"/>
                <a:gd name="T71" fmla="*/ 6 h 46"/>
                <a:gd name="T72" fmla="*/ 4 w 40"/>
                <a:gd name="T73" fmla="*/ 4 h 46"/>
                <a:gd name="T74" fmla="*/ 6 w 40"/>
                <a:gd name="T75" fmla="*/ 2 h 46"/>
                <a:gd name="T76" fmla="*/ 8 w 40"/>
                <a:gd name="T7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0" h="46">
                  <a:moveTo>
                    <a:pt x="8" y="0"/>
                  </a:moveTo>
                  <a:lnTo>
                    <a:pt x="22" y="8"/>
                  </a:lnTo>
                  <a:lnTo>
                    <a:pt x="22" y="10"/>
                  </a:lnTo>
                  <a:lnTo>
                    <a:pt x="24" y="12"/>
                  </a:lnTo>
                  <a:lnTo>
                    <a:pt x="28" y="14"/>
                  </a:lnTo>
                  <a:lnTo>
                    <a:pt x="30" y="14"/>
                  </a:lnTo>
                  <a:lnTo>
                    <a:pt x="32" y="16"/>
                  </a:lnTo>
                  <a:lnTo>
                    <a:pt x="32" y="18"/>
                  </a:lnTo>
                  <a:lnTo>
                    <a:pt x="32" y="22"/>
                  </a:lnTo>
                  <a:lnTo>
                    <a:pt x="34" y="24"/>
                  </a:lnTo>
                  <a:lnTo>
                    <a:pt x="36" y="28"/>
                  </a:lnTo>
                  <a:lnTo>
                    <a:pt x="38" y="30"/>
                  </a:lnTo>
                  <a:lnTo>
                    <a:pt x="38" y="30"/>
                  </a:lnTo>
                  <a:lnTo>
                    <a:pt x="40" y="32"/>
                  </a:lnTo>
                  <a:lnTo>
                    <a:pt x="38" y="34"/>
                  </a:lnTo>
                  <a:lnTo>
                    <a:pt x="38" y="34"/>
                  </a:lnTo>
                  <a:lnTo>
                    <a:pt x="36" y="36"/>
                  </a:lnTo>
                  <a:lnTo>
                    <a:pt x="36" y="36"/>
                  </a:lnTo>
                  <a:lnTo>
                    <a:pt x="32" y="38"/>
                  </a:lnTo>
                  <a:lnTo>
                    <a:pt x="30" y="40"/>
                  </a:lnTo>
                  <a:lnTo>
                    <a:pt x="30" y="42"/>
                  </a:lnTo>
                  <a:lnTo>
                    <a:pt x="28" y="44"/>
                  </a:lnTo>
                  <a:lnTo>
                    <a:pt x="28" y="46"/>
                  </a:lnTo>
                  <a:lnTo>
                    <a:pt x="26" y="42"/>
                  </a:lnTo>
                  <a:lnTo>
                    <a:pt x="24" y="38"/>
                  </a:lnTo>
                  <a:lnTo>
                    <a:pt x="22" y="38"/>
                  </a:lnTo>
                  <a:lnTo>
                    <a:pt x="20" y="38"/>
                  </a:lnTo>
                  <a:lnTo>
                    <a:pt x="20" y="36"/>
                  </a:lnTo>
                  <a:lnTo>
                    <a:pt x="18" y="36"/>
                  </a:lnTo>
                  <a:lnTo>
                    <a:pt x="16" y="32"/>
                  </a:lnTo>
                  <a:lnTo>
                    <a:pt x="14" y="28"/>
                  </a:lnTo>
                  <a:lnTo>
                    <a:pt x="14" y="26"/>
                  </a:lnTo>
                  <a:lnTo>
                    <a:pt x="16" y="24"/>
                  </a:lnTo>
                  <a:lnTo>
                    <a:pt x="16" y="22"/>
                  </a:lnTo>
                  <a:lnTo>
                    <a:pt x="0" y="6"/>
                  </a:lnTo>
                  <a:lnTo>
                    <a:pt x="2" y="6"/>
                  </a:lnTo>
                  <a:lnTo>
                    <a:pt x="4" y="4"/>
                  </a:lnTo>
                  <a:lnTo>
                    <a:pt x="6" y="2"/>
                  </a:lnTo>
                  <a:lnTo>
                    <a:pt x="8" y="0"/>
                  </a:lnTo>
                </a:path>
              </a:pathLst>
            </a:custGeom>
            <a:solidFill>
              <a:schemeClr val="accent2">
                <a:lumMod val="75000"/>
              </a:schemeClr>
            </a:solidFill>
            <a:ln w="6350">
              <a:solidFill>
                <a:schemeClr val="bg1"/>
              </a:solidFill>
              <a:prstDash val="solid"/>
              <a:round/>
            </a:ln>
            <a:effectLst/>
          </p:spPr>
          <p:txBody>
            <a:bodyPr/>
            <a:lstStyle/>
            <a:p>
              <a:endParaRPr lang="zh-CN" altLang="en-US">
                <a:ea typeface="微软雅黑"/>
              </a:endParaRPr>
            </a:p>
          </p:txBody>
        </p:sp>
        <p:sp>
          <p:nvSpPr>
            <p:cNvPr id="58" name="Freeform 416"/>
            <p:cNvSpPr/>
            <p:nvPr/>
          </p:nvSpPr>
          <p:spPr bwMode="gray">
            <a:xfrm>
              <a:off x="920322" y="3322067"/>
              <a:ext cx="29622" cy="48104"/>
            </a:xfrm>
            <a:custGeom>
              <a:avLst/>
              <a:gdLst>
                <a:gd name="T0" fmla="*/ 10 w 16"/>
                <a:gd name="T1" fmla="*/ 0 h 26"/>
                <a:gd name="T2" fmla="*/ 10 w 16"/>
                <a:gd name="T3" fmla="*/ 0 h 26"/>
                <a:gd name="T4" fmla="*/ 8 w 16"/>
                <a:gd name="T5" fmla="*/ 0 h 26"/>
                <a:gd name="T6" fmla="*/ 6 w 16"/>
                <a:gd name="T7" fmla="*/ 2 h 26"/>
                <a:gd name="T8" fmla="*/ 4 w 16"/>
                <a:gd name="T9" fmla="*/ 4 h 26"/>
                <a:gd name="T10" fmla="*/ 2 w 16"/>
                <a:gd name="T11" fmla="*/ 6 h 26"/>
                <a:gd name="T12" fmla="*/ 0 w 16"/>
                <a:gd name="T13" fmla="*/ 12 h 26"/>
                <a:gd name="T14" fmla="*/ 0 w 16"/>
                <a:gd name="T15" fmla="*/ 12 h 26"/>
                <a:gd name="T16" fmla="*/ 2 w 16"/>
                <a:gd name="T17" fmla="*/ 14 h 26"/>
                <a:gd name="T18" fmla="*/ 2 w 16"/>
                <a:gd name="T19" fmla="*/ 16 h 26"/>
                <a:gd name="T20" fmla="*/ 6 w 16"/>
                <a:gd name="T21" fmla="*/ 20 h 26"/>
                <a:gd name="T22" fmla="*/ 10 w 16"/>
                <a:gd name="T23" fmla="*/ 24 h 26"/>
                <a:gd name="T24" fmla="*/ 16 w 16"/>
                <a:gd name="T25" fmla="*/ 26 h 26"/>
                <a:gd name="T26" fmla="*/ 10 w 16"/>
                <a:gd name="T27"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 h="26">
                  <a:moveTo>
                    <a:pt x="10" y="0"/>
                  </a:moveTo>
                  <a:lnTo>
                    <a:pt x="10" y="0"/>
                  </a:lnTo>
                  <a:lnTo>
                    <a:pt x="8" y="0"/>
                  </a:lnTo>
                  <a:lnTo>
                    <a:pt x="6" y="2"/>
                  </a:lnTo>
                  <a:lnTo>
                    <a:pt x="4" y="4"/>
                  </a:lnTo>
                  <a:lnTo>
                    <a:pt x="2" y="6"/>
                  </a:lnTo>
                  <a:lnTo>
                    <a:pt x="0" y="12"/>
                  </a:lnTo>
                  <a:lnTo>
                    <a:pt x="0" y="12"/>
                  </a:lnTo>
                  <a:lnTo>
                    <a:pt x="2" y="14"/>
                  </a:lnTo>
                  <a:lnTo>
                    <a:pt x="2" y="16"/>
                  </a:lnTo>
                  <a:lnTo>
                    <a:pt x="6" y="20"/>
                  </a:lnTo>
                  <a:lnTo>
                    <a:pt x="10" y="24"/>
                  </a:lnTo>
                  <a:lnTo>
                    <a:pt x="16" y="26"/>
                  </a:lnTo>
                  <a:lnTo>
                    <a:pt x="10" y="0"/>
                  </a:lnTo>
                </a:path>
              </a:pathLst>
            </a:custGeom>
            <a:solidFill>
              <a:schemeClr val="accent2">
                <a:lumMod val="75000"/>
              </a:schemeClr>
            </a:solidFill>
            <a:ln w="6350">
              <a:solidFill>
                <a:schemeClr val="bg1"/>
              </a:solidFill>
              <a:prstDash val="solid"/>
              <a:round/>
            </a:ln>
            <a:effectLst/>
          </p:spPr>
          <p:txBody>
            <a:bodyPr/>
            <a:lstStyle/>
            <a:p>
              <a:endParaRPr lang="zh-CN" altLang="en-US">
                <a:ea typeface="微软雅黑"/>
              </a:endParaRPr>
            </a:p>
          </p:txBody>
        </p:sp>
        <p:sp>
          <p:nvSpPr>
            <p:cNvPr id="59" name="Freeform 417"/>
            <p:cNvSpPr/>
            <p:nvPr/>
          </p:nvSpPr>
          <p:spPr bwMode="gray">
            <a:xfrm>
              <a:off x="542637" y="3096349"/>
              <a:ext cx="129598" cy="155413"/>
            </a:xfrm>
            <a:custGeom>
              <a:avLst/>
              <a:gdLst>
                <a:gd name="T0" fmla="*/ 58 w 70"/>
                <a:gd name="T1" fmla="*/ 30 h 84"/>
                <a:gd name="T2" fmla="*/ 54 w 70"/>
                <a:gd name="T3" fmla="*/ 26 h 84"/>
                <a:gd name="T4" fmla="*/ 54 w 70"/>
                <a:gd name="T5" fmla="*/ 20 h 84"/>
                <a:gd name="T6" fmla="*/ 52 w 70"/>
                <a:gd name="T7" fmla="*/ 18 h 84"/>
                <a:gd name="T8" fmla="*/ 50 w 70"/>
                <a:gd name="T9" fmla="*/ 20 h 84"/>
                <a:gd name="T10" fmla="*/ 46 w 70"/>
                <a:gd name="T11" fmla="*/ 22 h 84"/>
                <a:gd name="T12" fmla="*/ 42 w 70"/>
                <a:gd name="T13" fmla="*/ 18 h 84"/>
                <a:gd name="T14" fmla="*/ 38 w 70"/>
                <a:gd name="T15" fmla="*/ 14 h 84"/>
                <a:gd name="T16" fmla="*/ 40 w 70"/>
                <a:gd name="T17" fmla="*/ 8 h 84"/>
                <a:gd name="T18" fmla="*/ 38 w 70"/>
                <a:gd name="T19" fmla="*/ 0 h 84"/>
                <a:gd name="T20" fmla="*/ 30 w 70"/>
                <a:gd name="T21" fmla="*/ 14 h 84"/>
                <a:gd name="T22" fmla="*/ 32 w 70"/>
                <a:gd name="T23" fmla="*/ 16 h 84"/>
                <a:gd name="T24" fmla="*/ 28 w 70"/>
                <a:gd name="T25" fmla="*/ 22 h 84"/>
                <a:gd name="T26" fmla="*/ 20 w 70"/>
                <a:gd name="T27" fmla="*/ 26 h 84"/>
                <a:gd name="T28" fmla="*/ 2 w 70"/>
                <a:gd name="T29" fmla="*/ 24 h 84"/>
                <a:gd name="T30" fmla="*/ 0 w 70"/>
                <a:gd name="T31" fmla="*/ 26 h 84"/>
                <a:gd name="T32" fmla="*/ 0 w 70"/>
                <a:gd name="T33" fmla="*/ 32 h 84"/>
                <a:gd name="T34" fmla="*/ 4 w 70"/>
                <a:gd name="T35" fmla="*/ 36 h 84"/>
                <a:gd name="T36" fmla="*/ 6 w 70"/>
                <a:gd name="T37" fmla="*/ 36 h 84"/>
                <a:gd name="T38" fmla="*/ 12 w 70"/>
                <a:gd name="T39" fmla="*/ 42 h 84"/>
                <a:gd name="T40" fmla="*/ 16 w 70"/>
                <a:gd name="T41" fmla="*/ 54 h 84"/>
                <a:gd name="T42" fmla="*/ 16 w 70"/>
                <a:gd name="T43" fmla="*/ 58 h 84"/>
                <a:gd name="T44" fmla="*/ 16 w 70"/>
                <a:gd name="T45" fmla="*/ 66 h 84"/>
                <a:gd name="T46" fmla="*/ 16 w 70"/>
                <a:gd name="T47" fmla="*/ 72 h 84"/>
                <a:gd name="T48" fmla="*/ 14 w 70"/>
                <a:gd name="T49" fmla="*/ 74 h 84"/>
                <a:gd name="T50" fmla="*/ 14 w 70"/>
                <a:gd name="T51" fmla="*/ 78 h 84"/>
                <a:gd name="T52" fmla="*/ 16 w 70"/>
                <a:gd name="T53" fmla="*/ 82 h 84"/>
                <a:gd name="T54" fmla="*/ 26 w 70"/>
                <a:gd name="T55" fmla="*/ 84 h 84"/>
                <a:gd name="T56" fmla="*/ 42 w 70"/>
                <a:gd name="T57" fmla="*/ 78 h 84"/>
                <a:gd name="T58" fmla="*/ 62 w 70"/>
                <a:gd name="T59" fmla="*/ 66 h 84"/>
                <a:gd name="T60" fmla="*/ 68 w 70"/>
                <a:gd name="T61" fmla="*/ 56 h 84"/>
                <a:gd name="T62" fmla="*/ 70 w 70"/>
                <a:gd name="T63" fmla="*/ 50 h 84"/>
                <a:gd name="T64" fmla="*/ 68 w 70"/>
                <a:gd name="T65" fmla="*/ 46 h 84"/>
                <a:gd name="T66" fmla="*/ 64 w 70"/>
                <a:gd name="T67" fmla="*/ 38 h 84"/>
                <a:gd name="T68" fmla="*/ 62 w 70"/>
                <a:gd name="T69" fmla="*/ 3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0" h="84">
                  <a:moveTo>
                    <a:pt x="62" y="30"/>
                  </a:moveTo>
                  <a:lnTo>
                    <a:pt x="58" y="30"/>
                  </a:lnTo>
                  <a:lnTo>
                    <a:pt x="56" y="28"/>
                  </a:lnTo>
                  <a:lnTo>
                    <a:pt x="54" y="26"/>
                  </a:lnTo>
                  <a:lnTo>
                    <a:pt x="54" y="24"/>
                  </a:lnTo>
                  <a:lnTo>
                    <a:pt x="54" y="20"/>
                  </a:lnTo>
                  <a:lnTo>
                    <a:pt x="52" y="18"/>
                  </a:lnTo>
                  <a:lnTo>
                    <a:pt x="52" y="18"/>
                  </a:lnTo>
                  <a:lnTo>
                    <a:pt x="52" y="18"/>
                  </a:lnTo>
                  <a:lnTo>
                    <a:pt x="50" y="20"/>
                  </a:lnTo>
                  <a:lnTo>
                    <a:pt x="48" y="22"/>
                  </a:lnTo>
                  <a:lnTo>
                    <a:pt x="46" y="22"/>
                  </a:lnTo>
                  <a:lnTo>
                    <a:pt x="44" y="20"/>
                  </a:lnTo>
                  <a:lnTo>
                    <a:pt x="42" y="18"/>
                  </a:lnTo>
                  <a:lnTo>
                    <a:pt x="40" y="18"/>
                  </a:lnTo>
                  <a:lnTo>
                    <a:pt x="38" y="14"/>
                  </a:lnTo>
                  <a:lnTo>
                    <a:pt x="38" y="12"/>
                  </a:lnTo>
                  <a:lnTo>
                    <a:pt x="40" y="8"/>
                  </a:lnTo>
                  <a:lnTo>
                    <a:pt x="50" y="2"/>
                  </a:lnTo>
                  <a:lnTo>
                    <a:pt x="38" y="0"/>
                  </a:lnTo>
                  <a:lnTo>
                    <a:pt x="30" y="6"/>
                  </a:lnTo>
                  <a:lnTo>
                    <a:pt x="30" y="14"/>
                  </a:lnTo>
                  <a:lnTo>
                    <a:pt x="32" y="14"/>
                  </a:lnTo>
                  <a:lnTo>
                    <a:pt x="32" y="16"/>
                  </a:lnTo>
                  <a:lnTo>
                    <a:pt x="30" y="18"/>
                  </a:lnTo>
                  <a:lnTo>
                    <a:pt x="28" y="22"/>
                  </a:lnTo>
                  <a:lnTo>
                    <a:pt x="24" y="24"/>
                  </a:lnTo>
                  <a:lnTo>
                    <a:pt x="20" y="26"/>
                  </a:lnTo>
                  <a:lnTo>
                    <a:pt x="8" y="22"/>
                  </a:lnTo>
                  <a:lnTo>
                    <a:pt x="2" y="24"/>
                  </a:lnTo>
                  <a:lnTo>
                    <a:pt x="2" y="24"/>
                  </a:lnTo>
                  <a:lnTo>
                    <a:pt x="0" y="26"/>
                  </a:lnTo>
                  <a:lnTo>
                    <a:pt x="0" y="30"/>
                  </a:lnTo>
                  <a:lnTo>
                    <a:pt x="0" y="32"/>
                  </a:lnTo>
                  <a:lnTo>
                    <a:pt x="2" y="36"/>
                  </a:lnTo>
                  <a:lnTo>
                    <a:pt x="4" y="36"/>
                  </a:lnTo>
                  <a:lnTo>
                    <a:pt x="4" y="36"/>
                  </a:lnTo>
                  <a:lnTo>
                    <a:pt x="6" y="36"/>
                  </a:lnTo>
                  <a:lnTo>
                    <a:pt x="10" y="38"/>
                  </a:lnTo>
                  <a:lnTo>
                    <a:pt x="12" y="42"/>
                  </a:lnTo>
                  <a:lnTo>
                    <a:pt x="14" y="46"/>
                  </a:lnTo>
                  <a:lnTo>
                    <a:pt x="16" y="54"/>
                  </a:lnTo>
                  <a:lnTo>
                    <a:pt x="16" y="54"/>
                  </a:lnTo>
                  <a:lnTo>
                    <a:pt x="16" y="58"/>
                  </a:lnTo>
                  <a:lnTo>
                    <a:pt x="16" y="62"/>
                  </a:lnTo>
                  <a:lnTo>
                    <a:pt x="16" y="66"/>
                  </a:lnTo>
                  <a:lnTo>
                    <a:pt x="16" y="70"/>
                  </a:lnTo>
                  <a:lnTo>
                    <a:pt x="16" y="72"/>
                  </a:lnTo>
                  <a:lnTo>
                    <a:pt x="14" y="74"/>
                  </a:lnTo>
                  <a:lnTo>
                    <a:pt x="14" y="74"/>
                  </a:lnTo>
                  <a:lnTo>
                    <a:pt x="14" y="76"/>
                  </a:lnTo>
                  <a:lnTo>
                    <a:pt x="14" y="78"/>
                  </a:lnTo>
                  <a:lnTo>
                    <a:pt x="14" y="80"/>
                  </a:lnTo>
                  <a:lnTo>
                    <a:pt x="16" y="82"/>
                  </a:lnTo>
                  <a:lnTo>
                    <a:pt x="20" y="84"/>
                  </a:lnTo>
                  <a:lnTo>
                    <a:pt x="26" y="84"/>
                  </a:lnTo>
                  <a:lnTo>
                    <a:pt x="30" y="82"/>
                  </a:lnTo>
                  <a:lnTo>
                    <a:pt x="42" y="78"/>
                  </a:lnTo>
                  <a:lnTo>
                    <a:pt x="54" y="72"/>
                  </a:lnTo>
                  <a:lnTo>
                    <a:pt x="62" y="66"/>
                  </a:lnTo>
                  <a:lnTo>
                    <a:pt x="66" y="62"/>
                  </a:lnTo>
                  <a:lnTo>
                    <a:pt x="68" y="56"/>
                  </a:lnTo>
                  <a:lnTo>
                    <a:pt x="70" y="52"/>
                  </a:lnTo>
                  <a:lnTo>
                    <a:pt x="70" y="50"/>
                  </a:lnTo>
                  <a:lnTo>
                    <a:pt x="68" y="48"/>
                  </a:lnTo>
                  <a:lnTo>
                    <a:pt x="68" y="46"/>
                  </a:lnTo>
                  <a:lnTo>
                    <a:pt x="66" y="42"/>
                  </a:lnTo>
                  <a:lnTo>
                    <a:pt x="64" y="38"/>
                  </a:lnTo>
                  <a:lnTo>
                    <a:pt x="64" y="34"/>
                  </a:lnTo>
                  <a:lnTo>
                    <a:pt x="62" y="32"/>
                  </a:lnTo>
                  <a:lnTo>
                    <a:pt x="62" y="30"/>
                  </a:lnTo>
                </a:path>
              </a:pathLst>
            </a:custGeom>
            <a:solidFill>
              <a:srgbClr val="007150"/>
            </a:solidFill>
            <a:ln w="6350">
              <a:solidFill>
                <a:schemeClr val="bg1"/>
              </a:solidFill>
              <a:prstDash val="solid"/>
              <a:round/>
            </a:ln>
            <a:effectLst/>
          </p:spPr>
          <p:txBody>
            <a:bodyPr/>
            <a:lstStyle/>
            <a:p>
              <a:endParaRPr lang="zh-CN" altLang="en-US">
                <a:ea typeface="微软雅黑"/>
              </a:endParaRPr>
            </a:p>
          </p:txBody>
        </p:sp>
        <p:sp>
          <p:nvSpPr>
            <p:cNvPr id="60" name="Freeform 418"/>
            <p:cNvSpPr/>
            <p:nvPr/>
          </p:nvSpPr>
          <p:spPr bwMode="gray">
            <a:xfrm>
              <a:off x="672318" y="2951002"/>
              <a:ext cx="199951" cy="370030"/>
            </a:xfrm>
            <a:custGeom>
              <a:avLst/>
              <a:gdLst>
                <a:gd name="T0" fmla="*/ 38 w 108"/>
                <a:gd name="T1" fmla="*/ 2 h 200"/>
                <a:gd name="T2" fmla="*/ 32 w 108"/>
                <a:gd name="T3" fmla="*/ 0 h 200"/>
                <a:gd name="T4" fmla="*/ 24 w 108"/>
                <a:gd name="T5" fmla="*/ 2 h 200"/>
                <a:gd name="T6" fmla="*/ 14 w 108"/>
                <a:gd name="T7" fmla="*/ 16 h 200"/>
                <a:gd name="T8" fmla="*/ 16 w 108"/>
                <a:gd name="T9" fmla="*/ 22 h 200"/>
                <a:gd name="T10" fmla="*/ 14 w 108"/>
                <a:gd name="T11" fmla="*/ 32 h 200"/>
                <a:gd name="T12" fmla="*/ 10 w 108"/>
                <a:gd name="T13" fmla="*/ 36 h 200"/>
                <a:gd name="T14" fmla="*/ 6 w 108"/>
                <a:gd name="T15" fmla="*/ 44 h 200"/>
                <a:gd name="T16" fmla="*/ 4 w 108"/>
                <a:gd name="T17" fmla="*/ 52 h 200"/>
                <a:gd name="T18" fmla="*/ 14 w 108"/>
                <a:gd name="T19" fmla="*/ 54 h 200"/>
                <a:gd name="T20" fmla="*/ 12 w 108"/>
                <a:gd name="T21" fmla="*/ 58 h 200"/>
                <a:gd name="T22" fmla="*/ 12 w 108"/>
                <a:gd name="T23" fmla="*/ 64 h 200"/>
                <a:gd name="T24" fmla="*/ 14 w 108"/>
                <a:gd name="T25" fmla="*/ 70 h 200"/>
                <a:gd name="T26" fmla="*/ 24 w 108"/>
                <a:gd name="T27" fmla="*/ 76 h 200"/>
                <a:gd name="T28" fmla="*/ 24 w 108"/>
                <a:gd name="T29" fmla="*/ 82 h 200"/>
                <a:gd name="T30" fmla="*/ 22 w 108"/>
                <a:gd name="T31" fmla="*/ 86 h 200"/>
                <a:gd name="T32" fmla="*/ 18 w 108"/>
                <a:gd name="T33" fmla="*/ 94 h 200"/>
                <a:gd name="T34" fmla="*/ 20 w 108"/>
                <a:gd name="T35" fmla="*/ 98 h 200"/>
                <a:gd name="T36" fmla="*/ 32 w 108"/>
                <a:gd name="T37" fmla="*/ 92 h 200"/>
                <a:gd name="T38" fmla="*/ 36 w 108"/>
                <a:gd name="T39" fmla="*/ 102 h 200"/>
                <a:gd name="T40" fmla="*/ 40 w 108"/>
                <a:gd name="T41" fmla="*/ 114 h 200"/>
                <a:gd name="T42" fmla="*/ 22 w 108"/>
                <a:gd name="T43" fmla="*/ 128 h 200"/>
                <a:gd name="T44" fmla="*/ 28 w 108"/>
                <a:gd name="T45" fmla="*/ 140 h 200"/>
                <a:gd name="T46" fmla="*/ 20 w 108"/>
                <a:gd name="T47" fmla="*/ 154 h 200"/>
                <a:gd name="T48" fmla="*/ 18 w 108"/>
                <a:gd name="T49" fmla="*/ 156 h 200"/>
                <a:gd name="T50" fmla="*/ 18 w 108"/>
                <a:gd name="T51" fmla="*/ 160 h 200"/>
                <a:gd name="T52" fmla="*/ 38 w 108"/>
                <a:gd name="T53" fmla="*/ 164 h 200"/>
                <a:gd name="T54" fmla="*/ 52 w 108"/>
                <a:gd name="T55" fmla="*/ 158 h 200"/>
                <a:gd name="T56" fmla="*/ 52 w 108"/>
                <a:gd name="T57" fmla="*/ 162 h 200"/>
                <a:gd name="T58" fmla="*/ 44 w 108"/>
                <a:gd name="T59" fmla="*/ 166 h 200"/>
                <a:gd name="T60" fmla="*/ 0 w 108"/>
                <a:gd name="T61" fmla="*/ 196 h 200"/>
                <a:gd name="T62" fmla="*/ 28 w 108"/>
                <a:gd name="T63" fmla="*/ 190 h 200"/>
                <a:gd name="T64" fmla="*/ 58 w 108"/>
                <a:gd name="T65" fmla="*/ 188 h 200"/>
                <a:gd name="T66" fmla="*/ 108 w 108"/>
                <a:gd name="T67" fmla="*/ 174 h 200"/>
                <a:gd name="T68" fmla="*/ 98 w 108"/>
                <a:gd name="T69" fmla="*/ 164 h 200"/>
                <a:gd name="T70" fmla="*/ 102 w 108"/>
                <a:gd name="T71" fmla="*/ 158 h 200"/>
                <a:gd name="T72" fmla="*/ 102 w 108"/>
                <a:gd name="T73" fmla="*/ 150 h 200"/>
                <a:gd name="T74" fmla="*/ 100 w 108"/>
                <a:gd name="T75" fmla="*/ 146 h 200"/>
                <a:gd name="T76" fmla="*/ 94 w 108"/>
                <a:gd name="T77" fmla="*/ 140 h 200"/>
                <a:gd name="T78" fmla="*/ 88 w 108"/>
                <a:gd name="T79" fmla="*/ 136 h 200"/>
                <a:gd name="T80" fmla="*/ 84 w 108"/>
                <a:gd name="T81" fmla="*/ 120 h 200"/>
                <a:gd name="T82" fmla="*/ 66 w 108"/>
                <a:gd name="T83" fmla="*/ 100 h 200"/>
                <a:gd name="T84" fmla="*/ 64 w 108"/>
                <a:gd name="T85" fmla="*/ 84 h 200"/>
                <a:gd name="T86" fmla="*/ 56 w 108"/>
                <a:gd name="T87" fmla="*/ 68 h 200"/>
                <a:gd name="T88" fmla="*/ 56 w 108"/>
                <a:gd name="T89" fmla="*/ 44 h 200"/>
                <a:gd name="T90" fmla="*/ 56 w 108"/>
                <a:gd name="T91" fmla="*/ 42 h 200"/>
                <a:gd name="T92" fmla="*/ 52 w 108"/>
                <a:gd name="T93" fmla="*/ 36 h 200"/>
                <a:gd name="T94" fmla="*/ 48 w 108"/>
                <a:gd name="T95" fmla="*/ 34 h 200"/>
                <a:gd name="T96" fmla="*/ 44 w 108"/>
                <a:gd name="T97" fmla="*/ 32 h 200"/>
                <a:gd name="T98" fmla="*/ 36 w 108"/>
                <a:gd name="T99" fmla="*/ 28 h 200"/>
                <a:gd name="T100" fmla="*/ 34 w 108"/>
                <a:gd name="T101" fmla="*/ 26 h 200"/>
                <a:gd name="T102" fmla="*/ 34 w 108"/>
                <a:gd name="T103" fmla="*/ 20 h 200"/>
                <a:gd name="T104" fmla="*/ 38 w 108"/>
                <a:gd name="T105" fmla="*/ 14 h 200"/>
                <a:gd name="T106" fmla="*/ 40 w 108"/>
                <a:gd name="T107" fmla="*/ 8 h 200"/>
                <a:gd name="T108" fmla="*/ 40 w 108"/>
                <a:gd name="T109" fmla="*/ 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8" h="200">
                  <a:moveTo>
                    <a:pt x="40" y="2"/>
                  </a:moveTo>
                  <a:lnTo>
                    <a:pt x="38" y="2"/>
                  </a:lnTo>
                  <a:lnTo>
                    <a:pt x="36" y="2"/>
                  </a:lnTo>
                  <a:lnTo>
                    <a:pt x="32" y="0"/>
                  </a:lnTo>
                  <a:lnTo>
                    <a:pt x="28" y="0"/>
                  </a:lnTo>
                  <a:lnTo>
                    <a:pt x="24" y="2"/>
                  </a:lnTo>
                  <a:lnTo>
                    <a:pt x="14" y="16"/>
                  </a:lnTo>
                  <a:lnTo>
                    <a:pt x="14" y="16"/>
                  </a:lnTo>
                  <a:lnTo>
                    <a:pt x="16" y="18"/>
                  </a:lnTo>
                  <a:lnTo>
                    <a:pt x="16" y="22"/>
                  </a:lnTo>
                  <a:lnTo>
                    <a:pt x="16" y="26"/>
                  </a:lnTo>
                  <a:lnTo>
                    <a:pt x="14" y="32"/>
                  </a:lnTo>
                  <a:lnTo>
                    <a:pt x="14" y="32"/>
                  </a:lnTo>
                  <a:lnTo>
                    <a:pt x="10" y="36"/>
                  </a:lnTo>
                  <a:lnTo>
                    <a:pt x="8" y="38"/>
                  </a:lnTo>
                  <a:lnTo>
                    <a:pt x="6" y="44"/>
                  </a:lnTo>
                  <a:lnTo>
                    <a:pt x="4" y="48"/>
                  </a:lnTo>
                  <a:lnTo>
                    <a:pt x="4" y="52"/>
                  </a:lnTo>
                  <a:lnTo>
                    <a:pt x="6" y="56"/>
                  </a:lnTo>
                  <a:lnTo>
                    <a:pt x="14" y="54"/>
                  </a:lnTo>
                  <a:lnTo>
                    <a:pt x="14" y="56"/>
                  </a:lnTo>
                  <a:lnTo>
                    <a:pt x="12" y="58"/>
                  </a:lnTo>
                  <a:lnTo>
                    <a:pt x="12" y="60"/>
                  </a:lnTo>
                  <a:lnTo>
                    <a:pt x="12" y="64"/>
                  </a:lnTo>
                  <a:lnTo>
                    <a:pt x="12" y="66"/>
                  </a:lnTo>
                  <a:lnTo>
                    <a:pt x="14" y="70"/>
                  </a:lnTo>
                  <a:lnTo>
                    <a:pt x="16" y="72"/>
                  </a:lnTo>
                  <a:lnTo>
                    <a:pt x="24" y="76"/>
                  </a:lnTo>
                  <a:lnTo>
                    <a:pt x="24" y="80"/>
                  </a:lnTo>
                  <a:lnTo>
                    <a:pt x="24" y="82"/>
                  </a:lnTo>
                  <a:lnTo>
                    <a:pt x="22" y="84"/>
                  </a:lnTo>
                  <a:lnTo>
                    <a:pt x="22" y="86"/>
                  </a:lnTo>
                  <a:lnTo>
                    <a:pt x="20" y="90"/>
                  </a:lnTo>
                  <a:lnTo>
                    <a:pt x="18" y="94"/>
                  </a:lnTo>
                  <a:lnTo>
                    <a:pt x="18" y="96"/>
                  </a:lnTo>
                  <a:lnTo>
                    <a:pt x="20" y="98"/>
                  </a:lnTo>
                  <a:lnTo>
                    <a:pt x="22" y="100"/>
                  </a:lnTo>
                  <a:lnTo>
                    <a:pt x="32" y="92"/>
                  </a:lnTo>
                  <a:lnTo>
                    <a:pt x="44" y="94"/>
                  </a:lnTo>
                  <a:lnTo>
                    <a:pt x="36" y="102"/>
                  </a:lnTo>
                  <a:lnTo>
                    <a:pt x="34" y="114"/>
                  </a:lnTo>
                  <a:lnTo>
                    <a:pt x="40" y="114"/>
                  </a:lnTo>
                  <a:lnTo>
                    <a:pt x="40" y="128"/>
                  </a:lnTo>
                  <a:lnTo>
                    <a:pt x="22" y="128"/>
                  </a:lnTo>
                  <a:lnTo>
                    <a:pt x="22" y="138"/>
                  </a:lnTo>
                  <a:lnTo>
                    <a:pt x="28" y="140"/>
                  </a:lnTo>
                  <a:lnTo>
                    <a:pt x="20" y="152"/>
                  </a:lnTo>
                  <a:lnTo>
                    <a:pt x="20" y="154"/>
                  </a:lnTo>
                  <a:lnTo>
                    <a:pt x="18" y="154"/>
                  </a:lnTo>
                  <a:lnTo>
                    <a:pt x="18" y="156"/>
                  </a:lnTo>
                  <a:lnTo>
                    <a:pt x="18" y="158"/>
                  </a:lnTo>
                  <a:lnTo>
                    <a:pt x="18" y="160"/>
                  </a:lnTo>
                  <a:lnTo>
                    <a:pt x="20" y="160"/>
                  </a:lnTo>
                  <a:lnTo>
                    <a:pt x="38" y="164"/>
                  </a:lnTo>
                  <a:lnTo>
                    <a:pt x="48" y="160"/>
                  </a:lnTo>
                  <a:lnTo>
                    <a:pt x="52" y="158"/>
                  </a:lnTo>
                  <a:lnTo>
                    <a:pt x="52" y="160"/>
                  </a:lnTo>
                  <a:lnTo>
                    <a:pt x="52" y="162"/>
                  </a:lnTo>
                  <a:lnTo>
                    <a:pt x="48" y="164"/>
                  </a:lnTo>
                  <a:lnTo>
                    <a:pt x="44" y="166"/>
                  </a:lnTo>
                  <a:lnTo>
                    <a:pt x="20" y="176"/>
                  </a:lnTo>
                  <a:lnTo>
                    <a:pt x="0" y="196"/>
                  </a:lnTo>
                  <a:lnTo>
                    <a:pt x="10" y="200"/>
                  </a:lnTo>
                  <a:lnTo>
                    <a:pt x="28" y="190"/>
                  </a:lnTo>
                  <a:lnTo>
                    <a:pt x="36" y="188"/>
                  </a:lnTo>
                  <a:lnTo>
                    <a:pt x="58" y="188"/>
                  </a:lnTo>
                  <a:lnTo>
                    <a:pt x="84" y="182"/>
                  </a:lnTo>
                  <a:lnTo>
                    <a:pt x="108" y="174"/>
                  </a:lnTo>
                  <a:lnTo>
                    <a:pt x="96" y="164"/>
                  </a:lnTo>
                  <a:lnTo>
                    <a:pt x="98" y="164"/>
                  </a:lnTo>
                  <a:lnTo>
                    <a:pt x="100" y="162"/>
                  </a:lnTo>
                  <a:lnTo>
                    <a:pt x="102" y="158"/>
                  </a:lnTo>
                  <a:lnTo>
                    <a:pt x="102" y="154"/>
                  </a:lnTo>
                  <a:lnTo>
                    <a:pt x="102" y="150"/>
                  </a:lnTo>
                  <a:lnTo>
                    <a:pt x="102" y="148"/>
                  </a:lnTo>
                  <a:lnTo>
                    <a:pt x="100" y="146"/>
                  </a:lnTo>
                  <a:lnTo>
                    <a:pt x="98" y="142"/>
                  </a:lnTo>
                  <a:lnTo>
                    <a:pt x="94" y="140"/>
                  </a:lnTo>
                  <a:lnTo>
                    <a:pt x="90" y="138"/>
                  </a:lnTo>
                  <a:lnTo>
                    <a:pt x="88" y="136"/>
                  </a:lnTo>
                  <a:lnTo>
                    <a:pt x="86" y="132"/>
                  </a:lnTo>
                  <a:lnTo>
                    <a:pt x="84" y="120"/>
                  </a:lnTo>
                  <a:lnTo>
                    <a:pt x="78" y="108"/>
                  </a:lnTo>
                  <a:lnTo>
                    <a:pt x="66" y="100"/>
                  </a:lnTo>
                  <a:lnTo>
                    <a:pt x="66" y="94"/>
                  </a:lnTo>
                  <a:lnTo>
                    <a:pt x="64" y="84"/>
                  </a:lnTo>
                  <a:lnTo>
                    <a:pt x="60" y="72"/>
                  </a:lnTo>
                  <a:lnTo>
                    <a:pt x="56" y="68"/>
                  </a:lnTo>
                  <a:lnTo>
                    <a:pt x="48" y="62"/>
                  </a:lnTo>
                  <a:lnTo>
                    <a:pt x="56" y="44"/>
                  </a:lnTo>
                  <a:lnTo>
                    <a:pt x="56" y="44"/>
                  </a:lnTo>
                  <a:lnTo>
                    <a:pt x="56" y="42"/>
                  </a:lnTo>
                  <a:lnTo>
                    <a:pt x="54" y="38"/>
                  </a:lnTo>
                  <a:lnTo>
                    <a:pt x="52" y="36"/>
                  </a:lnTo>
                  <a:lnTo>
                    <a:pt x="52" y="34"/>
                  </a:lnTo>
                  <a:lnTo>
                    <a:pt x="48" y="34"/>
                  </a:lnTo>
                  <a:lnTo>
                    <a:pt x="46" y="32"/>
                  </a:lnTo>
                  <a:lnTo>
                    <a:pt x="44" y="32"/>
                  </a:lnTo>
                  <a:lnTo>
                    <a:pt x="44" y="30"/>
                  </a:lnTo>
                  <a:lnTo>
                    <a:pt x="36" y="28"/>
                  </a:lnTo>
                  <a:lnTo>
                    <a:pt x="34" y="28"/>
                  </a:lnTo>
                  <a:lnTo>
                    <a:pt x="34" y="26"/>
                  </a:lnTo>
                  <a:lnTo>
                    <a:pt x="34" y="22"/>
                  </a:lnTo>
                  <a:lnTo>
                    <a:pt x="34" y="20"/>
                  </a:lnTo>
                  <a:lnTo>
                    <a:pt x="36" y="16"/>
                  </a:lnTo>
                  <a:lnTo>
                    <a:pt x="38" y="14"/>
                  </a:lnTo>
                  <a:lnTo>
                    <a:pt x="40" y="12"/>
                  </a:lnTo>
                  <a:lnTo>
                    <a:pt x="40" y="8"/>
                  </a:lnTo>
                  <a:lnTo>
                    <a:pt x="42" y="6"/>
                  </a:lnTo>
                  <a:lnTo>
                    <a:pt x="40" y="4"/>
                  </a:lnTo>
                  <a:lnTo>
                    <a:pt x="40" y="2"/>
                  </a:lnTo>
                </a:path>
              </a:pathLst>
            </a:custGeom>
            <a:solidFill>
              <a:srgbClr val="007150"/>
            </a:solidFill>
            <a:ln w="6350">
              <a:solidFill>
                <a:schemeClr val="bg1"/>
              </a:solidFill>
              <a:prstDash val="solid"/>
              <a:round/>
            </a:ln>
            <a:effectLst/>
          </p:spPr>
          <p:txBody>
            <a:bodyPr/>
            <a:lstStyle/>
            <a:p>
              <a:endParaRPr lang="zh-CN" altLang="en-US">
                <a:ea typeface="微软雅黑"/>
              </a:endParaRPr>
            </a:p>
          </p:txBody>
        </p:sp>
        <p:sp>
          <p:nvSpPr>
            <p:cNvPr id="61" name="Freeform 419"/>
            <p:cNvSpPr/>
            <p:nvPr/>
          </p:nvSpPr>
          <p:spPr bwMode="gray">
            <a:xfrm>
              <a:off x="594777" y="3086199"/>
              <a:ext cx="92984" cy="109117"/>
            </a:xfrm>
            <a:custGeom>
              <a:avLst/>
              <a:gdLst>
                <a:gd name="T0" fmla="*/ 16 w 36"/>
                <a:gd name="T1" fmla="*/ 0 h 32"/>
                <a:gd name="T2" fmla="*/ 16 w 36"/>
                <a:gd name="T3" fmla="*/ 0 h 32"/>
                <a:gd name="T4" fmla="*/ 18 w 36"/>
                <a:gd name="T5" fmla="*/ 0 h 32"/>
                <a:gd name="T6" fmla="*/ 20 w 36"/>
                <a:gd name="T7" fmla="*/ 0 h 32"/>
                <a:gd name="T8" fmla="*/ 24 w 36"/>
                <a:gd name="T9" fmla="*/ 0 h 32"/>
                <a:gd name="T10" fmla="*/ 28 w 36"/>
                <a:gd name="T11" fmla="*/ 0 h 32"/>
                <a:gd name="T12" fmla="*/ 30 w 36"/>
                <a:gd name="T13" fmla="*/ 2 h 32"/>
                <a:gd name="T14" fmla="*/ 32 w 36"/>
                <a:gd name="T15" fmla="*/ 6 h 32"/>
                <a:gd name="T16" fmla="*/ 32 w 36"/>
                <a:gd name="T17" fmla="*/ 6 h 32"/>
                <a:gd name="T18" fmla="*/ 34 w 36"/>
                <a:gd name="T19" fmla="*/ 8 h 32"/>
                <a:gd name="T20" fmla="*/ 36 w 36"/>
                <a:gd name="T21" fmla="*/ 12 h 32"/>
                <a:gd name="T22" fmla="*/ 36 w 36"/>
                <a:gd name="T23" fmla="*/ 16 h 32"/>
                <a:gd name="T24" fmla="*/ 36 w 36"/>
                <a:gd name="T25" fmla="*/ 22 h 32"/>
                <a:gd name="T26" fmla="*/ 32 w 36"/>
                <a:gd name="T27" fmla="*/ 28 h 32"/>
                <a:gd name="T28" fmla="*/ 32 w 36"/>
                <a:gd name="T29" fmla="*/ 28 h 32"/>
                <a:gd name="T30" fmla="*/ 30 w 36"/>
                <a:gd name="T31" fmla="*/ 30 h 32"/>
                <a:gd name="T32" fmla="*/ 28 w 36"/>
                <a:gd name="T33" fmla="*/ 32 h 32"/>
                <a:gd name="T34" fmla="*/ 26 w 36"/>
                <a:gd name="T35" fmla="*/ 30 h 32"/>
                <a:gd name="T36" fmla="*/ 24 w 36"/>
                <a:gd name="T37" fmla="*/ 30 h 32"/>
                <a:gd name="T38" fmla="*/ 20 w 36"/>
                <a:gd name="T39" fmla="*/ 30 h 32"/>
                <a:gd name="T40" fmla="*/ 18 w 36"/>
                <a:gd name="T41" fmla="*/ 28 h 32"/>
                <a:gd name="T42" fmla="*/ 16 w 36"/>
                <a:gd name="T43" fmla="*/ 26 h 32"/>
                <a:gd name="T44" fmla="*/ 16 w 36"/>
                <a:gd name="T45" fmla="*/ 24 h 32"/>
                <a:gd name="T46" fmla="*/ 16 w 36"/>
                <a:gd name="T47" fmla="*/ 20 h 32"/>
                <a:gd name="T48" fmla="*/ 14 w 36"/>
                <a:gd name="T49" fmla="*/ 18 h 32"/>
                <a:gd name="T50" fmla="*/ 14 w 36"/>
                <a:gd name="T51" fmla="*/ 18 h 32"/>
                <a:gd name="T52" fmla="*/ 14 w 36"/>
                <a:gd name="T53" fmla="*/ 18 h 32"/>
                <a:gd name="T54" fmla="*/ 12 w 36"/>
                <a:gd name="T55" fmla="*/ 20 h 32"/>
                <a:gd name="T56" fmla="*/ 10 w 36"/>
                <a:gd name="T57" fmla="*/ 22 h 32"/>
                <a:gd name="T58" fmla="*/ 8 w 36"/>
                <a:gd name="T59" fmla="*/ 22 h 32"/>
                <a:gd name="T60" fmla="*/ 6 w 36"/>
                <a:gd name="T61" fmla="*/ 20 h 32"/>
                <a:gd name="T62" fmla="*/ 4 w 36"/>
                <a:gd name="T63" fmla="*/ 18 h 32"/>
                <a:gd name="T64" fmla="*/ 2 w 36"/>
                <a:gd name="T65" fmla="*/ 18 h 32"/>
                <a:gd name="T66" fmla="*/ 0 w 36"/>
                <a:gd name="T67" fmla="*/ 14 h 32"/>
                <a:gd name="T68" fmla="*/ 0 w 36"/>
                <a:gd name="T69" fmla="*/ 12 h 32"/>
                <a:gd name="T70" fmla="*/ 2 w 36"/>
                <a:gd name="T71" fmla="*/ 8 h 32"/>
                <a:gd name="T72" fmla="*/ 16 w 36"/>
                <a:gd name="T73"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 h="32">
                  <a:moveTo>
                    <a:pt x="16" y="0"/>
                  </a:moveTo>
                  <a:lnTo>
                    <a:pt x="16" y="0"/>
                  </a:lnTo>
                  <a:lnTo>
                    <a:pt x="18" y="0"/>
                  </a:lnTo>
                  <a:lnTo>
                    <a:pt x="20" y="0"/>
                  </a:lnTo>
                  <a:lnTo>
                    <a:pt x="24" y="0"/>
                  </a:lnTo>
                  <a:lnTo>
                    <a:pt x="28" y="0"/>
                  </a:lnTo>
                  <a:lnTo>
                    <a:pt x="30" y="2"/>
                  </a:lnTo>
                  <a:lnTo>
                    <a:pt x="32" y="6"/>
                  </a:lnTo>
                  <a:lnTo>
                    <a:pt x="32" y="6"/>
                  </a:lnTo>
                  <a:lnTo>
                    <a:pt x="34" y="8"/>
                  </a:lnTo>
                  <a:lnTo>
                    <a:pt x="36" y="12"/>
                  </a:lnTo>
                  <a:lnTo>
                    <a:pt x="36" y="16"/>
                  </a:lnTo>
                  <a:lnTo>
                    <a:pt x="36" y="22"/>
                  </a:lnTo>
                  <a:lnTo>
                    <a:pt x="32" y="28"/>
                  </a:lnTo>
                  <a:lnTo>
                    <a:pt x="32" y="28"/>
                  </a:lnTo>
                  <a:lnTo>
                    <a:pt x="30" y="30"/>
                  </a:lnTo>
                  <a:lnTo>
                    <a:pt x="28" y="32"/>
                  </a:lnTo>
                  <a:lnTo>
                    <a:pt x="26" y="30"/>
                  </a:lnTo>
                  <a:lnTo>
                    <a:pt x="24" y="30"/>
                  </a:lnTo>
                  <a:lnTo>
                    <a:pt x="20" y="30"/>
                  </a:lnTo>
                  <a:lnTo>
                    <a:pt x="18" y="28"/>
                  </a:lnTo>
                  <a:lnTo>
                    <a:pt x="16" y="26"/>
                  </a:lnTo>
                  <a:lnTo>
                    <a:pt x="16" y="24"/>
                  </a:lnTo>
                  <a:lnTo>
                    <a:pt x="16" y="20"/>
                  </a:lnTo>
                  <a:lnTo>
                    <a:pt x="14" y="18"/>
                  </a:lnTo>
                  <a:lnTo>
                    <a:pt x="14" y="18"/>
                  </a:lnTo>
                  <a:lnTo>
                    <a:pt x="14" y="18"/>
                  </a:lnTo>
                  <a:lnTo>
                    <a:pt x="12" y="20"/>
                  </a:lnTo>
                  <a:lnTo>
                    <a:pt x="10" y="22"/>
                  </a:lnTo>
                  <a:lnTo>
                    <a:pt x="8" y="22"/>
                  </a:lnTo>
                  <a:lnTo>
                    <a:pt x="6" y="20"/>
                  </a:lnTo>
                  <a:lnTo>
                    <a:pt x="4" y="18"/>
                  </a:lnTo>
                  <a:lnTo>
                    <a:pt x="2" y="18"/>
                  </a:lnTo>
                  <a:lnTo>
                    <a:pt x="0" y="14"/>
                  </a:lnTo>
                  <a:lnTo>
                    <a:pt x="0" y="12"/>
                  </a:lnTo>
                  <a:lnTo>
                    <a:pt x="2" y="8"/>
                  </a:lnTo>
                  <a:lnTo>
                    <a:pt x="16" y="0"/>
                  </a:lnTo>
                </a:path>
              </a:pathLst>
            </a:custGeom>
            <a:solidFill>
              <a:srgbClr val="007150"/>
            </a:solidFill>
            <a:ln w="6350">
              <a:solidFill>
                <a:schemeClr val="bg1"/>
              </a:solidFill>
              <a:prstDash val="solid"/>
              <a:round/>
            </a:ln>
            <a:effectLst/>
          </p:spPr>
          <p:txBody>
            <a:bodyPr/>
            <a:lstStyle/>
            <a:p>
              <a:endParaRPr lang="zh-CN" altLang="en-US">
                <a:ea typeface="微软雅黑"/>
              </a:endParaRPr>
            </a:p>
          </p:txBody>
        </p:sp>
        <p:sp>
          <p:nvSpPr>
            <p:cNvPr id="62" name="Freeform 420"/>
            <p:cNvSpPr/>
            <p:nvPr/>
          </p:nvSpPr>
          <p:spPr bwMode="gray">
            <a:xfrm>
              <a:off x="990675" y="3000141"/>
              <a:ext cx="66650" cy="114709"/>
            </a:xfrm>
            <a:custGeom>
              <a:avLst/>
              <a:gdLst>
                <a:gd name="T0" fmla="*/ 30 w 36"/>
                <a:gd name="T1" fmla="*/ 58 h 62"/>
                <a:gd name="T2" fmla="*/ 30 w 36"/>
                <a:gd name="T3" fmla="*/ 46 h 62"/>
                <a:gd name="T4" fmla="*/ 30 w 36"/>
                <a:gd name="T5" fmla="*/ 44 h 62"/>
                <a:gd name="T6" fmla="*/ 30 w 36"/>
                <a:gd name="T7" fmla="*/ 42 h 62"/>
                <a:gd name="T8" fmla="*/ 28 w 36"/>
                <a:gd name="T9" fmla="*/ 38 h 62"/>
                <a:gd name="T10" fmla="*/ 30 w 36"/>
                <a:gd name="T11" fmla="*/ 36 h 62"/>
                <a:gd name="T12" fmla="*/ 30 w 36"/>
                <a:gd name="T13" fmla="*/ 32 h 62"/>
                <a:gd name="T14" fmla="*/ 32 w 36"/>
                <a:gd name="T15" fmla="*/ 30 h 62"/>
                <a:gd name="T16" fmla="*/ 36 w 36"/>
                <a:gd name="T17" fmla="*/ 28 h 62"/>
                <a:gd name="T18" fmla="*/ 36 w 36"/>
                <a:gd name="T19" fmla="*/ 28 h 62"/>
                <a:gd name="T20" fmla="*/ 36 w 36"/>
                <a:gd name="T21" fmla="*/ 24 h 62"/>
                <a:gd name="T22" fmla="*/ 34 w 36"/>
                <a:gd name="T23" fmla="*/ 22 h 62"/>
                <a:gd name="T24" fmla="*/ 34 w 36"/>
                <a:gd name="T25" fmla="*/ 18 h 62"/>
                <a:gd name="T26" fmla="*/ 32 w 36"/>
                <a:gd name="T27" fmla="*/ 16 h 62"/>
                <a:gd name="T28" fmla="*/ 32 w 36"/>
                <a:gd name="T29" fmla="*/ 16 h 62"/>
                <a:gd name="T30" fmla="*/ 30 w 36"/>
                <a:gd name="T31" fmla="*/ 12 h 62"/>
                <a:gd name="T32" fmla="*/ 30 w 36"/>
                <a:gd name="T33" fmla="*/ 8 h 62"/>
                <a:gd name="T34" fmla="*/ 30 w 36"/>
                <a:gd name="T35" fmla="*/ 4 h 62"/>
                <a:gd name="T36" fmla="*/ 28 w 36"/>
                <a:gd name="T37" fmla="*/ 0 h 62"/>
                <a:gd name="T38" fmla="*/ 28 w 36"/>
                <a:gd name="T39" fmla="*/ 0 h 62"/>
                <a:gd name="T40" fmla="*/ 24 w 36"/>
                <a:gd name="T41" fmla="*/ 0 h 62"/>
                <a:gd name="T42" fmla="*/ 2 w 36"/>
                <a:gd name="T43" fmla="*/ 20 h 62"/>
                <a:gd name="T44" fmla="*/ 2 w 36"/>
                <a:gd name="T45" fmla="*/ 22 h 62"/>
                <a:gd name="T46" fmla="*/ 0 w 36"/>
                <a:gd name="T47" fmla="*/ 26 h 62"/>
                <a:gd name="T48" fmla="*/ 0 w 36"/>
                <a:gd name="T49" fmla="*/ 32 h 62"/>
                <a:gd name="T50" fmla="*/ 0 w 36"/>
                <a:gd name="T51" fmla="*/ 36 h 62"/>
                <a:gd name="T52" fmla="*/ 2 w 36"/>
                <a:gd name="T53" fmla="*/ 40 h 62"/>
                <a:gd name="T54" fmla="*/ 2 w 36"/>
                <a:gd name="T55" fmla="*/ 44 h 62"/>
                <a:gd name="T56" fmla="*/ 2 w 36"/>
                <a:gd name="T57" fmla="*/ 46 h 62"/>
                <a:gd name="T58" fmla="*/ 10 w 36"/>
                <a:gd name="T59" fmla="*/ 54 h 62"/>
                <a:gd name="T60" fmla="*/ 10 w 36"/>
                <a:gd name="T61" fmla="*/ 62 h 62"/>
                <a:gd name="T62" fmla="*/ 30 w 36"/>
                <a:gd name="T63" fmla="*/ 58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6" h="62">
                  <a:moveTo>
                    <a:pt x="30" y="58"/>
                  </a:moveTo>
                  <a:lnTo>
                    <a:pt x="30" y="46"/>
                  </a:lnTo>
                  <a:lnTo>
                    <a:pt x="30" y="44"/>
                  </a:lnTo>
                  <a:lnTo>
                    <a:pt x="30" y="42"/>
                  </a:lnTo>
                  <a:lnTo>
                    <a:pt x="28" y="38"/>
                  </a:lnTo>
                  <a:lnTo>
                    <a:pt x="30" y="36"/>
                  </a:lnTo>
                  <a:lnTo>
                    <a:pt x="30" y="32"/>
                  </a:lnTo>
                  <a:lnTo>
                    <a:pt x="32" y="30"/>
                  </a:lnTo>
                  <a:lnTo>
                    <a:pt x="36" y="28"/>
                  </a:lnTo>
                  <a:lnTo>
                    <a:pt x="36" y="28"/>
                  </a:lnTo>
                  <a:lnTo>
                    <a:pt x="36" y="24"/>
                  </a:lnTo>
                  <a:lnTo>
                    <a:pt x="34" y="22"/>
                  </a:lnTo>
                  <a:lnTo>
                    <a:pt x="34" y="18"/>
                  </a:lnTo>
                  <a:lnTo>
                    <a:pt x="32" y="16"/>
                  </a:lnTo>
                  <a:lnTo>
                    <a:pt x="32" y="16"/>
                  </a:lnTo>
                  <a:lnTo>
                    <a:pt x="30" y="12"/>
                  </a:lnTo>
                  <a:lnTo>
                    <a:pt x="30" y="8"/>
                  </a:lnTo>
                  <a:lnTo>
                    <a:pt x="30" y="4"/>
                  </a:lnTo>
                  <a:lnTo>
                    <a:pt x="28" y="0"/>
                  </a:lnTo>
                  <a:lnTo>
                    <a:pt x="28" y="0"/>
                  </a:lnTo>
                  <a:lnTo>
                    <a:pt x="24" y="0"/>
                  </a:lnTo>
                  <a:lnTo>
                    <a:pt x="2" y="20"/>
                  </a:lnTo>
                  <a:lnTo>
                    <a:pt x="2" y="22"/>
                  </a:lnTo>
                  <a:lnTo>
                    <a:pt x="0" y="26"/>
                  </a:lnTo>
                  <a:lnTo>
                    <a:pt x="0" y="32"/>
                  </a:lnTo>
                  <a:lnTo>
                    <a:pt x="0" y="36"/>
                  </a:lnTo>
                  <a:lnTo>
                    <a:pt x="2" y="40"/>
                  </a:lnTo>
                  <a:lnTo>
                    <a:pt x="2" y="44"/>
                  </a:lnTo>
                  <a:lnTo>
                    <a:pt x="2" y="46"/>
                  </a:lnTo>
                  <a:lnTo>
                    <a:pt x="10" y="54"/>
                  </a:lnTo>
                  <a:lnTo>
                    <a:pt x="10" y="62"/>
                  </a:lnTo>
                  <a:lnTo>
                    <a:pt x="30" y="58"/>
                  </a:lnTo>
                </a:path>
              </a:pathLst>
            </a:custGeom>
            <a:solidFill>
              <a:srgbClr val="007150"/>
            </a:solidFill>
            <a:ln w="6350">
              <a:solidFill>
                <a:schemeClr val="bg1"/>
              </a:solidFill>
              <a:prstDash val="solid"/>
              <a:round/>
            </a:ln>
            <a:effectLst/>
          </p:spPr>
          <p:txBody>
            <a:bodyPr/>
            <a:lstStyle/>
            <a:p>
              <a:endParaRPr lang="zh-CN" altLang="en-US">
                <a:ea typeface="微软雅黑"/>
              </a:endParaRPr>
            </a:p>
          </p:txBody>
        </p:sp>
        <p:sp>
          <p:nvSpPr>
            <p:cNvPr id="63" name="Freeform 421"/>
            <p:cNvSpPr/>
            <p:nvPr/>
          </p:nvSpPr>
          <p:spPr bwMode="gray">
            <a:xfrm>
              <a:off x="1080146" y="2399342"/>
              <a:ext cx="311035" cy="721558"/>
            </a:xfrm>
            <a:custGeom>
              <a:avLst/>
              <a:gdLst>
                <a:gd name="T0" fmla="*/ 0 w 168"/>
                <a:gd name="T1" fmla="*/ 286 h 390"/>
                <a:gd name="T2" fmla="*/ 0 w 168"/>
                <a:gd name="T3" fmla="*/ 300 h 390"/>
                <a:gd name="T4" fmla="*/ 0 w 168"/>
                <a:gd name="T5" fmla="*/ 312 h 390"/>
                <a:gd name="T6" fmla="*/ 0 w 168"/>
                <a:gd name="T7" fmla="*/ 322 h 390"/>
                <a:gd name="T8" fmla="*/ 16 w 168"/>
                <a:gd name="T9" fmla="*/ 388 h 390"/>
                <a:gd name="T10" fmla="*/ 38 w 168"/>
                <a:gd name="T11" fmla="*/ 382 h 390"/>
                <a:gd name="T12" fmla="*/ 50 w 168"/>
                <a:gd name="T13" fmla="*/ 372 h 390"/>
                <a:gd name="T14" fmla="*/ 60 w 168"/>
                <a:gd name="T15" fmla="*/ 360 h 390"/>
                <a:gd name="T16" fmla="*/ 66 w 168"/>
                <a:gd name="T17" fmla="*/ 328 h 390"/>
                <a:gd name="T18" fmla="*/ 88 w 168"/>
                <a:gd name="T19" fmla="*/ 296 h 390"/>
                <a:gd name="T20" fmla="*/ 94 w 168"/>
                <a:gd name="T21" fmla="*/ 282 h 390"/>
                <a:gd name="T22" fmla="*/ 92 w 168"/>
                <a:gd name="T23" fmla="*/ 272 h 390"/>
                <a:gd name="T24" fmla="*/ 82 w 168"/>
                <a:gd name="T25" fmla="*/ 264 h 390"/>
                <a:gd name="T26" fmla="*/ 76 w 168"/>
                <a:gd name="T27" fmla="*/ 262 h 390"/>
                <a:gd name="T28" fmla="*/ 78 w 168"/>
                <a:gd name="T29" fmla="*/ 230 h 390"/>
                <a:gd name="T30" fmla="*/ 78 w 168"/>
                <a:gd name="T31" fmla="*/ 232 h 390"/>
                <a:gd name="T32" fmla="*/ 80 w 168"/>
                <a:gd name="T33" fmla="*/ 218 h 390"/>
                <a:gd name="T34" fmla="*/ 86 w 168"/>
                <a:gd name="T35" fmla="*/ 204 h 390"/>
                <a:gd name="T36" fmla="*/ 94 w 168"/>
                <a:gd name="T37" fmla="*/ 194 h 390"/>
                <a:gd name="T38" fmla="*/ 106 w 168"/>
                <a:gd name="T39" fmla="*/ 184 h 390"/>
                <a:gd name="T40" fmla="*/ 116 w 168"/>
                <a:gd name="T41" fmla="*/ 176 h 390"/>
                <a:gd name="T42" fmla="*/ 122 w 168"/>
                <a:gd name="T43" fmla="*/ 158 h 390"/>
                <a:gd name="T44" fmla="*/ 122 w 168"/>
                <a:gd name="T45" fmla="*/ 140 h 390"/>
                <a:gd name="T46" fmla="*/ 156 w 168"/>
                <a:gd name="T47" fmla="*/ 118 h 390"/>
                <a:gd name="T48" fmla="*/ 168 w 168"/>
                <a:gd name="T49" fmla="*/ 118 h 390"/>
                <a:gd name="T50" fmla="*/ 162 w 168"/>
                <a:gd name="T51" fmla="*/ 106 h 390"/>
                <a:gd name="T52" fmla="*/ 152 w 168"/>
                <a:gd name="T53" fmla="*/ 80 h 390"/>
                <a:gd name="T54" fmla="*/ 152 w 168"/>
                <a:gd name="T55" fmla="*/ 72 h 390"/>
                <a:gd name="T56" fmla="*/ 156 w 168"/>
                <a:gd name="T57" fmla="*/ 68 h 390"/>
                <a:gd name="T58" fmla="*/ 156 w 168"/>
                <a:gd name="T59" fmla="*/ 56 h 390"/>
                <a:gd name="T60" fmla="*/ 140 w 168"/>
                <a:gd name="T61" fmla="*/ 38 h 390"/>
                <a:gd name="T62" fmla="*/ 130 w 168"/>
                <a:gd name="T63" fmla="*/ 24 h 390"/>
                <a:gd name="T64" fmla="*/ 122 w 168"/>
                <a:gd name="T65" fmla="*/ 20 h 390"/>
                <a:gd name="T66" fmla="*/ 114 w 168"/>
                <a:gd name="T67" fmla="*/ 4 h 390"/>
                <a:gd name="T68" fmla="*/ 102 w 168"/>
                <a:gd name="T69" fmla="*/ 14 h 390"/>
                <a:gd name="T70" fmla="*/ 92 w 168"/>
                <a:gd name="T71" fmla="*/ 24 h 390"/>
                <a:gd name="T72" fmla="*/ 86 w 168"/>
                <a:gd name="T73" fmla="*/ 32 h 390"/>
                <a:gd name="T74" fmla="*/ 80 w 168"/>
                <a:gd name="T75" fmla="*/ 44 h 390"/>
                <a:gd name="T76" fmla="*/ 76 w 168"/>
                <a:gd name="T77" fmla="*/ 56 h 390"/>
                <a:gd name="T78" fmla="*/ 70 w 168"/>
                <a:gd name="T79" fmla="*/ 82 h 390"/>
                <a:gd name="T80" fmla="*/ 64 w 168"/>
                <a:gd name="T81" fmla="*/ 92 h 390"/>
                <a:gd name="T82" fmla="*/ 54 w 168"/>
                <a:gd name="T83" fmla="*/ 104 h 390"/>
                <a:gd name="T84" fmla="*/ 46 w 168"/>
                <a:gd name="T85" fmla="*/ 122 h 390"/>
                <a:gd name="T86" fmla="*/ 12 w 168"/>
                <a:gd name="T87" fmla="*/ 178 h 390"/>
                <a:gd name="T88" fmla="*/ 14 w 168"/>
                <a:gd name="T89" fmla="*/ 260 h 390"/>
                <a:gd name="T90" fmla="*/ 14 w 168"/>
                <a:gd name="T91" fmla="*/ 266 h 390"/>
                <a:gd name="T92" fmla="*/ 8 w 168"/>
                <a:gd name="T93" fmla="*/ 278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8" h="390">
                  <a:moveTo>
                    <a:pt x="0" y="280"/>
                  </a:moveTo>
                  <a:lnTo>
                    <a:pt x="0" y="282"/>
                  </a:lnTo>
                  <a:lnTo>
                    <a:pt x="0" y="286"/>
                  </a:lnTo>
                  <a:lnTo>
                    <a:pt x="0" y="292"/>
                  </a:lnTo>
                  <a:lnTo>
                    <a:pt x="0" y="296"/>
                  </a:lnTo>
                  <a:lnTo>
                    <a:pt x="0" y="300"/>
                  </a:lnTo>
                  <a:lnTo>
                    <a:pt x="0" y="302"/>
                  </a:lnTo>
                  <a:lnTo>
                    <a:pt x="0" y="308"/>
                  </a:lnTo>
                  <a:lnTo>
                    <a:pt x="0" y="312"/>
                  </a:lnTo>
                  <a:lnTo>
                    <a:pt x="0" y="318"/>
                  </a:lnTo>
                  <a:lnTo>
                    <a:pt x="0" y="322"/>
                  </a:lnTo>
                  <a:lnTo>
                    <a:pt x="0" y="322"/>
                  </a:lnTo>
                  <a:lnTo>
                    <a:pt x="0" y="350"/>
                  </a:lnTo>
                  <a:lnTo>
                    <a:pt x="12" y="368"/>
                  </a:lnTo>
                  <a:lnTo>
                    <a:pt x="16" y="388"/>
                  </a:lnTo>
                  <a:lnTo>
                    <a:pt x="24" y="390"/>
                  </a:lnTo>
                  <a:lnTo>
                    <a:pt x="36" y="386"/>
                  </a:lnTo>
                  <a:lnTo>
                    <a:pt x="38" y="382"/>
                  </a:lnTo>
                  <a:lnTo>
                    <a:pt x="42" y="378"/>
                  </a:lnTo>
                  <a:lnTo>
                    <a:pt x="46" y="374"/>
                  </a:lnTo>
                  <a:lnTo>
                    <a:pt x="50" y="372"/>
                  </a:lnTo>
                  <a:lnTo>
                    <a:pt x="54" y="372"/>
                  </a:lnTo>
                  <a:lnTo>
                    <a:pt x="54" y="370"/>
                  </a:lnTo>
                  <a:lnTo>
                    <a:pt x="60" y="360"/>
                  </a:lnTo>
                  <a:lnTo>
                    <a:pt x="64" y="346"/>
                  </a:lnTo>
                  <a:lnTo>
                    <a:pt x="66" y="334"/>
                  </a:lnTo>
                  <a:lnTo>
                    <a:pt x="66" y="328"/>
                  </a:lnTo>
                  <a:lnTo>
                    <a:pt x="66" y="320"/>
                  </a:lnTo>
                  <a:lnTo>
                    <a:pt x="84" y="300"/>
                  </a:lnTo>
                  <a:lnTo>
                    <a:pt x="88" y="296"/>
                  </a:lnTo>
                  <a:lnTo>
                    <a:pt x="92" y="290"/>
                  </a:lnTo>
                  <a:lnTo>
                    <a:pt x="92" y="286"/>
                  </a:lnTo>
                  <a:lnTo>
                    <a:pt x="94" y="282"/>
                  </a:lnTo>
                  <a:lnTo>
                    <a:pt x="94" y="278"/>
                  </a:lnTo>
                  <a:lnTo>
                    <a:pt x="92" y="278"/>
                  </a:lnTo>
                  <a:lnTo>
                    <a:pt x="92" y="272"/>
                  </a:lnTo>
                  <a:lnTo>
                    <a:pt x="90" y="268"/>
                  </a:lnTo>
                  <a:lnTo>
                    <a:pt x="86" y="266"/>
                  </a:lnTo>
                  <a:lnTo>
                    <a:pt x="82" y="264"/>
                  </a:lnTo>
                  <a:lnTo>
                    <a:pt x="80" y="264"/>
                  </a:lnTo>
                  <a:lnTo>
                    <a:pt x="78" y="262"/>
                  </a:lnTo>
                  <a:lnTo>
                    <a:pt x="76" y="262"/>
                  </a:lnTo>
                  <a:lnTo>
                    <a:pt x="78" y="228"/>
                  </a:lnTo>
                  <a:lnTo>
                    <a:pt x="78" y="230"/>
                  </a:lnTo>
                  <a:lnTo>
                    <a:pt x="78" y="230"/>
                  </a:lnTo>
                  <a:lnTo>
                    <a:pt x="78" y="232"/>
                  </a:lnTo>
                  <a:lnTo>
                    <a:pt x="78" y="232"/>
                  </a:lnTo>
                  <a:lnTo>
                    <a:pt x="78" y="232"/>
                  </a:lnTo>
                  <a:lnTo>
                    <a:pt x="78" y="230"/>
                  </a:lnTo>
                  <a:lnTo>
                    <a:pt x="80" y="226"/>
                  </a:lnTo>
                  <a:lnTo>
                    <a:pt x="80" y="218"/>
                  </a:lnTo>
                  <a:lnTo>
                    <a:pt x="82" y="212"/>
                  </a:lnTo>
                  <a:lnTo>
                    <a:pt x="84" y="208"/>
                  </a:lnTo>
                  <a:lnTo>
                    <a:pt x="86" y="204"/>
                  </a:lnTo>
                  <a:lnTo>
                    <a:pt x="88" y="200"/>
                  </a:lnTo>
                  <a:lnTo>
                    <a:pt x="90" y="196"/>
                  </a:lnTo>
                  <a:lnTo>
                    <a:pt x="94" y="194"/>
                  </a:lnTo>
                  <a:lnTo>
                    <a:pt x="98" y="190"/>
                  </a:lnTo>
                  <a:lnTo>
                    <a:pt x="104" y="188"/>
                  </a:lnTo>
                  <a:lnTo>
                    <a:pt x="106" y="184"/>
                  </a:lnTo>
                  <a:lnTo>
                    <a:pt x="110" y="184"/>
                  </a:lnTo>
                  <a:lnTo>
                    <a:pt x="110" y="182"/>
                  </a:lnTo>
                  <a:lnTo>
                    <a:pt x="116" y="176"/>
                  </a:lnTo>
                  <a:lnTo>
                    <a:pt x="120" y="170"/>
                  </a:lnTo>
                  <a:lnTo>
                    <a:pt x="122" y="164"/>
                  </a:lnTo>
                  <a:lnTo>
                    <a:pt x="122" y="158"/>
                  </a:lnTo>
                  <a:lnTo>
                    <a:pt x="122" y="156"/>
                  </a:lnTo>
                  <a:lnTo>
                    <a:pt x="122" y="154"/>
                  </a:lnTo>
                  <a:lnTo>
                    <a:pt x="122" y="140"/>
                  </a:lnTo>
                  <a:lnTo>
                    <a:pt x="134" y="130"/>
                  </a:lnTo>
                  <a:lnTo>
                    <a:pt x="144" y="120"/>
                  </a:lnTo>
                  <a:lnTo>
                    <a:pt x="156" y="118"/>
                  </a:lnTo>
                  <a:lnTo>
                    <a:pt x="166" y="120"/>
                  </a:lnTo>
                  <a:lnTo>
                    <a:pt x="166" y="120"/>
                  </a:lnTo>
                  <a:lnTo>
                    <a:pt x="168" y="118"/>
                  </a:lnTo>
                  <a:lnTo>
                    <a:pt x="168" y="116"/>
                  </a:lnTo>
                  <a:lnTo>
                    <a:pt x="166" y="114"/>
                  </a:lnTo>
                  <a:lnTo>
                    <a:pt x="162" y="106"/>
                  </a:lnTo>
                  <a:lnTo>
                    <a:pt x="158" y="96"/>
                  </a:lnTo>
                  <a:lnTo>
                    <a:pt x="154" y="86"/>
                  </a:lnTo>
                  <a:lnTo>
                    <a:pt x="152" y="80"/>
                  </a:lnTo>
                  <a:lnTo>
                    <a:pt x="152" y="78"/>
                  </a:lnTo>
                  <a:lnTo>
                    <a:pt x="152" y="76"/>
                  </a:lnTo>
                  <a:lnTo>
                    <a:pt x="152" y="72"/>
                  </a:lnTo>
                  <a:lnTo>
                    <a:pt x="152" y="72"/>
                  </a:lnTo>
                  <a:lnTo>
                    <a:pt x="154" y="70"/>
                  </a:lnTo>
                  <a:lnTo>
                    <a:pt x="156" y="68"/>
                  </a:lnTo>
                  <a:lnTo>
                    <a:pt x="158" y="64"/>
                  </a:lnTo>
                  <a:lnTo>
                    <a:pt x="158" y="60"/>
                  </a:lnTo>
                  <a:lnTo>
                    <a:pt x="156" y="56"/>
                  </a:lnTo>
                  <a:lnTo>
                    <a:pt x="152" y="50"/>
                  </a:lnTo>
                  <a:lnTo>
                    <a:pt x="142" y="42"/>
                  </a:lnTo>
                  <a:lnTo>
                    <a:pt x="140" y="38"/>
                  </a:lnTo>
                  <a:lnTo>
                    <a:pt x="136" y="32"/>
                  </a:lnTo>
                  <a:lnTo>
                    <a:pt x="132" y="28"/>
                  </a:lnTo>
                  <a:lnTo>
                    <a:pt x="130" y="24"/>
                  </a:lnTo>
                  <a:lnTo>
                    <a:pt x="126" y="22"/>
                  </a:lnTo>
                  <a:lnTo>
                    <a:pt x="124" y="20"/>
                  </a:lnTo>
                  <a:lnTo>
                    <a:pt x="122" y="20"/>
                  </a:lnTo>
                  <a:lnTo>
                    <a:pt x="118" y="0"/>
                  </a:lnTo>
                  <a:lnTo>
                    <a:pt x="116" y="2"/>
                  </a:lnTo>
                  <a:lnTo>
                    <a:pt x="114" y="4"/>
                  </a:lnTo>
                  <a:lnTo>
                    <a:pt x="110" y="6"/>
                  </a:lnTo>
                  <a:lnTo>
                    <a:pt x="106" y="10"/>
                  </a:lnTo>
                  <a:lnTo>
                    <a:pt x="102" y="14"/>
                  </a:lnTo>
                  <a:lnTo>
                    <a:pt x="98" y="18"/>
                  </a:lnTo>
                  <a:lnTo>
                    <a:pt x="94" y="22"/>
                  </a:lnTo>
                  <a:lnTo>
                    <a:pt x="92" y="24"/>
                  </a:lnTo>
                  <a:lnTo>
                    <a:pt x="90" y="26"/>
                  </a:lnTo>
                  <a:lnTo>
                    <a:pt x="88" y="28"/>
                  </a:lnTo>
                  <a:lnTo>
                    <a:pt x="86" y="32"/>
                  </a:lnTo>
                  <a:lnTo>
                    <a:pt x="84" y="36"/>
                  </a:lnTo>
                  <a:lnTo>
                    <a:pt x="82" y="40"/>
                  </a:lnTo>
                  <a:lnTo>
                    <a:pt x="80" y="44"/>
                  </a:lnTo>
                  <a:lnTo>
                    <a:pt x="78" y="48"/>
                  </a:lnTo>
                  <a:lnTo>
                    <a:pt x="78" y="52"/>
                  </a:lnTo>
                  <a:lnTo>
                    <a:pt x="76" y="56"/>
                  </a:lnTo>
                  <a:lnTo>
                    <a:pt x="72" y="60"/>
                  </a:lnTo>
                  <a:lnTo>
                    <a:pt x="72" y="82"/>
                  </a:lnTo>
                  <a:lnTo>
                    <a:pt x="70" y="82"/>
                  </a:lnTo>
                  <a:lnTo>
                    <a:pt x="70" y="84"/>
                  </a:lnTo>
                  <a:lnTo>
                    <a:pt x="66" y="88"/>
                  </a:lnTo>
                  <a:lnTo>
                    <a:pt x="64" y="92"/>
                  </a:lnTo>
                  <a:lnTo>
                    <a:pt x="60" y="96"/>
                  </a:lnTo>
                  <a:lnTo>
                    <a:pt x="56" y="100"/>
                  </a:lnTo>
                  <a:lnTo>
                    <a:pt x="54" y="104"/>
                  </a:lnTo>
                  <a:lnTo>
                    <a:pt x="50" y="106"/>
                  </a:lnTo>
                  <a:lnTo>
                    <a:pt x="48" y="106"/>
                  </a:lnTo>
                  <a:lnTo>
                    <a:pt x="46" y="122"/>
                  </a:lnTo>
                  <a:lnTo>
                    <a:pt x="36" y="140"/>
                  </a:lnTo>
                  <a:lnTo>
                    <a:pt x="34" y="164"/>
                  </a:lnTo>
                  <a:lnTo>
                    <a:pt x="12" y="178"/>
                  </a:lnTo>
                  <a:lnTo>
                    <a:pt x="16" y="184"/>
                  </a:lnTo>
                  <a:lnTo>
                    <a:pt x="16" y="234"/>
                  </a:lnTo>
                  <a:lnTo>
                    <a:pt x="14" y="260"/>
                  </a:lnTo>
                  <a:lnTo>
                    <a:pt x="14" y="262"/>
                  </a:lnTo>
                  <a:lnTo>
                    <a:pt x="14" y="264"/>
                  </a:lnTo>
                  <a:lnTo>
                    <a:pt x="14" y="266"/>
                  </a:lnTo>
                  <a:lnTo>
                    <a:pt x="12" y="270"/>
                  </a:lnTo>
                  <a:lnTo>
                    <a:pt x="12" y="274"/>
                  </a:lnTo>
                  <a:lnTo>
                    <a:pt x="8" y="278"/>
                  </a:lnTo>
                  <a:lnTo>
                    <a:pt x="4" y="280"/>
                  </a:lnTo>
                  <a:lnTo>
                    <a:pt x="0" y="280"/>
                  </a:lnTo>
                </a:path>
              </a:pathLst>
            </a:custGeom>
            <a:solidFill>
              <a:srgbClr val="007150"/>
            </a:solidFill>
            <a:ln w="6350">
              <a:solidFill>
                <a:schemeClr val="bg1"/>
              </a:solidFill>
              <a:prstDash val="solid"/>
              <a:round/>
            </a:ln>
            <a:effectLst/>
          </p:spPr>
          <p:txBody>
            <a:bodyPr/>
            <a:lstStyle/>
            <a:p>
              <a:endParaRPr lang="zh-CN" altLang="en-US">
                <a:ea typeface="微软雅黑"/>
              </a:endParaRPr>
            </a:p>
          </p:txBody>
        </p:sp>
        <p:sp>
          <p:nvSpPr>
            <p:cNvPr id="64" name="Freeform 422"/>
            <p:cNvSpPr/>
            <p:nvPr/>
          </p:nvSpPr>
          <p:spPr bwMode="gray">
            <a:xfrm>
              <a:off x="1301710" y="2322987"/>
              <a:ext cx="229573" cy="573546"/>
            </a:xfrm>
            <a:custGeom>
              <a:avLst/>
              <a:gdLst>
                <a:gd name="T0" fmla="*/ 102 w 124"/>
                <a:gd name="T1" fmla="*/ 62 h 310"/>
                <a:gd name="T2" fmla="*/ 122 w 124"/>
                <a:gd name="T3" fmla="*/ 112 h 310"/>
                <a:gd name="T4" fmla="*/ 112 w 124"/>
                <a:gd name="T5" fmla="*/ 128 h 310"/>
                <a:gd name="T6" fmla="*/ 114 w 124"/>
                <a:gd name="T7" fmla="*/ 134 h 310"/>
                <a:gd name="T8" fmla="*/ 118 w 124"/>
                <a:gd name="T9" fmla="*/ 144 h 310"/>
                <a:gd name="T10" fmla="*/ 118 w 124"/>
                <a:gd name="T11" fmla="*/ 152 h 310"/>
                <a:gd name="T12" fmla="*/ 114 w 124"/>
                <a:gd name="T13" fmla="*/ 182 h 310"/>
                <a:gd name="T14" fmla="*/ 114 w 124"/>
                <a:gd name="T15" fmla="*/ 212 h 310"/>
                <a:gd name="T16" fmla="*/ 122 w 124"/>
                <a:gd name="T17" fmla="*/ 222 h 310"/>
                <a:gd name="T18" fmla="*/ 124 w 124"/>
                <a:gd name="T19" fmla="*/ 254 h 310"/>
                <a:gd name="T20" fmla="*/ 124 w 124"/>
                <a:gd name="T21" fmla="*/ 260 h 310"/>
                <a:gd name="T22" fmla="*/ 90 w 124"/>
                <a:gd name="T23" fmla="*/ 292 h 310"/>
                <a:gd name="T24" fmla="*/ 92 w 124"/>
                <a:gd name="T25" fmla="*/ 294 h 310"/>
                <a:gd name="T26" fmla="*/ 88 w 124"/>
                <a:gd name="T27" fmla="*/ 294 h 310"/>
                <a:gd name="T28" fmla="*/ 80 w 124"/>
                <a:gd name="T29" fmla="*/ 292 h 310"/>
                <a:gd name="T30" fmla="*/ 72 w 124"/>
                <a:gd name="T31" fmla="*/ 296 h 310"/>
                <a:gd name="T32" fmla="*/ 54 w 124"/>
                <a:gd name="T33" fmla="*/ 302 h 310"/>
                <a:gd name="T34" fmla="*/ 48 w 124"/>
                <a:gd name="T35" fmla="*/ 304 h 310"/>
                <a:gd name="T36" fmla="*/ 38 w 124"/>
                <a:gd name="T37" fmla="*/ 306 h 310"/>
                <a:gd name="T38" fmla="*/ 24 w 124"/>
                <a:gd name="T39" fmla="*/ 306 h 310"/>
                <a:gd name="T40" fmla="*/ 20 w 124"/>
                <a:gd name="T41" fmla="*/ 304 h 310"/>
                <a:gd name="T42" fmla="*/ 12 w 124"/>
                <a:gd name="T43" fmla="*/ 298 h 310"/>
                <a:gd name="T44" fmla="*/ 6 w 124"/>
                <a:gd name="T45" fmla="*/ 292 h 310"/>
                <a:gd name="T46" fmla="*/ 4 w 124"/>
                <a:gd name="T47" fmla="*/ 286 h 310"/>
                <a:gd name="T48" fmla="*/ 4 w 124"/>
                <a:gd name="T49" fmla="*/ 278 h 310"/>
                <a:gd name="T50" fmla="*/ 4 w 124"/>
                <a:gd name="T51" fmla="*/ 268 h 310"/>
                <a:gd name="T52" fmla="*/ 4 w 124"/>
                <a:gd name="T53" fmla="*/ 230 h 310"/>
                <a:gd name="T54" fmla="*/ 6 w 124"/>
                <a:gd name="T55" fmla="*/ 224 h 310"/>
                <a:gd name="T56" fmla="*/ 12 w 124"/>
                <a:gd name="T57" fmla="*/ 212 h 310"/>
                <a:gd name="T58" fmla="*/ 42 w 124"/>
                <a:gd name="T59" fmla="*/ 186 h 310"/>
                <a:gd name="T60" fmla="*/ 50 w 124"/>
                <a:gd name="T61" fmla="*/ 178 h 310"/>
                <a:gd name="T62" fmla="*/ 56 w 124"/>
                <a:gd name="T63" fmla="*/ 158 h 310"/>
                <a:gd name="T64" fmla="*/ 48 w 124"/>
                <a:gd name="T65" fmla="*/ 148 h 310"/>
                <a:gd name="T66" fmla="*/ 50 w 124"/>
                <a:gd name="T67" fmla="*/ 146 h 310"/>
                <a:gd name="T68" fmla="*/ 48 w 124"/>
                <a:gd name="T69" fmla="*/ 142 h 310"/>
                <a:gd name="T70" fmla="*/ 38 w 124"/>
                <a:gd name="T71" fmla="*/ 122 h 310"/>
                <a:gd name="T72" fmla="*/ 34 w 124"/>
                <a:gd name="T73" fmla="*/ 100 h 310"/>
                <a:gd name="T74" fmla="*/ 36 w 124"/>
                <a:gd name="T75" fmla="*/ 98 h 310"/>
                <a:gd name="T76" fmla="*/ 40 w 124"/>
                <a:gd name="T77" fmla="*/ 94 h 310"/>
                <a:gd name="T78" fmla="*/ 38 w 124"/>
                <a:gd name="T79" fmla="*/ 86 h 310"/>
                <a:gd name="T80" fmla="*/ 32 w 124"/>
                <a:gd name="T81" fmla="*/ 76 h 310"/>
                <a:gd name="T82" fmla="*/ 22 w 124"/>
                <a:gd name="T83" fmla="*/ 68 h 310"/>
                <a:gd name="T84" fmla="*/ 18 w 124"/>
                <a:gd name="T85" fmla="*/ 62 h 310"/>
                <a:gd name="T86" fmla="*/ 10 w 124"/>
                <a:gd name="T87" fmla="*/ 52 h 310"/>
                <a:gd name="T88" fmla="*/ 0 w 124"/>
                <a:gd name="T89" fmla="*/ 28 h 310"/>
                <a:gd name="T90" fmla="*/ 10 w 124"/>
                <a:gd name="T91" fmla="*/ 20 h 310"/>
                <a:gd name="T92" fmla="*/ 28 w 124"/>
                <a:gd name="T93" fmla="*/ 16 h 310"/>
                <a:gd name="T94" fmla="*/ 40 w 124"/>
                <a:gd name="T95" fmla="*/ 24 h 310"/>
                <a:gd name="T96" fmla="*/ 58 w 124"/>
                <a:gd name="T97" fmla="*/ 22 h 310"/>
                <a:gd name="T98" fmla="*/ 72 w 124"/>
                <a:gd name="T99" fmla="*/ 14 h 310"/>
                <a:gd name="T100" fmla="*/ 72 w 124"/>
                <a:gd name="T101" fmla="*/ 12 h 310"/>
                <a:gd name="T102" fmla="*/ 76 w 124"/>
                <a:gd name="T103" fmla="*/ 6 h 310"/>
                <a:gd name="T104" fmla="*/ 82 w 124"/>
                <a:gd name="T105" fmla="*/ 2 h 310"/>
                <a:gd name="T106" fmla="*/ 92 w 124"/>
                <a:gd name="T107" fmla="*/ 2 h 310"/>
                <a:gd name="T108" fmla="*/ 120 w 124"/>
                <a:gd name="T109" fmla="*/ 20 h 310"/>
                <a:gd name="T110" fmla="*/ 116 w 124"/>
                <a:gd name="T111" fmla="*/ 26 h 310"/>
                <a:gd name="T112" fmla="*/ 102 w 124"/>
                <a:gd name="T113" fmla="*/ 46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4" h="310">
                  <a:moveTo>
                    <a:pt x="102" y="46"/>
                  </a:moveTo>
                  <a:lnTo>
                    <a:pt x="102" y="62"/>
                  </a:lnTo>
                  <a:lnTo>
                    <a:pt x="122" y="82"/>
                  </a:lnTo>
                  <a:lnTo>
                    <a:pt x="122" y="112"/>
                  </a:lnTo>
                  <a:lnTo>
                    <a:pt x="110" y="126"/>
                  </a:lnTo>
                  <a:lnTo>
                    <a:pt x="112" y="128"/>
                  </a:lnTo>
                  <a:lnTo>
                    <a:pt x="112" y="130"/>
                  </a:lnTo>
                  <a:lnTo>
                    <a:pt x="114" y="134"/>
                  </a:lnTo>
                  <a:lnTo>
                    <a:pt x="116" y="140"/>
                  </a:lnTo>
                  <a:lnTo>
                    <a:pt x="118" y="144"/>
                  </a:lnTo>
                  <a:lnTo>
                    <a:pt x="118" y="146"/>
                  </a:lnTo>
                  <a:lnTo>
                    <a:pt x="118" y="152"/>
                  </a:lnTo>
                  <a:lnTo>
                    <a:pt x="116" y="164"/>
                  </a:lnTo>
                  <a:lnTo>
                    <a:pt x="114" y="182"/>
                  </a:lnTo>
                  <a:lnTo>
                    <a:pt x="114" y="200"/>
                  </a:lnTo>
                  <a:lnTo>
                    <a:pt x="114" y="212"/>
                  </a:lnTo>
                  <a:lnTo>
                    <a:pt x="118" y="218"/>
                  </a:lnTo>
                  <a:lnTo>
                    <a:pt x="122" y="222"/>
                  </a:lnTo>
                  <a:lnTo>
                    <a:pt x="124" y="234"/>
                  </a:lnTo>
                  <a:lnTo>
                    <a:pt x="124" y="254"/>
                  </a:lnTo>
                  <a:lnTo>
                    <a:pt x="124" y="258"/>
                  </a:lnTo>
                  <a:lnTo>
                    <a:pt x="124" y="260"/>
                  </a:lnTo>
                  <a:lnTo>
                    <a:pt x="122" y="260"/>
                  </a:lnTo>
                  <a:lnTo>
                    <a:pt x="90" y="292"/>
                  </a:lnTo>
                  <a:lnTo>
                    <a:pt x="90" y="294"/>
                  </a:lnTo>
                  <a:lnTo>
                    <a:pt x="92" y="294"/>
                  </a:lnTo>
                  <a:lnTo>
                    <a:pt x="90" y="294"/>
                  </a:lnTo>
                  <a:lnTo>
                    <a:pt x="88" y="294"/>
                  </a:lnTo>
                  <a:lnTo>
                    <a:pt x="84" y="292"/>
                  </a:lnTo>
                  <a:lnTo>
                    <a:pt x="80" y="292"/>
                  </a:lnTo>
                  <a:lnTo>
                    <a:pt x="76" y="294"/>
                  </a:lnTo>
                  <a:lnTo>
                    <a:pt x="72" y="296"/>
                  </a:lnTo>
                  <a:lnTo>
                    <a:pt x="68" y="298"/>
                  </a:lnTo>
                  <a:lnTo>
                    <a:pt x="54" y="302"/>
                  </a:lnTo>
                  <a:lnTo>
                    <a:pt x="52" y="302"/>
                  </a:lnTo>
                  <a:lnTo>
                    <a:pt x="48" y="304"/>
                  </a:lnTo>
                  <a:lnTo>
                    <a:pt x="44" y="304"/>
                  </a:lnTo>
                  <a:lnTo>
                    <a:pt x="38" y="306"/>
                  </a:lnTo>
                  <a:lnTo>
                    <a:pt x="34" y="310"/>
                  </a:lnTo>
                  <a:lnTo>
                    <a:pt x="24" y="306"/>
                  </a:lnTo>
                  <a:lnTo>
                    <a:pt x="22" y="304"/>
                  </a:lnTo>
                  <a:lnTo>
                    <a:pt x="20" y="304"/>
                  </a:lnTo>
                  <a:lnTo>
                    <a:pt x="16" y="300"/>
                  </a:lnTo>
                  <a:lnTo>
                    <a:pt x="12" y="298"/>
                  </a:lnTo>
                  <a:lnTo>
                    <a:pt x="8" y="294"/>
                  </a:lnTo>
                  <a:lnTo>
                    <a:pt x="6" y="292"/>
                  </a:lnTo>
                  <a:lnTo>
                    <a:pt x="4" y="288"/>
                  </a:lnTo>
                  <a:lnTo>
                    <a:pt x="4" y="286"/>
                  </a:lnTo>
                  <a:lnTo>
                    <a:pt x="4" y="284"/>
                  </a:lnTo>
                  <a:lnTo>
                    <a:pt x="4" y="278"/>
                  </a:lnTo>
                  <a:lnTo>
                    <a:pt x="4" y="272"/>
                  </a:lnTo>
                  <a:lnTo>
                    <a:pt x="4" y="268"/>
                  </a:lnTo>
                  <a:lnTo>
                    <a:pt x="4" y="262"/>
                  </a:lnTo>
                  <a:lnTo>
                    <a:pt x="4" y="230"/>
                  </a:lnTo>
                  <a:lnTo>
                    <a:pt x="4" y="228"/>
                  </a:lnTo>
                  <a:lnTo>
                    <a:pt x="6" y="224"/>
                  </a:lnTo>
                  <a:lnTo>
                    <a:pt x="8" y="218"/>
                  </a:lnTo>
                  <a:lnTo>
                    <a:pt x="12" y="212"/>
                  </a:lnTo>
                  <a:lnTo>
                    <a:pt x="20" y="206"/>
                  </a:lnTo>
                  <a:lnTo>
                    <a:pt x="42" y="186"/>
                  </a:lnTo>
                  <a:lnTo>
                    <a:pt x="46" y="184"/>
                  </a:lnTo>
                  <a:lnTo>
                    <a:pt x="50" y="178"/>
                  </a:lnTo>
                  <a:lnTo>
                    <a:pt x="56" y="170"/>
                  </a:lnTo>
                  <a:lnTo>
                    <a:pt x="56" y="158"/>
                  </a:lnTo>
                  <a:lnTo>
                    <a:pt x="48" y="148"/>
                  </a:lnTo>
                  <a:lnTo>
                    <a:pt x="48" y="148"/>
                  </a:lnTo>
                  <a:lnTo>
                    <a:pt x="50" y="146"/>
                  </a:lnTo>
                  <a:lnTo>
                    <a:pt x="50" y="146"/>
                  </a:lnTo>
                  <a:lnTo>
                    <a:pt x="50" y="144"/>
                  </a:lnTo>
                  <a:lnTo>
                    <a:pt x="48" y="142"/>
                  </a:lnTo>
                  <a:lnTo>
                    <a:pt x="42" y="132"/>
                  </a:lnTo>
                  <a:lnTo>
                    <a:pt x="38" y="122"/>
                  </a:lnTo>
                  <a:lnTo>
                    <a:pt x="34" y="110"/>
                  </a:lnTo>
                  <a:lnTo>
                    <a:pt x="34" y="100"/>
                  </a:lnTo>
                  <a:lnTo>
                    <a:pt x="34" y="100"/>
                  </a:lnTo>
                  <a:lnTo>
                    <a:pt x="36" y="98"/>
                  </a:lnTo>
                  <a:lnTo>
                    <a:pt x="38" y="96"/>
                  </a:lnTo>
                  <a:lnTo>
                    <a:pt x="40" y="94"/>
                  </a:lnTo>
                  <a:lnTo>
                    <a:pt x="40" y="90"/>
                  </a:lnTo>
                  <a:lnTo>
                    <a:pt x="38" y="86"/>
                  </a:lnTo>
                  <a:lnTo>
                    <a:pt x="36" y="82"/>
                  </a:lnTo>
                  <a:lnTo>
                    <a:pt x="32" y="76"/>
                  </a:lnTo>
                  <a:lnTo>
                    <a:pt x="24" y="70"/>
                  </a:lnTo>
                  <a:lnTo>
                    <a:pt x="22" y="68"/>
                  </a:lnTo>
                  <a:lnTo>
                    <a:pt x="22" y="66"/>
                  </a:lnTo>
                  <a:lnTo>
                    <a:pt x="18" y="62"/>
                  </a:lnTo>
                  <a:lnTo>
                    <a:pt x="16" y="56"/>
                  </a:lnTo>
                  <a:lnTo>
                    <a:pt x="10" y="52"/>
                  </a:lnTo>
                  <a:lnTo>
                    <a:pt x="4" y="48"/>
                  </a:lnTo>
                  <a:lnTo>
                    <a:pt x="0" y="28"/>
                  </a:lnTo>
                  <a:lnTo>
                    <a:pt x="2" y="26"/>
                  </a:lnTo>
                  <a:lnTo>
                    <a:pt x="10" y="20"/>
                  </a:lnTo>
                  <a:lnTo>
                    <a:pt x="18" y="16"/>
                  </a:lnTo>
                  <a:lnTo>
                    <a:pt x="28" y="16"/>
                  </a:lnTo>
                  <a:lnTo>
                    <a:pt x="38" y="22"/>
                  </a:lnTo>
                  <a:lnTo>
                    <a:pt x="40" y="24"/>
                  </a:lnTo>
                  <a:lnTo>
                    <a:pt x="48" y="24"/>
                  </a:lnTo>
                  <a:lnTo>
                    <a:pt x="58" y="22"/>
                  </a:lnTo>
                  <a:lnTo>
                    <a:pt x="66" y="20"/>
                  </a:lnTo>
                  <a:lnTo>
                    <a:pt x="72" y="14"/>
                  </a:lnTo>
                  <a:lnTo>
                    <a:pt x="72" y="14"/>
                  </a:lnTo>
                  <a:lnTo>
                    <a:pt x="72" y="12"/>
                  </a:lnTo>
                  <a:lnTo>
                    <a:pt x="74" y="8"/>
                  </a:lnTo>
                  <a:lnTo>
                    <a:pt x="76" y="6"/>
                  </a:lnTo>
                  <a:lnTo>
                    <a:pt x="78" y="2"/>
                  </a:lnTo>
                  <a:lnTo>
                    <a:pt x="82" y="2"/>
                  </a:lnTo>
                  <a:lnTo>
                    <a:pt x="86" y="0"/>
                  </a:lnTo>
                  <a:lnTo>
                    <a:pt x="92" y="2"/>
                  </a:lnTo>
                  <a:lnTo>
                    <a:pt x="122" y="18"/>
                  </a:lnTo>
                  <a:lnTo>
                    <a:pt x="120" y="20"/>
                  </a:lnTo>
                  <a:lnTo>
                    <a:pt x="120" y="22"/>
                  </a:lnTo>
                  <a:lnTo>
                    <a:pt x="116" y="26"/>
                  </a:lnTo>
                  <a:lnTo>
                    <a:pt x="110" y="28"/>
                  </a:lnTo>
                  <a:lnTo>
                    <a:pt x="102" y="46"/>
                  </a:lnTo>
                </a:path>
              </a:pathLst>
            </a:custGeom>
            <a:solidFill>
              <a:srgbClr val="007150"/>
            </a:solidFill>
            <a:ln w="6350">
              <a:solidFill>
                <a:schemeClr val="bg1"/>
              </a:solidFill>
              <a:prstDash val="solid"/>
              <a:round/>
            </a:ln>
            <a:effectLst/>
          </p:spPr>
          <p:txBody>
            <a:bodyPr/>
            <a:lstStyle/>
            <a:p>
              <a:endParaRPr lang="zh-CN" altLang="en-US">
                <a:ea typeface="微软雅黑"/>
              </a:endParaRPr>
            </a:p>
          </p:txBody>
        </p:sp>
        <p:sp>
          <p:nvSpPr>
            <p:cNvPr id="65" name="Freeform 423"/>
            <p:cNvSpPr/>
            <p:nvPr/>
          </p:nvSpPr>
          <p:spPr bwMode="gray">
            <a:xfrm>
              <a:off x="1022368" y="3108801"/>
              <a:ext cx="99975" cy="155413"/>
            </a:xfrm>
            <a:custGeom>
              <a:avLst/>
              <a:gdLst>
                <a:gd name="T0" fmla="*/ 18 w 54"/>
                <a:gd name="T1" fmla="*/ 80 h 84"/>
                <a:gd name="T2" fmla="*/ 4 w 54"/>
                <a:gd name="T3" fmla="*/ 82 h 84"/>
                <a:gd name="T4" fmla="*/ 0 w 54"/>
                <a:gd name="T5" fmla="*/ 78 h 84"/>
                <a:gd name="T6" fmla="*/ 2 w 54"/>
                <a:gd name="T7" fmla="*/ 74 h 84"/>
                <a:gd name="T8" fmla="*/ 4 w 54"/>
                <a:gd name="T9" fmla="*/ 72 h 84"/>
                <a:gd name="T10" fmla="*/ 4 w 54"/>
                <a:gd name="T11" fmla="*/ 62 h 84"/>
                <a:gd name="T12" fmla="*/ 10 w 54"/>
                <a:gd name="T13" fmla="*/ 56 h 84"/>
                <a:gd name="T14" fmla="*/ 14 w 54"/>
                <a:gd name="T15" fmla="*/ 54 h 84"/>
                <a:gd name="T16" fmla="*/ 10 w 54"/>
                <a:gd name="T17" fmla="*/ 48 h 84"/>
                <a:gd name="T18" fmla="*/ 10 w 54"/>
                <a:gd name="T19" fmla="*/ 46 h 84"/>
                <a:gd name="T20" fmla="*/ 12 w 54"/>
                <a:gd name="T21" fmla="*/ 44 h 84"/>
                <a:gd name="T22" fmla="*/ 16 w 54"/>
                <a:gd name="T23" fmla="*/ 40 h 84"/>
                <a:gd name="T24" fmla="*/ 16 w 54"/>
                <a:gd name="T25" fmla="*/ 36 h 84"/>
                <a:gd name="T26" fmla="*/ 12 w 54"/>
                <a:gd name="T27" fmla="*/ 30 h 84"/>
                <a:gd name="T28" fmla="*/ 16 w 54"/>
                <a:gd name="T29" fmla="*/ 28 h 84"/>
                <a:gd name="T30" fmla="*/ 20 w 54"/>
                <a:gd name="T31" fmla="*/ 28 h 84"/>
                <a:gd name="T32" fmla="*/ 20 w 54"/>
                <a:gd name="T33" fmla="*/ 28 h 84"/>
                <a:gd name="T34" fmla="*/ 14 w 54"/>
                <a:gd name="T35" fmla="*/ 26 h 84"/>
                <a:gd name="T36" fmla="*/ 10 w 54"/>
                <a:gd name="T37" fmla="*/ 26 h 84"/>
                <a:gd name="T38" fmla="*/ 10 w 54"/>
                <a:gd name="T39" fmla="*/ 20 h 84"/>
                <a:gd name="T40" fmla="*/ 10 w 54"/>
                <a:gd name="T41" fmla="*/ 14 h 84"/>
                <a:gd name="T42" fmla="*/ 14 w 54"/>
                <a:gd name="T43" fmla="*/ 14 h 84"/>
                <a:gd name="T44" fmla="*/ 20 w 54"/>
                <a:gd name="T45" fmla="*/ 10 h 84"/>
                <a:gd name="T46" fmla="*/ 38 w 54"/>
                <a:gd name="T47" fmla="*/ 2 h 84"/>
                <a:gd name="T48" fmla="*/ 46 w 54"/>
                <a:gd name="T49" fmla="*/ 12 h 84"/>
                <a:gd name="T50" fmla="*/ 46 w 54"/>
                <a:gd name="T51" fmla="*/ 20 h 84"/>
                <a:gd name="T52" fmla="*/ 46 w 54"/>
                <a:gd name="T53" fmla="*/ 28 h 84"/>
                <a:gd name="T54" fmla="*/ 46 w 54"/>
                <a:gd name="T55" fmla="*/ 30 h 84"/>
                <a:gd name="T56" fmla="*/ 46 w 54"/>
                <a:gd name="T57" fmla="*/ 34 h 84"/>
                <a:gd name="T58" fmla="*/ 42 w 54"/>
                <a:gd name="T59" fmla="*/ 36 h 84"/>
                <a:gd name="T60" fmla="*/ 46 w 54"/>
                <a:gd name="T61" fmla="*/ 40 h 84"/>
                <a:gd name="T62" fmla="*/ 50 w 54"/>
                <a:gd name="T63" fmla="*/ 42 h 84"/>
                <a:gd name="T64" fmla="*/ 52 w 54"/>
                <a:gd name="T65" fmla="*/ 46 h 84"/>
                <a:gd name="T66" fmla="*/ 54 w 54"/>
                <a:gd name="T67" fmla="*/ 50 h 84"/>
                <a:gd name="T68" fmla="*/ 52 w 54"/>
                <a:gd name="T69" fmla="*/ 52 h 84"/>
                <a:gd name="T70" fmla="*/ 48 w 54"/>
                <a:gd name="T71" fmla="*/ 56 h 84"/>
                <a:gd name="T72" fmla="*/ 48 w 54"/>
                <a:gd name="T73" fmla="*/ 58 h 84"/>
                <a:gd name="T74" fmla="*/ 50 w 54"/>
                <a:gd name="T75" fmla="*/ 60 h 84"/>
                <a:gd name="T76" fmla="*/ 50 w 54"/>
                <a:gd name="T77" fmla="*/ 64 h 84"/>
                <a:gd name="T78" fmla="*/ 48 w 54"/>
                <a:gd name="T79" fmla="*/ 68 h 84"/>
                <a:gd name="T80" fmla="*/ 48 w 54"/>
                <a:gd name="T81" fmla="*/ 70 h 84"/>
                <a:gd name="T82" fmla="*/ 50 w 54"/>
                <a:gd name="T83" fmla="*/ 74 h 84"/>
                <a:gd name="T84" fmla="*/ 50 w 54"/>
                <a:gd name="T85" fmla="*/ 78 h 84"/>
                <a:gd name="T86" fmla="*/ 48 w 54"/>
                <a:gd name="T87" fmla="*/ 80 h 84"/>
                <a:gd name="T88" fmla="*/ 44 w 54"/>
                <a:gd name="T89" fmla="*/ 76 h 84"/>
                <a:gd name="T90" fmla="*/ 46 w 54"/>
                <a:gd name="T91" fmla="*/ 80 h 84"/>
                <a:gd name="T92" fmla="*/ 42 w 54"/>
                <a:gd name="T93" fmla="*/ 80 h 84"/>
                <a:gd name="T94" fmla="*/ 38 w 54"/>
                <a:gd name="T95" fmla="*/ 82 h 84"/>
                <a:gd name="T96" fmla="*/ 34 w 54"/>
                <a:gd name="T97" fmla="*/ 82 h 84"/>
                <a:gd name="T98" fmla="*/ 32 w 54"/>
                <a:gd name="T99" fmla="*/ 84 h 84"/>
                <a:gd name="T100" fmla="*/ 28 w 54"/>
                <a:gd name="T101" fmla="*/ 8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4" h="84">
                  <a:moveTo>
                    <a:pt x="26" y="84"/>
                  </a:moveTo>
                  <a:lnTo>
                    <a:pt x="18" y="80"/>
                  </a:lnTo>
                  <a:lnTo>
                    <a:pt x="12" y="80"/>
                  </a:lnTo>
                  <a:lnTo>
                    <a:pt x="4" y="82"/>
                  </a:lnTo>
                  <a:lnTo>
                    <a:pt x="2" y="80"/>
                  </a:lnTo>
                  <a:lnTo>
                    <a:pt x="0" y="78"/>
                  </a:lnTo>
                  <a:lnTo>
                    <a:pt x="2" y="76"/>
                  </a:lnTo>
                  <a:lnTo>
                    <a:pt x="2" y="74"/>
                  </a:lnTo>
                  <a:lnTo>
                    <a:pt x="4" y="72"/>
                  </a:lnTo>
                  <a:lnTo>
                    <a:pt x="4" y="72"/>
                  </a:lnTo>
                  <a:lnTo>
                    <a:pt x="4" y="64"/>
                  </a:lnTo>
                  <a:lnTo>
                    <a:pt x="4" y="62"/>
                  </a:lnTo>
                  <a:lnTo>
                    <a:pt x="8" y="58"/>
                  </a:lnTo>
                  <a:lnTo>
                    <a:pt x="10" y="56"/>
                  </a:lnTo>
                  <a:lnTo>
                    <a:pt x="12" y="54"/>
                  </a:lnTo>
                  <a:lnTo>
                    <a:pt x="14" y="54"/>
                  </a:lnTo>
                  <a:lnTo>
                    <a:pt x="10" y="52"/>
                  </a:lnTo>
                  <a:lnTo>
                    <a:pt x="10" y="48"/>
                  </a:lnTo>
                  <a:lnTo>
                    <a:pt x="10" y="46"/>
                  </a:lnTo>
                  <a:lnTo>
                    <a:pt x="10" y="46"/>
                  </a:lnTo>
                  <a:lnTo>
                    <a:pt x="10" y="44"/>
                  </a:lnTo>
                  <a:lnTo>
                    <a:pt x="12" y="44"/>
                  </a:lnTo>
                  <a:lnTo>
                    <a:pt x="14" y="42"/>
                  </a:lnTo>
                  <a:lnTo>
                    <a:pt x="16" y="40"/>
                  </a:lnTo>
                  <a:lnTo>
                    <a:pt x="16" y="38"/>
                  </a:lnTo>
                  <a:lnTo>
                    <a:pt x="16" y="36"/>
                  </a:lnTo>
                  <a:lnTo>
                    <a:pt x="16" y="36"/>
                  </a:lnTo>
                  <a:lnTo>
                    <a:pt x="12" y="30"/>
                  </a:lnTo>
                  <a:lnTo>
                    <a:pt x="12" y="28"/>
                  </a:lnTo>
                  <a:lnTo>
                    <a:pt x="16" y="28"/>
                  </a:lnTo>
                  <a:lnTo>
                    <a:pt x="18" y="28"/>
                  </a:lnTo>
                  <a:lnTo>
                    <a:pt x="20" y="28"/>
                  </a:lnTo>
                  <a:lnTo>
                    <a:pt x="22" y="28"/>
                  </a:lnTo>
                  <a:lnTo>
                    <a:pt x="20" y="28"/>
                  </a:lnTo>
                  <a:lnTo>
                    <a:pt x="16" y="26"/>
                  </a:lnTo>
                  <a:lnTo>
                    <a:pt x="14" y="26"/>
                  </a:lnTo>
                  <a:lnTo>
                    <a:pt x="12" y="26"/>
                  </a:lnTo>
                  <a:lnTo>
                    <a:pt x="10" y="26"/>
                  </a:lnTo>
                  <a:lnTo>
                    <a:pt x="10" y="24"/>
                  </a:lnTo>
                  <a:lnTo>
                    <a:pt x="10" y="20"/>
                  </a:lnTo>
                  <a:lnTo>
                    <a:pt x="10" y="14"/>
                  </a:lnTo>
                  <a:lnTo>
                    <a:pt x="10" y="14"/>
                  </a:lnTo>
                  <a:lnTo>
                    <a:pt x="12" y="16"/>
                  </a:lnTo>
                  <a:lnTo>
                    <a:pt x="14" y="14"/>
                  </a:lnTo>
                  <a:lnTo>
                    <a:pt x="16" y="14"/>
                  </a:lnTo>
                  <a:lnTo>
                    <a:pt x="20" y="10"/>
                  </a:lnTo>
                  <a:lnTo>
                    <a:pt x="32" y="0"/>
                  </a:lnTo>
                  <a:lnTo>
                    <a:pt x="38" y="2"/>
                  </a:lnTo>
                  <a:lnTo>
                    <a:pt x="46" y="12"/>
                  </a:lnTo>
                  <a:lnTo>
                    <a:pt x="46" y="12"/>
                  </a:lnTo>
                  <a:lnTo>
                    <a:pt x="46" y="16"/>
                  </a:lnTo>
                  <a:lnTo>
                    <a:pt x="46" y="20"/>
                  </a:lnTo>
                  <a:lnTo>
                    <a:pt x="46" y="24"/>
                  </a:lnTo>
                  <a:lnTo>
                    <a:pt x="46" y="28"/>
                  </a:lnTo>
                  <a:lnTo>
                    <a:pt x="46" y="28"/>
                  </a:lnTo>
                  <a:lnTo>
                    <a:pt x="46" y="30"/>
                  </a:lnTo>
                  <a:lnTo>
                    <a:pt x="46" y="32"/>
                  </a:lnTo>
                  <a:lnTo>
                    <a:pt x="46" y="34"/>
                  </a:lnTo>
                  <a:lnTo>
                    <a:pt x="42" y="34"/>
                  </a:lnTo>
                  <a:lnTo>
                    <a:pt x="42" y="36"/>
                  </a:lnTo>
                  <a:lnTo>
                    <a:pt x="44" y="36"/>
                  </a:lnTo>
                  <a:lnTo>
                    <a:pt x="46" y="40"/>
                  </a:lnTo>
                  <a:lnTo>
                    <a:pt x="48" y="42"/>
                  </a:lnTo>
                  <a:lnTo>
                    <a:pt x="50" y="42"/>
                  </a:lnTo>
                  <a:lnTo>
                    <a:pt x="50" y="44"/>
                  </a:lnTo>
                  <a:lnTo>
                    <a:pt x="52" y="46"/>
                  </a:lnTo>
                  <a:lnTo>
                    <a:pt x="54" y="48"/>
                  </a:lnTo>
                  <a:lnTo>
                    <a:pt x="54" y="50"/>
                  </a:lnTo>
                  <a:lnTo>
                    <a:pt x="52" y="52"/>
                  </a:lnTo>
                  <a:lnTo>
                    <a:pt x="52" y="52"/>
                  </a:lnTo>
                  <a:lnTo>
                    <a:pt x="50" y="54"/>
                  </a:lnTo>
                  <a:lnTo>
                    <a:pt x="48" y="56"/>
                  </a:lnTo>
                  <a:lnTo>
                    <a:pt x="48" y="56"/>
                  </a:lnTo>
                  <a:lnTo>
                    <a:pt x="48" y="58"/>
                  </a:lnTo>
                  <a:lnTo>
                    <a:pt x="48" y="58"/>
                  </a:lnTo>
                  <a:lnTo>
                    <a:pt x="50" y="60"/>
                  </a:lnTo>
                  <a:lnTo>
                    <a:pt x="50" y="62"/>
                  </a:lnTo>
                  <a:lnTo>
                    <a:pt x="50" y="64"/>
                  </a:lnTo>
                  <a:lnTo>
                    <a:pt x="48" y="66"/>
                  </a:lnTo>
                  <a:lnTo>
                    <a:pt x="48" y="68"/>
                  </a:lnTo>
                  <a:lnTo>
                    <a:pt x="50" y="70"/>
                  </a:lnTo>
                  <a:lnTo>
                    <a:pt x="48" y="70"/>
                  </a:lnTo>
                  <a:lnTo>
                    <a:pt x="48" y="72"/>
                  </a:lnTo>
                  <a:lnTo>
                    <a:pt x="50" y="74"/>
                  </a:lnTo>
                  <a:lnTo>
                    <a:pt x="50" y="76"/>
                  </a:lnTo>
                  <a:lnTo>
                    <a:pt x="50" y="78"/>
                  </a:lnTo>
                  <a:lnTo>
                    <a:pt x="48" y="80"/>
                  </a:lnTo>
                  <a:lnTo>
                    <a:pt x="48" y="80"/>
                  </a:lnTo>
                  <a:lnTo>
                    <a:pt x="46" y="76"/>
                  </a:lnTo>
                  <a:lnTo>
                    <a:pt x="44" y="76"/>
                  </a:lnTo>
                  <a:lnTo>
                    <a:pt x="44" y="76"/>
                  </a:lnTo>
                  <a:lnTo>
                    <a:pt x="46" y="80"/>
                  </a:lnTo>
                  <a:lnTo>
                    <a:pt x="44" y="80"/>
                  </a:lnTo>
                  <a:lnTo>
                    <a:pt x="42" y="80"/>
                  </a:lnTo>
                  <a:lnTo>
                    <a:pt x="40" y="82"/>
                  </a:lnTo>
                  <a:lnTo>
                    <a:pt x="38" y="82"/>
                  </a:lnTo>
                  <a:lnTo>
                    <a:pt x="38" y="82"/>
                  </a:lnTo>
                  <a:lnTo>
                    <a:pt x="34" y="82"/>
                  </a:lnTo>
                  <a:lnTo>
                    <a:pt x="32" y="82"/>
                  </a:lnTo>
                  <a:lnTo>
                    <a:pt x="32" y="84"/>
                  </a:lnTo>
                  <a:lnTo>
                    <a:pt x="30" y="84"/>
                  </a:lnTo>
                  <a:lnTo>
                    <a:pt x="28" y="84"/>
                  </a:lnTo>
                  <a:lnTo>
                    <a:pt x="26" y="84"/>
                  </a:lnTo>
                </a:path>
              </a:pathLst>
            </a:custGeom>
            <a:solidFill>
              <a:srgbClr val="007150"/>
            </a:solidFill>
            <a:ln w="6350">
              <a:solidFill>
                <a:schemeClr val="bg1"/>
              </a:solidFill>
              <a:prstDash val="solid"/>
              <a:round/>
            </a:ln>
            <a:effectLst/>
          </p:spPr>
          <p:txBody>
            <a:bodyPr/>
            <a:lstStyle/>
            <a:p>
              <a:endParaRPr lang="zh-CN" altLang="en-US">
                <a:ea typeface="微软雅黑"/>
              </a:endParaRPr>
            </a:p>
          </p:txBody>
        </p:sp>
        <p:sp>
          <p:nvSpPr>
            <p:cNvPr id="66" name="Freeform 424"/>
            <p:cNvSpPr/>
            <p:nvPr/>
          </p:nvSpPr>
          <p:spPr bwMode="gray">
            <a:xfrm>
              <a:off x="1416497" y="3581088"/>
              <a:ext cx="414713" cy="203516"/>
            </a:xfrm>
            <a:custGeom>
              <a:avLst/>
              <a:gdLst>
                <a:gd name="T0" fmla="*/ 194 w 224"/>
                <a:gd name="T1" fmla="*/ 34 h 110"/>
                <a:gd name="T2" fmla="*/ 204 w 224"/>
                <a:gd name="T3" fmla="*/ 40 h 110"/>
                <a:gd name="T4" fmla="*/ 216 w 224"/>
                <a:gd name="T5" fmla="*/ 58 h 110"/>
                <a:gd name="T6" fmla="*/ 224 w 224"/>
                <a:gd name="T7" fmla="*/ 80 h 110"/>
                <a:gd name="T8" fmla="*/ 220 w 224"/>
                <a:gd name="T9" fmla="*/ 82 h 110"/>
                <a:gd name="T10" fmla="*/ 208 w 224"/>
                <a:gd name="T11" fmla="*/ 80 h 110"/>
                <a:gd name="T12" fmla="*/ 194 w 224"/>
                <a:gd name="T13" fmla="*/ 82 h 110"/>
                <a:gd name="T14" fmla="*/ 182 w 224"/>
                <a:gd name="T15" fmla="*/ 88 h 110"/>
                <a:gd name="T16" fmla="*/ 174 w 224"/>
                <a:gd name="T17" fmla="*/ 92 h 110"/>
                <a:gd name="T18" fmla="*/ 168 w 224"/>
                <a:gd name="T19" fmla="*/ 92 h 110"/>
                <a:gd name="T20" fmla="*/ 162 w 224"/>
                <a:gd name="T21" fmla="*/ 98 h 110"/>
                <a:gd name="T22" fmla="*/ 152 w 224"/>
                <a:gd name="T23" fmla="*/ 102 h 110"/>
                <a:gd name="T24" fmla="*/ 136 w 224"/>
                <a:gd name="T25" fmla="*/ 102 h 110"/>
                <a:gd name="T26" fmla="*/ 128 w 224"/>
                <a:gd name="T27" fmla="*/ 98 h 110"/>
                <a:gd name="T28" fmla="*/ 124 w 224"/>
                <a:gd name="T29" fmla="*/ 102 h 110"/>
                <a:gd name="T30" fmla="*/ 118 w 224"/>
                <a:gd name="T31" fmla="*/ 110 h 110"/>
                <a:gd name="T32" fmla="*/ 114 w 224"/>
                <a:gd name="T33" fmla="*/ 110 h 110"/>
                <a:gd name="T34" fmla="*/ 114 w 224"/>
                <a:gd name="T35" fmla="*/ 106 h 110"/>
                <a:gd name="T36" fmla="*/ 116 w 224"/>
                <a:gd name="T37" fmla="*/ 104 h 110"/>
                <a:gd name="T38" fmla="*/ 116 w 224"/>
                <a:gd name="T39" fmla="*/ 100 h 110"/>
                <a:gd name="T40" fmla="*/ 98 w 224"/>
                <a:gd name="T41" fmla="*/ 104 h 110"/>
                <a:gd name="T42" fmla="*/ 92 w 224"/>
                <a:gd name="T43" fmla="*/ 106 h 110"/>
                <a:gd name="T44" fmla="*/ 82 w 224"/>
                <a:gd name="T45" fmla="*/ 108 h 110"/>
                <a:gd name="T46" fmla="*/ 70 w 224"/>
                <a:gd name="T47" fmla="*/ 104 h 110"/>
                <a:gd name="T48" fmla="*/ 58 w 224"/>
                <a:gd name="T49" fmla="*/ 104 h 110"/>
                <a:gd name="T50" fmla="*/ 52 w 224"/>
                <a:gd name="T51" fmla="*/ 110 h 110"/>
                <a:gd name="T52" fmla="*/ 46 w 224"/>
                <a:gd name="T53" fmla="*/ 110 h 110"/>
                <a:gd name="T54" fmla="*/ 34 w 224"/>
                <a:gd name="T55" fmla="*/ 106 h 110"/>
                <a:gd name="T56" fmla="*/ 26 w 224"/>
                <a:gd name="T57" fmla="*/ 102 h 110"/>
                <a:gd name="T58" fmla="*/ 14 w 224"/>
                <a:gd name="T59" fmla="*/ 94 h 110"/>
                <a:gd name="T60" fmla="*/ 12 w 224"/>
                <a:gd name="T61" fmla="*/ 86 h 110"/>
                <a:gd name="T62" fmla="*/ 8 w 224"/>
                <a:gd name="T63" fmla="*/ 76 h 110"/>
                <a:gd name="T64" fmla="*/ 2 w 224"/>
                <a:gd name="T65" fmla="*/ 66 h 110"/>
                <a:gd name="T66" fmla="*/ 0 w 224"/>
                <a:gd name="T67" fmla="*/ 54 h 110"/>
                <a:gd name="T68" fmla="*/ 4 w 224"/>
                <a:gd name="T69" fmla="*/ 50 h 110"/>
                <a:gd name="T70" fmla="*/ 14 w 224"/>
                <a:gd name="T71" fmla="*/ 44 h 110"/>
                <a:gd name="T72" fmla="*/ 20 w 224"/>
                <a:gd name="T73" fmla="*/ 46 h 110"/>
                <a:gd name="T74" fmla="*/ 30 w 224"/>
                <a:gd name="T75" fmla="*/ 44 h 110"/>
                <a:gd name="T76" fmla="*/ 38 w 224"/>
                <a:gd name="T77" fmla="*/ 40 h 110"/>
                <a:gd name="T78" fmla="*/ 50 w 224"/>
                <a:gd name="T79" fmla="*/ 40 h 110"/>
                <a:gd name="T80" fmla="*/ 40 w 224"/>
                <a:gd name="T81" fmla="*/ 36 h 110"/>
                <a:gd name="T82" fmla="*/ 38 w 224"/>
                <a:gd name="T83" fmla="*/ 32 h 110"/>
                <a:gd name="T84" fmla="*/ 42 w 224"/>
                <a:gd name="T85" fmla="*/ 20 h 110"/>
                <a:gd name="T86" fmla="*/ 52 w 224"/>
                <a:gd name="T87" fmla="*/ 16 h 110"/>
                <a:gd name="T88" fmla="*/ 62 w 224"/>
                <a:gd name="T89" fmla="*/ 16 h 110"/>
                <a:gd name="T90" fmla="*/ 72 w 224"/>
                <a:gd name="T91" fmla="*/ 14 h 110"/>
                <a:gd name="T92" fmla="*/ 86 w 224"/>
                <a:gd name="T93" fmla="*/ 4 h 110"/>
                <a:gd name="T94" fmla="*/ 88 w 224"/>
                <a:gd name="T95" fmla="*/ 2 h 110"/>
                <a:gd name="T96" fmla="*/ 98 w 224"/>
                <a:gd name="T97" fmla="*/ 0 h 110"/>
                <a:gd name="T98" fmla="*/ 112 w 224"/>
                <a:gd name="T99" fmla="*/ 4 h 110"/>
                <a:gd name="T100" fmla="*/ 122 w 224"/>
                <a:gd name="T101" fmla="*/ 12 h 110"/>
                <a:gd name="T102" fmla="*/ 132 w 224"/>
                <a:gd name="T103" fmla="*/ 14 h 110"/>
                <a:gd name="T104" fmla="*/ 140 w 224"/>
                <a:gd name="T105" fmla="*/ 12 h 110"/>
                <a:gd name="T106" fmla="*/ 152 w 224"/>
                <a:gd name="T107" fmla="*/ 12 h 110"/>
                <a:gd name="T108" fmla="*/ 158 w 224"/>
                <a:gd name="T109" fmla="*/ 16 h 110"/>
                <a:gd name="T110" fmla="*/ 170 w 224"/>
                <a:gd name="T111" fmla="*/ 24 h 110"/>
                <a:gd name="T112" fmla="*/ 182 w 224"/>
                <a:gd name="T113" fmla="*/ 28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4" h="110">
                  <a:moveTo>
                    <a:pt x="188" y="30"/>
                  </a:moveTo>
                  <a:lnTo>
                    <a:pt x="192" y="32"/>
                  </a:lnTo>
                  <a:lnTo>
                    <a:pt x="194" y="34"/>
                  </a:lnTo>
                  <a:lnTo>
                    <a:pt x="198" y="36"/>
                  </a:lnTo>
                  <a:lnTo>
                    <a:pt x="202" y="38"/>
                  </a:lnTo>
                  <a:lnTo>
                    <a:pt x="204" y="40"/>
                  </a:lnTo>
                  <a:lnTo>
                    <a:pt x="204" y="40"/>
                  </a:lnTo>
                  <a:lnTo>
                    <a:pt x="210" y="46"/>
                  </a:lnTo>
                  <a:lnTo>
                    <a:pt x="216" y="58"/>
                  </a:lnTo>
                  <a:lnTo>
                    <a:pt x="220" y="70"/>
                  </a:lnTo>
                  <a:lnTo>
                    <a:pt x="224" y="78"/>
                  </a:lnTo>
                  <a:lnTo>
                    <a:pt x="224" y="80"/>
                  </a:lnTo>
                  <a:lnTo>
                    <a:pt x="222" y="82"/>
                  </a:lnTo>
                  <a:lnTo>
                    <a:pt x="222" y="82"/>
                  </a:lnTo>
                  <a:lnTo>
                    <a:pt x="220" y="82"/>
                  </a:lnTo>
                  <a:lnTo>
                    <a:pt x="220" y="82"/>
                  </a:lnTo>
                  <a:lnTo>
                    <a:pt x="218" y="78"/>
                  </a:lnTo>
                  <a:lnTo>
                    <a:pt x="208" y="80"/>
                  </a:lnTo>
                  <a:lnTo>
                    <a:pt x="204" y="80"/>
                  </a:lnTo>
                  <a:lnTo>
                    <a:pt x="200" y="80"/>
                  </a:lnTo>
                  <a:lnTo>
                    <a:pt x="194" y="82"/>
                  </a:lnTo>
                  <a:lnTo>
                    <a:pt x="190" y="84"/>
                  </a:lnTo>
                  <a:lnTo>
                    <a:pt x="184" y="86"/>
                  </a:lnTo>
                  <a:lnTo>
                    <a:pt x="182" y="88"/>
                  </a:lnTo>
                  <a:lnTo>
                    <a:pt x="180" y="88"/>
                  </a:lnTo>
                  <a:lnTo>
                    <a:pt x="178" y="90"/>
                  </a:lnTo>
                  <a:lnTo>
                    <a:pt x="174" y="92"/>
                  </a:lnTo>
                  <a:lnTo>
                    <a:pt x="172" y="92"/>
                  </a:lnTo>
                  <a:lnTo>
                    <a:pt x="170" y="92"/>
                  </a:lnTo>
                  <a:lnTo>
                    <a:pt x="168" y="92"/>
                  </a:lnTo>
                  <a:lnTo>
                    <a:pt x="166" y="94"/>
                  </a:lnTo>
                  <a:lnTo>
                    <a:pt x="164" y="96"/>
                  </a:lnTo>
                  <a:lnTo>
                    <a:pt x="162" y="98"/>
                  </a:lnTo>
                  <a:lnTo>
                    <a:pt x="162" y="98"/>
                  </a:lnTo>
                  <a:lnTo>
                    <a:pt x="158" y="100"/>
                  </a:lnTo>
                  <a:lnTo>
                    <a:pt x="152" y="102"/>
                  </a:lnTo>
                  <a:lnTo>
                    <a:pt x="146" y="102"/>
                  </a:lnTo>
                  <a:lnTo>
                    <a:pt x="140" y="102"/>
                  </a:lnTo>
                  <a:lnTo>
                    <a:pt x="136" y="102"/>
                  </a:lnTo>
                  <a:lnTo>
                    <a:pt x="132" y="100"/>
                  </a:lnTo>
                  <a:lnTo>
                    <a:pt x="132" y="100"/>
                  </a:lnTo>
                  <a:lnTo>
                    <a:pt x="128" y="98"/>
                  </a:lnTo>
                  <a:lnTo>
                    <a:pt x="126" y="98"/>
                  </a:lnTo>
                  <a:lnTo>
                    <a:pt x="124" y="100"/>
                  </a:lnTo>
                  <a:lnTo>
                    <a:pt x="124" y="102"/>
                  </a:lnTo>
                  <a:lnTo>
                    <a:pt x="124" y="102"/>
                  </a:lnTo>
                  <a:lnTo>
                    <a:pt x="120" y="108"/>
                  </a:lnTo>
                  <a:lnTo>
                    <a:pt x="118" y="110"/>
                  </a:lnTo>
                  <a:lnTo>
                    <a:pt x="116" y="110"/>
                  </a:lnTo>
                  <a:lnTo>
                    <a:pt x="114" y="110"/>
                  </a:lnTo>
                  <a:lnTo>
                    <a:pt x="114" y="110"/>
                  </a:lnTo>
                  <a:lnTo>
                    <a:pt x="112" y="108"/>
                  </a:lnTo>
                  <a:lnTo>
                    <a:pt x="112" y="108"/>
                  </a:lnTo>
                  <a:lnTo>
                    <a:pt x="114" y="106"/>
                  </a:lnTo>
                  <a:lnTo>
                    <a:pt x="114" y="106"/>
                  </a:lnTo>
                  <a:lnTo>
                    <a:pt x="116" y="104"/>
                  </a:lnTo>
                  <a:lnTo>
                    <a:pt x="116" y="104"/>
                  </a:lnTo>
                  <a:lnTo>
                    <a:pt x="116" y="102"/>
                  </a:lnTo>
                  <a:lnTo>
                    <a:pt x="116" y="100"/>
                  </a:lnTo>
                  <a:lnTo>
                    <a:pt x="116" y="100"/>
                  </a:lnTo>
                  <a:lnTo>
                    <a:pt x="108" y="102"/>
                  </a:lnTo>
                  <a:lnTo>
                    <a:pt x="102" y="106"/>
                  </a:lnTo>
                  <a:lnTo>
                    <a:pt x="98" y="104"/>
                  </a:lnTo>
                  <a:lnTo>
                    <a:pt x="96" y="104"/>
                  </a:lnTo>
                  <a:lnTo>
                    <a:pt x="94" y="104"/>
                  </a:lnTo>
                  <a:lnTo>
                    <a:pt x="92" y="106"/>
                  </a:lnTo>
                  <a:lnTo>
                    <a:pt x="88" y="108"/>
                  </a:lnTo>
                  <a:lnTo>
                    <a:pt x="84" y="108"/>
                  </a:lnTo>
                  <a:lnTo>
                    <a:pt x="82" y="108"/>
                  </a:lnTo>
                  <a:lnTo>
                    <a:pt x="80" y="106"/>
                  </a:lnTo>
                  <a:lnTo>
                    <a:pt x="76" y="104"/>
                  </a:lnTo>
                  <a:lnTo>
                    <a:pt x="70" y="104"/>
                  </a:lnTo>
                  <a:lnTo>
                    <a:pt x="64" y="102"/>
                  </a:lnTo>
                  <a:lnTo>
                    <a:pt x="60" y="102"/>
                  </a:lnTo>
                  <a:lnTo>
                    <a:pt x="58" y="104"/>
                  </a:lnTo>
                  <a:lnTo>
                    <a:pt x="58" y="106"/>
                  </a:lnTo>
                  <a:lnTo>
                    <a:pt x="54" y="108"/>
                  </a:lnTo>
                  <a:lnTo>
                    <a:pt x="52" y="110"/>
                  </a:lnTo>
                  <a:lnTo>
                    <a:pt x="48" y="110"/>
                  </a:lnTo>
                  <a:lnTo>
                    <a:pt x="48" y="110"/>
                  </a:lnTo>
                  <a:lnTo>
                    <a:pt x="46" y="110"/>
                  </a:lnTo>
                  <a:lnTo>
                    <a:pt x="42" y="108"/>
                  </a:lnTo>
                  <a:lnTo>
                    <a:pt x="38" y="106"/>
                  </a:lnTo>
                  <a:lnTo>
                    <a:pt x="34" y="106"/>
                  </a:lnTo>
                  <a:lnTo>
                    <a:pt x="32" y="106"/>
                  </a:lnTo>
                  <a:lnTo>
                    <a:pt x="30" y="104"/>
                  </a:lnTo>
                  <a:lnTo>
                    <a:pt x="26" y="102"/>
                  </a:lnTo>
                  <a:lnTo>
                    <a:pt x="22" y="100"/>
                  </a:lnTo>
                  <a:lnTo>
                    <a:pt x="18" y="96"/>
                  </a:lnTo>
                  <a:lnTo>
                    <a:pt x="14" y="94"/>
                  </a:lnTo>
                  <a:lnTo>
                    <a:pt x="12" y="90"/>
                  </a:lnTo>
                  <a:lnTo>
                    <a:pt x="12" y="90"/>
                  </a:lnTo>
                  <a:lnTo>
                    <a:pt x="12" y="86"/>
                  </a:lnTo>
                  <a:lnTo>
                    <a:pt x="10" y="82"/>
                  </a:lnTo>
                  <a:lnTo>
                    <a:pt x="10" y="78"/>
                  </a:lnTo>
                  <a:lnTo>
                    <a:pt x="8" y="76"/>
                  </a:lnTo>
                  <a:lnTo>
                    <a:pt x="2" y="70"/>
                  </a:lnTo>
                  <a:lnTo>
                    <a:pt x="2" y="68"/>
                  </a:lnTo>
                  <a:lnTo>
                    <a:pt x="2" y="66"/>
                  </a:lnTo>
                  <a:lnTo>
                    <a:pt x="0" y="62"/>
                  </a:lnTo>
                  <a:lnTo>
                    <a:pt x="0" y="58"/>
                  </a:lnTo>
                  <a:lnTo>
                    <a:pt x="0" y="54"/>
                  </a:lnTo>
                  <a:lnTo>
                    <a:pt x="2" y="54"/>
                  </a:lnTo>
                  <a:lnTo>
                    <a:pt x="2" y="52"/>
                  </a:lnTo>
                  <a:lnTo>
                    <a:pt x="4" y="50"/>
                  </a:lnTo>
                  <a:lnTo>
                    <a:pt x="6" y="48"/>
                  </a:lnTo>
                  <a:lnTo>
                    <a:pt x="8" y="44"/>
                  </a:lnTo>
                  <a:lnTo>
                    <a:pt x="14" y="44"/>
                  </a:lnTo>
                  <a:lnTo>
                    <a:pt x="14" y="44"/>
                  </a:lnTo>
                  <a:lnTo>
                    <a:pt x="18" y="44"/>
                  </a:lnTo>
                  <a:lnTo>
                    <a:pt x="20" y="46"/>
                  </a:lnTo>
                  <a:lnTo>
                    <a:pt x="26" y="46"/>
                  </a:lnTo>
                  <a:lnTo>
                    <a:pt x="30" y="44"/>
                  </a:lnTo>
                  <a:lnTo>
                    <a:pt x="30" y="44"/>
                  </a:lnTo>
                  <a:lnTo>
                    <a:pt x="32" y="42"/>
                  </a:lnTo>
                  <a:lnTo>
                    <a:pt x="36" y="40"/>
                  </a:lnTo>
                  <a:lnTo>
                    <a:pt x="38" y="40"/>
                  </a:lnTo>
                  <a:lnTo>
                    <a:pt x="42" y="40"/>
                  </a:lnTo>
                  <a:lnTo>
                    <a:pt x="50" y="40"/>
                  </a:lnTo>
                  <a:lnTo>
                    <a:pt x="50" y="40"/>
                  </a:lnTo>
                  <a:lnTo>
                    <a:pt x="46" y="38"/>
                  </a:lnTo>
                  <a:lnTo>
                    <a:pt x="42" y="38"/>
                  </a:lnTo>
                  <a:lnTo>
                    <a:pt x="40" y="36"/>
                  </a:lnTo>
                  <a:lnTo>
                    <a:pt x="40" y="36"/>
                  </a:lnTo>
                  <a:lnTo>
                    <a:pt x="38" y="34"/>
                  </a:lnTo>
                  <a:lnTo>
                    <a:pt x="38" y="32"/>
                  </a:lnTo>
                  <a:lnTo>
                    <a:pt x="38" y="28"/>
                  </a:lnTo>
                  <a:lnTo>
                    <a:pt x="40" y="24"/>
                  </a:lnTo>
                  <a:lnTo>
                    <a:pt x="42" y="20"/>
                  </a:lnTo>
                  <a:lnTo>
                    <a:pt x="48" y="16"/>
                  </a:lnTo>
                  <a:lnTo>
                    <a:pt x="50" y="16"/>
                  </a:lnTo>
                  <a:lnTo>
                    <a:pt x="52" y="16"/>
                  </a:lnTo>
                  <a:lnTo>
                    <a:pt x="56" y="16"/>
                  </a:lnTo>
                  <a:lnTo>
                    <a:pt x="60" y="16"/>
                  </a:lnTo>
                  <a:lnTo>
                    <a:pt x="62" y="16"/>
                  </a:lnTo>
                  <a:lnTo>
                    <a:pt x="64" y="16"/>
                  </a:lnTo>
                  <a:lnTo>
                    <a:pt x="66" y="16"/>
                  </a:lnTo>
                  <a:lnTo>
                    <a:pt x="72" y="14"/>
                  </a:lnTo>
                  <a:lnTo>
                    <a:pt x="76" y="10"/>
                  </a:lnTo>
                  <a:lnTo>
                    <a:pt x="82" y="8"/>
                  </a:lnTo>
                  <a:lnTo>
                    <a:pt x="86" y="4"/>
                  </a:lnTo>
                  <a:lnTo>
                    <a:pt x="86" y="4"/>
                  </a:lnTo>
                  <a:lnTo>
                    <a:pt x="88" y="4"/>
                  </a:lnTo>
                  <a:lnTo>
                    <a:pt x="88" y="2"/>
                  </a:lnTo>
                  <a:lnTo>
                    <a:pt x="90" y="0"/>
                  </a:lnTo>
                  <a:lnTo>
                    <a:pt x="94" y="0"/>
                  </a:lnTo>
                  <a:lnTo>
                    <a:pt x="98" y="0"/>
                  </a:lnTo>
                  <a:lnTo>
                    <a:pt x="104" y="2"/>
                  </a:lnTo>
                  <a:lnTo>
                    <a:pt x="112" y="4"/>
                  </a:lnTo>
                  <a:lnTo>
                    <a:pt x="112" y="4"/>
                  </a:lnTo>
                  <a:lnTo>
                    <a:pt x="114" y="6"/>
                  </a:lnTo>
                  <a:lnTo>
                    <a:pt x="118" y="8"/>
                  </a:lnTo>
                  <a:lnTo>
                    <a:pt x="122" y="12"/>
                  </a:lnTo>
                  <a:lnTo>
                    <a:pt x="128" y="16"/>
                  </a:lnTo>
                  <a:lnTo>
                    <a:pt x="128" y="14"/>
                  </a:lnTo>
                  <a:lnTo>
                    <a:pt x="132" y="14"/>
                  </a:lnTo>
                  <a:lnTo>
                    <a:pt x="136" y="14"/>
                  </a:lnTo>
                  <a:lnTo>
                    <a:pt x="138" y="12"/>
                  </a:lnTo>
                  <a:lnTo>
                    <a:pt x="140" y="12"/>
                  </a:lnTo>
                  <a:lnTo>
                    <a:pt x="142" y="12"/>
                  </a:lnTo>
                  <a:lnTo>
                    <a:pt x="146" y="12"/>
                  </a:lnTo>
                  <a:lnTo>
                    <a:pt x="152" y="12"/>
                  </a:lnTo>
                  <a:lnTo>
                    <a:pt x="156" y="14"/>
                  </a:lnTo>
                  <a:lnTo>
                    <a:pt x="158" y="16"/>
                  </a:lnTo>
                  <a:lnTo>
                    <a:pt x="158" y="16"/>
                  </a:lnTo>
                  <a:lnTo>
                    <a:pt x="162" y="18"/>
                  </a:lnTo>
                  <a:lnTo>
                    <a:pt x="166" y="22"/>
                  </a:lnTo>
                  <a:lnTo>
                    <a:pt x="170" y="24"/>
                  </a:lnTo>
                  <a:lnTo>
                    <a:pt x="180" y="26"/>
                  </a:lnTo>
                  <a:lnTo>
                    <a:pt x="180" y="26"/>
                  </a:lnTo>
                  <a:lnTo>
                    <a:pt x="182" y="28"/>
                  </a:lnTo>
                  <a:lnTo>
                    <a:pt x="186" y="28"/>
                  </a:lnTo>
                  <a:lnTo>
                    <a:pt x="188" y="3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67" name="Freeform 425"/>
            <p:cNvSpPr/>
            <p:nvPr/>
          </p:nvSpPr>
          <p:spPr bwMode="gray">
            <a:xfrm>
              <a:off x="1283196" y="3451578"/>
              <a:ext cx="203654" cy="166513"/>
            </a:xfrm>
            <a:custGeom>
              <a:avLst/>
              <a:gdLst>
                <a:gd name="T0" fmla="*/ 28 w 110"/>
                <a:gd name="T1" fmla="*/ 74 h 90"/>
                <a:gd name="T2" fmla="*/ 30 w 110"/>
                <a:gd name="T3" fmla="*/ 60 h 90"/>
                <a:gd name="T4" fmla="*/ 32 w 110"/>
                <a:gd name="T5" fmla="*/ 58 h 90"/>
                <a:gd name="T6" fmla="*/ 32 w 110"/>
                <a:gd name="T7" fmla="*/ 54 h 90"/>
                <a:gd name="T8" fmla="*/ 30 w 110"/>
                <a:gd name="T9" fmla="*/ 50 h 90"/>
                <a:gd name="T10" fmla="*/ 26 w 110"/>
                <a:gd name="T11" fmla="*/ 44 h 90"/>
                <a:gd name="T12" fmla="*/ 22 w 110"/>
                <a:gd name="T13" fmla="*/ 36 h 90"/>
                <a:gd name="T14" fmla="*/ 18 w 110"/>
                <a:gd name="T15" fmla="*/ 24 h 90"/>
                <a:gd name="T16" fmla="*/ 14 w 110"/>
                <a:gd name="T17" fmla="*/ 22 h 90"/>
                <a:gd name="T18" fmla="*/ 4 w 110"/>
                <a:gd name="T19" fmla="*/ 12 h 90"/>
                <a:gd name="T20" fmla="*/ 4 w 110"/>
                <a:gd name="T21" fmla="*/ 6 h 90"/>
                <a:gd name="T22" fmla="*/ 0 w 110"/>
                <a:gd name="T23" fmla="*/ 0 h 90"/>
                <a:gd name="T24" fmla="*/ 2 w 110"/>
                <a:gd name="T25" fmla="*/ 0 h 90"/>
                <a:gd name="T26" fmla="*/ 10 w 110"/>
                <a:gd name="T27" fmla="*/ 0 h 90"/>
                <a:gd name="T28" fmla="*/ 18 w 110"/>
                <a:gd name="T29" fmla="*/ 4 h 90"/>
                <a:gd name="T30" fmla="*/ 24 w 110"/>
                <a:gd name="T31" fmla="*/ 10 h 90"/>
                <a:gd name="T32" fmla="*/ 32 w 110"/>
                <a:gd name="T33" fmla="*/ 16 h 90"/>
                <a:gd name="T34" fmla="*/ 44 w 110"/>
                <a:gd name="T35" fmla="*/ 18 h 90"/>
                <a:gd name="T36" fmla="*/ 58 w 110"/>
                <a:gd name="T37" fmla="*/ 12 h 90"/>
                <a:gd name="T38" fmla="*/ 84 w 110"/>
                <a:gd name="T39" fmla="*/ 18 h 90"/>
                <a:gd name="T40" fmla="*/ 100 w 110"/>
                <a:gd name="T41" fmla="*/ 24 h 90"/>
                <a:gd name="T42" fmla="*/ 104 w 110"/>
                <a:gd name="T43" fmla="*/ 26 h 90"/>
                <a:gd name="T44" fmla="*/ 110 w 110"/>
                <a:gd name="T45" fmla="*/ 30 h 90"/>
                <a:gd name="T46" fmla="*/ 110 w 110"/>
                <a:gd name="T47" fmla="*/ 34 h 90"/>
                <a:gd name="T48" fmla="*/ 108 w 110"/>
                <a:gd name="T49" fmla="*/ 42 h 90"/>
                <a:gd name="T50" fmla="*/ 106 w 110"/>
                <a:gd name="T51" fmla="*/ 46 h 90"/>
                <a:gd name="T52" fmla="*/ 104 w 110"/>
                <a:gd name="T53" fmla="*/ 52 h 90"/>
                <a:gd name="T54" fmla="*/ 100 w 110"/>
                <a:gd name="T55" fmla="*/ 56 h 90"/>
                <a:gd name="T56" fmla="*/ 98 w 110"/>
                <a:gd name="T57" fmla="*/ 58 h 90"/>
                <a:gd name="T58" fmla="*/ 94 w 110"/>
                <a:gd name="T59" fmla="*/ 66 h 90"/>
                <a:gd name="T60" fmla="*/ 94 w 110"/>
                <a:gd name="T61" fmla="*/ 68 h 90"/>
                <a:gd name="T62" fmla="*/ 90 w 110"/>
                <a:gd name="T63" fmla="*/ 70 h 90"/>
                <a:gd name="T64" fmla="*/ 82 w 110"/>
                <a:gd name="T65" fmla="*/ 72 h 90"/>
                <a:gd name="T66" fmla="*/ 74 w 110"/>
                <a:gd name="T67" fmla="*/ 82 h 90"/>
                <a:gd name="T68" fmla="*/ 70 w 110"/>
                <a:gd name="T69" fmla="*/ 88 h 90"/>
                <a:gd name="T70" fmla="*/ 62 w 110"/>
                <a:gd name="T71" fmla="*/ 88 h 90"/>
                <a:gd name="T72" fmla="*/ 56 w 110"/>
                <a:gd name="T73" fmla="*/ 88 h 90"/>
                <a:gd name="T74" fmla="*/ 36 w 110"/>
                <a:gd name="T75"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0" h="90">
                  <a:moveTo>
                    <a:pt x="36" y="90"/>
                  </a:moveTo>
                  <a:lnTo>
                    <a:pt x="28" y="74"/>
                  </a:lnTo>
                  <a:lnTo>
                    <a:pt x="24" y="66"/>
                  </a:lnTo>
                  <a:lnTo>
                    <a:pt x="30" y="60"/>
                  </a:lnTo>
                  <a:lnTo>
                    <a:pt x="30" y="60"/>
                  </a:lnTo>
                  <a:lnTo>
                    <a:pt x="32" y="58"/>
                  </a:lnTo>
                  <a:lnTo>
                    <a:pt x="32" y="56"/>
                  </a:lnTo>
                  <a:lnTo>
                    <a:pt x="32" y="54"/>
                  </a:lnTo>
                  <a:lnTo>
                    <a:pt x="30" y="50"/>
                  </a:lnTo>
                  <a:lnTo>
                    <a:pt x="30" y="50"/>
                  </a:lnTo>
                  <a:lnTo>
                    <a:pt x="28" y="48"/>
                  </a:lnTo>
                  <a:lnTo>
                    <a:pt x="26" y="44"/>
                  </a:lnTo>
                  <a:lnTo>
                    <a:pt x="24" y="40"/>
                  </a:lnTo>
                  <a:lnTo>
                    <a:pt x="22" y="36"/>
                  </a:lnTo>
                  <a:lnTo>
                    <a:pt x="22" y="30"/>
                  </a:lnTo>
                  <a:lnTo>
                    <a:pt x="18" y="24"/>
                  </a:lnTo>
                  <a:lnTo>
                    <a:pt x="18" y="20"/>
                  </a:lnTo>
                  <a:lnTo>
                    <a:pt x="14" y="22"/>
                  </a:lnTo>
                  <a:lnTo>
                    <a:pt x="4" y="14"/>
                  </a:lnTo>
                  <a:lnTo>
                    <a:pt x="4" y="12"/>
                  </a:lnTo>
                  <a:lnTo>
                    <a:pt x="4" y="10"/>
                  </a:lnTo>
                  <a:lnTo>
                    <a:pt x="4" y="6"/>
                  </a:lnTo>
                  <a:lnTo>
                    <a:pt x="2" y="2"/>
                  </a:lnTo>
                  <a:lnTo>
                    <a:pt x="0" y="0"/>
                  </a:lnTo>
                  <a:lnTo>
                    <a:pt x="0" y="0"/>
                  </a:lnTo>
                  <a:lnTo>
                    <a:pt x="2" y="0"/>
                  </a:lnTo>
                  <a:lnTo>
                    <a:pt x="4" y="0"/>
                  </a:lnTo>
                  <a:lnTo>
                    <a:pt x="10" y="0"/>
                  </a:lnTo>
                  <a:lnTo>
                    <a:pt x="18" y="2"/>
                  </a:lnTo>
                  <a:lnTo>
                    <a:pt x="18" y="4"/>
                  </a:lnTo>
                  <a:lnTo>
                    <a:pt x="20" y="6"/>
                  </a:lnTo>
                  <a:lnTo>
                    <a:pt x="24" y="10"/>
                  </a:lnTo>
                  <a:lnTo>
                    <a:pt x="28" y="12"/>
                  </a:lnTo>
                  <a:lnTo>
                    <a:pt x="32" y="16"/>
                  </a:lnTo>
                  <a:lnTo>
                    <a:pt x="38" y="18"/>
                  </a:lnTo>
                  <a:lnTo>
                    <a:pt x="44" y="18"/>
                  </a:lnTo>
                  <a:lnTo>
                    <a:pt x="48" y="16"/>
                  </a:lnTo>
                  <a:lnTo>
                    <a:pt x="58" y="12"/>
                  </a:lnTo>
                  <a:lnTo>
                    <a:pt x="70" y="12"/>
                  </a:lnTo>
                  <a:lnTo>
                    <a:pt x="84" y="18"/>
                  </a:lnTo>
                  <a:lnTo>
                    <a:pt x="98" y="22"/>
                  </a:lnTo>
                  <a:lnTo>
                    <a:pt x="100" y="24"/>
                  </a:lnTo>
                  <a:lnTo>
                    <a:pt x="102" y="24"/>
                  </a:lnTo>
                  <a:lnTo>
                    <a:pt x="104" y="26"/>
                  </a:lnTo>
                  <a:lnTo>
                    <a:pt x="108" y="28"/>
                  </a:lnTo>
                  <a:lnTo>
                    <a:pt x="110" y="30"/>
                  </a:lnTo>
                  <a:lnTo>
                    <a:pt x="110" y="32"/>
                  </a:lnTo>
                  <a:lnTo>
                    <a:pt x="110" y="34"/>
                  </a:lnTo>
                  <a:lnTo>
                    <a:pt x="108" y="36"/>
                  </a:lnTo>
                  <a:lnTo>
                    <a:pt x="108" y="42"/>
                  </a:lnTo>
                  <a:lnTo>
                    <a:pt x="106" y="46"/>
                  </a:lnTo>
                  <a:lnTo>
                    <a:pt x="106" y="46"/>
                  </a:lnTo>
                  <a:lnTo>
                    <a:pt x="104" y="48"/>
                  </a:lnTo>
                  <a:lnTo>
                    <a:pt x="104" y="52"/>
                  </a:lnTo>
                  <a:lnTo>
                    <a:pt x="102" y="54"/>
                  </a:lnTo>
                  <a:lnTo>
                    <a:pt x="100" y="56"/>
                  </a:lnTo>
                  <a:lnTo>
                    <a:pt x="98" y="56"/>
                  </a:lnTo>
                  <a:lnTo>
                    <a:pt x="98" y="58"/>
                  </a:lnTo>
                  <a:lnTo>
                    <a:pt x="96" y="62"/>
                  </a:lnTo>
                  <a:lnTo>
                    <a:pt x="94" y="66"/>
                  </a:lnTo>
                  <a:lnTo>
                    <a:pt x="96" y="68"/>
                  </a:lnTo>
                  <a:lnTo>
                    <a:pt x="94" y="68"/>
                  </a:lnTo>
                  <a:lnTo>
                    <a:pt x="92" y="68"/>
                  </a:lnTo>
                  <a:lnTo>
                    <a:pt x="90" y="70"/>
                  </a:lnTo>
                  <a:lnTo>
                    <a:pt x="86" y="70"/>
                  </a:lnTo>
                  <a:lnTo>
                    <a:pt x="82" y="72"/>
                  </a:lnTo>
                  <a:lnTo>
                    <a:pt x="78" y="76"/>
                  </a:lnTo>
                  <a:lnTo>
                    <a:pt x="74" y="82"/>
                  </a:lnTo>
                  <a:lnTo>
                    <a:pt x="72" y="88"/>
                  </a:lnTo>
                  <a:lnTo>
                    <a:pt x="70" y="88"/>
                  </a:lnTo>
                  <a:lnTo>
                    <a:pt x="68" y="88"/>
                  </a:lnTo>
                  <a:lnTo>
                    <a:pt x="62" y="88"/>
                  </a:lnTo>
                  <a:lnTo>
                    <a:pt x="58" y="88"/>
                  </a:lnTo>
                  <a:lnTo>
                    <a:pt x="56" y="88"/>
                  </a:lnTo>
                  <a:lnTo>
                    <a:pt x="54" y="86"/>
                  </a:lnTo>
                  <a:lnTo>
                    <a:pt x="36" y="9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68" name="Freeform 426"/>
            <p:cNvSpPr/>
            <p:nvPr/>
          </p:nvSpPr>
          <p:spPr bwMode="gray">
            <a:xfrm>
              <a:off x="1260979" y="3610691"/>
              <a:ext cx="155517" cy="155413"/>
            </a:xfrm>
            <a:custGeom>
              <a:avLst/>
              <a:gdLst>
                <a:gd name="T0" fmla="*/ 84 w 84"/>
                <a:gd name="T1" fmla="*/ 2 h 84"/>
                <a:gd name="T2" fmla="*/ 72 w 84"/>
                <a:gd name="T3" fmla="*/ 4 h 84"/>
                <a:gd name="T4" fmla="*/ 72 w 84"/>
                <a:gd name="T5" fmla="*/ 4 h 84"/>
                <a:gd name="T6" fmla="*/ 70 w 84"/>
                <a:gd name="T7" fmla="*/ 4 h 84"/>
                <a:gd name="T8" fmla="*/ 68 w 84"/>
                <a:gd name="T9" fmla="*/ 2 h 84"/>
                <a:gd name="T10" fmla="*/ 66 w 84"/>
                <a:gd name="T11" fmla="*/ 0 h 84"/>
                <a:gd name="T12" fmla="*/ 48 w 84"/>
                <a:gd name="T13" fmla="*/ 4 h 84"/>
                <a:gd name="T14" fmla="*/ 34 w 84"/>
                <a:gd name="T15" fmla="*/ 6 h 84"/>
                <a:gd name="T16" fmla="*/ 20 w 84"/>
                <a:gd name="T17" fmla="*/ 8 h 84"/>
                <a:gd name="T18" fmla="*/ 20 w 84"/>
                <a:gd name="T19" fmla="*/ 10 h 84"/>
                <a:gd name="T20" fmla="*/ 18 w 84"/>
                <a:gd name="T21" fmla="*/ 12 h 84"/>
                <a:gd name="T22" fmla="*/ 18 w 84"/>
                <a:gd name="T23" fmla="*/ 16 h 84"/>
                <a:gd name="T24" fmla="*/ 18 w 84"/>
                <a:gd name="T25" fmla="*/ 16 h 84"/>
                <a:gd name="T26" fmla="*/ 16 w 84"/>
                <a:gd name="T27" fmla="*/ 18 h 84"/>
                <a:gd name="T28" fmla="*/ 12 w 84"/>
                <a:gd name="T29" fmla="*/ 20 h 84"/>
                <a:gd name="T30" fmla="*/ 8 w 84"/>
                <a:gd name="T31" fmla="*/ 22 h 84"/>
                <a:gd name="T32" fmla="*/ 6 w 84"/>
                <a:gd name="T33" fmla="*/ 26 h 84"/>
                <a:gd name="T34" fmla="*/ 2 w 84"/>
                <a:gd name="T35" fmla="*/ 30 h 84"/>
                <a:gd name="T36" fmla="*/ 0 w 84"/>
                <a:gd name="T37" fmla="*/ 36 h 84"/>
                <a:gd name="T38" fmla="*/ 0 w 84"/>
                <a:gd name="T39" fmla="*/ 36 h 84"/>
                <a:gd name="T40" fmla="*/ 0 w 84"/>
                <a:gd name="T41" fmla="*/ 38 h 84"/>
                <a:gd name="T42" fmla="*/ 0 w 84"/>
                <a:gd name="T43" fmla="*/ 40 h 84"/>
                <a:gd name="T44" fmla="*/ 2 w 84"/>
                <a:gd name="T45" fmla="*/ 44 h 84"/>
                <a:gd name="T46" fmla="*/ 4 w 84"/>
                <a:gd name="T47" fmla="*/ 48 h 84"/>
                <a:gd name="T48" fmla="*/ 10 w 84"/>
                <a:gd name="T49" fmla="*/ 56 h 84"/>
                <a:gd name="T50" fmla="*/ 18 w 84"/>
                <a:gd name="T51" fmla="*/ 66 h 84"/>
                <a:gd name="T52" fmla="*/ 26 w 84"/>
                <a:gd name="T53" fmla="*/ 76 h 84"/>
                <a:gd name="T54" fmla="*/ 30 w 84"/>
                <a:gd name="T55" fmla="*/ 84 h 84"/>
                <a:gd name="T56" fmla="*/ 42 w 84"/>
                <a:gd name="T57" fmla="*/ 84 h 84"/>
                <a:gd name="T58" fmla="*/ 44 w 84"/>
                <a:gd name="T59" fmla="*/ 66 h 84"/>
                <a:gd name="T60" fmla="*/ 46 w 84"/>
                <a:gd name="T61" fmla="*/ 66 h 84"/>
                <a:gd name="T62" fmla="*/ 48 w 84"/>
                <a:gd name="T63" fmla="*/ 64 h 84"/>
                <a:gd name="T64" fmla="*/ 50 w 84"/>
                <a:gd name="T65" fmla="*/ 62 h 84"/>
                <a:gd name="T66" fmla="*/ 54 w 84"/>
                <a:gd name="T67" fmla="*/ 56 h 84"/>
                <a:gd name="T68" fmla="*/ 60 w 84"/>
                <a:gd name="T69" fmla="*/ 48 h 84"/>
                <a:gd name="T70" fmla="*/ 58 w 84"/>
                <a:gd name="T71" fmla="*/ 48 h 84"/>
                <a:gd name="T72" fmla="*/ 58 w 84"/>
                <a:gd name="T73" fmla="*/ 46 h 84"/>
                <a:gd name="T74" fmla="*/ 58 w 84"/>
                <a:gd name="T75" fmla="*/ 42 h 84"/>
                <a:gd name="T76" fmla="*/ 58 w 84"/>
                <a:gd name="T77" fmla="*/ 38 h 84"/>
                <a:gd name="T78" fmla="*/ 60 w 84"/>
                <a:gd name="T79" fmla="*/ 32 h 84"/>
                <a:gd name="T80" fmla="*/ 64 w 84"/>
                <a:gd name="T81" fmla="*/ 26 h 84"/>
                <a:gd name="T82" fmla="*/ 64 w 84"/>
                <a:gd name="T83" fmla="*/ 24 h 84"/>
                <a:gd name="T84" fmla="*/ 64 w 84"/>
                <a:gd name="T85" fmla="*/ 22 h 84"/>
                <a:gd name="T86" fmla="*/ 68 w 84"/>
                <a:gd name="T87" fmla="*/ 20 h 84"/>
                <a:gd name="T88" fmla="*/ 70 w 84"/>
                <a:gd name="T89" fmla="*/ 18 h 84"/>
                <a:gd name="T90" fmla="*/ 74 w 84"/>
                <a:gd name="T91" fmla="*/ 16 h 84"/>
                <a:gd name="T92" fmla="*/ 78 w 84"/>
                <a:gd name="T93" fmla="*/ 16 h 84"/>
                <a:gd name="T94" fmla="*/ 84 w 84"/>
                <a:gd name="T95" fmla="*/ 18 h 84"/>
                <a:gd name="T96" fmla="*/ 84 w 84"/>
                <a:gd name="T97" fmla="*/ 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 h="84">
                  <a:moveTo>
                    <a:pt x="84" y="2"/>
                  </a:moveTo>
                  <a:lnTo>
                    <a:pt x="72" y="4"/>
                  </a:lnTo>
                  <a:lnTo>
                    <a:pt x="72" y="4"/>
                  </a:lnTo>
                  <a:lnTo>
                    <a:pt x="70" y="4"/>
                  </a:lnTo>
                  <a:lnTo>
                    <a:pt x="68" y="2"/>
                  </a:lnTo>
                  <a:lnTo>
                    <a:pt x="66" y="0"/>
                  </a:lnTo>
                  <a:lnTo>
                    <a:pt x="48" y="4"/>
                  </a:lnTo>
                  <a:lnTo>
                    <a:pt x="34" y="6"/>
                  </a:lnTo>
                  <a:lnTo>
                    <a:pt x="20" y="8"/>
                  </a:lnTo>
                  <a:lnTo>
                    <a:pt x="20" y="10"/>
                  </a:lnTo>
                  <a:lnTo>
                    <a:pt x="18" y="12"/>
                  </a:lnTo>
                  <a:lnTo>
                    <a:pt x="18" y="16"/>
                  </a:lnTo>
                  <a:lnTo>
                    <a:pt x="18" y="16"/>
                  </a:lnTo>
                  <a:lnTo>
                    <a:pt x="16" y="18"/>
                  </a:lnTo>
                  <a:lnTo>
                    <a:pt x="12" y="20"/>
                  </a:lnTo>
                  <a:lnTo>
                    <a:pt x="8" y="22"/>
                  </a:lnTo>
                  <a:lnTo>
                    <a:pt x="6" y="26"/>
                  </a:lnTo>
                  <a:lnTo>
                    <a:pt x="2" y="30"/>
                  </a:lnTo>
                  <a:lnTo>
                    <a:pt x="0" y="36"/>
                  </a:lnTo>
                  <a:lnTo>
                    <a:pt x="0" y="36"/>
                  </a:lnTo>
                  <a:lnTo>
                    <a:pt x="0" y="38"/>
                  </a:lnTo>
                  <a:lnTo>
                    <a:pt x="0" y="40"/>
                  </a:lnTo>
                  <a:lnTo>
                    <a:pt x="2" y="44"/>
                  </a:lnTo>
                  <a:lnTo>
                    <a:pt x="4" y="48"/>
                  </a:lnTo>
                  <a:lnTo>
                    <a:pt x="10" y="56"/>
                  </a:lnTo>
                  <a:lnTo>
                    <a:pt x="18" y="66"/>
                  </a:lnTo>
                  <a:lnTo>
                    <a:pt x="26" y="76"/>
                  </a:lnTo>
                  <a:lnTo>
                    <a:pt x="30" y="84"/>
                  </a:lnTo>
                  <a:lnTo>
                    <a:pt x="42" y="84"/>
                  </a:lnTo>
                  <a:lnTo>
                    <a:pt x="44" y="66"/>
                  </a:lnTo>
                  <a:lnTo>
                    <a:pt x="46" y="66"/>
                  </a:lnTo>
                  <a:lnTo>
                    <a:pt x="48" y="64"/>
                  </a:lnTo>
                  <a:lnTo>
                    <a:pt x="50" y="62"/>
                  </a:lnTo>
                  <a:lnTo>
                    <a:pt x="54" y="56"/>
                  </a:lnTo>
                  <a:lnTo>
                    <a:pt x="60" y="48"/>
                  </a:lnTo>
                  <a:lnTo>
                    <a:pt x="58" y="48"/>
                  </a:lnTo>
                  <a:lnTo>
                    <a:pt x="58" y="46"/>
                  </a:lnTo>
                  <a:lnTo>
                    <a:pt x="58" y="42"/>
                  </a:lnTo>
                  <a:lnTo>
                    <a:pt x="58" y="38"/>
                  </a:lnTo>
                  <a:lnTo>
                    <a:pt x="60" y="32"/>
                  </a:lnTo>
                  <a:lnTo>
                    <a:pt x="64" y="26"/>
                  </a:lnTo>
                  <a:lnTo>
                    <a:pt x="64" y="24"/>
                  </a:lnTo>
                  <a:lnTo>
                    <a:pt x="64" y="22"/>
                  </a:lnTo>
                  <a:lnTo>
                    <a:pt x="68" y="20"/>
                  </a:lnTo>
                  <a:lnTo>
                    <a:pt x="70" y="18"/>
                  </a:lnTo>
                  <a:lnTo>
                    <a:pt x="74" y="16"/>
                  </a:lnTo>
                  <a:lnTo>
                    <a:pt x="78" y="16"/>
                  </a:lnTo>
                  <a:lnTo>
                    <a:pt x="84" y="18"/>
                  </a:lnTo>
                  <a:lnTo>
                    <a:pt x="84" y="2"/>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69" name="Freeform 427"/>
            <p:cNvSpPr/>
            <p:nvPr/>
          </p:nvSpPr>
          <p:spPr bwMode="gray">
            <a:xfrm>
              <a:off x="1246168" y="3558886"/>
              <a:ext cx="51839" cy="118410"/>
            </a:xfrm>
            <a:custGeom>
              <a:avLst/>
              <a:gdLst>
                <a:gd name="T0" fmla="*/ 0 w 28"/>
                <a:gd name="T1" fmla="*/ 20 h 64"/>
                <a:gd name="T2" fmla="*/ 8 w 28"/>
                <a:gd name="T3" fmla="*/ 28 h 64"/>
                <a:gd name="T4" fmla="*/ 10 w 28"/>
                <a:gd name="T5" fmla="*/ 28 h 64"/>
                <a:gd name="T6" fmla="*/ 10 w 28"/>
                <a:gd name="T7" fmla="*/ 32 h 64"/>
                <a:gd name="T8" fmla="*/ 12 w 28"/>
                <a:gd name="T9" fmla="*/ 36 h 64"/>
                <a:gd name="T10" fmla="*/ 12 w 28"/>
                <a:gd name="T11" fmla="*/ 40 h 64"/>
                <a:gd name="T12" fmla="*/ 10 w 28"/>
                <a:gd name="T13" fmla="*/ 40 h 64"/>
                <a:gd name="T14" fmla="*/ 10 w 28"/>
                <a:gd name="T15" fmla="*/ 40 h 64"/>
                <a:gd name="T16" fmla="*/ 10 w 28"/>
                <a:gd name="T17" fmla="*/ 44 h 64"/>
                <a:gd name="T18" fmla="*/ 8 w 28"/>
                <a:gd name="T19" fmla="*/ 48 h 64"/>
                <a:gd name="T20" fmla="*/ 8 w 28"/>
                <a:gd name="T21" fmla="*/ 54 h 64"/>
                <a:gd name="T22" fmla="*/ 8 w 28"/>
                <a:gd name="T23" fmla="*/ 54 h 64"/>
                <a:gd name="T24" fmla="*/ 8 w 28"/>
                <a:gd name="T25" fmla="*/ 58 h 64"/>
                <a:gd name="T26" fmla="*/ 8 w 28"/>
                <a:gd name="T27" fmla="*/ 60 h 64"/>
                <a:gd name="T28" fmla="*/ 8 w 28"/>
                <a:gd name="T29" fmla="*/ 64 h 64"/>
                <a:gd name="T30" fmla="*/ 8 w 28"/>
                <a:gd name="T31" fmla="*/ 62 h 64"/>
                <a:gd name="T32" fmla="*/ 8 w 28"/>
                <a:gd name="T33" fmla="*/ 60 h 64"/>
                <a:gd name="T34" fmla="*/ 10 w 28"/>
                <a:gd name="T35" fmla="*/ 58 h 64"/>
                <a:gd name="T36" fmla="*/ 14 w 28"/>
                <a:gd name="T37" fmla="*/ 54 h 64"/>
                <a:gd name="T38" fmla="*/ 18 w 28"/>
                <a:gd name="T39" fmla="*/ 50 h 64"/>
                <a:gd name="T40" fmla="*/ 26 w 28"/>
                <a:gd name="T41" fmla="*/ 44 h 64"/>
                <a:gd name="T42" fmla="*/ 26 w 28"/>
                <a:gd name="T43" fmla="*/ 42 h 64"/>
                <a:gd name="T44" fmla="*/ 26 w 28"/>
                <a:gd name="T45" fmla="*/ 40 h 64"/>
                <a:gd name="T46" fmla="*/ 28 w 28"/>
                <a:gd name="T47" fmla="*/ 38 h 64"/>
                <a:gd name="T48" fmla="*/ 28 w 28"/>
                <a:gd name="T49" fmla="*/ 36 h 64"/>
                <a:gd name="T50" fmla="*/ 28 w 28"/>
                <a:gd name="T51" fmla="*/ 36 h 64"/>
                <a:gd name="T52" fmla="*/ 26 w 28"/>
                <a:gd name="T53" fmla="*/ 34 h 64"/>
                <a:gd name="T54" fmla="*/ 26 w 28"/>
                <a:gd name="T55" fmla="*/ 32 h 64"/>
                <a:gd name="T56" fmla="*/ 26 w 28"/>
                <a:gd name="T57" fmla="*/ 28 h 64"/>
                <a:gd name="T58" fmla="*/ 26 w 28"/>
                <a:gd name="T59" fmla="*/ 24 h 64"/>
                <a:gd name="T60" fmla="*/ 26 w 28"/>
                <a:gd name="T61" fmla="*/ 22 h 64"/>
                <a:gd name="T62" fmla="*/ 26 w 28"/>
                <a:gd name="T63" fmla="*/ 18 h 64"/>
                <a:gd name="T64" fmla="*/ 24 w 28"/>
                <a:gd name="T65" fmla="*/ 14 h 64"/>
                <a:gd name="T66" fmla="*/ 22 w 28"/>
                <a:gd name="T67" fmla="*/ 8 h 64"/>
                <a:gd name="T68" fmla="*/ 20 w 28"/>
                <a:gd name="T69" fmla="*/ 4 h 64"/>
                <a:gd name="T70" fmla="*/ 20 w 28"/>
                <a:gd name="T71" fmla="*/ 4 h 64"/>
                <a:gd name="T72" fmla="*/ 18 w 28"/>
                <a:gd name="T73" fmla="*/ 2 h 64"/>
                <a:gd name="T74" fmla="*/ 16 w 28"/>
                <a:gd name="T75" fmla="*/ 0 h 64"/>
                <a:gd name="T76" fmla="*/ 12 w 28"/>
                <a:gd name="T77" fmla="*/ 0 h 64"/>
                <a:gd name="T78" fmla="*/ 8 w 28"/>
                <a:gd name="T79" fmla="*/ 0 h 64"/>
                <a:gd name="T80" fmla="*/ 8 w 28"/>
                <a:gd name="T81" fmla="*/ 0 h 64"/>
                <a:gd name="T82" fmla="*/ 6 w 28"/>
                <a:gd name="T83" fmla="*/ 2 h 64"/>
                <a:gd name="T84" fmla="*/ 6 w 28"/>
                <a:gd name="T85" fmla="*/ 2 h 64"/>
                <a:gd name="T86" fmla="*/ 0 w 28"/>
                <a:gd name="T87" fmla="*/ 2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8" h="64">
                  <a:moveTo>
                    <a:pt x="0" y="20"/>
                  </a:moveTo>
                  <a:lnTo>
                    <a:pt x="8" y="28"/>
                  </a:lnTo>
                  <a:lnTo>
                    <a:pt x="10" y="28"/>
                  </a:lnTo>
                  <a:lnTo>
                    <a:pt x="10" y="32"/>
                  </a:lnTo>
                  <a:lnTo>
                    <a:pt x="12" y="36"/>
                  </a:lnTo>
                  <a:lnTo>
                    <a:pt x="12" y="40"/>
                  </a:lnTo>
                  <a:lnTo>
                    <a:pt x="10" y="40"/>
                  </a:lnTo>
                  <a:lnTo>
                    <a:pt x="10" y="40"/>
                  </a:lnTo>
                  <a:lnTo>
                    <a:pt x="10" y="44"/>
                  </a:lnTo>
                  <a:lnTo>
                    <a:pt x="8" y="48"/>
                  </a:lnTo>
                  <a:lnTo>
                    <a:pt x="8" y="54"/>
                  </a:lnTo>
                  <a:lnTo>
                    <a:pt x="8" y="54"/>
                  </a:lnTo>
                  <a:lnTo>
                    <a:pt x="8" y="58"/>
                  </a:lnTo>
                  <a:lnTo>
                    <a:pt x="8" y="60"/>
                  </a:lnTo>
                  <a:lnTo>
                    <a:pt x="8" y="64"/>
                  </a:lnTo>
                  <a:lnTo>
                    <a:pt x="8" y="62"/>
                  </a:lnTo>
                  <a:lnTo>
                    <a:pt x="8" y="60"/>
                  </a:lnTo>
                  <a:lnTo>
                    <a:pt x="10" y="58"/>
                  </a:lnTo>
                  <a:lnTo>
                    <a:pt x="14" y="54"/>
                  </a:lnTo>
                  <a:lnTo>
                    <a:pt x="18" y="50"/>
                  </a:lnTo>
                  <a:lnTo>
                    <a:pt x="26" y="44"/>
                  </a:lnTo>
                  <a:lnTo>
                    <a:pt x="26" y="42"/>
                  </a:lnTo>
                  <a:lnTo>
                    <a:pt x="26" y="40"/>
                  </a:lnTo>
                  <a:lnTo>
                    <a:pt x="28" y="38"/>
                  </a:lnTo>
                  <a:lnTo>
                    <a:pt x="28" y="36"/>
                  </a:lnTo>
                  <a:lnTo>
                    <a:pt x="28" y="36"/>
                  </a:lnTo>
                  <a:lnTo>
                    <a:pt x="26" y="34"/>
                  </a:lnTo>
                  <a:lnTo>
                    <a:pt x="26" y="32"/>
                  </a:lnTo>
                  <a:lnTo>
                    <a:pt x="26" y="28"/>
                  </a:lnTo>
                  <a:lnTo>
                    <a:pt x="26" y="24"/>
                  </a:lnTo>
                  <a:lnTo>
                    <a:pt x="26" y="22"/>
                  </a:lnTo>
                  <a:lnTo>
                    <a:pt x="26" y="18"/>
                  </a:lnTo>
                  <a:lnTo>
                    <a:pt x="24" y="14"/>
                  </a:lnTo>
                  <a:lnTo>
                    <a:pt x="22" y="8"/>
                  </a:lnTo>
                  <a:lnTo>
                    <a:pt x="20" y="4"/>
                  </a:lnTo>
                  <a:lnTo>
                    <a:pt x="20" y="4"/>
                  </a:lnTo>
                  <a:lnTo>
                    <a:pt x="18" y="2"/>
                  </a:lnTo>
                  <a:lnTo>
                    <a:pt x="16" y="0"/>
                  </a:lnTo>
                  <a:lnTo>
                    <a:pt x="12" y="0"/>
                  </a:lnTo>
                  <a:lnTo>
                    <a:pt x="8" y="0"/>
                  </a:lnTo>
                  <a:lnTo>
                    <a:pt x="8" y="0"/>
                  </a:lnTo>
                  <a:lnTo>
                    <a:pt x="6" y="2"/>
                  </a:lnTo>
                  <a:lnTo>
                    <a:pt x="6" y="2"/>
                  </a:lnTo>
                  <a:lnTo>
                    <a:pt x="0" y="2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70" name="Freeform 428"/>
            <p:cNvSpPr/>
            <p:nvPr/>
          </p:nvSpPr>
          <p:spPr bwMode="gray">
            <a:xfrm>
              <a:off x="1076022" y="3422019"/>
              <a:ext cx="262898" cy="210917"/>
            </a:xfrm>
            <a:custGeom>
              <a:avLst/>
              <a:gdLst>
                <a:gd name="T0" fmla="*/ 20 w 142"/>
                <a:gd name="T1" fmla="*/ 42 h 114"/>
                <a:gd name="T2" fmla="*/ 20 w 142"/>
                <a:gd name="T3" fmla="*/ 40 h 114"/>
                <a:gd name="T4" fmla="*/ 18 w 142"/>
                <a:gd name="T5" fmla="*/ 38 h 114"/>
                <a:gd name="T6" fmla="*/ 20 w 142"/>
                <a:gd name="T7" fmla="*/ 36 h 114"/>
                <a:gd name="T8" fmla="*/ 14 w 142"/>
                <a:gd name="T9" fmla="*/ 34 h 114"/>
                <a:gd name="T10" fmla="*/ 6 w 142"/>
                <a:gd name="T11" fmla="*/ 30 h 114"/>
                <a:gd name="T12" fmla="*/ 0 w 142"/>
                <a:gd name="T13" fmla="*/ 26 h 114"/>
                <a:gd name="T14" fmla="*/ 2 w 142"/>
                <a:gd name="T15" fmla="*/ 24 h 114"/>
                <a:gd name="T16" fmla="*/ 20 w 142"/>
                <a:gd name="T17" fmla="*/ 16 h 114"/>
                <a:gd name="T18" fmla="*/ 32 w 142"/>
                <a:gd name="T19" fmla="*/ 12 h 114"/>
                <a:gd name="T20" fmla="*/ 54 w 142"/>
                <a:gd name="T21" fmla="*/ 6 h 114"/>
                <a:gd name="T22" fmla="*/ 58 w 142"/>
                <a:gd name="T23" fmla="*/ 2 h 114"/>
                <a:gd name="T24" fmla="*/ 60 w 142"/>
                <a:gd name="T25" fmla="*/ 0 h 114"/>
                <a:gd name="T26" fmla="*/ 68 w 142"/>
                <a:gd name="T27" fmla="*/ 24 h 114"/>
                <a:gd name="T28" fmla="*/ 86 w 142"/>
                <a:gd name="T29" fmla="*/ 24 h 114"/>
                <a:gd name="T30" fmla="*/ 92 w 142"/>
                <a:gd name="T31" fmla="*/ 22 h 114"/>
                <a:gd name="T32" fmla="*/ 102 w 142"/>
                <a:gd name="T33" fmla="*/ 18 h 114"/>
                <a:gd name="T34" fmla="*/ 108 w 142"/>
                <a:gd name="T35" fmla="*/ 20 h 114"/>
                <a:gd name="T36" fmla="*/ 110 w 142"/>
                <a:gd name="T37" fmla="*/ 26 h 114"/>
                <a:gd name="T38" fmla="*/ 110 w 142"/>
                <a:gd name="T39" fmla="*/ 32 h 114"/>
                <a:gd name="T40" fmla="*/ 120 w 142"/>
                <a:gd name="T41" fmla="*/ 42 h 114"/>
                <a:gd name="T42" fmla="*/ 124 w 142"/>
                <a:gd name="T43" fmla="*/ 44 h 114"/>
                <a:gd name="T44" fmla="*/ 128 w 142"/>
                <a:gd name="T45" fmla="*/ 56 h 114"/>
                <a:gd name="T46" fmla="*/ 132 w 142"/>
                <a:gd name="T47" fmla="*/ 64 h 114"/>
                <a:gd name="T48" fmla="*/ 136 w 142"/>
                <a:gd name="T49" fmla="*/ 70 h 114"/>
                <a:gd name="T50" fmla="*/ 138 w 142"/>
                <a:gd name="T51" fmla="*/ 74 h 114"/>
                <a:gd name="T52" fmla="*/ 138 w 142"/>
                <a:gd name="T53" fmla="*/ 78 h 114"/>
                <a:gd name="T54" fmla="*/ 136 w 142"/>
                <a:gd name="T55" fmla="*/ 80 h 114"/>
                <a:gd name="T56" fmla="*/ 134 w 142"/>
                <a:gd name="T57" fmla="*/ 94 h 114"/>
                <a:gd name="T58" fmla="*/ 128 w 142"/>
                <a:gd name="T59" fmla="*/ 112 h 114"/>
                <a:gd name="T60" fmla="*/ 112 w 142"/>
                <a:gd name="T61" fmla="*/ 110 h 114"/>
                <a:gd name="T62" fmla="*/ 112 w 142"/>
                <a:gd name="T63" fmla="*/ 104 h 114"/>
                <a:gd name="T64" fmla="*/ 112 w 142"/>
                <a:gd name="T65" fmla="*/ 102 h 114"/>
                <a:gd name="T66" fmla="*/ 110 w 142"/>
                <a:gd name="T67" fmla="*/ 92 h 114"/>
                <a:gd name="T68" fmla="*/ 108 w 142"/>
                <a:gd name="T69" fmla="*/ 86 h 114"/>
                <a:gd name="T70" fmla="*/ 106 w 142"/>
                <a:gd name="T71" fmla="*/ 82 h 114"/>
                <a:gd name="T72" fmla="*/ 98 w 142"/>
                <a:gd name="T73" fmla="*/ 78 h 114"/>
                <a:gd name="T74" fmla="*/ 94 w 142"/>
                <a:gd name="T75" fmla="*/ 80 h 114"/>
                <a:gd name="T76" fmla="*/ 92 w 142"/>
                <a:gd name="T77" fmla="*/ 80 h 114"/>
                <a:gd name="T78" fmla="*/ 64 w 142"/>
                <a:gd name="T79" fmla="*/ 76 h 114"/>
                <a:gd name="T80" fmla="*/ 58 w 142"/>
                <a:gd name="T81" fmla="*/ 74 h 114"/>
                <a:gd name="T82" fmla="*/ 52 w 142"/>
                <a:gd name="T83" fmla="*/ 70 h 114"/>
                <a:gd name="T84" fmla="*/ 46 w 142"/>
                <a:gd name="T85" fmla="*/ 60 h 114"/>
                <a:gd name="T86" fmla="*/ 38 w 142"/>
                <a:gd name="T87" fmla="*/ 6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2" h="114">
                  <a:moveTo>
                    <a:pt x="26" y="52"/>
                  </a:moveTo>
                  <a:lnTo>
                    <a:pt x="20" y="42"/>
                  </a:lnTo>
                  <a:lnTo>
                    <a:pt x="20" y="40"/>
                  </a:lnTo>
                  <a:lnTo>
                    <a:pt x="20" y="40"/>
                  </a:lnTo>
                  <a:lnTo>
                    <a:pt x="18" y="38"/>
                  </a:lnTo>
                  <a:lnTo>
                    <a:pt x="18" y="38"/>
                  </a:lnTo>
                  <a:lnTo>
                    <a:pt x="18" y="38"/>
                  </a:lnTo>
                  <a:lnTo>
                    <a:pt x="20" y="36"/>
                  </a:lnTo>
                  <a:lnTo>
                    <a:pt x="18" y="34"/>
                  </a:lnTo>
                  <a:lnTo>
                    <a:pt x="14" y="34"/>
                  </a:lnTo>
                  <a:lnTo>
                    <a:pt x="10" y="32"/>
                  </a:lnTo>
                  <a:lnTo>
                    <a:pt x="6" y="30"/>
                  </a:lnTo>
                  <a:lnTo>
                    <a:pt x="2" y="28"/>
                  </a:lnTo>
                  <a:lnTo>
                    <a:pt x="0" y="26"/>
                  </a:lnTo>
                  <a:lnTo>
                    <a:pt x="0" y="26"/>
                  </a:lnTo>
                  <a:lnTo>
                    <a:pt x="2" y="24"/>
                  </a:lnTo>
                  <a:lnTo>
                    <a:pt x="10" y="20"/>
                  </a:lnTo>
                  <a:lnTo>
                    <a:pt x="20" y="16"/>
                  </a:lnTo>
                  <a:lnTo>
                    <a:pt x="28" y="14"/>
                  </a:lnTo>
                  <a:lnTo>
                    <a:pt x="32" y="12"/>
                  </a:lnTo>
                  <a:lnTo>
                    <a:pt x="56" y="10"/>
                  </a:lnTo>
                  <a:lnTo>
                    <a:pt x="54" y="6"/>
                  </a:lnTo>
                  <a:lnTo>
                    <a:pt x="56" y="4"/>
                  </a:lnTo>
                  <a:lnTo>
                    <a:pt x="58" y="2"/>
                  </a:lnTo>
                  <a:lnTo>
                    <a:pt x="58" y="0"/>
                  </a:lnTo>
                  <a:lnTo>
                    <a:pt x="60" y="0"/>
                  </a:lnTo>
                  <a:lnTo>
                    <a:pt x="62" y="10"/>
                  </a:lnTo>
                  <a:lnTo>
                    <a:pt x="68" y="24"/>
                  </a:lnTo>
                  <a:lnTo>
                    <a:pt x="84" y="24"/>
                  </a:lnTo>
                  <a:lnTo>
                    <a:pt x="86" y="24"/>
                  </a:lnTo>
                  <a:lnTo>
                    <a:pt x="88" y="22"/>
                  </a:lnTo>
                  <a:lnTo>
                    <a:pt x="92" y="22"/>
                  </a:lnTo>
                  <a:lnTo>
                    <a:pt x="96" y="20"/>
                  </a:lnTo>
                  <a:lnTo>
                    <a:pt x="102" y="18"/>
                  </a:lnTo>
                  <a:lnTo>
                    <a:pt x="106" y="18"/>
                  </a:lnTo>
                  <a:lnTo>
                    <a:pt x="108" y="20"/>
                  </a:lnTo>
                  <a:lnTo>
                    <a:pt x="110" y="24"/>
                  </a:lnTo>
                  <a:lnTo>
                    <a:pt x="110" y="26"/>
                  </a:lnTo>
                  <a:lnTo>
                    <a:pt x="110" y="30"/>
                  </a:lnTo>
                  <a:lnTo>
                    <a:pt x="110" y="32"/>
                  </a:lnTo>
                  <a:lnTo>
                    <a:pt x="110" y="34"/>
                  </a:lnTo>
                  <a:lnTo>
                    <a:pt x="120" y="42"/>
                  </a:lnTo>
                  <a:lnTo>
                    <a:pt x="124" y="40"/>
                  </a:lnTo>
                  <a:lnTo>
                    <a:pt x="124" y="44"/>
                  </a:lnTo>
                  <a:lnTo>
                    <a:pt x="128" y="50"/>
                  </a:lnTo>
                  <a:lnTo>
                    <a:pt x="128" y="56"/>
                  </a:lnTo>
                  <a:lnTo>
                    <a:pt x="130" y="60"/>
                  </a:lnTo>
                  <a:lnTo>
                    <a:pt x="132" y="64"/>
                  </a:lnTo>
                  <a:lnTo>
                    <a:pt x="134" y="68"/>
                  </a:lnTo>
                  <a:lnTo>
                    <a:pt x="136" y="70"/>
                  </a:lnTo>
                  <a:lnTo>
                    <a:pt x="136" y="70"/>
                  </a:lnTo>
                  <a:lnTo>
                    <a:pt x="138" y="74"/>
                  </a:lnTo>
                  <a:lnTo>
                    <a:pt x="138" y="76"/>
                  </a:lnTo>
                  <a:lnTo>
                    <a:pt x="138" y="78"/>
                  </a:lnTo>
                  <a:lnTo>
                    <a:pt x="136" y="80"/>
                  </a:lnTo>
                  <a:lnTo>
                    <a:pt x="136" y="80"/>
                  </a:lnTo>
                  <a:lnTo>
                    <a:pt x="130" y="86"/>
                  </a:lnTo>
                  <a:lnTo>
                    <a:pt x="134" y="94"/>
                  </a:lnTo>
                  <a:lnTo>
                    <a:pt x="142" y="110"/>
                  </a:lnTo>
                  <a:lnTo>
                    <a:pt x="128" y="112"/>
                  </a:lnTo>
                  <a:lnTo>
                    <a:pt x="114" y="114"/>
                  </a:lnTo>
                  <a:lnTo>
                    <a:pt x="112" y="110"/>
                  </a:lnTo>
                  <a:lnTo>
                    <a:pt x="112" y="108"/>
                  </a:lnTo>
                  <a:lnTo>
                    <a:pt x="112" y="104"/>
                  </a:lnTo>
                  <a:lnTo>
                    <a:pt x="112" y="102"/>
                  </a:lnTo>
                  <a:lnTo>
                    <a:pt x="112" y="102"/>
                  </a:lnTo>
                  <a:lnTo>
                    <a:pt x="112" y="98"/>
                  </a:lnTo>
                  <a:lnTo>
                    <a:pt x="110" y="92"/>
                  </a:lnTo>
                  <a:lnTo>
                    <a:pt x="110" y="88"/>
                  </a:lnTo>
                  <a:lnTo>
                    <a:pt x="108" y="86"/>
                  </a:lnTo>
                  <a:lnTo>
                    <a:pt x="106" y="82"/>
                  </a:lnTo>
                  <a:lnTo>
                    <a:pt x="106" y="82"/>
                  </a:lnTo>
                  <a:lnTo>
                    <a:pt x="102" y="78"/>
                  </a:lnTo>
                  <a:lnTo>
                    <a:pt x="98" y="78"/>
                  </a:lnTo>
                  <a:lnTo>
                    <a:pt x="96" y="78"/>
                  </a:lnTo>
                  <a:lnTo>
                    <a:pt x="94" y="80"/>
                  </a:lnTo>
                  <a:lnTo>
                    <a:pt x="92" y="80"/>
                  </a:lnTo>
                  <a:lnTo>
                    <a:pt x="92" y="80"/>
                  </a:lnTo>
                  <a:lnTo>
                    <a:pt x="86" y="98"/>
                  </a:lnTo>
                  <a:lnTo>
                    <a:pt x="64" y="76"/>
                  </a:lnTo>
                  <a:lnTo>
                    <a:pt x="58" y="76"/>
                  </a:lnTo>
                  <a:lnTo>
                    <a:pt x="58" y="74"/>
                  </a:lnTo>
                  <a:lnTo>
                    <a:pt x="54" y="72"/>
                  </a:lnTo>
                  <a:lnTo>
                    <a:pt x="52" y="70"/>
                  </a:lnTo>
                  <a:lnTo>
                    <a:pt x="48" y="66"/>
                  </a:lnTo>
                  <a:lnTo>
                    <a:pt x="46" y="60"/>
                  </a:lnTo>
                  <a:lnTo>
                    <a:pt x="44" y="56"/>
                  </a:lnTo>
                  <a:lnTo>
                    <a:pt x="38" y="60"/>
                  </a:lnTo>
                  <a:lnTo>
                    <a:pt x="26" y="52"/>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71" name="Freeform 429"/>
            <p:cNvSpPr/>
            <p:nvPr/>
          </p:nvSpPr>
          <p:spPr bwMode="gray">
            <a:xfrm>
              <a:off x="1198032" y="3351670"/>
              <a:ext cx="140706" cy="107309"/>
            </a:xfrm>
            <a:custGeom>
              <a:avLst/>
              <a:gdLst>
                <a:gd name="T0" fmla="*/ 40 w 76"/>
                <a:gd name="T1" fmla="*/ 18 h 58"/>
                <a:gd name="T2" fmla="*/ 34 w 76"/>
                <a:gd name="T3" fmla="*/ 20 h 58"/>
                <a:gd name="T4" fmla="*/ 28 w 76"/>
                <a:gd name="T5" fmla="*/ 22 h 58"/>
                <a:gd name="T6" fmla="*/ 26 w 76"/>
                <a:gd name="T7" fmla="*/ 22 h 58"/>
                <a:gd name="T8" fmla="*/ 12 w 76"/>
                <a:gd name="T9" fmla="*/ 22 h 58"/>
                <a:gd name="T10" fmla="*/ 10 w 76"/>
                <a:gd name="T11" fmla="*/ 20 h 58"/>
                <a:gd name="T12" fmla="*/ 6 w 76"/>
                <a:gd name="T13" fmla="*/ 16 h 58"/>
                <a:gd name="T14" fmla="*/ 4 w 76"/>
                <a:gd name="T15" fmla="*/ 18 h 58"/>
                <a:gd name="T16" fmla="*/ 0 w 76"/>
                <a:gd name="T17" fmla="*/ 24 h 58"/>
                <a:gd name="T18" fmla="*/ 0 w 76"/>
                <a:gd name="T19" fmla="*/ 32 h 58"/>
                <a:gd name="T20" fmla="*/ 0 w 76"/>
                <a:gd name="T21" fmla="*/ 34 h 58"/>
                <a:gd name="T22" fmla="*/ 2 w 76"/>
                <a:gd name="T23" fmla="*/ 42 h 58"/>
                <a:gd name="T24" fmla="*/ 4 w 76"/>
                <a:gd name="T25" fmla="*/ 52 h 58"/>
                <a:gd name="T26" fmla="*/ 8 w 76"/>
                <a:gd name="T27" fmla="*/ 58 h 58"/>
                <a:gd name="T28" fmla="*/ 26 w 76"/>
                <a:gd name="T29" fmla="*/ 58 h 58"/>
                <a:gd name="T30" fmla="*/ 32 w 76"/>
                <a:gd name="T31" fmla="*/ 56 h 58"/>
                <a:gd name="T32" fmla="*/ 38 w 76"/>
                <a:gd name="T33" fmla="*/ 54 h 58"/>
                <a:gd name="T34" fmla="*/ 46 w 76"/>
                <a:gd name="T35" fmla="*/ 52 h 58"/>
                <a:gd name="T36" fmla="*/ 52 w 76"/>
                <a:gd name="T37" fmla="*/ 54 h 58"/>
                <a:gd name="T38" fmla="*/ 56 w 76"/>
                <a:gd name="T39" fmla="*/ 54 h 58"/>
                <a:gd name="T40" fmla="*/ 58 w 76"/>
                <a:gd name="T41" fmla="*/ 52 h 58"/>
                <a:gd name="T42" fmla="*/ 62 w 76"/>
                <a:gd name="T43" fmla="*/ 48 h 58"/>
                <a:gd name="T44" fmla="*/ 68 w 76"/>
                <a:gd name="T45" fmla="*/ 42 h 58"/>
                <a:gd name="T46" fmla="*/ 72 w 76"/>
                <a:gd name="T47" fmla="*/ 30 h 58"/>
                <a:gd name="T48" fmla="*/ 72 w 76"/>
                <a:gd name="T49" fmla="*/ 24 h 58"/>
                <a:gd name="T50" fmla="*/ 74 w 76"/>
                <a:gd name="T51" fmla="*/ 16 h 58"/>
                <a:gd name="T52" fmla="*/ 76 w 76"/>
                <a:gd name="T53" fmla="*/ 10 h 58"/>
                <a:gd name="T54" fmla="*/ 70 w 76"/>
                <a:gd name="T55" fmla="*/ 0 h 58"/>
                <a:gd name="T56" fmla="*/ 66 w 76"/>
                <a:gd name="T57" fmla="*/ 2 h 58"/>
                <a:gd name="T58" fmla="*/ 56 w 76"/>
                <a:gd name="T59" fmla="*/ 2 h 58"/>
                <a:gd name="T60" fmla="*/ 54 w 76"/>
                <a:gd name="T61" fmla="*/ 4 h 58"/>
                <a:gd name="T62" fmla="*/ 46 w 76"/>
                <a:gd name="T63" fmla="*/ 8 h 58"/>
                <a:gd name="T64" fmla="*/ 46 w 76"/>
                <a:gd name="T65" fmla="*/ 12 h 58"/>
                <a:gd name="T66" fmla="*/ 44 w 76"/>
                <a:gd name="T67" fmla="*/ 16 h 58"/>
                <a:gd name="T68" fmla="*/ 42 w 76"/>
                <a:gd name="T69" fmla="*/ 18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58">
                  <a:moveTo>
                    <a:pt x="42" y="18"/>
                  </a:moveTo>
                  <a:lnTo>
                    <a:pt x="40" y="18"/>
                  </a:lnTo>
                  <a:lnTo>
                    <a:pt x="36" y="18"/>
                  </a:lnTo>
                  <a:lnTo>
                    <a:pt x="34" y="20"/>
                  </a:lnTo>
                  <a:lnTo>
                    <a:pt x="30" y="22"/>
                  </a:lnTo>
                  <a:lnTo>
                    <a:pt x="28" y="22"/>
                  </a:lnTo>
                  <a:lnTo>
                    <a:pt x="28" y="22"/>
                  </a:lnTo>
                  <a:lnTo>
                    <a:pt x="26" y="22"/>
                  </a:lnTo>
                  <a:lnTo>
                    <a:pt x="20" y="24"/>
                  </a:lnTo>
                  <a:lnTo>
                    <a:pt x="12" y="22"/>
                  </a:lnTo>
                  <a:lnTo>
                    <a:pt x="12" y="22"/>
                  </a:lnTo>
                  <a:lnTo>
                    <a:pt x="10" y="20"/>
                  </a:lnTo>
                  <a:lnTo>
                    <a:pt x="8" y="18"/>
                  </a:lnTo>
                  <a:lnTo>
                    <a:pt x="6" y="16"/>
                  </a:lnTo>
                  <a:lnTo>
                    <a:pt x="6" y="18"/>
                  </a:lnTo>
                  <a:lnTo>
                    <a:pt x="4" y="18"/>
                  </a:lnTo>
                  <a:lnTo>
                    <a:pt x="2" y="20"/>
                  </a:lnTo>
                  <a:lnTo>
                    <a:pt x="0" y="24"/>
                  </a:lnTo>
                  <a:lnTo>
                    <a:pt x="0" y="28"/>
                  </a:lnTo>
                  <a:lnTo>
                    <a:pt x="0" y="32"/>
                  </a:lnTo>
                  <a:lnTo>
                    <a:pt x="0" y="34"/>
                  </a:lnTo>
                  <a:lnTo>
                    <a:pt x="0" y="34"/>
                  </a:lnTo>
                  <a:lnTo>
                    <a:pt x="0" y="38"/>
                  </a:lnTo>
                  <a:lnTo>
                    <a:pt x="2" y="42"/>
                  </a:lnTo>
                  <a:lnTo>
                    <a:pt x="4" y="48"/>
                  </a:lnTo>
                  <a:lnTo>
                    <a:pt x="4" y="52"/>
                  </a:lnTo>
                  <a:lnTo>
                    <a:pt x="6" y="56"/>
                  </a:lnTo>
                  <a:lnTo>
                    <a:pt x="8" y="58"/>
                  </a:lnTo>
                  <a:lnTo>
                    <a:pt x="24" y="58"/>
                  </a:lnTo>
                  <a:lnTo>
                    <a:pt x="26" y="58"/>
                  </a:lnTo>
                  <a:lnTo>
                    <a:pt x="28" y="58"/>
                  </a:lnTo>
                  <a:lnTo>
                    <a:pt x="32" y="56"/>
                  </a:lnTo>
                  <a:lnTo>
                    <a:pt x="36" y="54"/>
                  </a:lnTo>
                  <a:lnTo>
                    <a:pt x="38" y="54"/>
                  </a:lnTo>
                  <a:lnTo>
                    <a:pt x="46" y="52"/>
                  </a:lnTo>
                  <a:lnTo>
                    <a:pt x="46" y="52"/>
                  </a:lnTo>
                  <a:lnTo>
                    <a:pt x="48" y="54"/>
                  </a:lnTo>
                  <a:lnTo>
                    <a:pt x="52" y="54"/>
                  </a:lnTo>
                  <a:lnTo>
                    <a:pt x="54" y="54"/>
                  </a:lnTo>
                  <a:lnTo>
                    <a:pt x="56" y="54"/>
                  </a:lnTo>
                  <a:lnTo>
                    <a:pt x="56" y="52"/>
                  </a:lnTo>
                  <a:lnTo>
                    <a:pt x="58" y="52"/>
                  </a:lnTo>
                  <a:lnTo>
                    <a:pt x="60" y="52"/>
                  </a:lnTo>
                  <a:lnTo>
                    <a:pt x="62" y="48"/>
                  </a:lnTo>
                  <a:lnTo>
                    <a:pt x="66" y="46"/>
                  </a:lnTo>
                  <a:lnTo>
                    <a:pt x="68" y="42"/>
                  </a:lnTo>
                  <a:lnTo>
                    <a:pt x="70" y="36"/>
                  </a:lnTo>
                  <a:lnTo>
                    <a:pt x="72" y="30"/>
                  </a:lnTo>
                  <a:lnTo>
                    <a:pt x="72" y="28"/>
                  </a:lnTo>
                  <a:lnTo>
                    <a:pt x="72" y="24"/>
                  </a:lnTo>
                  <a:lnTo>
                    <a:pt x="72" y="20"/>
                  </a:lnTo>
                  <a:lnTo>
                    <a:pt x="74" y="16"/>
                  </a:lnTo>
                  <a:lnTo>
                    <a:pt x="74" y="12"/>
                  </a:lnTo>
                  <a:lnTo>
                    <a:pt x="76" y="10"/>
                  </a:lnTo>
                  <a:lnTo>
                    <a:pt x="70" y="0"/>
                  </a:lnTo>
                  <a:lnTo>
                    <a:pt x="70" y="0"/>
                  </a:lnTo>
                  <a:lnTo>
                    <a:pt x="68" y="2"/>
                  </a:lnTo>
                  <a:lnTo>
                    <a:pt x="66" y="2"/>
                  </a:lnTo>
                  <a:lnTo>
                    <a:pt x="62" y="2"/>
                  </a:lnTo>
                  <a:lnTo>
                    <a:pt x="56" y="2"/>
                  </a:lnTo>
                  <a:lnTo>
                    <a:pt x="56" y="2"/>
                  </a:lnTo>
                  <a:lnTo>
                    <a:pt x="54" y="4"/>
                  </a:lnTo>
                  <a:lnTo>
                    <a:pt x="52" y="4"/>
                  </a:lnTo>
                  <a:lnTo>
                    <a:pt x="46" y="8"/>
                  </a:lnTo>
                  <a:lnTo>
                    <a:pt x="46" y="10"/>
                  </a:lnTo>
                  <a:lnTo>
                    <a:pt x="46" y="12"/>
                  </a:lnTo>
                  <a:lnTo>
                    <a:pt x="46" y="14"/>
                  </a:lnTo>
                  <a:lnTo>
                    <a:pt x="44" y="16"/>
                  </a:lnTo>
                  <a:lnTo>
                    <a:pt x="44" y="18"/>
                  </a:lnTo>
                  <a:lnTo>
                    <a:pt x="42" y="18"/>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72" name="Freeform 430"/>
            <p:cNvSpPr/>
            <p:nvPr/>
          </p:nvSpPr>
          <p:spPr bwMode="gray">
            <a:xfrm>
              <a:off x="1090651" y="3273963"/>
              <a:ext cx="255493" cy="122110"/>
            </a:xfrm>
            <a:custGeom>
              <a:avLst/>
              <a:gdLst>
                <a:gd name="T0" fmla="*/ 134 w 138"/>
                <a:gd name="T1" fmla="*/ 22 h 66"/>
                <a:gd name="T2" fmla="*/ 130 w 138"/>
                <a:gd name="T3" fmla="*/ 18 h 66"/>
                <a:gd name="T4" fmla="*/ 126 w 138"/>
                <a:gd name="T5" fmla="*/ 16 h 66"/>
                <a:gd name="T6" fmla="*/ 118 w 138"/>
                <a:gd name="T7" fmla="*/ 12 h 66"/>
                <a:gd name="T8" fmla="*/ 110 w 138"/>
                <a:gd name="T9" fmla="*/ 14 h 66"/>
                <a:gd name="T10" fmla="*/ 106 w 138"/>
                <a:gd name="T11" fmla="*/ 18 h 66"/>
                <a:gd name="T12" fmla="*/ 104 w 138"/>
                <a:gd name="T13" fmla="*/ 20 h 66"/>
                <a:gd name="T14" fmla="*/ 104 w 138"/>
                <a:gd name="T15" fmla="*/ 24 h 66"/>
                <a:gd name="T16" fmla="*/ 100 w 138"/>
                <a:gd name="T17" fmla="*/ 22 h 66"/>
                <a:gd name="T18" fmla="*/ 94 w 138"/>
                <a:gd name="T19" fmla="*/ 24 h 66"/>
                <a:gd name="T20" fmla="*/ 90 w 138"/>
                <a:gd name="T21" fmla="*/ 24 h 66"/>
                <a:gd name="T22" fmla="*/ 84 w 138"/>
                <a:gd name="T23" fmla="*/ 22 h 66"/>
                <a:gd name="T24" fmla="*/ 76 w 138"/>
                <a:gd name="T25" fmla="*/ 20 h 66"/>
                <a:gd name="T26" fmla="*/ 60 w 138"/>
                <a:gd name="T27" fmla="*/ 14 h 66"/>
                <a:gd name="T28" fmla="*/ 46 w 138"/>
                <a:gd name="T29" fmla="*/ 8 h 66"/>
                <a:gd name="T30" fmla="*/ 36 w 138"/>
                <a:gd name="T31" fmla="*/ 4 h 66"/>
                <a:gd name="T32" fmla="*/ 30 w 138"/>
                <a:gd name="T33" fmla="*/ 0 h 66"/>
                <a:gd name="T34" fmla="*/ 28 w 138"/>
                <a:gd name="T35" fmla="*/ 2 h 66"/>
                <a:gd name="T36" fmla="*/ 28 w 138"/>
                <a:gd name="T37" fmla="*/ 4 h 66"/>
                <a:gd name="T38" fmla="*/ 26 w 138"/>
                <a:gd name="T39" fmla="*/ 6 h 66"/>
                <a:gd name="T40" fmla="*/ 24 w 138"/>
                <a:gd name="T41" fmla="*/ 4 h 66"/>
                <a:gd name="T42" fmla="*/ 22 w 138"/>
                <a:gd name="T43" fmla="*/ 4 h 66"/>
                <a:gd name="T44" fmla="*/ 20 w 138"/>
                <a:gd name="T45" fmla="*/ 0 h 66"/>
                <a:gd name="T46" fmla="*/ 18 w 138"/>
                <a:gd name="T47" fmla="*/ 0 h 66"/>
                <a:gd name="T48" fmla="*/ 18 w 138"/>
                <a:gd name="T49" fmla="*/ 4 h 66"/>
                <a:gd name="T50" fmla="*/ 14 w 138"/>
                <a:gd name="T51" fmla="*/ 6 h 66"/>
                <a:gd name="T52" fmla="*/ 12 w 138"/>
                <a:gd name="T53" fmla="*/ 6 h 66"/>
                <a:gd name="T54" fmla="*/ 6 w 138"/>
                <a:gd name="T55" fmla="*/ 6 h 66"/>
                <a:gd name="T56" fmla="*/ 4 w 138"/>
                <a:gd name="T57" fmla="*/ 8 h 66"/>
                <a:gd name="T58" fmla="*/ 0 w 138"/>
                <a:gd name="T59" fmla="*/ 8 h 66"/>
                <a:gd name="T60" fmla="*/ 8 w 138"/>
                <a:gd name="T61" fmla="*/ 20 h 66"/>
                <a:gd name="T62" fmla="*/ 16 w 138"/>
                <a:gd name="T63" fmla="*/ 42 h 66"/>
                <a:gd name="T64" fmla="*/ 18 w 138"/>
                <a:gd name="T65" fmla="*/ 42 h 66"/>
                <a:gd name="T66" fmla="*/ 18 w 138"/>
                <a:gd name="T67" fmla="*/ 44 h 66"/>
                <a:gd name="T68" fmla="*/ 20 w 138"/>
                <a:gd name="T69" fmla="*/ 46 h 66"/>
                <a:gd name="T70" fmla="*/ 24 w 138"/>
                <a:gd name="T71" fmla="*/ 46 h 66"/>
                <a:gd name="T72" fmla="*/ 30 w 138"/>
                <a:gd name="T73" fmla="*/ 46 h 66"/>
                <a:gd name="T74" fmla="*/ 34 w 138"/>
                <a:gd name="T75" fmla="*/ 42 h 66"/>
                <a:gd name="T76" fmla="*/ 42 w 138"/>
                <a:gd name="T77" fmla="*/ 44 h 66"/>
                <a:gd name="T78" fmla="*/ 42 w 138"/>
                <a:gd name="T79" fmla="*/ 46 h 66"/>
                <a:gd name="T80" fmla="*/ 44 w 138"/>
                <a:gd name="T81" fmla="*/ 48 h 66"/>
                <a:gd name="T82" fmla="*/ 52 w 138"/>
                <a:gd name="T83" fmla="*/ 50 h 66"/>
                <a:gd name="T84" fmla="*/ 60 w 138"/>
                <a:gd name="T85" fmla="*/ 52 h 66"/>
                <a:gd name="T86" fmla="*/ 62 w 138"/>
                <a:gd name="T87" fmla="*/ 58 h 66"/>
                <a:gd name="T88" fmla="*/ 68 w 138"/>
                <a:gd name="T89" fmla="*/ 64 h 66"/>
                <a:gd name="T90" fmla="*/ 72 w 138"/>
                <a:gd name="T91" fmla="*/ 64 h 66"/>
                <a:gd name="T92" fmla="*/ 78 w 138"/>
                <a:gd name="T93" fmla="*/ 66 h 66"/>
                <a:gd name="T94" fmla="*/ 86 w 138"/>
                <a:gd name="T95" fmla="*/ 64 h 66"/>
                <a:gd name="T96" fmla="*/ 90 w 138"/>
                <a:gd name="T97" fmla="*/ 62 h 66"/>
                <a:gd name="T98" fmla="*/ 98 w 138"/>
                <a:gd name="T99" fmla="*/ 60 h 66"/>
                <a:gd name="T100" fmla="*/ 102 w 138"/>
                <a:gd name="T101" fmla="*/ 58 h 66"/>
                <a:gd name="T102" fmla="*/ 104 w 138"/>
                <a:gd name="T103" fmla="*/ 54 h 66"/>
                <a:gd name="T104" fmla="*/ 104 w 138"/>
                <a:gd name="T105" fmla="*/ 50 h 66"/>
                <a:gd name="T106" fmla="*/ 108 w 138"/>
                <a:gd name="T107" fmla="*/ 48 h 66"/>
                <a:gd name="T108" fmla="*/ 112 w 138"/>
                <a:gd name="T109" fmla="*/ 44 h 66"/>
                <a:gd name="T110" fmla="*/ 118 w 138"/>
                <a:gd name="T111" fmla="*/ 46 h 66"/>
                <a:gd name="T112" fmla="*/ 126 w 138"/>
                <a:gd name="T113" fmla="*/ 44 h 66"/>
                <a:gd name="T114" fmla="*/ 130 w 138"/>
                <a:gd name="T115" fmla="*/ 40 h 66"/>
                <a:gd name="T116" fmla="*/ 136 w 138"/>
                <a:gd name="T117" fmla="*/ 38 h 66"/>
                <a:gd name="T118" fmla="*/ 138 w 138"/>
                <a:gd name="T119" fmla="*/ 38 h 66"/>
                <a:gd name="T120" fmla="*/ 136 w 138"/>
                <a:gd name="T121" fmla="*/ 36 h 66"/>
                <a:gd name="T122" fmla="*/ 136 w 138"/>
                <a:gd name="T123" fmla="*/ 30 h 66"/>
                <a:gd name="T124" fmla="*/ 138 w 138"/>
                <a:gd name="T125" fmla="*/ 2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8" h="66">
                  <a:moveTo>
                    <a:pt x="138" y="24"/>
                  </a:moveTo>
                  <a:lnTo>
                    <a:pt x="134" y="22"/>
                  </a:lnTo>
                  <a:lnTo>
                    <a:pt x="132" y="20"/>
                  </a:lnTo>
                  <a:lnTo>
                    <a:pt x="130" y="18"/>
                  </a:lnTo>
                  <a:lnTo>
                    <a:pt x="128" y="16"/>
                  </a:lnTo>
                  <a:lnTo>
                    <a:pt x="126" y="16"/>
                  </a:lnTo>
                  <a:lnTo>
                    <a:pt x="122" y="12"/>
                  </a:lnTo>
                  <a:lnTo>
                    <a:pt x="118" y="12"/>
                  </a:lnTo>
                  <a:lnTo>
                    <a:pt x="114" y="14"/>
                  </a:lnTo>
                  <a:lnTo>
                    <a:pt x="110" y="14"/>
                  </a:lnTo>
                  <a:lnTo>
                    <a:pt x="108" y="16"/>
                  </a:lnTo>
                  <a:lnTo>
                    <a:pt x="106" y="18"/>
                  </a:lnTo>
                  <a:lnTo>
                    <a:pt x="104" y="18"/>
                  </a:lnTo>
                  <a:lnTo>
                    <a:pt x="104" y="20"/>
                  </a:lnTo>
                  <a:lnTo>
                    <a:pt x="104" y="22"/>
                  </a:lnTo>
                  <a:lnTo>
                    <a:pt x="104" y="24"/>
                  </a:lnTo>
                  <a:lnTo>
                    <a:pt x="102" y="24"/>
                  </a:lnTo>
                  <a:lnTo>
                    <a:pt x="100" y="22"/>
                  </a:lnTo>
                  <a:lnTo>
                    <a:pt x="96" y="22"/>
                  </a:lnTo>
                  <a:lnTo>
                    <a:pt x="94" y="24"/>
                  </a:lnTo>
                  <a:lnTo>
                    <a:pt x="92" y="24"/>
                  </a:lnTo>
                  <a:lnTo>
                    <a:pt x="90" y="24"/>
                  </a:lnTo>
                  <a:lnTo>
                    <a:pt x="84" y="26"/>
                  </a:lnTo>
                  <a:lnTo>
                    <a:pt x="84" y="22"/>
                  </a:lnTo>
                  <a:lnTo>
                    <a:pt x="80" y="22"/>
                  </a:lnTo>
                  <a:lnTo>
                    <a:pt x="76" y="20"/>
                  </a:lnTo>
                  <a:lnTo>
                    <a:pt x="68" y="14"/>
                  </a:lnTo>
                  <a:lnTo>
                    <a:pt x="60" y="14"/>
                  </a:lnTo>
                  <a:lnTo>
                    <a:pt x="58" y="8"/>
                  </a:lnTo>
                  <a:lnTo>
                    <a:pt x="46" y="8"/>
                  </a:lnTo>
                  <a:lnTo>
                    <a:pt x="42" y="4"/>
                  </a:lnTo>
                  <a:lnTo>
                    <a:pt x="36" y="4"/>
                  </a:lnTo>
                  <a:lnTo>
                    <a:pt x="34" y="0"/>
                  </a:lnTo>
                  <a:lnTo>
                    <a:pt x="30" y="0"/>
                  </a:lnTo>
                  <a:lnTo>
                    <a:pt x="30" y="2"/>
                  </a:lnTo>
                  <a:lnTo>
                    <a:pt x="28" y="2"/>
                  </a:lnTo>
                  <a:lnTo>
                    <a:pt x="28" y="4"/>
                  </a:lnTo>
                  <a:lnTo>
                    <a:pt x="28" y="4"/>
                  </a:lnTo>
                  <a:lnTo>
                    <a:pt x="28" y="6"/>
                  </a:lnTo>
                  <a:lnTo>
                    <a:pt x="26" y="6"/>
                  </a:lnTo>
                  <a:lnTo>
                    <a:pt x="24" y="6"/>
                  </a:lnTo>
                  <a:lnTo>
                    <a:pt x="24" y="4"/>
                  </a:lnTo>
                  <a:lnTo>
                    <a:pt x="22" y="4"/>
                  </a:lnTo>
                  <a:lnTo>
                    <a:pt x="22" y="4"/>
                  </a:lnTo>
                  <a:lnTo>
                    <a:pt x="22" y="2"/>
                  </a:lnTo>
                  <a:lnTo>
                    <a:pt x="20" y="0"/>
                  </a:lnTo>
                  <a:lnTo>
                    <a:pt x="18" y="0"/>
                  </a:lnTo>
                  <a:lnTo>
                    <a:pt x="18" y="0"/>
                  </a:lnTo>
                  <a:lnTo>
                    <a:pt x="20" y="4"/>
                  </a:lnTo>
                  <a:lnTo>
                    <a:pt x="18" y="4"/>
                  </a:lnTo>
                  <a:lnTo>
                    <a:pt x="16" y="4"/>
                  </a:lnTo>
                  <a:lnTo>
                    <a:pt x="14" y="6"/>
                  </a:lnTo>
                  <a:lnTo>
                    <a:pt x="12" y="6"/>
                  </a:lnTo>
                  <a:lnTo>
                    <a:pt x="12" y="6"/>
                  </a:lnTo>
                  <a:lnTo>
                    <a:pt x="8" y="6"/>
                  </a:lnTo>
                  <a:lnTo>
                    <a:pt x="6" y="6"/>
                  </a:lnTo>
                  <a:lnTo>
                    <a:pt x="6" y="8"/>
                  </a:lnTo>
                  <a:lnTo>
                    <a:pt x="4" y="8"/>
                  </a:lnTo>
                  <a:lnTo>
                    <a:pt x="2" y="8"/>
                  </a:lnTo>
                  <a:lnTo>
                    <a:pt x="0" y="8"/>
                  </a:lnTo>
                  <a:lnTo>
                    <a:pt x="0" y="18"/>
                  </a:lnTo>
                  <a:lnTo>
                    <a:pt x="8" y="20"/>
                  </a:lnTo>
                  <a:lnTo>
                    <a:pt x="12" y="26"/>
                  </a:lnTo>
                  <a:lnTo>
                    <a:pt x="16" y="42"/>
                  </a:lnTo>
                  <a:lnTo>
                    <a:pt x="16" y="42"/>
                  </a:lnTo>
                  <a:lnTo>
                    <a:pt x="18" y="42"/>
                  </a:lnTo>
                  <a:lnTo>
                    <a:pt x="18" y="44"/>
                  </a:lnTo>
                  <a:lnTo>
                    <a:pt x="18" y="44"/>
                  </a:lnTo>
                  <a:lnTo>
                    <a:pt x="18" y="46"/>
                  </a:lnTo>
                  <a:lnTo>
                    <a:pt x="20" y="46"/>
                  </a:lnTo>
                  <a:lnTo>
                    <a:pt x="22" y="46"/>
                  </a:lnTo>
                  <a:lnTo>
                    <a:pt x="24" y="46"/>
                  </a:lnTo>
                  <a:lnTo>
                    <a:pt x="26" y="48"/>
                  </a:lnTo>
                  <a:lnTo>
                    <a:pt x="30" y="46"/>
                  </a:lnTo>
                  <a:lnTo>
                    <a:pt x="32" y="46"/>
                  </a:lnTo>
                  <a:lnTo>
                    <a:pt x="34" y="42"/>
                  </a:lnTo>
                  <a:lnTo>
                    <a:pt x="42" y="42"/>
                  </a:lnTo>
                  <a:lnTo>
                    <a:pt x="42" y="44"/>
                  </a:lnTo>
                  <a:lnTo>
                    <a:pt x="42" y="44"/>
                  </a:lnTo>
                  <a:lnTo>
                    <a:pt x="42" y="46"/>
                  </a:lnTo>
                  <a:lnTo>
                    <a:pt x="42" y="48"/>
                  </a:lnTo>
                  <a:lnTo>
                    <a:pt x="44" y="48"/>
                  </a:lnTo>
                  <a:lnTo>
                    <a:pt x="46" y="50"/>
                  </a:lnTo>
                  <a:lnTo>
                    <a:pt x="52" y="50"/>
                  </a:lnTo>
                  <a:lnTo>
                    <a:pt x="58" y="50"/>
                  </a:lnTo>
                  <a:lnTo>
                    <a:pt x="60" y="52"/>
                  </a:lnTo>
                  <a:lnTo>
                    <a:pt x="60" y="54"/>
                  </a:lnTo>
                  <a:lnTo>
                    <a:pt x="62" y="58"/>
                  </a:lnTo>
                  <a:lnTo>
                    <a:pt x="66" y="60"/>
                  </a:lnTo>
                  <a:lnTo>
                    <a:pt x="68" y="64"/>
                  </a:lnTo>
                  <a:lnTo>
                    <a:pt x="70" y="64"/>
                  </a:lnTo>
                  <a:lnTo>
                    <a:pt x="72" y="64"/>
                  </a:lnTo>
                  <a:lnTo>
                    <a:pt x="74" y="66"/>
                  </a:lnTo>
                  <a:lnTo>
                    <a:pt x="78" y="66"/>
                  </a:lnTo>
                  <a:lnTo>
                    <a:pt x="82" y="66"/>
                  </a:lnTo>
                  <a:lnTo>
                    <a:pt x="86" y="64"/>
                  </a:lnTo>
                  <a:lnTo>
                    <a:pt x="86" y="64"/>
                  </a:lnTo>
                  <a:lnTo>
                    <a:pt x="90" y="62"/>
                  </a:lnTo>
                  <a:lnTo>
                    <a:pt x="94" y="60"/>
                  </a:lnTo>
                  <a:lnTo>
                    <a:pt x="98" y="60"/>
                  </a:lnTo>
                  <a:lnTo>
                    <a:pt x="102" y="60"/>
                  </a:lnTo>
                  <a:lnTo>
                    <a:pt x="102" y="58"/>
                  </a:lnTo>
                  <a:lnTo>
                    <a:pt x="104" y="56"/>
                  </a:lnTo>
                  <a:lnTo>
                    <a:pt x="104" y="54"/>
                  </a:lnTo>
                  <a:lnTo>
                    <a:pt x="104" y="52"/>
                  </a:lnTo>
                  <a:lnTo>
                    <a:pt x="104" y="50"/>
                  </a:lnTo>
                  <a:lnTo>
                    <a:pt x="106" y="50"/>
                  </a:lnTo>
                  <a:lnTo>
                    <a:pt x="108" y="48"/>
                  </a:lnTo>
                  <a:lnTo>
                    <a:pt x="110" y="46"/>
                  </a:lnTo>
                  <a:lnTo>
                    <a:pt x="112" y="44"/>
                  </a:lnTo>
                  <a:lnTo>
                    <a:pt x="114" y="44"/>
                  </a:lnTo>
                  <a:lnTo>
                    <a:pt x="118" y="46"/>
                  </a:lnTo>
                  <a:lnTo>
                    <a:pt x="122" y="44"/>
                  </a:lnTo>
                  <a:lnTo>
                    <a:pt x="126" y="44"/>
                  </a:lnTo>
                  <a:lnTo>
                    <a:pt x="128" y="42"/>
                  </a:lnTo>
                  <a:lnTo>
                    <a:pt x="130" y="40"/>
                  </a:lnTo>
                  <a:lnTo>
                    <a:pt x="132" y="38"/>
                  </a:lnTo>
                  <a:lnTo>
                    <a:pt x="136" y="38"/>
                  </a:lnTo>
                  <a:lnTo>
                    <a:pt x="138" y="38"/>
                  </a:lnTo>
                  <a:lnTo>
                    <a:pt x="138" y="38"/>
                  </a:lnTo>
                  <a:lnTo>
                    <a:pt x="138" y="38"/>
                  </a:lnTo>
                  <a:lnTo>
                    <a:pt x="136" y="36"/>
                  </a:lnTo>
                  <a:lnTo>
                    <a:pt x="136" y="34"/>
                  </a:lnTo>
                  <a:lnTo>
                    <a:pt x="136" y="30"/>
                  </a:lnTo>
                  <a:lnTo>
                    <a:pt x="138" y="26"/>
                  </a:lnTo>
                  <a:lnTo>
                    <a:pt x="138" y="24"/>
                  </a:lnTo>
                </a:path>
              </a:pathLst>
            </a:custGeom>
            <a:solidFill>
              <a:srgbClr val="007150"/>
            </a:solidFill>
            <a:ln w="6350">
              <a:solidFill>
                <a:schemeClr val="bg1"/>
              </a:solidFill>
              <a:prstDash val="solid"/>
              <a:round/>
            </a:ln>
            <a:effectLst/>
          </p:spPr>
          <p:txBody>
            <a:bodyPr/>
            <a:lstStyle/>
            <a:p>
              <a:endParaRPr lang="zh-CN" altLang="en-US">
                <a:ea typeface="微软雅黑"/>
              </a:endParaRPr>
            </a:p>
          </p:txBody>
        </p:sp>
        <p:sp>
          <p:nvSpPr>
            <p:cNvPr id="73" name="Freeform 431"/>
            <p:cNvSpPr/>
            <p:nvPr/>
          </p:nvSpPr>
          <p:spPr bwMode="gray">
            <a:xfrm>
              <a:off x="1120555" y="3073734"/>
              <a:ext cx="281412" cy="225718"/>
            </a:xfrm>
            <a:custGeom>
              <a:avLst/>
              <a:gdLst>
                <a:gd name="T0" fmla="*/ 84 w 152"/>
                <a:gd name="T1" fmla="*/ 2 h 122"/>
                <a:gd name="T2" fmla="*/ 80 w 152"/>
                <a:gd name="T3" fmla="*/ 10 h 122"/>
                <a:gd name="T4" fmla="*/ 60 w 152"/>
                <a:gd name="T5" fmla="*/ 18 h 122"/>
                <a:gd name="T6" fmla="*/ 52 w 152"/>
                <a:gd name="T7" fmla="*/ 18 h 122"/>
                <a:gd name="T8" fmla="*/ 46 w 152"/>
                <a:gd name="T9" fmla="*/ 16 h 122"/>
                <a:gd name="T10" fmla="*/ 36 w 152"/>
                <a:gd name="T11" fmla="*/ 22 h 122"/>
                <a:gd name="T12" fmla="*/ 30 w 152"/>
                <a:gd name="T13" fmla="*/ 28 h 122"/>
                <a:gd name="T14" fmla="*/ 4 w 152"/>
                <a:gd name="T15" fmla="*/ 36 h 122"/>
                <a:gd name="T16" fmla="*/ 4 w 152"/>
                <a:gd name="T17" fmla="*/ 48 h 122"/>
                <a:gd name="T18" fmla="*/ 4 w 152"/>
                <a:gd name="T19" fmla="*/ 52 h 122"/>
                <a:gd name="T20" fmla="*/ 0 w 152"/>
                <a:gd name="T21" fmla="*/ 56 h 122"/>
                <a:gd name="T22" fmla="*/ 6 w 152"/>
                <a:gd name="T23" fmla="*/ 62 h 122"/>
                <a:gd name="T24" fmla="*/ 10 w 152"/>
                <a:gd name="T25" fmla="*/ 66 h 122"/>
                <a:gd name="T26" fmla="*/ 10 w 152"/>
                <a:gd name="T27" fmla="*/ 72 h 122"/>
                <a:gd name="T28" fmla="*/ 6 w 152"/>
                <a:gd name="T29" fmla="*/ 76 h 122"/>
                <a:gd name="T30" fmla="*/ 6 w 152"/>
                <a:gd name="T31" fmla="*/ 78 h 122"/>
                <a:gd name="T32" fmla="*/ 8 w 152"/>
                <a:gd name="T33" fmla="*/ 84 h 122"/>
                <a:gd name="T34" fmla="*/ 8 w 152"/>
                <a:gd name="T35" fmla="*/ 90 h 122"/>
                <a:gd name="T36" fmla="*/ 8 w 152"/>
                <a:gd name="T37" fmla="*/ 94 h 122"/>
                <a:gd name="T38" fmla="*/ 6 w 152"/>
                <a:gd name="T39" fmla="*/ 100 h 122"/>
                <a:gd name="T40" fmla="*/ 8 w 152"/>
                <a:gd name="T41" fmla="*/ 100 h 122"/>
                <a:gd name="T42" fmla="*/ 12 w 152"/>
                <a:gd name="T43" fmla="*/ 102 h 122"/>
                <a:gd name="T44" fmla="*/ 12 w 152"/>
                <a:gd name="T45" fmla="*/ 98 h 122"/>
                <a:gd name="T46" fmla="*/ 18 w 152"/>
                <a:gd name="T47" fmla="*/ 96 h 122"/>
                <a:gd name="T48" fmla="*/ 30 w 152"/>
                <a:gd name="T49" fmla="*/ 104 h 122"/>
                <a:gd name="T50" fmla="*/ 52 w 152"/>
                <a:gd name="T51" fmla="*/ 110 h 122"/>
                <a:gd name="T52" fmla="*/ 68 w 152"/>
                <a:gd name="T53" fmla="*/ 118 h 122"/>
                <a:gd name="T54" fmla="*/ 76 w 152"/>
                <a:gd name="T55" fmla="*/ 120 h 122"/>
                <a:gd name="T56" fmla="*/ 84 w 152"/>
                <a:gd name="T57" fmla="*/ 118 h 122"/>
                <a:gd name="T58" fmla="*/ 88 w 152"/>
                <a:gd name="T59" fmla="*/ 118 h 122"/>
                <a:gd name="T60" fmla="*/ 90 w 152"/>
                <a:gd name="T61" fmla="*/ 114 h 122"/>
                <a:gd name="T62" fmla="*/ 98 w 152"/>
                <a:gd name="T63" fmla="*/ 110 h 122"/>
                <a:gd name="T64" fmla="*/ 110 w 152"/>
                <a:gd name="T65" fmla="*/ 112 h 122"/>
                <a:gd name="T66" fmla="*/ 116 w 152"/>
                <a:gd name="T67" fmla="*/ 116 h 122"/>
                <a:gd name="T68" fmla="*/ 124 w 152"/>
                <a:gd name="T69" fmla="*/ 120 h 122"/>
                <a:gd name="T70" fmla="*/ 128 w 152"/>
                <a:gd name="T71" fmla="*/ 118 h 122"/>
                <a:gd name="T72" fmla="*/ 150 w 152"/>
                <a:gd name="T73" fmla="*/ 104 h 122"/>
                <a:gd name="T74" fmla="*/ 152 w 152"/>
                <a:gd name="T75" fmla="*/ 100 h 122"/>
                <a:gd name="T76" fmla="*/ 146 w 152"/>
                <a:gd name="T77" fmla="*/ 86 h 122"/>
                <a:gd name="T78" fmla="*/ 142 w 152"/>
                <a:gd name="T79" fmla="*/ 78 h 122"/>
                <a:gd name="T80" fmla="*/ 132 w 152"/>
                <a:gd name="T81" fmla="*/ 64 h 122"/>
                <a:gd name="T82" fmla="*/ 126 w 152"/>
                <a:gd name="T83" fmla="*/ 58 h 122"/>
                <a:gd name="T84" fmla="*/ 132 w 152"/>
                <a:gd name="T85" fmla="*/ 54 h 122"/>
                <a:gd name="T86" fmla="*/ 134 w 152"/>
                <a:gd name="T87" fmla="*/ 40 h 122"/>
                <a:gd name="T88" fmla="*/ 130 w 152"/>
                <a:gd name="T89" fmla="*/ 32 h 122"/>
                <a:gd name="T90" fmla="*/ 124 w 152"/>
                <a:gd name="T91" fmla="*/ 18 h 122"/>
                <a:gd name="T92" fmla="*/ 116 w 152"/>
                <a:gd name="T93" fmla="*/ 12 h 122"/>
                <a:gd name="T94" fmla="*/ 112 w 152"/>
                <a:gd name="T95" fmla="*/ 6 h 122"/>
                <a:gd name="T96" fmla="*/ 104 w 152"/>
                <a:gd name="T97" fmla="*/ 8 h 122"/>
                <a:gd name="T98" fmla="*/ 94 w 152"/>
                <a:gd name="T99" fmla="*/ 8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2" h="122">
                  <a:moveTo>
                    <a:pt x="90" y="4"/>
                  </a:moveTo>
                  <a:lnTo>
                    <a:pt x="84" y="0"/>
                  </a:lnTo>
                  <a:lnTo>
                    <a:pt x="84" y="2"/>
                  </a:lnTo>
                  <a:lnTo>
                    <a:pt x="82" y="4"/>
                  </a:lnTo>
                  <a:lnTo>
                    <a:pt x="82" y="8"/>
                  </a:lnTo>
                  <a:lnTo>
                    <a:pt x="80" y="10"/>
                  </a:lnTo>
                  <a:lnTo>
                    <a:pt x="78" y="12"/>
                  </a:lnTo>
                  <a:lnTo>
                    <a:pt x="78" y="12"/>
                  </a:lnTo>
                  <a:lnTo>
                    <a:pt x="60" y="18"/>
                  </a:lnTo>
                  <a:lnTo>
                    <a:pt x="56" y="18"/>
                  </a:lnTo>
                  <a:lnTo>
                    <a:pt x="52" y="18"/>
                  </a:lnTo>
                  <a:lnTo>
                    <a:pt x="52" y="18"/>
                  </a:lnTo>
                  <a:lnTo>
                    <a:pt x="52" y="16"/>
                  </a:lnTo>
                  <a:lnTo>
                    <a:pt x="48" y="16"/>
                  </a:lnTo>
                  <a:lnTo>
                    <a:pt x="46" y="16"/>
                  </a:lnTo>
                  <a:lnTo>
                    <a:pt x="42" y="16"/>
                  </a:lnTo>
                  <a:lnTo>
                    <a:pt x="38" y="20"/>
                  </a:lnTo>
                  <a:lnTo>
                    <a:pt x="36" y="22"/>
                  </a:lnTo>
                  <a:lnTo>
                    <a:pt x="32" y="24"/>
                  </a:lnTo>
                  <a:lnTo>
                    <a:pt x="30" y="26"/>
                  </a:lnTo>
                  <a:lnTo>
                    <a:pt x="30" y="28"/>
                  </a:lnTo>
                  <a:lnTo>
                    <a:pt x="4" y="32"/>
                  </a:lnTo>
                  <a:lnTo>
                    <a:pt x="4" y="32"/>
                  </a:lnTo>
                  <a:lnTo>
                    <a:pt x="4" y="36"/>
                  </a:lnTo>
                  <a:lnTo>
                    <a:pt x="4" y="40"/>
                  </a:lnTo>
                  <a:lnTo>
                    <a:pt x="4" y="44"/>
                  </a:lnTo>
                  <a:lnTo>
                    <a:pt x="4" y="48"/>
                  </a:lnTo>
                  <a:lnTo>
                    <a:pt x="4" y="48"/>
                  </a:lnTo>
                  <a:lnTo>
                    <a:pt x="4" y="50"/>
                  </a:lnTo>
                  <a:lnTo>
                    <a:pt x="4" y="52"/>
                  </a:lnTo>
                  <a:lnTo>
                    <a:pt x="4" y="54"/>
                  </a:lnTo>
                  <a:lnTo>
                    <a:pt x="0" y="54"/>
                  </a:lnTo>
                  <a:lnTo>
                    <a:pt x="0" y="56"/>
                  </a:lnTo>
                  <a:lnTo>
                    <a:pt x="2" y="56"/>
                  </a:lnTo>
                  <a:lnTo>
                    <a:pt x="4" y="60"/>
                  </a:lnTo>
                  <a:lnTo>
                    <a:pt x="6" y="62"/>
                  </a:lnTo>
                  <a:lnTo>
                    <a:pt x="8" y="62"/>
                  </a:lnTo>
                  <a:lnTo>
                    <a:pt x="8" y="64"/>
                  </a:lnTo>
                  <a:lnTo>
                    <a:pt x="10" y="66"/>
                  </a:lnTo>
                  <a:lnTo>
                    <a:pt x="12" y="68"/>
                  </a:lnTo>
                  <a:lnTo>
                    <a:pt x="12" y="70"/>
                  </a:lnTo>
                  <a:lnTo>
                    <a:pt x="10" y="72"/>
                  </a:lnTo>
                  <a:lnTo>
                    <a:pt x="10" y="72"/>
                  </a:lnTo>
                  <a:lnTo>
                    <a:pt x="8" y="74"/>
                  </a:lnTo>
                  <a:lnTo>
                    <a:pt x="6" y="76"/>
                  </a:lnTo>
                  <a:lnTo>
                    <a:pt x="6" y="76"/>
                  </a:lnTo>
                  <a:lnTo>
                    <a:pt x="6" y="78"/>
                  </a:lnTo>
                  <a:lnTo>
                    <a:pt x="6" y="78"/>
                  </a:lnTo>
                  <a:lnTo>
                    <a:pt x="8" y="80"/>
                  </a:lnTo>
                  <a:lnTo>
                    <a:pt x="8" y="82"/>
                  </a:lnTo>
                  <a:lnTo>
                    <a:pt x="8" y="84"/>
                  </a:lnTo>
                  <a:lnTo>
                    <a:pt x="6" y="86"/>
                  </a:lnTo>
                  <a:lnTo>
                    <a:pt x="6" y="88"/>
                  </a:lnTo>
                  <a:lnTo>
                    <a:pt x="8" y="90"/>
                  </a:lnTo>
                  <a:lnTo>
                    <a:pt x="6" y="90"/>
                  </a:lnTo>
                  <a:lnTo>
                    <a:pt x="6" y="92"/>
                  </a:lnTo>
                  <a:lnTo>
                    <a:pt x="8" y="94"/>
                  </a:lnTo>
                  <a:lnTo>
                    <a:pt x="8" y="96"/>
                  </a:lnTo>
                  <a:lnTo>
                    <a:pt x="8" y="98"/>
                  </a:lnTo>
                  <a:lnTo>
                    <a:pt x="6" y="100"/>
                  </a:lnTo>
                  <a:lnTo>
                    <a:pt x="6" y="100"/>
                  </a:lnTo>
                  <a:lnTo>
                    <a:pt x="6" y="100"/>
                  </a:lnTo>
                  <a:lnTo>
                    <a:pt x="8" y="100"/>
                  </a:lnTo>
                  <a:lnTo>
                    <a:pt x="8" y="102"/>
                  </a:lnTo>
                  <a:lnTo>
                    <a:pt x="10" y="102"/>
                  </a:lnTo>
                  <a:lnTo>
                    <a:pt x="12" y="102"/>
                  </a:lnTo>
                  <a:lnTo>
                    <a:pt x="12" y="100"/>
                  </a:lnTo>
                  <a:lnTo>
                    <a:pt x="12" y="100"/>
                  </a:lnTo>
                  <a:lnTo>
                    <a:pt x="12" y="98"/>
                  </a:lnTo>
                  <a:lnTo>
                    <a:pt x="14" y="98"/>
                  </a:lnTo>
                  <a:lnTo>
                    <a:pt x="14" y="96"/>
                  </a:lnTo>
                  <a:lnTo>
                    <a:pt x="18" y="96"/>
                  </a:lnTo>
                  <a:lnTo>
                    <a:pt x="20" y="100"/>
                  </a:lnTo>
                  <a:lnTo>
                    <a:pt x="26" y="100"/>
                  </a:lnTo>
                  <a:lnTo>
                    <a:pt x="30" y="104"/>
                  </a:lnTo>
                  <a:lnTo>
                    <a:pt x="42" y="104"/>
                  </a:lnTo>
                  <a:lnTo>
                    <a:pt x="44" y="110"/>
                  </a:lnTo>
                  <a:lnTo>
                    <a:pt x="52" y="110"/>
                  </a:lnTo>
                  <a:lnTo>
                    <a:pt x="60" y="116"/>
                  </a:lnTo>
                  <a:lnTo>
                    <a:pt x="64" y="118"/>
                  </a:lnTo>
                  <a:lnTo>
                    <a:pt x="68" y="118"/>
                  </a:lnTo>
                  <a:lnTo>
                    <a:pt x="68" y="122"/>
                  </a:lnTo>
                  <a:lnTo>
                    <a:pt x="74" y="120"/>
                  </a:lnTo>
                  <a:lnTo>
                    <a:pt x="76" y="120"/>
                  </a:lnTo>
                  <a:lnTo>
                    <a:pt x="78" y="120"/>
                  </a:lnTo>
                  <a:lnTo>
                    <a:pt x="80" y="118"/>
                  </a:lnTo>
                  <a:lnTo>
                    <a:pt x="84" y="118"/>
                  </a:lnTo>
                  <a:lnTo>
                    <a:pt x="86" y="120"/>
                  </a:lnTo>
                  <a:lnTo>
                    <a:pt x="88" y="120"/>
                  </a:lnTo>
                  <a:lnTo>
                    <a:pt x="88" y="118"/>
                  </a:lnTo>
                  <a:lnTo>
                    <a:pt x="88" y="116"/>
                  </a:lnTo>
                  <a:lnTo>
                    <a:pt x="88" y="114"/>
                  </a:lnTo>
                  <a:lnTo>
                    <a:pt x="90" y="114"/>
                  </a:lnTo>
                  <a:lnTo>
                    <a:pt x="92" y="112"/>
                  </a:lnTo>
                  <a:lnTo>
                    <a:pt x="94" y="110"/>
                  </a:lnTo>
                  <a:lnTo>
                    <a:pt x="98" y="110"/>
                  </a:lnTo>
                  <a:lnTo>
                    <a:pt x="102" y="108"/>
                  </a:lnTo>
                  <a:lnTo>
                    <a:pt x="106" y="108"/>
                  </a:lnTo>
                  <a:lnTo>
                    <a:pt x="110" y="112"/>
                  </a:lnTo>
                  <a:lnTo>
                    <a:pt x="112" y="112"/>
                  </a:lnTo>
                  <a:lnTo>
                    <a:pt x="114" y="114"/>
                  </a:lnTo>
                  <a:lnTo>
                    <a:pt x="116" y="116"/>
                  </a:lnTo>
                  <a:lnTo>
                    <a:pt x="118" y="118"/>
                  </a:lnTo>
                  <a:lnTo>
                    <a:pt x="122" y="120"/>
                  </a:lnTo>
                  <a:lnTo>
                    <a:pt x="124" y="120"/>
                  </a:lnTo>
                  <a:lnTo>
                    <a:pt x="126" y="120"/>
                  </a:lnTo>
                  <a:lnTo>
                    <a:pt x="128" y="120"/>
                  </a:lnTo>
                  <a:lnTo>
                    <a:pt x="128" y="118"/>
                  </a:lnTo>
                  <a:lnTo>
                    <a:pt x="150" y="104"/>
                  </a:lnTo>
                  <a:lnTo>
                    <a:pt x="150" y="104"/>
                  </a:lnTo>
                  <a:lnTo>
                    <a:pt x="150" y="104"/>
                  </a:lnTo>
                  <a:lnTo>
                    <a:pt x="150" y="104"/>
                  </a:lnTo>
                  <a:lnTo>
                    <a:pt x="152" y="102"/>
                  </a:lnTo>
                  <a:lnTo>
                    <a:pt x="152" y="100"/>
                  </a:lnTo>
                  <a:lnTo>
                    <a:pt x="150" y="98"/>
                  </a:lnTo>
                  <a:lnTo>
                    <a:pt x="148" y="92"/>
                  </a:lnTo>
                  <a:lnTo>
                    <a:pt x="146" y="86"/>
                  </a:lnTo>
                  <a:lnTo>
                    <a:pt x="146" y="84"/>
                  </a:lnTo>
                  <a:lnTo>
                    <a:pt x="144" y="82"/>
                  </a:lnTo>
                  <a:lnTo>
                    <a:pt x="142" y="78"/>
                  </a:lnTo>
                  <a:lnTo>
                    <a:pt x="140" y="72"/>
                  </a:lnTo>
                  <a:lnTo>
                    <a:pt x="136" y="68"/>
                  </a:lnTo>
                  <a:lnTo>
                    <a:pt x="132" y="64"/>
                  </a:lnTo>
                  <a:lnTo>
                    <a:pt x="130" y="60"/>
                  </a:lnTo>
                  <a:lnTo>
                    <a:pt x="126" y="58"/>
                  </a:lnTo>
                  <a:lnTo>
                    <a:pt x="126" y="58"/>
                  </a:lnTo>
                  <a:lnTo>
                    <a:pt x="128" y="58"/>
                  </a:lnTo>
                  <a:lnTo>
                    <a:pt x="130" y="56"/>
                  </a:lnTo>
                  <a:lnTo>
                    <a:pt x="132" y="54"/>
                  </a:lnTo>
                  <a:lnTo>
                    <a:pt x="134" y="50"/>
                  </a:lnTo>
                  <a:lnTo>
                    <a:pt x="136" y="46"/>
                  </a:lnTo>
                  <a:lnTo>
                    <a:pt x="134" y="40"/>
                  </a:lnTo>
                  <a:lnTo>
                    <a:pt x="134" y="40"/>
                  </a:lnTo>
                  <a:lnTo>
                    <a:pt x="132" y="36"/>
                  </a:lnTo>
                  <a:lnTo>
                    <a:pt x="130" y="32"/>
                  </a:lnTo>
                  <a:lnTo>
                    <a:pt x="128" y="28"/>
                  </a:lnTo>
                  <a:lnTo>
                    <a:pt x="126" y="22"/>
                  </a:lnTo>
                  <a:lnTo>
                    <a:pt x="124" y="18"/>
                  </a:lnTo>
                  <a:lnTo>
                    <a:pt x="122" y="16"/>
                  </a:lnTo>
                  <a:lnTo>
                    <a:pt x="120" y="14"/>
                  </a:lnTo>
                  <a:lnTo>
                    <a:pt x="116" y="12"/>
                  </a:lnTo>
                  <a:lnTo>
                    <a:pt x="114" y="10"/>
                  </a:lnTo>
                  <a:lnTo>
                    <a:pt x="112" y="8"/>
                  </a:lnTo>
                  <a:lnTo>
                    <a:pt x="112" y="6"/>
                  </a:lnTo>
                  <a:lnTo>
                    <a:pt x="110" y="6"/>
                  </a:lnTo>
                  <a:lnTo>
                    <a:pt x="108" y="8"/>
                  </a:lnTo>
                  <a:lnTo>
                    <a:pt x="104" y="8"/>
                  </a:lnTo>
                  <a:lnTo>
                    <a:pt x="98" y="8"/>
                  </a:lnTo>
                  <a:lnTo>
                    <a:pt x="98" y="8"/>
                  </a:lnTo>
                  <a:lnTo>
                    <a:pt x="94" y="8"/>
                  </a:lnTo>
                  <a:lnTo>
                    <a:pt x="92" y="6"/>
                  </a:lnTo>
                  <a:lnTo>
                    <a:pt x="90" y="4"/>
                  </a:lnTo>
                </a:path>
              </a:pathLst>
            </a:custGeom>
            <a:solidFill>
              <a:srgbClr val="007150"/>
            </a:solidFill>
            <a:ln w="6350">
              <a:solidFill>
                <a:schemeClr val="bg1"/>
              </a:solidFill>
              <a:prstDash val="solid"/>
              <a:round/>
            </a:ln>
            <a:effectLst/>
          </p:spPr>
          <p:txBody>
            <a:bodyPr/>
            <a:lstStyle/>
            <a:p>
              <a:endParaRPr lang="zh-CN" altLang="en-US">
                <a:ea typeface="微软雅黑"/>
              </a:endParaRPr>
            </a:p>
          </p:txBody>
        </p:sp>
        <p:sp>
          <p:nvSpPr>
            <p:cNvPr id="74" name="Freeform 432"/>
            <p:cNvSpPr/>
            <p:nvPr/>
          </p:nvSpPr>
          <p:spPr bwMode="gray">
            <a:xfrm>
              <a:off x="1301710" y="3351670"/>
              <a:ext cx="188842" cy="155413"/>
            </a:xfrm>
            <a:custGeom>
              <a:avLst/>
              <a:gdLst>
                <a:gd name="T0" fmla="*/ 20 w 102"/>
                <a:gd name="T1" fmla="*/ 6 h 84"/>
                <a:gd name="T2" fmla="*/ 26 w 102"/>
                <a:gd name="T3" fmla="*/ 2 h 84"/>
                <a:gd name="T4" fmla="*/ 38 w 102"/>
                <a:gd name="T5" fmla="*/ 2 h 84"/>
                <a:gd name="T6" fmla="*/ 48 w 102"/>
                <a:gd name="T7" fmla="*/ 4 h 84"/>
                <a:gd name="T8" fmla="*/ 52 w 102"/>
                <a:gd name="T9" fmla="*/ 6 h 84"/>
                <a:gd name="T10" fmla="*/ 60 w 102"/>
                <a:gd name="T11" fmla="*/ 6 h 84"/>
                <a:gd name="T12" fmla="*/ 68 w 102"/>
                <a:gd name="T13" fmla="*/ 4 h 84"/>
                <a:gd name="T14" fmla="*/ 72 w 102"/>
                <a:gd name="T15" fmla="*/ 0 h 84"/>
                <a:gd name="T16" fmla="*/ 76 w 102"/>
                <a:gd name="T17" fmla="*/ 2 h 84"/>
                <a:gd name="T18" fmla="*/ 84 w 102"/>
                <a:gd name="T19" fmla="*/ 6 h 84"/>
                <a:gd name="T20" fmla="*/ 92 w 102"/>
                <a:gd name="T21" fmla="*/ 14 h 84"/>
                <a:gd name="T22" fmla="*/ 94 w 102"/>
                <a:gd name="T23" fmla="*/ 20 h 84"/>
                <a:gd name="T24" fmla="*/ 96 w 102"/>
                <a:gd name="T25" fmla="*/ 30 h 84"/>
                <a:gd name="T26" fmla="*/ 98 w 102"/>
                <a:gd name="T27" fmla="*/ 40 h 84"/>
                <a:gd name="T28" fmla="*/ 96 w 102"/>
                <a:gd name="T29" fmla="*/ 54 h 84"/>
                <a:gd name="T30" fmla="*/ 98 w 102"/>
                <a:gd name="T31" fmla="*/ 60 h 84"/>
                <a:gd name="T32" fmla="*/ 102 w 102"/>
                <a:gd name="T33" fmla="*/ 64 h 84"/>
                <a:gd name="T34" fmla="*/ 100 w 102"/>
                <a:gd name="T35" fmla="*/ 66 h 84"/>
                <a:gd name="T36" fmla="*/ 100 w 102"/>
                <a:gd name="T37" fmla="*/ 70 h 84"/>
                <a:gd name="T38" fmla="*/ 100 w 102"/>
                <a:gd name="T39" fmla="*/ 74 h 84"/>
                <a:gd name="T40" fmla="*/ 100 w 102"/>
                <a:gd name="T41" fmla="*/ 82 h 84"/>
                <a:gd name="T42" fmla="*/ 100 w 102"/>
                <a:gd name="T43" fmla="*/ 84 h 84"/>
                <a:gd name="T44" fmla="*/ 94 w 102"/>
                <a:gd name="T45" fmla="*/ 80 h 84"/>
                <a:gd name="T46" fmla="*/ 88 w 102"/>
                <a:gd name="T47" fmla="*/ 76 h 84"/>
                <a:gd name="T48" fmla="*/ 74 w 102"/>
                <a:gd name="T49" fmla="*/ 72 h 84"/>
                <a:gd name="T50" fmla="*/ 72 w 102"/>
                <a:gd name="T51" fmla="*/ 70 h 84"/>
                <a:gd name="T52" fmla="*/ 64 w 102"/>
                <a:gd name="T53" fmla="*/ 66 h 84"/>
                <a:gd name="T54" fmla="*/ 60 w 102"/>
                <a:gd name="T55" fmla="*/ 66 h 84"/>
                <a:gd name="T56" fmla="*/ 48 w 102"/>
                <a:gd name="T57" fmla="*/ 66 h 84"/>
                <a:gd name="T58" fmla="*/ 34 w 102"/>
                <a:gd name="T59" fmla="*/ 72 h 84"/>
                <a:gd name="T60" fmla="*/ 32 w 102"/>
                <a:gd name="T61" fmla="*/ 72 h 84"/>
                <a:gd name="T62" fmla="*/ 26 w 102"/>
                <a:gd name="T63" fmla="*/ 72 h 84"/>
                <a:gd name="T64" fmla="*/ 16 w 102"/>
                <a:gd name="T65" fmla="*/ 64 h 84"/>
                <a:gd name="T66" fmla="*/ 8 w 102"/>
                <a:gd name="T67" fmla="*/ 58 h 84"/>
                <a:gd name="T68" fmla="*/ 0 w 102"/>
                <a:gd name="T69" fmla="*/ 54 h 84"/>
                <a:gd name="T70" fmla="*/ 4 w 102"/>
                <a:gd name="T71" fmla="*/ 52 h 84"/>
                <a:gd name="T72" fmla="*/ 10 w 102"/>
                <a:gd name="T73" fmla="*/ 44 h 84"/>
                <a:gd name="T74" fmla="*/ 16 w 102"/>
                <a:gd name="T75" fmla="*/ 36 h 84"/>
                <a:gd name="T76" fmla="*/ 16 w 102"/>
                <a:gd name="T77" fmla="*/ 32 h 84"/>
                <a:gd name="T78" fmla="*/ 18 w 102"/>
                <a:gd name="T79" fmla="*/ 20 h 84"/>
                <a:gd name="T80" fmla="*/ 18 w 102"/>
                <a:gd name="T81" fmla="*/ 12 h 84"/>
                <a:gd name="T82" fmla="*/ 20 w 102"/>
                <a:gd name="T83" fmla="*/ 6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2" h="84">
                  <a:moveTo>
                    <a:pt x="20" y="6"/>
                  </a:moveTo>
                  <a:lnTo>
                    <a:pt x="20" y="6"/>
                  </a:lnTo>
                  <a:lnTo>
                    <a:pt x="22" y="4"/>
                  </a:lnTo>
                  <a:lnTo>
                    <a:pt x="26" y="2"/>
                  </a:lnTo>
                  <a:lnTo>
                    <a:pt x="32" y="2"/>
                  </a:lnTo>
                  <a:lnTo>
                    <a:pt x="38" y="2"/>
                  </a:lnTo>
                  <a:lnTo>
                    <a:pt x="42" y="2"/>
                  </a:lnTo>
                  <a:lnTo>
                    <a:pt x="48" y="4"/>
                  </a:lnTo>
                  <a:lnTo>
                    <a:pt x="50" y="4"/>
                  </a:lnTo>
                  <a:lnTo>
                    <a:pt x="52" y="6"/>
                  </a:lnTo>
                  <a:lnTo>
                    <a:pt x="56" y="6"/>
                  </a:lnTo>
                  <a:lnTo>
                    <a:pt x="60" y="6"/>
                  </a:lnTo>
                  <a:lnTo>
                    <a:pt x="66" y="6"/>
                  </a:lnTo>
                  <a:lnTo>
                    <a:pt x="68" y="4"/>
                  </a:lnTo>
                  <a:lnTo>
                    <a:pt x="70" y="4"/>
                  </a:lnTo>
                  <a:lnTo>
                    <a:pt x="72" y="0"/>
                  </a:lnTo>
                  <a:lnTo>
                    <a:pt x="72" y="0"/>
                  </a:lnTo>
                  <a:lnTo>
                    <a:pt x="76" y="2"/>
                  </a:lnTo>
                  <a:lnTo>
                    <a:pt x="80" y="4"/>
                  </a:lnTo>
                  <a:lnTo>
                    <a:pt x="84" y="6"/>
                  </a:lnTo>
                  <a:lnTo>
                    <a:pt x="88" y="10"/>
                  </a:lnTo>
                  <a:lnTo>
                    <a:pt x="92" y="14"/>
                  </a:lnTo>
                  <a:lnTo>
                    <a:pt x="92" y="16"/>
                  </a:lnTo>
                  <a:lnTo>
                    <a:pt x="94" y="20"/>
                  </a:lnTo>
                  <a:lnTo>
                    <a:pt x="96" y="24"/>
                  </a:lnTo>
                  <a:lnTo>
                    <a:pt x="96" y="30"/>
                  </a:lnTo>
                  <a:lnTo>
                    <a:pt x="98" y="34"/>
                  </a:lnTo>
                  <a:lnTo>
                    <a:pt x="98" y="40"/>
                  </a:lnTo>
                  <a:lnTo>
                    <a:pt x="96" y="48"/>
                  </a:lnTo>
                  <a:lnTo>
                    <a:pt x="96" y="54"/>
                  </a:lnTo>
                  <a:lnTo>
                    <a:pt x="96" y="58"/>
                  </a:lnTo>
                  <a:lnTo>
                    <a:pt x="98" y="60"/>
                  </a:lnTo>
                  <a:lnTo>
                    <a:pt x="100" y="62"/>
                  </a:lnTo>
                  <a:lnTo>
                    <a:pt x="102" y="64"/>
                  </a:lnTo>
                  <a:lnTo>
                    <a:pt x="102" y="64"/>
                  </a:lnTo>
                  <a:lnTo>
                    <a:pt x="100" y="66"/>
                  </a:lnTo>
                  <a:lnTo>
                    <a:pt x="100" y="68"/>
                  </a:lnTo>
                  <a:lnTo>
                    <a:pt x="100" y="70"/>
                  </a:lnTo>
                  <a:lnTo>
                    <a:pt x="100" y="72"/>
                  </a:lnTo>
                  <a:lnTo>
                    <a:pt x="100" y="74"/>
                  </a:lnTo>
                  <a:lnTo>
                    <a:pt x="100" y="78"/>
                  </a:lnTo>
                  <a:lnTo>
                    <a:pt x="100" y="82"/>
                  </a:lnTo>
                  <a:lnTo>
                    <a:pt x="100" y="84"/>
                  </a:lnTo>
                  <a:lnTo>
                    <a:pt x="100" y="84"/>
                  </a:lnTo>
                  <a:lnTo>
                    <a:pt x="98" y="82"/>
                  </a:lnTo>
                  <a:lnTo>
                    <a:pt x="94" y="80"/>
                  </a:lnTo>
                  <a:lnTo>
                    <a:pt x="92" y="78"/>
                  </a:lnTo>
                  <a:lnTo>
                    <a:pt x="88" y="76"/>
                  </a:lnTo>
                  <a:lnTo>
                    <a:pt x="84" y="76"/>
                  </a:lnTo>
                  <a:lnTo>
                    <a:pt x="74" y="72"/>
                  </a:lnTo>
                  <a:lnTo>
                    <a:pt x="74" y="70"/>
                  </a:lnTo>
                  <a:lnTo>
                    <a:pt x="72" y="70"/>
                  </a:lnTo>
                  <a:lnTo>
                    <a:pt x="68" y="68"/>
                  </a:lnTo>
                  <a:lnTo>
                    <a:pt x="64" y="66"/>
                  </a:lnTo>
                  <a:lnTo>
                    <a:pt x="60" y="66"/>
                  </a:lnTo>
                  <a:lnTo>
                    <a:pt x="60" y="66"/>
                  </a:lnTo>
                  <a:lnTo>
                    <a:pt x="54" y="66"/>
                  </a:lnTo>
                  <a:lnTo>
                    <a:pt x="48" y="66"/>
                  </a:lnTo>
                  <a:lnTo>
                    <a:pt x="42" y="68"/>
                  </a:lnTo>
                  <a:lnTo>
                    <a:pt x="34" y="72"/>
                  </a:lnTo>
                  <a:lnTo>
                    <a:pt x="34" y="72"/>
                  </a:lnTo>
                  <a:lnTo>
                    <a:pt x="32" y="72"/>
                  </a:lnTo>
                  <a:lnTo>
                    <a:pt x="30" y="72"/>
                  </a:lnTo>
                  <a:lnTo>
                    <a:pt x="26" y="72"/>
                  </a:lnTo>
                  <a:lnTo>
                    <a:pt x="22" y="68"/>
                  </a:lnTo>
                  <a:lnTo>
                    <a:pt x="16" y="64"/>
                  </a:lnTo>
                  <a:lnTo>
                    <a:pt x="8" y="58"/>
                  </a:lnTo>
                  <a:lnTo>
                    <a:pt x="8" y="58"/>
                  </a:lnTo>
                  <a:lnTo>
                    <a:pt x="4" y="56"/>
                  </a:lnTo>
                  <a:lnTo>
                    <a:pt x="0" y="54"/>
                  </a:lnTo>
                  <a:lnTo>
                    <a:pt x="2" y="54"/>
                  </a:lnTo>
                  <a:lnTo>
                    <a:pt x="4" y="52"/>
                  </a:lnTo>
                  <a:lnTo>
                    <a:pt x="8" y="48"/>
                  </a:lnTo>
                  <a:lnTo>
                    <a:pt x="10" y="44"/>
                  </a:lnTo>
                  <a:lnTo>
                    <a:pt x="14" y="40"/>
                  </a:lnTo>
                  <a:lnTo>
                    <a:pt x="16" y="36"/>
                  </a:lnTo>
                  <a:lnTo>
                    <a:pt x="16" y="34"/>
                  </a:lnTo>
                  <a:lnTo>
                    <a:pt x="16" y="32"/>
                  </a:lnTo>
                  <a:lnTo>
                    <a:pt x="16" y="26"/>
                  </a:lnTo>
                  <a:lnTo>
                    <a:pt x="18" y="20"/>
                  </a:lnTo>
                  <a:lnTo>
                    <a:pt x="18" y="14"/>
                  </a:lnTo>
                  <a:lnTo>
                    <a:pt x="18" y="12"/>
                  </a:lnTo>
                  <a:lnTo>
                    <a:pt x="20" y="10"/>
                  </a:lnTo>
                  <a:lnTo>
                    <a:pt x="20" y="6"/>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75" name="Freeform 433"/>
            <p:cNvSpPr/>
            <p:nvPr/>
          </p:nvSpPr>
          <p:spPr bwMode="gray">
            <a:xfrm>
              <a:off x="1412794" y="3577388"/>
              <a:ext cx="77759" cy="81407"/>
            </a:xfrm>
            <a:custGeom>
              <a:avLst/>
              <a:gdLst>
                <a:gd name="T0" fmla="*/ 26 w 42"/>
                <a:gd name="T1" fmla="*/ 0 h 44"/>
                <a:gd name="T2" fmla="*/ 26 w 42"/>
                <a:gd name="T3" fmla="*/ 2 h 44"/>
                <a:gd name="T4" fmla="*/ 26 w 42"/>
                <a:gd name="T5" fmla="*/ 2 h 44"/>
                <a:gd name="T6" fmla="*/ 26 w 42"/>
                <a:gd name="T7" fmla="*/ 4 h 44"/>
                <a:gd name="T8" fmla="*/ 28 w 42"/>
                <a:gd name="T9" fmla="*/ 6 h 44"/>
                <a:gd name="T10" fmla="*/ 32 w 42"/>
                <a:gd name="T11" fmla="*/ 10 h 44"/>
                <a:gd name="T12" fmla="*/ 36 w 42"/>
                <a:gd name="T13" fmla="*/ 14 h 44"/>
                <a:gd name="T14" fmla="*/ 42 w 42"/>
                <a:gd name="T15" fmla="*/ 22 h 44"/>
                <a:gd name="T16" fmla="*/ 40 w 42"/>
                <a:gd name="T17" fmla="*/ 22 h 44"/>
                <a:gd name="T18" fmla="*/ 40 w 42"/>
                <a:gd name="T19" fmla="*/ 24 h 44"/>
                <a:gd name="T20" fmla="*/ 38 w 42"/>
                <a:gd name="T21" fmla="*/ 28 h 44"/>
                <a:gd name="T22" fmla="*/ 36 w 42"/>
                <a:gd name="T23" fmla="*/ 30 h 44"/>
                <a:gd name="T24" fmla="*/ 34 w 42"/>
                <a:gd name="T25" fmla="*/ 30 h 44"/>
                <a:gd name="T26" fmla="*/ 34 w 42"/>
                <a:gd name="T27" fmla="*/ 30 h 44"/>
                <a:gd name="T28" fmla="*/ 30 w 42"/>
                <a:gd name="T29" fmla="*/ 30 h 44"/>
                <a:gd name="T30" fmla="*/ 28 w 42"/>
                <a:gd name="T31" fmla="*/ 32 h 44"/>
                <a:gd name="T32" fmla="*/ 24 w 42"/>
                <a:gd name="T33" fmla="*/ 32 h 44"/>
                <a:gd name="T34" fmla="*/ 22 w 42"/>
                <a:gd name="T35" fmla="*/ 32 h 44"/>
                <a:gd name="T36" fmla="*/ 22 w 42"/>
                <a:gd name="T37" fmla="*/ 32 h 44"/>
                <a:gd name="T38" fmla="*/ 20 w 42"/>
                <a:gd name="T39" fmla="*/ 34 h 44"/>
                <a:gd name="T40" fmla="*/ 18 w 42"/>
                <a:gd name="T41" fmla="*/ 36 h 44"/>
                <a:gd name="T42" fmla="*/ 16 w 42"/>
                <a:gd name="T43" fmla="*/ 38 h 44"/>
                <a:gd name="T44" fmla="*/ 16 w 42"/>
                <a:gd name="T45" fmla="*/ 38 h 44"/>
                <a:gd name="T46" fmla="*/ 14 w 42"/>
                <a:gd name="T47" fmla="*/ 40 h 44"/>
                <a:gd name="T48" fmla="*/ 12 w 42"/>
                <a:gd name="T49" fmla="*/ 42 h 44"/>
                <a:gd name="T50" fmla="*/ 10 w 42"/>
                <a:gd name="T51" fmla="*/ 42 h 44"/>
                <a:gd name="T52" fmla="*/ 10 w 42"/>
                <a:gd name="T53" fmla="*/ 42 h 44"/>
                <a:gd name="T54" fmla="*/ 8 w 42"/>
                <a:gd name="T55" fmla="*/ 44 h 44"/>
                <a:gd name="T56" fmla="*/ 4 w 42"/>
                <a:gd name="T57" fmla="*/ 44 h 44"/>
                <a:gd name="T58" fmla="*/ 2 w 42"/>
                <a:gd name="T59" fmla="*/ 44 h 44"/>
                <a:gd name="T60" fmla="*/ 0 w 42"/>
                <a:gd name="T61" fmla="*/ 44 h 44"/>
                <a:gd name="T62" fmla="*/ 2 w 42"/>
                <a:gd name="T63" fmla="*/ 36 h 44"/>
                <a:gd name="T64" fmla="*/ 2 w 42"/>
                <a:gd name="T65" fmla="*/ 20 h 44"/>
                <a:gd name="T66" fmla="*/ 2 w 42"/>
                <a:gd name="T67" fmla="*/ 20 h 44"/>
                <a:gd name="T68" fmla="*/ 4 w 42"/>
                <a:gd name="T69" fmla="*/ 16 h 44"/>
                <a:gd name="T70" fmla="*/ 4 w 42"/>
                <a:gd name="T71" fmla="*/ 12 h 44"/>
                <a:gd name="T72" fmla="*/ 8 w 42"/>
                <a:gd name="T73" fmla="*/ 8 h 44"/>
                <a:gd name="T74" fmla="*/ 12 w 42"/>
                <a:gd name="T75" fmla="*/ 4 h 44"/>
                <a:gd name="T76" fmla="*/ 14 w 42"/>
                <a:gd name="T77" fmla="*/ 4 h 44"/>
                <a:gd name="T78" fmla="*/ 16 w 42"/>
                <a:gd name="T79" fmla="*/ 2 h 44"/>
                <a:gd name="T80" fmla="*/ 20 w 42"/>
                <a:gd name="T81" fmla="*/ 0 h 44"/>
                <a:gd name="T82" fmla="*/ 26 w 42"/>
                <a:gd name="T83"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 h="44">
                  <a:moveTo>
                    <a:pt x="26" y="0"/>
                  </a:moveTo>
                  <a:lnTo>
                    <a:pt x="26" y="2"/>
                  </a:lnTo>
                  <a:lnTo>
                    <a:pt x="26" y="2"/>
                  </a:lnTo>
                  <a:lnTo>
                    <a:pt x="26" y="4"/>
                  </a:lnTo>
                  <a:lnTo>
                    <a:pt x="28" y="6"/>
                  </a:lnTo>
                  <a:lnTo>
                    <a:pt x="32" y="10"/>
                  </a:lnTo>
                  <a:lnTo>
                    <a:pt x="36" y="14"/>
                  </a:lnTo>
                  <a:lnTo>
                    <a:pt x="42" y="22"/>
                  </a:lnTo>
                  <a:lnTo>
                    <a:pt x="40" y="22"/>
                  </a:lnTo>
                  <a:lnTo>
                    <a:pt x="40" y="24"/>
                  </a:lnTo>
                  <a:lnTo>
                    <a:pt x="38" y="28"/>
                  </a:lnTo>
                  <a:lnTo>
                    <a:pt x="36" y="30"/>
                  </a:lnTo>
                  <a:lnTo>
                    <a:pt x="34" y="30"/>
                  </a:lnTo>
                  <a:lnTo>
                    <a:pt x="34" y="30"/>
                  </a:lnTo>
                  <a:lnTo>
                    <a:pt x="30" y="30"/>
                  </a:lnTo>
                  <a:lnTo>
                    <a:pt x="28" y="32"/>
                  </a:lnTo>
                  <a:lnTo>
                    <a:pt x="24" y="32"/>
                  </a:lnTo>
                  <a:lnTo>
                    <a:pt x="22" y="32"/>
                  </a:lnTo>
                  <a:lnTo>
                    <a:pt x="22" y="32"/>
                  </a:lnTo>
                  <a:lnTo>
                    <a:pt x="20" y="34"/>
                  </a:lnTo>
                  <a:lnTo>
                    <a:pt x="18" y="36"/>
                  </a:lnTo>
                  <a:lnTo>
                    <a:pt x="16" y="38"/>
                  </a:lnTo>
                  <a:lnTo>
                    <a:pt x="16" y="38"/>
                  </a:lnTo>
                  <a:lnTo>
                    <a:pt x="14" y="40"/>
                  </a:lnTo>
                  <a:lnTo>
                    <a:pt x="12" y="42"/>
                  </a:lnTo>
                  <a:lnTo>
                    <a:pt x="10" y="42"/>
                  </a:lnTo>
                  <a:lnTo>
                    <a:pt x="10" y="42"/>
                  </a:lnTo>
                  <a:lnTo>
                    <a:pt x="8" y="44"/>
                  </a:lnTo>
                  <a:lnTo>
                    <a:pt x="4" y="44"/>
                  </a:lnTo>
                  <a:lnTo>
                    <a:pt x="2" y="44"/>
                  </a:lnTo>
                  <a:lnTo>
                    <a:pt x="0" y="44"/>
                  </a:lnTo>
                  <a:lnTo>
                    <a:pt x="2" y="36"/>
                  </a:lnTo>
                  <a:lnTo>
                    <a:pt x="2" y="20"/>
                  </a:lnTo>
                  <a:lnTo>
                    <a:pt x="2" y="20"/>
                  </a:lnTo>
                  <a:lnTo>
                    <a:pt x="4" y="16"/>
                  </a:lnTo>
                  <a:lnTo>
                    <a:pt x="4" y="12"/>
                  </a:lnTo>
                  <a:lnTo>
                    <a:pt x="8" y="8"/>
                  </a:lnTo>
                  <a:lnTo>
                    <a:pt x="12" y="4"/>
                  </a:lnTo>
                  <a:lnTo>
                    <a:pt x="14" y="4"/>
                  </a:lnTo>
                  <a:lnTo>
                    <a:pt x="16" y="2"/>
                  </a:lnTo>
                  <a:lnTo>
                    <a:pt x="20" y="0"/>
                  </a:lnTo>
                  <a:lnTo>
                    <a:pt x="26"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76" name="Freeform 434"/>
            <p:cNvSpPr/>
            <p:nvPr/>
          </p:nvSpPr>
          <p:spPr bwMode="gray">
            <a:xfrm>
              <a:off x="1609042" y="3906715"/>
              <a:ext cx="499877" cy="429235"/>
            </a:xfrm>
            <a:custGeom>
              <a:avLst/>
              <a:gdLst>
                <a:gd name="T0" fmla="*/ 34 w 270"/>
                <a:gd name="T1" fmla="*/ 8 h 232"/>
                <a:gd name="T2" fmla="*/ 42 w 270"/>
                <a:gd name="T3" fmla="*/ 24 h 232"/>
                <a:gd name="T4" fmla="*/ 36 w 270"/>
                <a:gd name="T5" fmla="*/ 30 h 232"/>
                <a:gd name="T6" fmla="*/ 30 w 270"/>
                <a:gd name="T7" fmla="*/ 36 h 232"/>
                <a:gd name="T8" fmla="*/ 26 w 270"/>
                <a:gd name="T9" fmla="*/ 40 h 232"/>
                <a:gd name="T10" fmla="*/ 0 w 270"/>
                <a:gd name="T11" fmla="*/ 40 h 232"/>
                <a:gd name="T12" fmla="*/ 6 w 270"/>
                <a:gd name="T13" fmla="*/ 56 h 232"/>
                <a:gd name="T14" fmla="*/ 8 w 270"/>
                <a:gd name="T15" fmla="*/ 60 h 232"/>
                <a:gd name="T16" fmla="*/ 12 w 270"/>
                <a:gd name="T17" fmla="*/ 68 h 232"/>
                <a:gd name="T18" fmla="*/ 18 w 270"/>
                <a:gd name="T19" fmla="*/ 78 h 232"/>
                <a:gd name="T20" fmla="*/ 26 w 270"/>
                <a:gd name="T21" fmla="*/ 90 h 232"/>
                <a:gd name="T22" fmla="*/ 38 w 270"/>
                <a:gd name="T23" fmla="*/ 110 h 232"/>
                <a:gd name="T24" fmla="*/ 42 w 270"/>
                <a:gd name="T25" fmla="*/ 118 h 232"/>
                <a:gd name="T26" fmla="*/ 52 w 270"/>
                <a:gd name="T27" fmla="*/ 140 h 232"/>
                <a:gd name="T28" fmla="*/ 68 w 270"/>
                <a:gd name="T29" fmla="*/ 170 h 232"/>
                <a:gd name="T30" fmla="*/ 80 w 270"/>
                <a:gd name="T31" fmla="*/ 188 h 232"/>
                <a:gd name="T32" fmla="*/ 92 w 270"/>
                <a:gd name="T33" fmla="*/ 212 h 232"/>
                <a:gd name="T34" fmla="*/ 96 w 270"/>
                <a:gd name="T35" fmla="*/ 212 h 232"/>
                <a:gd name="T36" fmla="*/ 100 w 270"/>
                <a:gd name="T37" fmla="*/ 210 h 232"/>
                <a:gd name="T38" fmla="*/ 104 w 270"/>
                <a:gd name="T39" fmla="*/ 206 h 232"/>
                <a:gd name="T40" fmla="*/ 104 w 270"/>
                <a:gd name="T41" fmla="*/ 202 h 232"/>
                <a:gd name="T42" fmla="*/ 106 w 270"/>
                <a:gd name="T43" fmla="*/ 204 h 232"/>
                <a:gd name="T44" fmla="*/ 110 w 270"/>
                <a:gd name="T45" fmla="*/ 204 h 232"/>
                <a:gd name="T46" fmla="*/ 136 w 270"/>
                <a:gd name="T47" fmla="*/ 232 h 232"/>
                <a:gd name="T48" fmla="*/ 140 w 270"/>
                <a:gd name="T49" fmla="*/ 228 h 232"/>
                <a:gd name="T50" fmla="*/ 146 w 270"/>
                <a:gd name="T51" fmla="*/ 220 h 232"/>
                <a:gd name="T52" fmla="*/ 152 w 270"/>
                <a:gd name="T53" fmla="*/ 212 h 232"/>
                <a:gd name="T54" fmla="*/ 158 w 270"/>
                <a:gd name="T55" fmla="*/ 204 h 232"/>
                <a:gd name="T56" fmla="*/ 166 w 270"/>
                <a:gd name="T57" fmla="*/ 200 h 232"/>
                <a:gd name="T58" fmla="*/ 194 w 270"/>
                <a:gd name="T59" fmla="*/ 188 h 232"/>
                <a:gd name="T60" fmla="*/ 220 w 270"/>
                <a:gd name="T61" fmla="*/ 184 h 232"/>
                <a:gd name="T62" fmla="*/ 224 w 270"/>
                <a:gd name="T63" fmla="*/ 182 h 232"/>
                <a:gd name="T64" fmla="*/ 248 w 270"/>
                <a:gd name="T65" fmla="*/ 170 h 232"/>
                <a:gd name="T66" fmla="*/ 268 w 270"/>
                <a:gd name="T67" fmla="*/ 148 h 232"/>
                <a:gd name="T68" fmla="*/ 268 w 270"/>
                <a:gd name="T69" fmla="*/ 132 h 232"/>
                <a:gd name="T70" fmla="*/ 268 w 270"/>
                <a:gd name="T71" fmla="*/ 126 h 232"/>
                <a:gd name="T72" fmla="*/ 270 w 270"/>
                <a:gd name="T73" fmla="*/ 122 h 232"/>
                <a:gd name="T74" fmla="*/ 234 w 270"/>
                <a:gd name="T75" fmla="*/ 124 h 232"/>
                <a:gd name="T76" fmla="*/ 232 w 270"/>
                <a:gd name="T77" fmla="*/ 122 h 232"/>
                <a:gd name="T78" fmla="*/ 228 w 270"/>
                <a:gd name="T79" fmla="*/ 120 h 232"/>
                <a:gd name="T80" fmla="*/ 228 w 270"/>
                <a:gd name="T81" fmla="*/ 116 h 232"/>
                <a:gd name="T82" fmla="*/ 220 w 270"/>
                <a:gd name="T83" fmla="*/ 108 h 232"/>
                <a:gd name="T84" fmla="*/ 216 w 270"/>
                <a:gd name="T85" fmla="*/ 110 h 232"/>
                <a:gd name="T86" fmla="*/ 210 w 270"/>
                <a:gd name="T87" fmla="*/ 110 h 232"/>
                <a:gd name="T88" fmla="*/ 206 w 270"/>
                <a:gd name="T89" fmla="*/ 106 h 232"/>
                <a:gd name="T90" fmla="*/ 202 w 270"/>
                <a:gd name="T91" fmla="*/ 98 h 232"/>
                <a:gd name="T92" fmla="*/ 196 w 270"/>
                <a:gd name="T93" fmla="*/ 88 h 232"/>
                <a:gd name="T94" fmla="*/ 192 w 270"/>
                <a:gd name="T95" fmla="*/ 80 h 232"/>
                <a:gd name="T96" fmla="*/ 172 w 270"/>
                <a:gd name="T97" fmla="*/ 54 h 232"/>
                <a:gd name="T98" fmla="*/ 154 w 270"/>
                <a:gd name="T99" fmla="*/ 52 h 232"/>
                <a:gd name="T100" fmla="*/ 150 w 270"/>
                <a:gd name="T101" fmla="*/ 48 h 232"/>
                <a:gd name="T102" fmla="*/ 144 w 270"/>
                <a:gd name="T103" fmla="*/ 46 h 232"/>
                <a:gd name="T104" fmla="*/ 138 w 270"/>
                <a:gd name="T105" fmla="*/ 40 h 232"/>
                <a:gd name="T106" fmla="*/ 130 w 270"/>
                <a:gd name="T107" fmla="*/ 34 h 232"/>
                <a:gd name="T108" fmla="*/ 120 w 270"/>
                <a:gd name="T109" fmla="*/ 28 h 232"/>
                <a:gd name="T110" fmla="*/ 102 w 270"/>
                <a:gd name="T111" fmla="*/ 16 h 232"/>
                <a:gd name="T112" fmla="*/ 68 w 270"/>
                <a:gd name="T113" fmla="*/ 4 h 232"/>
                <a:gd name="T114" fmla="*/ 62 w 270"/>
                <a:gd name="T115" fmla="*/ 0 h 232"/>
                <a:gd name="T116" fmla="*/ 58 w 270"/>
                <a:gd name="T117" fmla="*/ 2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0" h="232">
                  <a:moveTo>
                    <a:pt x="54" y="4"/>
                  </a:moveTo>
                  <a:lnTo>
                    <a:pt x="34" y="8"/>
                  </a:lnTo>
                  <a:lnTo>
                    <a:pt x="42" y="22"/>
                  </a:lnTo>
                  <a:lnTo>
                    <a:pt x="42" y="24"/>
                  </a:lnTo>
                  <a:lnTo>
                    <a:pt x="40" y="26"/>
                  </a:lnTo>
                  <a:lnTo>
                    <a:pt x="36" y="30"/>
                  </a:lnTo>
                  <a:lnTo>
                    <a:pt x="34" y="34"/>
                  </a:lnTo>
                  <a:lnTo>
                    <a:pt x="30" y="36"/>
                  </a:lnTo>
                  <a:lnTo>
                    <a:pt x="28" y="38"/>
                  </a:lnTo>
                  <a:lnTo>
                    <a:pt x="26" y="40"/>
                  </a:lnTo>
                  <a:lnTo>
                    <a:pt x="24" y="42"/>
                  </a:lnTo>
                  <a:lnTo>
                    <a:pt x="0" y="40"/>
                  </a:lnTo>
                  <a:lnTo>
                    <a:pt x="2" y="46"/>
                  </a:lnTo>
                  <a:lnTo>
                    <a:pt x="6" y="56"/>
                  </a:lnTo>
                  <a:lnTo>
                    <a:pt x="6" y="58"/>
                  </a:lnTo>
                  <a:lnTo>
                    <a:pt x="8" y="60"/>
                  </a:lnTo>
                  <a:lnTo>
                    <a:pt x="10" y="64"/>
                  </a:lnTo>
                  <a:lnTo>
                    <a:pt x="12" y="68"/>
                  </a:lnTo>
                  <a:lnTo>
                    <a:pt x="16" y="74"/>
                  </a:lnTo>
                  <a:lnTo>
                    <a:pt x="18" y="78"/>
                  </a:lnTo>
                  <a:lnTo>
                    <a:pt x="22" y="82"/>
                  </a:lnTo>
                  <a:lnTo>
                    <a:pt x="26" y="90"/>
                  </a:lnTo>
                  <a:lnTo>
                    <a:pt x="34" y="100"/>
                  </a:lnTo>
                  <a:lnTo>
                    <a:pt x="38" y="110"/>
                  </a:lnTo>
                  <a:lnTo>
                    <a:pt x="42" y="114"/>
                  </a:lnTo>
                  <a:lnTo>
                    <a:pt x="42" y="118"/>
                  </a:lnTo>
                  <a:lnTo>
                    <a:pt x="46" y="128"/>
                  </a:lnTo>
                  <a:lnTo>
                    <a:pt x="52" y="140"/>
                  </a:lnTo>
                  <a:lnTo>
                    <a:pt x="58" y="152"/>
                  </a:lnTo>
                  <a:lnTo>
                    <a:pt x="68" y="170"/>
                  </a:lnTo>
                  <a:lnTo>
                    <a:pt x="72" y="176"/>
                  </a:lnTo>
                  <a:lnTo>
                    <a:pt x="80" y="188"/>
                  </a:lnTo>
                  <a:lnTo>
                    <a:pt x="86" y="202"/>
                  </a:lnTo>
                  <a:lnTo>
                    <a:pt x="92" y="212"/>
                  </a:lnTo>
                  <a:lnTo>
                    <a:pt x="94" y="216"/>
                  </a:lnTo>
                  <a:lnTo>
                    <a:pt x="96" y="212"/>
                  </a:lnTo>
                  <a:lnTo>
                    <a:pt x="98" y="212"/>
                  </a:lnTo>
                  <a:lnTo>
                    <a:pt x="100" y="210"/>
                  </a:lnTo>
                  <a:lnTo>
                    <a:pt x="102" y="210"/>
                  </a:lnTo>
                  <a:lnTo>
                    <a:pt x="104" y="206"/>
                  </a:lnTo>
                  <a:lnTo>
                    <a:pt x="104" y="202"/>
                  </a:lnTo>
                  <a:lnTo>
                    <a:pt x="104" y="202"/>
                  </a:lnTo>
                  <a:lnTo>
                    <a:pt x="104" y="202"/>
                  </a:lnTo>
                  <a:lnTo>
                    <a:pt x="106" y="204"/>
                  </a:lnTo>
                  <a:lnTo>
                    <a:pt x="108" y="204"/>
                  </a:lnTo>
                  <a:lnTo>
                    <a:pt x="110" y="204"/>
                  </a:lnTo>
                  <a:lnTo>
                    <a:pt x="114" y="204"/>
                  </a:lnTo>
                  <a:lnTo>
                    <a:pt x="136" y="232"/>
                  </a:lnTo>
                  <a:lnTo>
                    <a:pt x="140" y="228"/>
                  </a:lnTo>
                  <a:lnTo>
                    <a:pt x="140" y="228"/>
                  </a:lnTo>
                  <a:lnTo>
                    <a:pt x="142" y="224"/>
                  </a:lnTo>
                  <a:lnTo>
                    <a:pt x="146" y="220"/>
                  </a:lnTo>
                  <a:lnTo>
                    <a:pt x="148" y="216"/>
                  </a:lnTo>
                  <a:lnTo>
                    <a:pt x="152" y="212"/>
                  </a:lnTo>
                  <a:lnTo>
                    <a:pt x="156" y="206"/>
                  </a:lnTo>
                  <a:lnTo>
                    <a:pt x="158" y="204"/>
                  </a:lnTo>
                  <a:lnTo>
                    <a:pt x="160" y="202"/>
                  </a:lnTo>
                  <a:lnTo>
                    <a:pt x="166" y="200"/>
                  </a:lnTo>
                  <a:lnTo>
                    <a:pt x="178" y="194"/>
                  </a:lnTo>
                  <a:lnTo>
                    <a:pt x="194" y="188"/>
                  </a:lnTo>
                  <a:lnTo>
                    <a:pt x="208" y="184"/>
                  </a:lnTo>
                  <a:lnTo>
                    <a:pt x="220" y="184"/>
                  </a:lnTo>
                  <a:lnTo>
                    <a:pt x="220" y="182"/>
                  </a:lnTo>
                  <a:lnTo>
                    <a:pt x="224" y="182"/>
                  </a:lnTo>
                  <a:lnTo>
                    <a:pt x="236" y="178"/>
                  </a:lnTo>
                  <a:lnTo>
                    <a:pt x="248" y="170"/>
                  </a:lnTo>
                  <a:lnTo>
                    <a:pt x="260" y="160"/>
                  </a:lnTo>
                  <a:lnTo>
                    <a:pt x="268" y="148"/>
                  </a:lnTo>
                  <a:lnTo>
                    <a:pt x="270" y="132"/>
                  </a:lnTo>
                  <a:lnTo>
                    <a:pt x="268" y="132"/>
                  </a:lnTo>
                  <a:lnTo>
                    <a:pt x="268" y="130"/>
                  </a:lnTo>
                  <a:lnTo>
                    <a:pt x="268" y="126"/>
                  </a:lnTo>
                  <a:lnTo>
                    <a:pt x="268" y="124"/>
                  </a:lnTo>
                  <a:lnTo>
                    <a:pt x="270" y="122"/>
                  </a:lnTo>
                  <a:lnTo>
                    <a:pt x="254" y="124"/>
                  </a:lnTo>
                  <a:lnTo>
                    <a:pt x="234" y="124"/>
                  </a:lnTo>
                  <a:lnTo>
                    <a:pt x="234" y="124"/>
                  </a:lnTo>
                  <a:lnTo>
                    <a:pt x="232" y="122"/>
                  </a:lnTo>
                  <a:lnTo>
                    <a:pt x="230" y="122"/>
                  </a:lnTo>
                  <a:lnTo>
                    <a:pt x="228" y="120"/>
                  </a:lnTo>
                  <a:lnTo>
                    <a:pt x="228" y="118"/>
                  </a:lnTo>
                  <a:lnTo>
                    <a:pt x="228" y="116"/>
                  </a:lnTo>
                  <a:lnTo>
                    <a:pt x="230" y="110"/>
                  </a:lnTo>
                  <a:lnTo>
                    <a:pt x="220" y="108"/>
                  </a:lnTo>
                  <a:lnTo>
                    <a:pt x="218" y="108"/>
                  </a:lnTo>
                  <a:lnTo>
                    <a:pt x="216" y="110"/>
                  </a:lnTo>
                  <a:lnTo>
                    <a:pt x="214" y="110"/>
                  </a:lnTo>
                  <a:lnTo>
                    <a:pt x="210" y="110"/>
                  </a:lnTo>
                  <a:lnTo>
                    <a:pt x="206" y="108"/>
                  </a:lnTo>
                  <a:lnTo>
                    <a:pt x="206" y="106"/>
                  </a:lnTo>
                  <a:lnTo>
                    <a:pt x="204" y="102"/>
                  </a:lnTo>
                  <a:lnTo>
                    <a:pt x="202" y="98"/>
                  </a:lnTo>
                  <a:lnTo>
                    <a:pt x="200" y="92"/>
                  </a:lnTo>
                  <a:lnTo>
                    <a:pt x="196" y="88"/>
                  </a:lnTo>
                  <a:lnTo>
                    <a:pt x="194" y="84"/>
                  </a:lnTo>
                  <a:lnTo>
                    <a:pt x="192" y="80"/>
                  </a:lnTo>
                  <a:lnTo>
                    <a:pt x="192" y="80"/>
                  </a:lnTo>
                  <a:lnTo>
                    <a:pt x="172" y="54"/>
                  </a:lnTo>
                  <a:lnTo>
                    <a:pt x="154" y="54"/>
                  </a:lnTo>
                  <a:lnTo>
                    <a:pt x="154" y="52"/>
                  </a:lnTo>
                  <a:lnTo>
                    <a:pt x="152" y="50"/>
                  </a:lnTo>
                  <a:lnTo>
                    <a:pt x="150" y="48"/>
                  </a:lnTo>
                  <a:lnTo>
                    <a:pt x="144" y="46"/>
                  </a:lnTo>
                  <a:lnTo>
                    <a:pt x="144" y="46"/>
                  </a:lnTo>
                  <a:lnTo>
                    <a:pt x="142" y="44"/>
                  </a:lnTo>
                  <a:lnTo>
                    <a:pt x="138" y="40"/>
                  </a:lnTo>
                  <a:lnTo>
                    <a:pt x="134" y="38"/>
                  </a:lnTo>
                  <a:lnTo>
                    <a:pt x="130" y="34"/>
                  </a:lnTo>
                  <a:lnTo>
                    <a:pt x="124" y="30"/>
                  </a:lnTo>
                  <a:lnTo>
                    <a:pt x="120" y="28"/>
                  </a:lnTo>
                  <a:lnTo>
                    <a:pt x="114" y="26"/>
                  </a:lnTo>
                  <a:lnTo>
                    <a:pt x="102" y="16"/>
                  </a:lnTo>
                  <a:lnTo>
                    <a:pt x="94" y="16"/>
                  </a:lnTo>
                  <a:lnTo>
                    <a:pt x="68" y="4"/>
                  </a:lnTo>
                  <a:lnTo>
                    <a:pt x="62" y="0"/>
                  </a:lnTo>
                  <a:lnTo>
                    <a:pt x="62" y="0"/>
                  </a:lnTo>
                  <a:lnTo>
                    <a:pt x="60" y="2"/>
                  </a:lnTo>
                  <a:lnTo>
                    <a:pt x="58" y="2"/>
                  </a:lnTo>
                  <a:lnTo>
                    <a:pt x="54" y="4"/>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77" name="Freeform 435"/>
            <p:cNvSpPr/>
            <p:nvPr/>
          </p:nvSpPr>
          <p:spPr bwMode="gray">
            <a:xfrm>
              <a:off x="1783073" y="4280445"/>
              <a:ext cx="77759" cy="122110"/>
            </a:xfrm>
            <a:custGeom>
              <a:avLst/>
              <a:gdLst>
                <a:gd name="T0" fmla="*/ 20 w 42"/>
                <a:gd name="T1" fmla="*/ 66 h 66"/>
                <a:gd name="T2" fmla="*/ 16 w 42"/>
                <a:gd name="T3" fmla="*/ 64 h 66"/>
                <a:gd name="T4" fmla="*/ 12 w 42"/>
                <a:gd name="T5" fmla="*/ 62 h 66"/>
                <a:gd name="T6" fmla="*/ 10 w 42"/>
                <a:gd name="T7" fmla="*/ 62 h 66"/>
                <a:gd name="T8" fmla="*/ 10 w 42"/>
                <a:gd name="T9" fmla="*/ 60 h 66"/>
                <a:gd name="T10" fmla="*/ 8 w 42"/>
                <a:gd name="T11" fmla="*/ 46 h 66"/>
                <a:gd name="T12" fmla="*/ 2 w 42"/>
                <a:gd name="T13" fmla="*/ 38 h 66"/>
                <a:gd name="T14" fmla="*/ 2 w 42"/>
                <a:gd name="T15" fmla="*/ 36 h 66"/>
                <a:gd name="T16" fmla="*/ 2 w 42"/>
                <a:gd name="T17" fmla="*/ 32 h 66"/>
                <a:gd name="T18" fmla="*/ 2 w 42"/>
                <a:gd name="T19" fmla="*/ 26 h 66"/>
                <a:gd name="T20" fmla="*/ 2 w 42"/>
                <a:gd name="T21" fmla="*/ 20 h 66"/>
                <a:gd name="T22" fmla="*/ 0 w 42"/>
                <a:gd name="T23" fmla="*/ 14 h 66"/>
                <a:gd name="T24" fmla="*/ 0 w 42"/>
                <a:gd name="T25" fmla="*/ 14 h 66"/>
                <a:gd name="T26" fmla="*/ 2 w 42"/>
                <a:gd name="T27" fmla="*/ 12 h 66"/>
                <a:gd name="T28" fmla="*/ 4 w 42"/>
                <a:gd name="T29" fmla="*/ 10 h 66"/>
                <a:gd name="T30" fmla="*/ 6 w 42"/>
                <a:gd name="T31" fmla="*/ 8 h 66"/>
                <a:gd name="T32" fmla="*/ 8 w 42"/>
                <a:gd name="T33" fmla="*/ 8 h 66"/>
                <a:gd name="T34" fmla="*/ 8 w 42"/>
                <a:gd name="T35" fmla="*/ 8 h 66"/>
                <a:gd name="T36" fmla="*/ 8 w 42"/>
                <a:gd name="T37" fmla="*/ 6 h 66"/>
                <a:gd name="T38" fmla="*/ 10 w 42"/>
                <a:gd name="T39" fmla="*/ 4 h 66"/>
                <a:gd name="T40" fmla="*/ 10 w 42"/>
                <a:gd name="T41" fmla="*/ 2 h 66"/>
                <a:gd name="T42" fmla="*/ 10 w 42"/>
                <a:gd name="T43" fmla="*/ 2 h 66"/>
                <a:gd name="T44" fmla="*/ 10 w 42"/>
                <a:gd name="T45" fmla="*/ 0 h 66"/>
                <a:gd name="T46" fmla="*/ 10 w 42"/>
                <a:gd name="T47" fmla="*/ 0 h 66"/>
                <a:gd name="T48" fmla="*/ 14 w 42"/>
                <a:gd name="T49" fmla="*/ 2 h 66"/>
                <a:gd name="T50" fmla="*/ 14 w 42"/>
                <a:gd name="T51" fmla="*/ 2 h 66"/>
                <a:gd name="T52" fmla="*/ 18 w 42"/>
                <a:gd name="T53" fmla="*/ 2 h 66"/>
                <a:gd name="T54" fmla="*/ 20 w 42"/>
                <a:gd name="T55" fmla="*/ 2 h 66"/>
                <a:gd name="T56" fmla="*/ 42 w 42"/>
                <a:gd name="T57" fmla="*/ 30 h 66"/>
                <a:gd name="T58" fmla="*/ 42 w 42"/>
                <a:gd name="T59" fmla="*/ 30 h 66"/>
                <a:gd name="T60" fmla="*/ 40 w 42"/>
                <a:gd name="T61" fmla="*/ 32 h 66"/>
                <a:gd name="T62" fmla="*/ 38 w 42"/>
                <a:gd name="T63" fmla="*/ 34 h 66"/>
                <a:gd name="T64" fmla="*/ 38 w 42"/>
                <a:gd name="T65" fmla="*/ 36 h 66"/>
                <a:gd name="T66" fmla="*/ 38 w 42"/>
                <a:gd name="T67" fmla="*/ 40 h 66"/>
                <a:gd name="T68" fmla="*/ 40 w 42"/>
                <a:gd name="T69" fmla="*/ 40 h 66"/>
                <a:gd name="T70" fmla="*/ 40 w 42"/>
                <a:gd name="T71" fmla="*/ 42 h 66"/>
                <a:gd name="T72" fmla="*/ 40 w 42"/>
                <a:gd name="T73" fmla="*/ 44 h 66"/>
                <a:gd name="T74" fmla="*/ 40 w 42"/>
                <a:gd name="T75" fmla="*/ 46 h 66"/>
                <a:gd name="T76" fmla="*/ 40 w 42"/>
                <a:gd name="T77" fmla="*/ 48 h 66"/>
                <a:gd name="T78" fmla="*/ 38 w 42"/>
                <a:gd name="T79" fmla="*/ 48 h 66"/>
                <a:gd name="T80" fmla="*/ 36 w 42"/>
                <a:gd name="T81" fmla="*/ 48 h 66"/>
                <a:gd name="T82" fmla="*/ 36 w 42"/>
                <a:gd name="T83" fmla="*/ 48 h 66"/>
                <a:gd name="T84" fmla="*/ 34 w 42"/>
                <a:gd name="T85" fmla="*/ 48 h 66"/>
                <a:gd name="T86" fmla="*/ 34 w 42"/>
                <a:gd name="T87" fmla="*/ 50 h 66"/>
                <a:gd name="T88" fmla="*/ 32 w 42"/>
                <a:gd name="T89" fmla="*/ 52 h 66"/>
                <a:gd name="T90" fmla="*/ 30 w 42"/>
                <a:gd name="T91" fmla="*/ 54 h 66"/>
                <a:gd name="T92" fmla="*/ 28 w 42"/>
                <a:gd name="T93" fmla="*/ 56 h 66"/>
                <a:gd name="T94" fmla="*/ 28 w 42"/>
                <a:gd name="T95" fmla="*/ 56 h 66"/>
                <a:gd name="T96" fmla="*/ 30 w 42"/>
                <a:gd name="T97" fmla="*/ 60 h 66"/>
                <a:gd name="T98" fmla="*/ 28 w 42"/>
                <a:gd name="T99" fmla="*/ 62 h 66"/>
                <a:gd name="T100" fmla="*/ 28 w 42"/>
                <a:gd name="T101" fmla="*/ 62 h 66"/>
                <a:gd name="T102" fmla="*/ 26 w 42"/>
                <a:gd name="T103" fmla="*/ 60 h 66"/>
                <a:gd name="T104" fmla="*/ 24 w 42"/>
                <a:gd name="T105" fmla="*/ 60 h 66"/>
                <a:gd name="T106" fmla="*/ 24 w 42"/>
                <a:gd name="T107" fmla="*/ 62 h 66"/>
                <a:gd name="T108" fmla="*/ 22 w 42"/>
                <a:gd name="T109" fmla="*/ 64 h 66"/>
                <a:gd name="T110" fmla="*/ 20 w 42"/>
                <a:gd name="T111" fmla="*/ 66 h 66"/>
                <a:gd name="T112" fmla="*/ 20 w 42"/>
                <a:gd name="T113" fmla="*/ 6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2" h="66">
                  <a:moveTo>
                    <a:pt x="20" y="66"/>
                  </a:moveTo>
                  <a:lnTo>
                    <a:pt x="16" y="64"/>
                  </a:lnTo>
                  <a:lnTo>
                    <a:pt x="12" y="62"/>
                  </a:lnTo>
                  <a:lnTo>
                    <a:pt x="10" y="62"/>
                  </a:lnTo>
                  <a:lnTo>
                    <a:pt x="10" y="60"/>
                  </a:lnTo>
                  <a:lnTo>
                    <a:pt x="8" y="46"/>
                  </a:lnTo>
                  <a:lnTo>
                    <a:pt x="2" y="38"/>
                  </a:lnTo>
                  <a:lnTo>
                    <a:pt x="2" y="36"/>
                  </a:lnTo>
                  <a:lnTo>
                    <a:pt x="2" y="32"/>
                  </a:lnTo>
                  <a:lnTo>
                    <a:pt x="2" y="26"/>
                  </a:lnTo>
                  <a:lnTo>
                    <a:pt x="2" y="20"/>
                  </a:lnTo>
                  <a:lnTo>
                    <a:pt x="0" y="14"/>
                  </a:lnTo>
                  <a:lnTo>
                    <a:pt x="0" y="14"/>
                  </a:lnTo>
                  <a:lnTo>
                    <a:pt x="2" y="12"/>
                  </a:lnTo>
                  <a:lnTo>
                    <a:pt x="4" y="10"/>
                  </a:lnTo>
                  <a:lnTo>
                    <a:pt x="6" y="8"/>
                  </a:lnTo>
                  <a:lnTo>
                    <a:pt x="8" y="8"/>
                  </a:lnTo>
                  <a:lnTo>
                    <a:pt x="8" y="8"/>
                  </a:lnTo>
                  <a:lnTo>
                    <a:pt x="8" y="6"/>
                  </a:lnTo>
                  <a:lnTo>
                    <a:pt x="10" y="4"/>
                  </a:lnTo>
                  <a:lnTo>
                    <a:pt x="10" y="2"/>
                  </a:lnTo>
                  <a:lnTo>
                    <a:pt x="10" y="2"/>
                  </a:lnTo>
                  <a:lnTo>
                    <a:pt x="10" y="0"/>
                  </a:lnTo>
                  <a:lnTo>
                    <a:pt x="10" y="0"/>
                  </a:lnTo>
                  <a:lnTo>
                    <a:pt x="14" y="2"/>
                  </a:lnTo>
                  <a:lnTo>
                    <a:pt x="14" y="2"/>
                  </a:lnTo>
                  <a:lnTo>
                    <a:pt x="18" y="2"/>
                  </a:lnTo>
                  <a:lnTo>
                    <a:pt x="20" y="2"/>
                  </a:lnTo>
                  <a:lnTo>
                    <a:pt x="42" y="30"/>
                  </a:lnTo>
                  <a:lnTo>
                    <a:pt x="42" y="30"/>
                  </a:lnTo>
                  <a:lnTo>
                    <a:pt x="40" y="32"/>
                  </a:lnTo>
                  <a:lnTo>
                    <a:pt x="38" y="34"/>
                  </a:lnTo>
                  <a:lnTo>
                    <a:pt x="38" y="36"/>
                  </a:lnTo>
                  <a:lnTo>
                    <a:pt x="38" y="40"/>
                  </a:lnTo>
                  <a:lnTo>
                    <a:pt x="40" y="40"/>
                  </a:lnTo>
                  <a:lnTo>
                    <a:pt x="40" y="42"/>
                  </a:lnTo>
                  <a:lnTo>
                    <a:pt x="40" y="44"/>
                  </a:lnTo>
                  <a:lnTo>
                    <a:pt x="40" y="46"/>
                  </a:lnTo>
                  <a:lnTo>
                    <a:pt x="40" y="48"/>
                  </a:lnTo>
                  <a:lnTo>
                    <a:pt x="38" y="48"/>
                  </a:lnTo>
                  <a:lnTo>
                    <a:pt x="36" y="48"/>
                  </a:lnTo>
                  <a:lnTo>
                    <a:pt x="36" y="48"/>
                  </a:lnTo>
                  <a:lnTo>
                    <a:pt x="34" y="48"/>
                  </a:lnTo>
                  <a:lnTo>
                    <a:pt x="34" y="50"/>
                  </a:lnTo>
                  <a:lnTo>
                    <a:pt x="32" y="52"/>
                  </a:lnTo>
                  <a:lnTo>
                    <a:pt x="30" y="54"/>
                  </a:lnTo>
                  <a:lnTo>
                    <a:pt x="28" y="56"/>
                  </a:lnTo>
                  <a:lnTo>
                    <a:pt x="28" y="56"/>
                  </a:lnTo>
                  <a:lnTo>
                    <a:pt x="30" y="60"/>
                  </a:lnTo>
                  <a:lnTo>
                    <a:pt x="28" y="62"/>
                  </a:lnTo>
                  <a:lnTo>
                    <a:pt x="28" y="62"/>
                  </a:lnTo>
                  <a:lnTo>
                    <a:pt x="26" y="60"/>
                  </a:lnTo>
                  <a:lnTo>
                    <a:pt x="24" y="60"/>
                  </a:lnTo>
                  <a:lnTo>
                    <a:pt x="24" y="62"/>
                  </a:lnTo>
                  <a:lnTo>
                    <a:pt x="22" y="64"/>
                  </a:lnTo>
                  <a:lnTo>
                    <a:pt x="20" y="66"/>
                  </a:lnTo>
                  <a:lnTo>
                    <a:pt x="20" y="66"/>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78" name="Freeform 436"/>
            <p:cNvSpPr/>
            <p:nvPr/>
          </p:nvSpPr>
          <p:spPr bwMode="gray">
            <a:xfrm>
              <a:off x="1820101" y="4247142"/>
              <a:ext cx="218465" cy="159113"/>
            </a:xfrm>
            <a:custGeom>
              <a:avLst/>
              <a:gdLst>
                <a:gd name="T0" fmla="*/ 118 w 118"/>
                <a:gd name="T1" fmla="*/ 28 h 86"/>
                <a:gd name="T2" fmla="*/ 102 w 118"/>
                <a:gd name="T3" fmla="*/ 32 h 86"/>
                <a:gd name="T4" fmla="*/ 94 w 118"/>
                <a:gd name="T5" fmla="*/ 38 h 86"/>
                <a:gd name="T6" fmla="*/ 86 w 118"/>
                <a:gd name="T7" fmla="*/ 46 h 86"/>
                <a:gd name="T8" fmla="*/ 80 w 118"/>
                <a:gd name="T9" fmla="*/ 54 h 86"/>
                <a:gd name="T10" fmla="*/ 74 w 118"/>
                <a:gd name="T11" fmla="*/ 58 h 86"/>
                <a:gd name="T12" fmla="*/ 68 w 118"/>
                <a:gd name="T13" fmla="*/ 60 h 86"/>
                <a:gd name="T14" fmla="*/ 62 w 118"/>
                <a:gd name="T15" fmla="*/ 62 h 86"/>
                <a:gd name="T16" fmla="*/ 58 w 118"/>
                <a:gd name="T17" fmla="*/ 64 h 86"/>
                <a:gd name="T18" fmla="*/ 54 w 118"/>
                <a:gd name="T19" fmla="*/ 64 h 86"/>
                <a:gd name="T20" fmla="*/ 52 w 118"/>
                <a:gd name="T21" fmla="*/ 64 h 86"/>
                <a:gd name="T22" fmla="*/ 36 w 118"/>
                <a:gd name="T23" fmla="*/ 78 h 86"/>
                <a:gd name="T24" fmla="*/ 6 w 118"/>
                <a:gd name="T25" fmla="*/ 86 h 86"/>
                <a:gd name="T26" fmla="*/ 2 w 118"/>
                <a:gd name="T27" fmla="*/ 84 h 86"/>
                <a:gd name="T28" fmla="*/ 0 w 118"/>
                <a:gd name="T29" fmla="*/ 84 h 86"/>
                <a:gd name="T30" fmla="*/ 0 w 118"/>
                <a:gd name="T31" fmla="*/ 84 h 86"/>
                <a:gd name="T32" fmla="*/ 2 w 118"/>
                <a:gd name="T33" fmla="*/ 84 h 86"/>
                <a:gd name="T34" fmla="*/ 4 w 118"/>
                <a:gd name="T35" fmla="*/ 80 h 86"/>
                <a:gd name="T36" fmla="*/ 4 w 118"/>
                <a:gd name="T37" fmla="*/ 80 h 86"/>
                <a:gd name="T38" fmla="*/ 6 w 118"/>
                <a:gd name="T39" fmla="*/ 80 h 86"/>
                <a:gd name="T40" fmla="*/ 8 w 118"/>
                <a:gd name="T41" fmla="*/ 80 h 86"/>
                <a:gd name="T42" fmla="*/ 10 w 118"/>
                <a:gd name="T43" fmla="*/ 78 h 86"/>
                <a:gd name="T44" fmla="*/ 8 w 118"/>
                <a:gd name="T45" fmla="*/ 74 h 86"/>
                <a:gd name="T46" fmla="*/ 12 w 118"/>
                <a:gd name="T47" fmla="*/ 68 h 86"/>
                <a:gd name="T48" fmla="*/ 14 w 118"/>
                <a:gd name="T49" fmla="*/ 68 h 86"/>
                <a:gd name="T50" fmla="*/ 14 w 118"/>
                <a:gd name="T51" fmla="*/ 66 h 86"/>
                <a:gd name="T52" fmla="*/ 16 w 118"/>
                <a:gd name="T53" fmla="*/ 66 h 86"/>
                <a:gd name="T54" fmla="*/ 18 w 118"/>
                <a:gd name="T55" fmla="*/ 66 h 86"/>
                <a:gd name="T56" fmla="*/ 20 w 118"/>
                <a:gd name="T57" fmla="*/ 66 h 86"/>
                <a:gd name="T58" fmla="*/ 20 w 118"/>
                <a:gd name="T59" fmla="*/ 66 h 86"/>
                <a:gd name="T60" fmla="*/ 22 w 118"/>
                <a:gd name="T61" fmla="*/ 64 h 86"/>
                <a:gd name="T62" fmla="*/ 20 w 118"/>
                <a:gd name="T63" fmla="*/ 62 h 86"/>
                <a:gd name="T64" fmla="*/ 20 w 118"/>
                <a:gd name="T65" fmla="*/ 60 h 86"/>
                <a:gd name="T66" fmla="*/ 20 w 118"/>
                <a:gd name="T67" fmla="*/ 58 h 86"/>
                <a:gd name="T68" fmla="*/ 18 w 118"/>
                <a:gd name="T69" fmla="*/ 56 h 86"/>
                <a:gd name="T70" fmla="*/ 18 w 118"/>
                <a:gd name="T71" fmla="*/ 54 h 86"/>
                <a:gd name="T72" fmla="*/ 18 w 118"/>
                <a:gd name="T73" fmla="*/ 50 h 86"/>
                <a:gd name="T74" fmla="*/ 22 w 118"/>
                <a:gd name="T75" fmla="*/ 48 h 86"/>
                <a:gd name="T76" fmla="*/ 22 w 118"/>
                <a:gd name="T77" fmla="*/ 48 h 86"/>
                <a:gd name="T78" fmla="*/ 24 w 118"/>
                <a:gd name="T79" fmla="*/ 46 h 86"/>
                <a:gd name="T80" fmla="*/ 26 w 118"/>
                <a:gd name="T81" fmla="*/ 44 h 86"/>
                <a:gd name="T82" fmla="*/ 26 w 118"/>
                <a:gd name="T83" fmla="*/ 44 h 86"/>
                <a:gd name="T84" fmla="*/ 28 w 118"/>
                <a:gd name="T85" fmla="*/ 42 h 86"/>
                <a:gd name="T86" fmla="*/ 30 w 118"/>
                <a:gd name="T87" fmla="*/ 38 h 86"/>
                <a:gd name="T88" fmla="*/ 34 w 118"/>
                <a:gd name="T89" fmla="*/ 34 h 86"/>
                <a:gd name="T90" fmla="*/ 38 w 118"/>
                <a:gd name="T91" fmla="*/ 30 h 86"/>
                <a:gd name="T92" fmla="*/ 40 w 118"/>
                <a:gd name="T93" fmla="*/ 24 h 86"/>
                <a:gd name="T94" fmla="*/ 44 w 118"/>
                <a:gd name="T95" fmla="*/ 20 h 86"/>
                <a:gd name="T96" fmla="*/ 48 w 118"/>
                <a:gd name="T97" fmla="*/ 18 h 86"/>
                <a:gd name="T98" fmla="*/ 50 w 118"/>
                <a:gd name="T99" fmla="*/ 16 h 86"/>
                <a:gd name="T100" fmla="*/ 54 w 118"/>
                <a:gd name="T101" fmla="*/ 14 h 86"/>
                <a:gd name="T102" fmla="*/ 66 w 118"/>
                <a:gd name="T103" fmla="*/ 10 h 86"/>
                <a:gd name="T104" fmla="*/ 80 w 118"/>
                <a:gd name="T105" fmla="*/ 6 h 86"/>
                <a:gd name="T106" fmla="*/ 94 w 118"/>
                <a:gd name="T107" fmla="*/ 0 h 86"/>
                <a:gd name="T108" fmla="*/ 104 w 118"/>
                <a:gd name="T109" fmla="*/ 0 h 86"/>
                <a:gd name="T110" fmla="*/ 104 w 118"/>
                <a:gd name="T111" fmla="*/ 0 h 86"/>
                <a:gd name="T112" fmla="*/ 106 w 118"/>
                <a:gd name="T113" fmla="*/ 0 h 86"/>
                <a:gd name="T114" fmla="*/ 108 w 118"/>
                <a:gd name="T115" fmla="*/ 2 h 86"/>
                <a:gd name="T116" fmla="*/ 118 w 118"/>
                <a:gd name="T117" fmla="*/ 28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8" h="86">
                  <a:moveTo>
                    <a:pt x="118" y="28"/>
                  </a:moveTo>
                  <a:lnTo>
                    <a:pt x="102" y="32"/>
                  </a:lnTo>
                  <a:lnTo>
                    <a:pt x="94" y="38"/>
                  </a:lnTo>
                  <a:lnTo>
                    <a:pt x="86" y="46"/>
                  </a:lnTo>
                  <a:lnTo>
                    <a:pt x="80" y="54"/>
                  </a:lnTo>
                  <a:lnTo>
                    <a:pt x="74" y="58"/>
                  </a:lnTo>
                  <a:lnTo>
                    <a:pt x="68" y="60"/>
                  </a:lnTo>
                  <a:lnTo>
                    <a:pt x="62" y="62"/>
                  </a:lnTo>
                  <a:lnTo>
                    <a:pt x="58" y="64"/>
                  </a:lnTo>
                  <a:lnTo>
                    <a:pt x="54" y="64"/>
                  </a:lnTo>
                  <a:lnTo>
                    <a:pt x="52" y="64"/>
                  </a:lnTo>
                  <a:lnTo>
                    <a:pt x="36" y="78"/>
                  </a:lnTo>
                  <a:lnTo>
                    <a:pt x="6" y="86"/>
                  </a:lnTo>
                  <a:lnTo>
                    <a:pt x="2" y="84"/>
                  </a:lnTo>
                  <a:lnTo>
                    <a:pt x="0" y="84"/>
                  </a:lnTo>
                  <a:lnTo>
                    <a:pt x="0" y="84"/>
                  </a:lnTo>
                  <a:lnTo>
                    <a:pt x="2" y="84"/>
                  </a:lnTo>
                  <a:lnTo>
                    <a:pt x="4" y="80"/>
                  </a:lnTo>
                  <a:lnTo>
                    <a:pt x="4" y="80"/>
                  </a:lnTo>
                  <a:lnTo>
                    <a:pt x="6" y="80"/>
                  </a:lnTo>
                  <a:lnTo>
                    <a:pt x="8" y="80"/>
                  </a:lnTo>
                  <a:lnTo>
                    <a:pt x="10" y="78"/>
                  </a:lnTo>
                  <a:lnTo>
                    <a:pt x="8" y="74"/>
                  </a:lnTo>
                  <a:lnTo>
                    <a:pt x="12" y="68"/>
                  </a:lnTo>
                  <a:lnTo>
                    <a:pt x="14" y="68"/>
                  </a:lnTo>
                  <a:lnTo>
                    <a:pt x="14" y="66"/>
                  </a:lnTo>
                  <a:lnTo>
                    <a:pt x="16" y="66"/>
                  </a:lnTo>
                  <a:lnTo>
                    <a:pt x="18" y="66"/>
                  </a:lnTo>
                  <a:lnTo>
                    <a:pt x="20" y="66"/>
                  </a:lnTo>
                  <a:lnTo>
                    <a:pt x="20" y="66"/>
                  </a:lnTo>
                  <a:lnTo>
                    <a:pt x="22" y="64"/>
                  </a:lnTo>
                  <a:lnTo>
                    <a:pt x="20" y="62"/>
                  </a:lnTo>
                  <a:lnTo>
                    <a:pt x="20" y="60"/>
                  </a:lnTo>
                  <a:lnTo>
                    <a:pt x="20" y="58"/>
                  </a:lnTo>
                  <a:lnTo>
                    <a:pt x="18" y="56"/>
                  </a:lnTo>
                  <a:lnTo>
                    <a:pt x="18" y="54"/>
                  </a:lnTo>
                  <a:lnTo>
                    <a:pt x="18" y="50"/>
                  </a:lnTo>
                  <a:lnTo>
                    <a:pt x="22" y="48"/>
                  </a:lnTo>
                  <a:lnTo>
                    <a:pt x="22" y="48"/>
                  </a:lnTo>
                  <a:lnTo>
                    <a:pt x="24" y="46"/>
                  </a:lnTo>
                  <a:lnTo>
                    <a:pt x="26" y="44"/>
                  </a:lnTo>
                  <a:lnTo>
                    <a:pt x="26" y="44"/>
                  </a:lnTo>
                  <a:lnTo>
                    <a:pt x="28" y="42"/>
                  </a:lnTo>
                  <a:lnTo>
                    <a:pt x="30" y="38"/>
                  </a:lnTo>
                  <a:lnTo>
                    <a:pt x="34" y="34"/>
                  </a:lnTo>
                  <a:lnTo>
                    <a:pt x="38" y="30"/>
                  </a:lnTo>
                  <a:lnTo>
                    <a:pt x="40" y="24"/>
                  </a:lnTo>
                  <a:lnTo>
                    <a:pt x="44" y="20"/>
                  </a:lnTo>
                  <a:lnTo>
                    <a:pt x="48" y="18"/>
                  </a:lnTo>
                  <a:lnTo>
                    <a:pt x="50" y="16"/>
                  </a:lnTo>
                  <a:lnTo>
                    <a:pt x="54" y="14"/>
                  </a:lnTo>
                  <a:lnTo>
                    <a:pt x="66" y="10"/>
                  </a:lnTo>
                  <a:lnTo>
                    <a:pt x="80" y="6"/>
                  </a:lnTo>
                  <a:lnTo>
                    <a:pt x="94" y="0"/>
                  </a:lnTo>
                  <a:lnTo>
                    <a:pt x="104" y="0"/>
                  </a:lnTo>
                  <a:lnTo>
                    <a:pt x="104" y="0"/>
                  </a:lnTo>
                  <a:lnTo>
                    <a:pt x="106" y="0"/>
                  </a:lnTo>
                  <a:lnTo>
                    <a:pt x="108" y="2"/>
                  </a:lnTo>
                  <a:lnTo>
                    <a:pt x="118" y="28"/>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79" name="Freeform 437"/>
            <p:cNvSpPr/>
            <p:nvPr/>
          </p:nvSpPr>
          <p:spPr bwMode="gray">
            <a:xfrm>
              <a:off x="2016349" y="4110231"/>
              <a:ext cx="170328" cy="188715"/>
            </a:xfrm>
            <a:custGeom>
              <a:avLst/>
              <a:gdLst>
                <a:gd name="T0" fmla="*/ 72 w 92"/>
                <a:gd name="T1" fmla="*/ 0 h 102"/>
                <a:gd name="T2" fmla="*/ 72 w 92"/>
                <a:gd name="T3" fmla="*/ 4 h 102"/>
                <a:gd name="T4" fmla="*/ 72 w 92"/>
                <a:gd name="T5" fmla="*/ 8 h 102"/>
                <a:gd name="T6" fmla="*/ 72 w 92"/>
                <a:gd name="T7" fmla="*/ 8 h 102"/>
                <a:gd name="T8" fmla="*/ 76 w 92"/>
                <a:gd name="T9" fmla="*/ 14 h 102"/>
                <a:gd name="T10" fmla="*/ 80 w 92"/>
                <a:gd name="T11" fmla="*/ 18 h 102"/>
                <a:gd name="T12" fmla="*/ 84 w 92"/>
                <a:gd name="T13" fmla="*/ 22 h 102"/>
                <a:gd name="T14" fmla="*/ 88 w 92"/>
                <a:gd name="T15" fmla="*/ 22 h 102"/>
                <a:gd name="T16" fmla="*/ 90 w 92"/>
                <a:gd name="T17" fmla="*/ 24 h 102"/>
                <a:gd name="T18" fmla="*/ 90 w 92"/>
                <a:gd name="T19" fmla="*/ 24 h 102"/>
                <a:gd name="T20" fmla="*/ 92 w 92"/>
                <a:gd name="T21" fmla="*/ 30 h 102"/>
                <a:gd name="T22" fmla="*/ 92 w 92"/>
                <a:gd name="T23" fmla="*/ 34 h 102"/>
                <a:gd name="T24" fmla="*/ 90 w 92"/>
                <a:gd name="T25" fmla="*/ 40 h 102"/>
                <a:gd name="T26" fmla="*/ 86 w 92"/>
                <a:gd name="T27" fmla="*/ 44 h 102"/>
                <a:gd name="T28" fmla="*/ 82 w 92"/>
                <a:gd name="T29" fmla="*/ 46 h 102"/>
                <a:gd name="T30" fmla="*/ 78 w 92"/>
                <a:gd name="T31" fmla="*/ 50 h 102"/>
                <a:gd name="T32" fmla="*/ 76 w 92"/>
                <a:gd name="T33" fmla="*/ 50 h 102"/>
                <a:gd name="T34" fmla="*/ 74 w 92"/>
                <a:gd name="T35" fmla="*/ 50 h 102"/>
                <a:gd name="T36" fmla="*/ 74 w 92"/>
                <a:gd name="T37" fmla="*/ 56 h 102"/>
                <a:gd name="T38" fmla="*/ 72 w 92"/>
                <a:gd name="T39" fmla="*/ 58 h 102"/>
                <a:gd name="T40" fmla="*/ 70 w 92"/>
                <a:gd name="T41" fmla="*/ 62 h 102"/>
                <a:gd name="T42" fmla="*/ 66 w 92"/>
                <a:gd name="T43" fmla="*/ 64 h 102"/>
                <a:gd name="T44" fmla="*/ 64 w 92"/>
                <a:gd name="T45" fmla="*/ 64 h 102"/>
                <a:gd name="T46" fmla="*/ 64 w 92"/>
                <a:gd name="T47" fmla="*/ 66 h 102"/>
                <a:gd name="T48" fmla="*/ 58 w 92"/>
                <a:gd name="T49" fmla="*/ 66 h 102"/>
                <a:gd name="T50" fmla="*/ 54 w 92"/>
                <a:gd name="T51" fmla="*/ 68 h 102"/>
                <a:gd name="T52" fmla="*/ 52 w 92"/>
                <a:gd name="T53" fmla="*/ 72 h 102"/>
                <a:gd name="T54" fmla="*/ 50 w 92"/>
                <a:gd name="T55" fmla="*/ 74 h 102"/>
                <a:gd name="T56" fmla="*/ 50 w 92"/>
                <a:gd name="T57" fmla="*/ 76 h 102"/>
                <a:gd name="T58" fmla="*/ 50 w 92"/>
                <a:gd name="T59" fmla="*/ 78 h 102"/>
                <a:gd name="T60" fmla="*/ 50 w 92"/>
                <a:gd name="T61" fmla="*/ 80 h 102"/>
                <a:gd name="T62" fmla="*/ 48 w 92"/>
                <a:gd name="T63" fmla="*/ 82 h 102"/>
                <a:gd name="T64" fmla="*/ 42 w 92"/>
                <a:gd name="T65" fmla="*/ 90 h 102"/>
                <a:gd name="T66" fmla="*/ 30 w 92"/>
                <a:gd name="T67" fmla="*/ 98 h 102"/>
                <a:gd name="T68" fmla="*/ 12 w 92"/>
                <a:gd name="T69" fmla="*/ 102 h 102"/>
                <a:gd name="T70" fmla="*/ 2 w 92"/>
                <a:gd name="T71" fmla="*/ 76 h 102"/>
                <a:gd name="T72" fmla="*/ 0 w 92"/>
                <a:gd name="T73" fmla="*/ 74 h 102"/>
                <a:gd name="T74" fmla="*/ 0 w 92"/>
                <a:gd name="T75" fmla="*/ 74 h 102"/>
                <a:gd name="T76" fmla="*/ 0 w 92"/>
                <a:gd name="T77" fmla="*/ 74 h 102"/>
                <a:gd name="T78" fmla="*/ 2 w 92"/>
                <a:gd name="T79" fmla="*/ 72 h 102"/>
                <a:gd name="T80" fmla="*/ 12 w 92"/>
                <a:gd name="T81" fmla="*/ 68 h 102"/>
                <a:gd name="T82" fmla="*/ 26 w 92"/>
                <a:gd name="T83" fmla="*/ 62 h 102"/>
                <a:gd name="T84" fmla="*/ 38 w 92"/>
                <a:gd name="T85" fmla="*/ 54 h 102"/>
                <a:gd name="T86" fmla="*/ 46 w 92"/>
                <a:gd name="T87" fmla="*/ 42 h 102"/>
                <a:gd name="T88" fmla="*/ 50 w 92"/>
                <a:gd name="T89" fmla="*/ 28 h 102"/>
                <a:gd name="T90" fmla="*/ 50 w 92"/>
                <a:gd name="T91" fmla="*/ 26 h 102"/>
                <a:gd name="T92" fmla="*/ 50 w 92"/>
                <a:gd name="T93" fmla="*/ 24 h 102"/>
                <a:gd name="T94" fmla="*/ 48 w 92"/>
                <a:gd name="T95" fmla="*/ 20 h 102"/>
                <a:gd name="T96" fmla="*/ 48 w 92"/>
                <a:gd name="T97" fmla="*/ 18 h 102"/>
                <a:gd name="T98" fmla="*/ 48 w 92"/>
                <a:gd name="T99" fmla="*/ 16 h 102"/>
                <a:gd name="T100" fmla="*/ 48 w 92"/>
                <a:gd name="T101" fmla="*/ 14 h 102"/>
                <a:gd name="T102" fmla="*/ 48 w 92"/>
                <a:gd name="T103" fmla="*/ 12 h 102"/>
                <a:gd name="T104" fmla="*/ 50 w 92"/>
                <a:gd name="T105" fmla="*/ 12 h 102"/>
                <a:gd name="T106" fmla="*/ 52 w 92"/>
                <a:gd name="T107" fmla="*/ 12 h 102"/>
                <a:gd name="T108" fmla="*/ 54 w 92"/>
                <a:gd name="T109" fmla="*/ 12 h 102"/>
                <a:gd name="T110" fmla="*/ 58 w 92"/>
                <a:gd name="T111" fmla="*/ 10 h 102"/>
                <a:gd name="T112" fmla="*/ 60 w 92"/>
                <a:gd name="T113" fmla="*/ 8 h 102"/>
                <a:gd name="T114" fmla="*/ 60 w 92"/>
                <a:gd name="T115" fmla="*/ 8 h 102"/>
                <a:gd name="T116" fmla="*/ 60 w 92"/>
                <a:gd name="T117" fmla="*/ 6 h 102"/>
                <a:gd name="T118" fmla="*/ 62 w 92"/>
                <a:gd name="T119" fmla="*/ 4 h 102"/>
                <a:gd name="T120" fmla="*/ 64 w 92"/>
                <a:gd name="T121" fmla="*/ 4 h 102"/>
                <a:gd name="T122" fmla="*/ 64 w 92"/>
                <a:gd name="T123" fmla="*/ 4 h 102"/>
                <a:gd name="T124" fmla="*/ 72 w 92"/>
                <a:gd name="T125"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2" h="102">
                  <a:moveTo>
                    <a:pt x="72" y="0"/>
                  </a:moveTo>
                  <a:lnTo>
                    <a:pt x="72" y="4"/>
                  </a:lnTo>
                  <a:lnTo>
                    <a:pt x="72" y="8"/>
                  </a:lnTo>
                  <a:lnTo>
                    <a:pt x="72" y="8"/>
                  </a:lnTo>
                  <a:lnTo>
                    <a:pt x="76" y="14"/>
                  </a:lnTo>
                  <a:lnTo>
                    <a:pt x="80" y="18"/>
                  </a:lnTo>
                  <a:lnTo>
                    <a:pt x="84" y="22"/>
                  </a:lnTo>
                  <a:lnTo>
                    <a:pt x="88" y="22"/>
                  </a:lnTo>
                  <a:lnTo>
                    <a:pt x="90" y="24"/>
                  </a:lnTo>
                  <a:lnTo>
                    <a:pt x="90" y="24"/>
                  </a:lnTo>
                  <a:lnTo>
                    <a:pt x="92" y="30"/>
                  </a:lnTo>
                  <a:lnTo>
                    <a:pt x="92" y="34"/>
                  </a:lnTo>
                  <a:lnTo>
                    <a:pt x="90" y="40"/>
                  </a:lnTo>
                  <a:lnTo>
                    <a:pt x="86" y="44"/>
                  </a:lnTo>
                  <a:lnTo>
                    <a:pt x="82" y="46"/>
                  </a:lnTo>
                  <a:lnTo>
                    <a:pt x="78" y="50"/>
                  </a:lnTo>
                  <a:lnTo>
                    <a:pt x="76" y="50"/>
                  </a:lnTo>
                  <a:lnTo>
                    <a:pt x="74" y="50"/>
                  </a:lnTo>
                  <a:lnTo>
                    <a:pt x="74" y="56"/>
                  </a:lnTo>
                  <a:lnTo>
                    <a:pt x="72" y="58"/>
                  </a:lnTo>
                  <a:lnTo>
                    <a:pt x="70" y="62"/>
                  </a:lnTo>
                  <a:lnTo>
                    <a:pt x="66" y="64"/>
                  </a:lnTo>
                  <a:lnTo>
                    <a:pt x="64" y="64"/>
                  </a:lnTo>
                  <a:lnTo>
                    <a:pt x="64" y="66"/>
                  </a:lnTo>
                  <a:lnTo>
                    <a:pt x="58" y="66"/>
                  </a:lnTo>
                  <a:lnTo>
                    <a:pt x="54" y="68"/>
                  </a:lnTo>
                  <a:lnTo>
                    <a:pt x="52" y="72"/>
                  </a:lnTo>
                  <a:lnTo>
                    <a:pt x="50" y="74"/>
                  </a:lnTo>
                  <a:lnTo>
                    <a:pt x="50" y="76"/>
                  </a:lnTo>
                  <a:lnTo>
                    <a:pt x="50" y="78"/>
                  </a:lnTo>
                  <a:lnTo>
                    <a:pt x="50" y="80"/>
                  </a:lnTo>
                  <a:lnTo>
                    <a:pt x="48" y="82"/>
                  </a:lnTo>
                  <a:lnTo>
                    <a:pt x="42" y="90"/>
                  </a:lnTo>
                  <a:lnTo>
                    <a:pt x="30" y="98"/>
                  </a:lnTo>
                  <a:lnTo>
                    <a:pt x="12" y="102"/>
                  </a:lnTo>
                  <a:lnTo>
                    <a:pt x="2" y="76"/>
                  </a:lnTo>
                  <a:lnTo>
                    <a:pt x="0" y="74"/>
                  </a:lnTo>
                  <a:lnTo>
                    <a:pt x="0" y="74"/>
                  </a:lnTo>
                  <a:lnTo>
                    <a:pt x="0" y="74"/>
                  </a:lnTo>
                  <a:lnTo>
                    <a:pt x="2" y="72"/>
                  </a:lnTo>
                  <a:lnTo>
                    <a:pt x="12" y="68"/>
                  </a:lnTo>
                  <a:lnTo>
                    <a:pt x="26" y="62"/>
                  </a:lnTo>
                  <a:lnTo>
                    <a:pt x="38" y="54"/>
                  </a:lnTo>
                  <a:lnTo>
                    <a:pt x="46" y="42"/>
                  </a:lnTo>
                  <a:lnTo>
                    <a:pt x="50" y="28"/>
                  </a:lnTo>
                  <a:lnTo>
                    <a:pt x="50" y="26"/>
                  </a:lnTo>
                  <a:lnTo>
                    <a:pt x="50" y="24"/>
                  </a:lnTo>
                  <a:lnTo>
                    <a:pt x="48" y="20"/>
                  </a:lnTo>
                  <a:lnTo>
                    <a:pt x="48" y="18"/>
                  </a:lnTo>
                  <a:lnTo>
                    <a:pt x="48" y="16"/>
                  </a:lnTo>
                  <a:lnTo>
                    <a:pt x="48" y="14"/>
                  </a:lnTo>
                  <a:lnTo>
                    <a:pt x="48" y="12"/>
                  </a:lnTo>
                  <a:lnTo>
                    <a:pt x="50" y="12"/>
                  </a:lnTo>
                  <a:lnTo>
                    <a:pt x="52" y="12"/>
                  </a:lnTo>
                  <a:lnTo>
                    <a:pt x="54" y="12"/>
                  </a:lnTo>
                  <a:lnTo>
                    <a:pt x="58" y="10"/>
                  </a:lnTo>
                  <a:lnTo>
                    <a:pt x="60" y="8"/>
                  </a:lnTo>
                  <a:lnTo>
                    <a:pt x="60" y="8"/>
                  </a:lnTo>
                  <a:lnTo>
                    <a:pt x="60" y="6"/>
                  </a:lnTo>
                  <a:lnTo>
                    <a:pt x="62" y="4"/>
                  </a:lnTo>
                  <a:lnTo>
                    <a:pt x="64" y="4"/>
                  </a:lnTo>
                  <a:lnTo>
                    <a:pt x="64" y="4"/>
                  </a:lnTo>
                  <a:lnTo>
                    <a:pt x="72"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80" name="Freeform 438"/>
            <p:cNvSpPr/>
            <p:nvPr/>
          </p:nvSpPr>
          <p:spPr bwMode="gray">
            <a:xfrm>
              <a:off x="1690503" y="3725400"/>
              <a:ext cx="214762" cy="247920"/>
            </a:xfrm>
            <a:custGeom>
              <a:avLst/>
              <a:gdLst>
                <a:gd name="T0" fmla="*/ 86 w 116"/>
                <a:gd name="T1" fmla="*/ 132 h 134"/>
                <a:gd name="T2" fmla="*/ 80 w 116"/>
                <a:gd name="T3" fmla="*/ 130 h 134"/>
                <a:gd name="T4" fmla="*/ 70 w 116"/>
                <a:gd name="T5" fmla="*/ 124 h 134"/>
                <a:gd name="T6" fmla="*/ 50 w 116"/>
                <a:gd name="T7" fmla="*/ 114 h 134"/>
                <a:gd name="T8" fmla="*/ 18 w 116"/>
                <a:gd name="T9" fmla="*/ 98 h 134"/>
                <a:gd name="T10" fmla="*/ 16 w 116"/>
                <a:gd name="T11" fmla="*/ 92 h 134"/>
                <a:gd name="T12" fmla="*/ 0 w 116"/>
                <a:gd name="T13" fmla="*/ 68 h 134"/>
                <a:gd name="T14" fmla="*/ 26 w 116"/>
                <a:gd name="T15" fmla="*/ 44 h 134"/>
                <a:gd name="T16" fmla="*/ 26 w 116"/>
                <a:gd name="T17" fmla="*/ 40 h 134"/>
                <a:gd name="T18" fmla="*/ 26 w 116"/>
                <a:gd name="T19" fmla="*/ 36 h 134"/>
                <a:gd name="T20" fmla="*/ 26 w 116"/>
                <a:gd name="T21" fmla="*/ 32 h 134"/>
                <a:gd name="T22" fmla="*/ 28 w 116"/>
                <a:gd name="T23" fmla="*/ 30 h 134"/>
                <a:gd name="T24" fmla="*/ 30 w 116"/>
                <a:gd name="T25" fmla="*/ 26 h 134"/>
                <a:gd name="T26" fmla="*/ 34 w 116"/>
                <a:gd name="T27" fmla="*/ 22 h 134"/>
                <a:gd name="T28" fmla="*/ 36 w 116"/>
                <a:gd name="T29" fmla="*/ 16 h 134"/>
                <a:gd name="T30" fmla="*/ 38 w 116"/>
                <a:gd name="T31" fmla="*/ 10 h 134"/>
                <a:gd name="T32" fmla="*/ 40 w 116"/>
                <a:gd name="T33" fmla="*/ 6 h 134"/>
                <a:gd name="T34" fmla="*/ 46 w 116"/>
                <a:gd name="T35" fmla="*/ 4 h 134"/>
                <a:gd name="T36" fmla="*/ 54 w 116"/>
                <a:gd name="T37" fmla="*/ 2 h 134"/>
                <a:gd name="T38" fmla="*/ 70 w 116"/>
                <a:gd name="T39" fmla="*/ 0 h 134"/>
                <a:gd name="T40" fmla="*/ 70 w 116"/>
                <a:gd name="T41" fmla="*/ 2 h 134"/>
                <a:gd name="T42" fmla="*/ 74 w 116"/>
                <a:gd name="T43" fmla="*/ 4 h 134"/>
                <a:gd name="T44" fmla="*/ 78 w 116"/>
                <a:gd name="T45" fmla="*/ 2 h 134"/>
                <a:gd name="T46" fmla="*/ 82 w 116"/>
                <a:gd name="T47" fmla="*/ 4 h 134"/>
                <a:gd name="T48" fmla="*/ 84 w 116"/>
                <a:gd name="T49" fmla="*/ 10 h 134"/>
                <a:gd name="T50" fmla="*/ 82 w 116"/>
                <a:gd name="T51" fmla="*/ 12 h 134"/>
                <a:gd name="T52" fmla="*/ 80 w 116"/>
                <a:gd name="T53" fmla="*/ 16 h 134"/>
                <a:gd name="T54" fmla="*/ 84 w 116"/>
                <a:gd name="T55" fmla="*/ 18 h 134"/>
                <a:gd name="T56" fmla="*/ 88 w 116"/>
                <a:gd name="T57" fmla="*/ 22 h 134"/>
                <a:gd name="T58" fmla="*/ 90 w 116"/>
                <a:gd name="T59" fmla="*/ 26 h 134"/>
                <a:gd name="T60" fmla="*/ 96 w 116"/>
                <a:gd name="T61" fmla="*/ 32 h 134"/>
                <a:gd name="T62" fmla="*/ 98 w 116"/>
                <a:gd name="T63" fmla="*/ 38 h 134"/>
                <a:gd name="T64" fmla="*/ 96 w 116"/>
                <a:gd name="T65" fmla="*/ 42 h 134"/>
                <a:gd name="T66" fmla="*/ 92 w 116"/>
                <a:gd name="T67" fmla="*/ 52 h 134"/>
                <a:gd name="T68" fmla="*/ 90 w 116"/>
                <a:gd name="T69" fmla="*/ 60 h 134"/>
                <a:gd name="T70" fmla="*/ 92 w 116"/>
                <a:gd name="T71" fmla="*/ 64 h 134"/>
                <a:gd name="T72" fmla="*/ 96 w 116"/>
                <a:gd name="T73" fmla="*/ 72 h 134"/>
                <a:gd name="T74" fmla="*/ 100 w 116"/>
                <a:gd name="T75" fmla="*/ 82 h 134"/>
                <a:gd name="T76" fmla="*/ 106 w 116"/>
                <a:gd name="T77" fmla="*/ 86 h 134"/>
                <a:gd name="T78" fmla="*/ 106 w 116"/>
                <a:gd name="T79" fmla="*/ 90 h 134"/>
                <a:gd name="T80" fmla="*/ 108 w 116"/>
                <a:gd name="T81" fmla="*/ 96 h 134"/>
                <a:gd name="T82" fmla="*/ 108 w 116"/>
                <a:gd name="T83" fmla="*/ 98 h 134"/>
                <a:gd name="T84" fmla="*/ 112 w 116"/>
                <a:gd name="T85" fmla="*/ 102 h 134"/>
                <a:gd name="T86" fmla="*/ 114 w 116"/>
                <a:gd name="T87" fmla="*/ 106 h 134"/>
                <a:gd name="T88" fmla="*/ 116 w 116"/>
                <a:gd name="T89" fmla="*/ 112 h 134"/>
                <a:gd name="T90" fmla="*/ 114 w 116"/>
                <a:gd name="T91" fmla="*/ 124 h 134"/>
                <a:gd name="T92" fmla="*/ 112 w 116"/>
                <a:gd name="T93" fmla="*/ 124 h 134"/>
                <a:gd name="T94" fmla="*/ 108 w 116"/>
                <a:gd name="T95" fmla="*/ 128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6" h="134">
                  <a:moveTo>
                    <a:pt x="88" y="134"/>
                  </a:moveTo>
                  <a:lnTo>
                    <a:pt x="86" y="132"/>
                  </a:lnTo>
                  <a:lnTo>
                    <a:pt x="84" y="132"/>
                  </a:lnTo>
                  <a:lnTo>
                    <a:pt x="80" y="130"/>
                  </a:lnTo>
                  <a:lnTo>
                    <a:pt x="76" y="126"/>
                  </a:lnTo>
                  <a:lnTo>
                    <a:pt x="70" y="124"/>
                  </a:lnTo>
                  <a:lnTo>
                    <a:pt x="58" y="114"/>
                  </a:lnTo>
                  <a:lnTo>
                    <a:pt x="50" y="114"/>
                  </a:lnTo>
                  <a:lnTo>
                    <a:pt x="24" y="102"/>
                  </a:lnTo>
                  <a:lnTo>
                    <a:pt x="18" y="98"/>
                  </a:lnTo>
                  <a:lnTo>
                    <a:pt x="18" y="96"/>
                  </a:lnTo>
                  <a:lnTo>
                    <a:pt x="16" y="92"/>
                  </a:lnTo>
                  <a:lnTo>
                    <a:pt x="4" y="76"/>
                  </a:lnTo>
                  <a:lnTo>
                    <a:pt x="0" y="68"/>
                  </a:lnTo>
                  <a:lnTo>
                    <a:pt x="26" y="46"/>
                  </a:lnTo>
                  <a:lnTo>
                    <a:pt x="26" y="44"/>
                  </a:lnTo>
                  <a:lnTo>
                    <a:pt x="26" y="42"/>
                  </a:lnTo>
                  <a:lnTo>
                    <a:pt x="26" y="40"/>
                  </a:lnTo>
                  <a:lnTo>
                    <a:pt x="26" y="38"/>
                  </a:lnTo>
                  <a:lnTo>
                    <a:pt x="26" y="36"/>
                  </a:lnTo>
                  <a:lnTo>
                    <a:pt x="26" y="34"/>
                  </a:lnTo>
                  <a:lnTo>
                    <a:pt x="26" y="32"/>
                  </a:lnTo>
                  <a:lnTo>
                    <a:pt x="28" y="30"/>
                  </a:lnTo>
                  <a:lnTo>
                    <a:pt x="28" y="30"/>
                  </a:lnTo>
                  <a:lnTo>
                    <a:pt x="28" y="28"/>
                  </a:lnTo>
                  <a:lnTo>
                    <a:pt x="30" y="26"/>
                  </a:lnTo>
                  <a:lnTo>
                    <a:pt x="32" y="22"/>
                  </a:lnTo>
                  <a:lnTo>
                    <a:pt x="34" y="22"/>
                  </a:lnTo>
                  <a:lnTo>
                    <a:pt x="34" y="20"/>
                  </a:lnTo>
                  <a:lnTo>
                    <a:pt x="36" y="16"/>
                  </a:lnTo>
                  <a:lnTo>
                    <a:pt x="38" y="12"/>
                  </a:lnTo>
                  <a:lnTo>
                    <a:pt x="38" y="10"/>
                  </a:lnTo>
                  <a:lnTo>
                    <a:pt x="40" y="8"/>
                  </a:lnTo>
                  <a:lnTo>
                    <a:pt x="40" y="6"/>
                  </a:lnTo>
                  <a:lnTo>
                    <a:pt x="42" y="6"/>
                  </a:lnTo>
                  <a:lnTo>
                    <a:pt x="46" y="4"/>
                  </a:lnTo>
                  <a:lnTo>
                    <a:pt x="50" y="2"/>
                  </a:lnTo>
                  <a:lnTo>
                    <a:pt x="54" y="2"/>
                  </a:lnTo>
                  <a:lnTo>
                    <a:pt x="60" y="2"/>
                  </a:lnTo>
                  <a:lnTo>
                    <a:pt x="70" y="0"/>
                  </a:lnTo>
                  <a:lnTo>
                    <a:pt x="70" y="0"/>
                  </a:lnTo>
                  <a:lnTo>
                    <a:pt x="70" y="2"/>
                  </a:lnTo>
                  <a:lnTo>
                    <a:pt x="72" y="4"/>
                  </a:lnTo>
                  <a:lnTo>
                    <a:pt x="74" y="4"/>
                  </a:lnTo>
                  <a:lnTo>
                    <a:pt x="76" y="4"/>
                  </a:lnTo>
                  <a:lnTo>
                    <a:pt x="78" y="2"/>
                  </a:lnTo>
                  <a:lnTo>
                    <a:pt x="82" y="4"/>
                  </a:lnTo>
                  <a:lnTo>
                    <a:pt x="82" y="4"/>
                  </a:lnTo>
                  <a:lnTo>
                    <a:pt x="82" y="8"/>
                  </a:lnTo>
                  <a:lnTo>
                    <a:pt x="84" y="10"/>
                  </a:lnTo>
                  <a:lnTo>
                    <a:pt x="82" y="10"/>
                  </a:lnTo>
                  <a:lnTo>
                    <a:pt x="82" y="12"/>
                  </a:lnTo>
                  <a:lnTo>
                    <a:pt x="80" y="14"/>
                  </a:lnTo>
                  <a:lnTo>
                    <a:pt x="80" y="16"/>
                  </a:lnTo>
                  <a:lnTo>
                    <a:pt x="82" y="16"/>
                  </a:lnTo>
                  <a:lnTo>
                    <a:pt x="84" y="18"/>
                  </a:lnTo>
                  <a:lnTo>
                    <a:pt x="86" y="20"/>
                  </a:lnTo>
                  <a:lnTo>
                    <a:pt x="88" y="22"/>
                  </a:lnTo>
                  <a:lnTo>
                    <a:pt x="88" y="24"/>
                  </a:lnTo>
                  <a:lnTo>
                    <a:pt x="90" y="26"/>
                  </a:lnTo>
                  <a:lnTo>
                    <a:pt x="94" y="28"/>
                  </a:lnTo>
                  <a:lnTo>
                    <a:pt x="96" y="32"/>
                  </a:lnTo>
                  <a:lnTo>
                    <a:pt x="98" y="34"/>
                  </a:lnTo>
                  <a:lnTo>
                    <a:pt x="98" y="38"/>
                  </a:lnTo>
                  <a:lnTo>
                    <a:pt x="98" y="38"/>
                  </a:lnTo>
                  <a:lnTo>
                    <a:pt x="96" y="42"/>
                  </a:lnTo>
                  <a:lnTo>
                    <a:pt x="94" y="46"/>
                  </a:lnTo>
                  <a:lnTo>
                    <a:pt x="92" y="52"/>
                  </a:lnTo>
                  <a:lnTo>
                    <a:pt x="92" y="56"/>
                  </a:lnTo>
                  <a:lnTo>
                    <a:pt x="90" y="60"/>
                  </a:lnTo>
                  <a:lnTo>
                    <a:pt x="92" y="64"/>
                  </a:lnTo>
                  <a:lnTo>
                    <a:pt x="92" y="64"/>
                  </a:lnTo>
                  <a:lnTo>
                    <a:pt x="94" y="68"/>
                  </a:lnTo>
                  <a:lnTo>
                    <a:pt x="96" y="72"/>
                  </a:lnTo>
                  <a:lnTo>
                    <a:pt x="98" y="76"/>
                  </a:lnTo>
                  <a:lnTo>
                    <a:pt x="100" y="82"/>
                  </a:lnTo>
                  <a:lnTo>
                    <a:pt x="104" y="84"/>
                  </a:lnTo>
                  <a:lnTo>
                    <a:pt x="106" y="86"/>
                  </a:lnTo>
                  <a:lnTo>
                    <a:pt x="106" y="88"/>
                  </a:lnTo>
                  <a:lnTo>
                    <a:pt x="106" y="90"/>
                  </a:lnTo>
                  <a:lnTo>
                    <a:pt x="106" y="92"/>
                  </a:lnTo>
                  <a:lnTo>
                    <a:pt x="108" y="96"/>
                  </a:lnTo>
                  <a:lnTo>
                    <a:pt x="108" y="96"/>
                  </a:lnTo>
                  <a:lnTo>
                    <a:pt x="108" y="98"/>
                  </a:lnTo>
                  <a:lnTo>
                    <a:pt x="110" y="100"/>
                  </a:lnTo>
                  <a:lnTo>
                    <a:pt x="112" y="102"/>
                  </a:lnTo>
                  <a:lnTo>
                    <a:pt x="114" y="104"/>
                  </a:lnTo>
                  <a:lnTo>
                    <a:pt x="114" y="106"/>
                  </a:lnTo>
                  <a:lnTo>
                    <a:pt x="114" y="108"/>
                  </a:lnTo>
                  <a:lnTo>
                    <a:pt x="116" y="112"/>
                  </a:lnTo>
                  <a:lnTo>
                    <a:pt x="116" y="114"/>
                  </a:lnTo>
                  <a:lnTo>
                    <a:pt x="114" y="124"/>
                  </a:lnTo>
                  <a:lnTo>
                    <a:pt x="114" y="124"/>
                  </a:lnTo>
                  <a:lnTo>
                    <a:pt x="112" y="124"/>
                  </a:lnTo>
                  <a:lnTo>
                    <a:pt x="110" y="126"/>
                  </a:lnTo>
                  <a:lnTo>
                    <a:pt x="108" y="128"/>
                  </a:lnTo>
                  <a:lnTo>
                    <a:pt x="88" y="134"/>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81" name="Freeform 439"/>
            <p:cNvSpPr/>
            <p:nvPr/>
          </p:nvSpPr>
          <p:spPr bwMode="gray">
            <a:xfrm>
              <a:off x="1609042" y="3851210"/>
              <a:ext cx="114787" cy="133211"/>
            </a:xfrm>
            <a:custGeom>
              <a:avLst/>
              <a:gdLst>
                <a:gd name="T0" fmla="*/ 4 w 62"/>
                <a:gd name="T1" fmla="*/ 40 h 72"/>
                <a:gd name="T2" fmla="*/ 4 w 62"/>
                <a:gd name="T3" fmla="*/ 8 h 72"/>
                <a:gd name="T4" fmla="*/ 4 w 62"/>
                <a:gd name="T5" fmla="*/ 8 h 72"/>
                <a:gd name="T6" fmla="*/ 6 w 62"/>
                <a:gd name="T7" fmla="*/ 10 h 72"/>
                <a:gd name="T8" fmla="*/ 8 w 62"/>
                <a:gd name="T9" fmla="*/ 10 h 72"/>
                <a:gd name="T10" fmla="*/ 8 w 62"/>
                <a:gd name="T11" fmla="*/ 10 h 72"/>
                <a:gd name="T12" fmla="*/ 8 w 62"/>
                <a:gd name="T13" fmla="*/ 12 h 72"/>
                <a:gd name="T14" fmla="*/ 10 w 62"/>
                <a:gd name="T15" fmla="*/ 14 h 72"/>
                <a:gd name="T16" fmla="*/ 12 w 62"/>
                <a:gd name="T17" fmla="*/ 16 h 72"/>
                <a:gd name="T18" fmla="*/ 16 w 62"/>
                <a:gd name="T19" fmla="*/ 16 h 72"/>
                <a:gd name="T20" fmla="*/ 20 w 62"/>
                <a:gd name="T21" fmla="*/ 16 h 72"/>
                <a:gd name="T22" fmla="*/ 26 w 62"/>
                <a:gd name="T23" fmla="*/ 14 h 72"/>
                <a:gd name="T24" fmla="*/ 44 w 62"/>
                <a:gd name="T25" fmla="*/ 0 h 72"/>
                <a:gd name="T26" fmla="*/ 44 w 62"/>
                <a:gd name="T27" fmla="*/ 0 h 72"/>
                <a:gd name="T28" fmla="*/ 44 w 62"/>
                <a:gd name="T29" fmla="*/ 0 h 72"/>
                <a:gd name="T30" fmla="*/ 46 w 62"/>
                <a:gd name="T31" fmla="*/ 4 h 72"/>
                <a:gd name="T32" fmla="*/ 48 w 62"/>
                <a:gd name="T33" fmla="*/ 8 h 72"/>
                <a:gd name="T34" fmla="*/ 48 w 62"/>
                <a:gd name="T35" fmla="*/ 8 h 72"/>
                <a:gd name="T36" fmla="*/ 50 w 62"/>
                <a:gd name="T37" fmla="*/ 10 h 72"/>
                <a:gd name="T38" fmla="*/ 54 w 62"/>
                <a:gd name="T39" fmla="*/ 14 h 72"/>
                <a:gd name="T40" fmla="*/ 56 w 62"/>
                <a:gd name="T41" fmla="*/ 18 h 72"/>
                <a:gd name="T42" fmla="*/ 58 w 62"/>
                <a:gd name="T43" fmla="*/ 22 h 72"/>
                <a:gd name="T44" fmla="*/ 60 w 62"/>
                <a:gd name="T45" fmla="*/ 26 h 72"/>
                <a:gd name="T46" fmla="*/ 62 w 62"/>
                <a:gd name="T47" fmla="*/ 28 h 72"/>
                <a:gd name="T48" fmla="*/ 62 w 62"/>
                <a:gd name="T49" fmla="*/ 28 h 72"/>
                <a:gd name="T50" fmla="*/ 62 w 62"/>
                <a:gd name="T51" fmla="*/ 30 h 72"/>
                <a:gd name="T52" fmla="*/ 62 w 62"/>
                <a:gd name="T53" fmla="*/ 30 h 72"/>
                <a:gd name="T54" fmla="*/ 60 w 62"/>
                <a:gd name="T55" fmla="*/ 32 h 72"/>
                <a:gd name="T56" fmla="*/ 56 w 62"/>
                <a:gd name="T57" fmla="*/ 34 h 72"/>
                <a:gd name="T58" fmla="*/ 48 w 62"/>
                <a:gd name="T59" fmla="*/ 34 h 72"/>
                <a:gd name="T60" fmla="*/ 40 w 62"/>
                <a:gd name="T61" fmla="*/ 36 h 72"/>
                <a:gd name="T62" fmla="*/ 34 w 62"/>
                <a:gd name="T63" fmla="*/ 38 h 72"/>
                <a:gd name="T64" fmla="*/ 34 w 62"/>
                <a:gd name="T65" fmla="*/ 38 h 72"/>
                <a:gd name="T66" fmla="*/ 36 w 62"/>
                <a:gd name="T67" fmla="*/ 42 h 72"/>
                <a:gd name="T68" fmla="*/ 38 w 62"/>
                <a:gd name="T69" fmla="*/ 46 h 72"/>
                <a:gd name="T70" fmla="*/ 40 w 62"/>
                <a:gd name="T71" fmla="*/ 50 h 72"/>
                <a:gd name="T72" fmla="*/ 42 w 62"/>
                <a:gd name="T73" fmla="*/ 52 h 72"/>
                <a:gd name="T74" fmla="*/ 42 w 62"/>
                <a:gd name="T75" fmla="*/ 56 h 72"/>
                <a:gd name="T76" fmla="*/ 40 w 62"/>
                <a:gd name="T77" fmla="*/ 56 h 72"/>
                <a:gd name="T78" fmla="*/ 38 w 62"/>
                <a:gd name="T79" fmla="*/ 58 h 72"/>
                <a:gd name="T80" fmla="*/ 36 w 62"/>
                <a:gd name="T81" fmla="*/ 62 h 72"/>
                <a:gd name="T82" fmla="*/ 32 w 62"/>
                <a:gd name="T83" fmla="*/ 66 h 72"/>
                <a:gd name="T84" fmla="*/ 30 w 62"/>
                <a:gd name="T85" fmla="*/ 68 h 72"/>
                <a:gd name="T86" fmla="*/ 28 w 62"/>
                <a:gd name="T87" fmla="*/ 68 h 72"/>
                <a:gd name="T88" fmla="*/ 26 w 62"/>
                <a:gd name="T89" fmla="*/ 68 h 72"/>
                <a:gd name="T90" fmla="*/ 26 w 62"/>
                <a:gd name="T91" fmla="*/ 70 h 72"/>
                <a:gd name="T92" fmla="*/ 26 w 62"/>
                <a:gd name="T93" fmla="*/ 72 h 72"/>
                <a:gd name="T94" fmla="*/ 24 w 62"/>
                <a:gd name="T95" fmla="*/ 72 h 72"/>
                <a:gd name="T96" fmla="*/ 20 w 62"/>
                <a:gd name="T97" fmla="*/ 70 h 72"/>
                <a:gd name="T98" fmla="*/ 14 w 62"/>
                <a:gd name="T99" fmla="*/ 70 h 72"/>
                <a:gd name="T100" fmla="*/ 8 w 62"/>
                <a:gd name="T101" fmla="*/ 70 h 72"/>
                <a:gd name="T102" fmla="*/ 2 w 62"/>
                <a:gd name="T103" fmla="*/ 70 h 72"/>
                <a:gd name="T104" fmla="*/ 0 w 62"/>
                <a:gd name="T105" fmla="*/ 7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2" h="72">
                  <a:moveTo>
                    <a:pt x="4" y="40"/>
                  </a:moveTo>
                  <a:lnTo>
                    <a:pt x="4" y="8"/>
                  </a:lnTo>
                  <a:lnTo>
                    <a:pt x="4" y="8"/>
                  </a:lnTo>
                  <a:lnTo>
                    <a:pt x="6" y="10"/>
                  </a:lnTo>
                  <a:lnTo>
                    <a:pt x="8" y="10"/>
                  </a:lnTo>
                  <a:lnTo>
                    <a:pt x="8" y="10"/>
                  </a:lnTo>
                  <a:lnTo>
                    <a:pt x="8" y="12"/>
                  </a:lnTo>
                  <a:lnTo>
                    <a:pt x="10" y="14"/>
                  </a:lnTo>
                  <a:lnTo>
                    <a:pt x="12" y="16"/>
                  </a:lnTo>
                  <a:lnTo>
                    <a:pt x="16" y="16"/>
                  </a:lnTo>
                  <a:lnTo>
                    <a:pt x="20" y="16"/>
                  </a:lnTo>
                  <a:lnTo>
                    <a:pt x="26" y="14"/>
                  </a:lnTo>
                  <a:lnTo>
                    <a:pt x="44" y="0"/>
                  </a:lnTo>
                  <a:lnTo>
                    <a:pt x="44" y="0"/>
                  </a:lnTo>
                  <a:lnTo>
                    <a:pt x="44" y="0"/>
                  </a:lnTo>
                  <a:lnTo>
                    <a:pt x="46" y="4"/>
                  </a:lnTo>
                  <a:lnTo>
                    <a:pt x="48" y="8"/>
                  </a:lnTo>
                  <a:lnTo>
                    <a:pt x="48" y="8"/>
                  </a:lnTo>
                  <a:lnTo>
                    <a:pt x="50" y="10"/>
                  </a:lnTo>
                  <a:lnTo>
                    <a:pt x="54" y="14"/>
                  </a:lnTo>
                  <a:lnTo>
                    <a:pt x="56" y="18"/>
                  </a:lnTo>
                  <a:lnTo>
                    <a:pt x="58" y="22"/>
                  </a:lnTo>
                  <a:lnTo>
                    <a:pt x="60" y="26"/>
                  </a:lnTo>
                  <a:lnTo>
                    <a:pt x="62" y="28"/>
                  </a:lnTo>
                  <a:lnTo>
                    <a:pt x="62" y="28"/>
                  </a:lnTo>
                  <a:lnTo>
                    <a:pt x="62" y="30"/>
                  </a:lnTo>
                  <a:lnTo>
                    <a:pt x="62" y="30"/>
                  </a:lnTo>
                  <a:lnTo>
                    <a:pt x="60" y="32"/>
                  </a:lnTo>
                  <a:lnTo>
                    <a:pt x="56" y="34"/>
                  </a:lnTo>
                  <a:lnTo>
                    <a:pt x="48" y="34"/>
                  </a:lnTo>
                  <a:lnTo>
                    <a:pt x="40" y="36"/>
                  </a:lnTo>
                  <a:lnTo>
                    <a:pt x="34" y="38"/>
                  </a:lnTo>
                  <a:lnTo>
                    <a:pt x="34" y="38"/>
                  </a:lnTo>
                  <a:lnTo>
                    <a:pt x="36" y="42"/>
                  </a:lnTo>
                  <a:lnTo>
                    <a:pt x="38" y="46"/>
                  </a:lnTo>
                  <a:lnTo>
                    <a:pt x="40" y="50"/>
                  </a:lnTo>
                  <a:lnTo>
                    <a:pt x="42" y="52"/>
                  </a:lnTo>
                  <a:lnTo>
                    <a:pt x="42" y="56"/>
                  </a:lnTo>
                  <a:lnTo>
                    <a:pt x="40" y="56"/>
                  </a:lnTo>
                  <a:lnTo>
                    <a:pt x="38" y="58"/>
                  </a:lnTo>
                  <a:lnTo>
                    <a:pt x="36" y="62"/>
                  </a:lnTo>
                  <a:lnTo>
                    <a:pt x="32" y="66"/>
                  </a:lnTo>
                  <a:lnTo>
                    <a:pt x="30" y="68"/>
                  </a:lnTo>
                  <a:lnTo>
                    <a:pt x="28" y="68"/>
                  </a:lnTo>
                  <a:lnTo>
                    <a:pt x="26" y="68"/>
                  </a:lnTo>
                  <a:lnTo>
                    <a:pt x="26" y="70"/>
                  </a:lnTo>
                  <a:lnTo>
                    <a:pt x="26" y="72"/>
                  </a:lnTo>
                  <a:lnTo>
                    <a:pt x="24" y="72"/>
                  </a:lnTo>
                  <a:lnTo>
                    <a:pt x="20" y="70"/>
                  </a:lnTo>
                  <a:lnTo>
                    <a:pt x="14" y="70"/>
                  </a:lnTo>
                  <a:lnTo>
                    <a:pt x="8" y="70"/>
                  </a:lnTo>
                  <a:lnTo>
                    <a:pt x="2" y="70"/>
                  </a:lnTo>
                  <a:lnTo>
                    <a:pt x="0" y="7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82" name="Freeform 440"/>
            <p:cNvSpPr/>
            <p:nvPr/>
          </p:nvSpPr>
          <p:spPr bwMode="gray">
            <a:xfrm>
              <a:off x="1575717" y="3866011"/>
              <a:ext cx="40731" cy="114709"/>
            </a:xfrm>
            <a:custGeom>
              <a:avLst/>
              <a:gdLst>
                <a:gd name="T0" fmla="*/ 22 w 22"/>
                <a:gd name="T1" fmla="*/ 0 h 62"/>
                <a:gd name="T2" fmla="*/ 16 w 22"/>
                <a:gd name="T3" fmla="*/ 2 h 62"/>
                <a:gd name="T4" fmla="*/ 16 w 22"/>
                <a:gd name="T5" fmla="*/ 2 h 62"/>
                <a:gd name="T6" fmla="*/ 16 w 22"/>
                <a:gd name="T7" fmla="*/ 6 h 62"/>
                <a:gd name="T8" fmla="*/ 16 w 22"/>
                <a:gd name="T9" fmla="*/ 8 h 62"/>
                <a:gd name="T10" fmla="*/ 14 w 22"/>
                <a:gd name="T11" fmla="*/ 12 h 62"/>
                <a:gd name="T12" fmla="*/ 14 w 22"/>
                <a:gd name="T13" fmla="*/ 14 h 62"/>
                <a:gd name="T14" fmla="*/ 14 w 22"/>
                <a:gd name="T15" fmla="*/ 14 h 62"/>
                <a:gd name="T16" fmla="*/ 14 w 22"/>
                <a:gd name="T17" fmla="*/ 16 h 62"/>
                <a:gd name="T18" fmla="*/ 12 w 22"/>
                <a:gd name="T19" fmla="*/ 20 h 62"/>
                <a:gd name="T20" fmla="*/ 8 w 22"/>
                <a:gd name="T21" fmla="*/ 24 h 62"/>
                <a:gd name="T22" fmla="*/ 0 w 22"/>
                <a:gd name="T23" fmla="*/ 30 h 62"/>
                <a:gd name="T24" fmla="*/ 0 w 22"/>
                <a:gd name="T25" fmla="*/ 30 h 62"/>
                <a:gd name="T26" fmla="*/ 2 w 22"/>
                <a:gd name="T27" fmla="*/ 32 h 62"/>
                <a:gd name="T28" fmla="*/ 4 w 22"/>
                <a:gd name="T29" fmla="*/ 38 h 62"/>
                <a:gd name="T30" fmla="*/ 8 w 22"/>
                <a:gd name="T31" fmla="*/ 48 h 62"/>
                <a:gd name="T32" fmla="*/ 18 w 22"/>
                <a:gd name="T33" fmla="*/ 62 h 62"/>
                <a:gd name="T34" fmla="*/ 18 w 22"/>
                <a:gd name="T35" fmla="*/ 60 h 62"/>
                <a:gd name="T36" fmla="*/ 18 w 22"/>
                <a:gd name="T37" fmla="*/ 56 h 62"/>
                <a:gd name="T38" fmla="*/ 18 w 22"/>
                <a:gd name="T39" fmla="*/ 52 h 62"/>
                <a:gd name="T40" fmla="*/ 18 w 22"/>
                <a:gd name="T41" fmla="*/ 44 h 62"/>
                <a:gd name="T42" fmla="*/ 20 w 22"/>
                <a:gd name="T43" fmla="*/ 40 h 62"/>
                <a:gd name="T44" fmla="*/ 20 w 22"/>
                <a:gd name="T45" fmla="*/ 34 h 62"/>
                <a:gd name="T46" fmla="*/ 22 w 22"/>
                <a:gd name="T47" fmla="*/ 32 h 62"/>
                <a:gd name="T48" fmla="*/ 22 w 22"/>
                <a:gd name="T49" fmla="*/ 26 h 62"/>
                <a:gd name="T50" fmla="*/ 22 w 22"/>
                <a:gd name="T51" fmla="*/ 14 h 62"/>
                <a:gd name="T52" fmla="*/ 22 w 22"/>
                <a:gd name="T53"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 h="62">
                  <a:moveTo>
                    <a:pt x="22" y="0"/>
                  </a:moveTo>
                  <a:lnTo>
                    <a:pt x="16" y="2"/>
                  </a:lnTo>
                  <a:lnTo>
                    <a:pt x="16" y="2"/>
                  </a:lnTo>
                  <a:lnTo>
                    <a:pt x="16" y="6"/>
                  </a:lnTo>
                  <a:lnTo>
                    <a:pt x="16" y="8"/>
                  </a:lnTo>
                  <a:lnTo>
                    <a:pt x="14" y="12"/>
                  </a:lnTo>
                  <a:lnTo>
                    <a:pt x="14" y="14"/>
                  </a:lnTo>
                  <a:lnTo>
                    <a:pt x="14" y="14"/>
                  </a:lnTo>
                  <a:lnTo>
                    <a:pt x="14" y="16"/>
                  </a:lnTo>
                  <a:lnTo>
                    <a:pt x="12" y="20"/>
                  </a:lnTo>
                  <a:lnTo>
                    <a:pt x="8" y="24"/>
                  </a:lnTo>
                  <a:lnTo>
                    <a:pt x="0" y="30"/>
                  </a:lnTo>
                  <a:lnTo>
                    <a:pt x="0" y="30"/>
                  </a:lnTo>
                  <a:lnTo>
                    <a:pt x="2" y="32"/>
                  </a:lnTo>
                  <a:lnTo>
                    <a:pt x="4" y="38"/>
                  </a:lnTo>
                  <a:lnTo>
                    <a:pt x="8" y="48"/>
                  </a:lnTo>
                  <a:lnTo>
                    <a:pt x="18" y="62"/>
                  </a:lnTo>
                  <a:lnTo>
                    <a:pt x="18" y="60"/>
                  </a:lnTo>
                  <a:lnTo>
                    <a:pt x="18" y="56"/>
                  </a:lnTo>
                  <a:lnTo>
                    <a:pt x="18" y="52"/>
                  </a:lnTo>
                  <a:lnTo>
                    <a:pt x="18" y="44"/>
                  </a:lnTo>
                  <a:lnTo>
                    <a:pt x="20" y="40"/>
                  </a:lnTo>
                  <a:lnTo>
                    <a:pt x="20" y="34"/>
                  </a:lnTo>
                  <a:lnTo>
                    <a:pt x="22" y="32"/>
                  </a:lnTo>
                  <a:lnTo>
                    <a:pt x="22" y="26"/>
                  </a:lnTo>
                  <a:lnTo>
                    <a:pt x="22" y="14"/>
                  </a:lnTo>
                  <a:lnTo>
                    <a:pt x="22"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83" name="Freeform 441"/>
            <p:cNvSpPr/>
            <p:nvPr/>
          </p:nvSpPr>
          <p:spPr bwMode="gray">
            <a:xfrm>
              <a:off x="1616447" y="3740201"/>
              <a:ext cx="148112" cy="140611"/>
            </a:xfrm>
            <a:custGeom>
              <a:avLst/>
              <a:gdLst>
                <a:gd name="T0" fmla="*/ 70 w 80"/>
                <a:gd name="T1" fmla="*/ 4 h 76"/>
                <a:gd name="T2" fmla="*/ 64 w 80"/>
                <a:gd name="T3" fmla="*/ 6 h 76"/>
                <a:gd name="T4" fmla="*/ 60 w 80"/>
                <a:gd name="T5" fmla="*/ 6 h 76"/>
                <a:gd name="T6" fmla="*/ 56 w 80"/>
                <a:gd name="T7" fmla="*/ 10 h 76"/>
                <a:gd name="T8" fmla="*/ 54 w 80"/>
                <a:gd name="T9" fmla="*/ 12 h 76"/>
                <a:gd name="T10" fmla="*/ 44 w 80"/>
                <a:gd name="T11" fmla="*/ 16 h 76"/>
                <a:gd name="T12" fmla="*/ 32 w 80"/>
                <a:gd name="T13" fmla="*/ 16 h 76"/>
                <a:gd name="T14" fmla="*/ 24 w 80"/>
                <a:gd name="T15" fmla="*/ 14 h 76"/>
                <a:gd name="T16" fmla="*/ 20 w 80"/>
                <a:gd name="T17" fmla="*/ 12 h 76"/>
                <a:gd name="T18" fmla="*/ 16 w 80"/>
                <a:gd name="T19" fmla="*/ 14 h 76"/>
                <a:gd name="T20" fmla="*/ 16 w 80"/>
                <a:gd name="T21" fmla="*/ 16 h 76"/>
                <a:gd name="T22" fmla="*/ 10 w 80"/>
                <a:gd name="T23" fmla="*/ 24 h 76"/>
                <a:gd name="T24" fmla="*/ 8 w 80"/>
                <a:gd name="T25" fmla="*/ 24 h 76"/>
                <a:gd name="T26" fmla="*/ 6 w 80"/>
                <a:gd name="T27" fmla="*/ 24 h 76"/>
                <a:gd name="T28" fmla="*/ 4 w 80"/>
                <a:gd name="T29" fmla="*/ 24 h 76"/>
                <a:gd name="T30" fmla="*/ 6 w 80"/>
                <a:gd name="T31" fmla="*/ 26 h 76"/>
                <a:gd name="T32" fmla="*/ 6 w 80"/>
                <a:gd name="T33" fmla="*/ 30 h 76"/>
                <a:gd name="T34" fmla="*/ 4 w 80"/>
                <a:gd name="T35" fmla="*/ 34 h 76"/>
                <a:gd name="T36" fmla="*/ 4 w 80"/>
                <a:gd name="T37" fmla="*/ 36 h 76"/>
                <a:gd name="T38" fmla="*/ 2 w 80"/>
                <a:gd name="T39" fmla="*/ 42 h 76"/>
                <a:gd name="T40" fmla="*/ 4 w 80"/>
                <a:gd name="T41" fmla="*/ 42 h 76"/>
                <a:gd name="T42" fmla="*/ 8 w 80"/>
                <a:gd name="T43" fmla="*/ 42 h 76"/>
                <a:gd name="T44" fmla="*/ 12 w 80"/>
                <a:gd name="T45" fmla="*/ 44 h 76"/>
                <a:gd name="T46" fmla="*/ 8 w 80"/>
                <a:gd name="T47" fmla="*/ 50 h 76"/>
                <a:gd name="T48" fmla="*/ 8 w 80"/>
                <a:gd name="T49" fmla="*/ 54 h 76"/>
                <a:gd name="T50" fmla="*/ 6 w 80"/>
                <a:gd name="T51" fmla="*/ 58 h 76"/>
                <a:gd name="T52" fmla="*/ 4 w 80"/>
                <a:gd name="T53" fmla="*/ 62 h 76"/>
                <a:gd name="T54" fmla="*/ 4 w 80"/>
                <a:gd name="T55" fmla="*/ 62 h 76"/>
                <a:gd name="T56" fmla="*/ 2 w 80"/>
                <a:gd name="T57" fmla="*/ 66 h 76"/>
                <a:gd name="T58" fmla="*/ 0 w 80"/>
                <a:gd name="T59" fmla="*/ 68 h 76"/>
                <a:gd name="T60" fmla="*/ 4 w 80"/>
                <a:gd name="T61" fmla="*/ 70 h 76"/>
                <a:gd name="T62" fmla="*/ 4 w 80"/>
                <a:gd name="T63" fmla="*/ 72 h 76"/>
                <a:gd name="T64" fmla="*/ 8 w 80"/>
                <a:gd name="T65" fmla="*/ 76 h 76"/>
                <a:gd name="T66" fmla="*/ 16 w 80"/>
                <a:gd name="T67" fmla="*/ 76 h 76"/>
                <a:gd name="T68" fmla="*/ 66 w 80"/>
                <a:gd name="T69" fmla="*/ 38 h 76"/>
                <a:gd name="T70" fmla="*/ 66 w 80"/>
                <a:gd name="T71" fmla="*/ 34 h 76"/>
                <a:gd name="T72" fmla="*/ 66 w 80"/>
                <a:gd name="T73" fmla="*/ 30 h 76"/>
                <a:gd name="T74" fmla="*/ 66 w 80"/>
                <a:gd name="T75" fmla="*/ 26 h 76"/>
                <a:gd name="T76" fmla="*/ 66 w 80"/>
                <a:gd name="T77" fmla="*/ 22 h 76"/>
                <a:gd name="T78" fmla="*/ 70 w 80"/>
                <a:gd name="T79" fmla="*/ 20 h 76"/>
                <a:gd name="T80" fmla="*/ 72 w 80"/>
                <a:gd name="T81" fmla="*/ 14 h 76"/>
                <a:gd name="T82" fmla="*/ 74 w 80"/>
                <a:gd name="T83" fmla="*/ 12 h 76"/>
                <a:gd name="T84" fmla="*/ 78 w 80"/>
                <a:gd name="T85" fmla="*/ 4 h 76"/>
                <a:gd name="T86" fmla="*/ 80 w 80"/>
                <a:gd name="T87"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0" h="76">
                  <a:moveTo>
                    <a:pt x="72" y="2"/>
                  </a:moveTo>
                  <a:lnTo>
                    <a:pt x="70" y="4"/>
                  </a:lnTo>
                  <a:lnTo>
                    <a:pt x="66" y="6"/>
                  </a:lnTo>
                  <a:lnTo>
                    <a:pt x="64" y="6"/>
                  </a:lnTo>
                  <a:lnTo>
                    <a:pt x="62" y="6"/>
                  </a:lnTo>
                  <a:lnTo>
                    <a:pt x="60" y="6"/>
                  </a:lnTo>
                  <a:lnTo>
                    <a:pt x="58" y="8"/>
                  </a:lnTo>
                  <a:lnTo>
                    <a:pt x="56" y="10"/>
                  </a:lnTo>
                  <a:lnTo>
                    <a:pt x="54" y="12"/>
                  </a:lnTo>
                  <a:lnTo>
                    <a:pt x="54" y="12"/>
                  </a:lnTo>
                  <a:lnTo>
                    <a:pt x="50" y="14"/>
                  </a:lnTo>
                  <a:lnTo>
                    <a:pt x="44" y="16"/>
                  </a:lnTo>
                  <a:lnTo>
                    <a:pt x="38" y="16"/>
                  </a:lnTo>
                  <a:lnTo>
                    <a:pt x="32" y="16"/>
                  </a:lnTo>
                  <a:lnTo>
                    <a:pt x="28" y="16"/>
                  </a:lnTo>
                  <a:lnTo>
                    <a:pt x="24" y="14"/>
                  </a:lnTo>
                  <a:lnTo>
                    <a:pt x="24" y="14"/>
                  </a:lnTo>
                  <a:lnTo>
                    <a:pt x="20" y="12"/>
                  </a:lnTo>
                  <a:lnTo>
                    <a:pt x="18" y="12"/>
                  </a:lnTo>
                  <a:lnTo>
                    <a:pt x="16" y="14"/>
                  </a:lnTo>
                  <a:lnTo>
                    <a:pt x="16" y="16"/>
                  </a:lnTo>
                  <a:lnTo>
                    <a:pt x="16" y="16"/>
                  </a:lnTo>
                  <a:lnTo>
                    <a:pt x="12" y="20"/>
                  </a:lnTo>
                  <a:lnTo>
                    <a:pt x="10" y="24"/>
                  </a:lnTo>
                  <a:lnTo>
                    <a:pt x="8" y="24"/>
                  </a:lnTo>
                  <a:lnTo>
                    <a:pt x="8" y="24"/>
                  </a:lnTo>
                  <a:lnTo>
                    <a:pt x="6" y="24"/>
                  </a:lnTo>
                  <a:lnTo>
                    <a:pt x="6" y="24"/>
                  </a:lnTo>
                  <a:lnTo>
                    <a:pt x="4" y="22"/>
                  </a:lnTo>
                  <a:lnTo>
                    <a:pt x="4" y="24"/>
                  </a:lnTo>
                  <a:lnTo>
                    <a:pt x="6" y="26"/>
                  </a:lnTo>
                  <a:lnTo>
                    <a:pt x="6" y="26"/>
                  </a:lnTo>
                  <a:lnTo>
                    <a:pt x="6" y="28"/>
                  </a:lnTo>
                  <a:lnTo>
                    <a:pt x="6" y="30"/>
                  </a:lnTo>
                  <a:lnTo>
                    <a:pt x="6" y="32"/>
                  </a:lnTo>
                  <a:lnTo>
                    <a:pt x="4" y="34"/>
                  </a:lnTo>
                  <a:lnTo>
                    <a:pt x="4" y="36"/>
                  </a:lnTo>
                  <a:lnTo>
                    <a:pt x="4" y="36"/>
                  </a:lnTo>
                  <a:lnTo>
                    <a:pt x="4" y="38"/>
                  </a:lnTo>
                  <a:lnTo>
                    <a:pt x="2" y="42"/>
                  </a:lnTo>
                  <a:lnTo>
                    <a:pt x="4" y="42"/>
                  </a:lnTo>
                  <a:lnTo>
                    <a:pt x="4" y="42"/>
                  </a:lnTo>
                  <a:lnTo>
                    <a:pt x="6" y="42"/>
                  </a:lnTo>
                  <a:lnTo>
                    <a:pt x="8" y="42"/>
                  </a:lnTo>
                  <a:lnTo>
                    <a:pt x="10" y="42"/>
                  </a:lnTo>
                  <a:lnTo>
                    <a:pt x="12" y="44"/>
                  </a:lnTo>
                  <a:lnTo>
                    <a:pt x="12" y="46"/>
                  </a:lnTo>
                  <a:lnTo>
                    <a:pt x="8" y="50"/>
                  </a:lnTo>
                  <a:lnTo>
                    <a:pt x="8" y="52"/>
                  </a:lnTo>
                  <a:lnTo>
                    <a:pt x="8" y="54"/>
                  </a:lnTo>
                  <a:lnTo>
                    <a:pt x="8" y="56"/>
                  </a:lnTo>
                  <a:lnTo>
                    <a:pt x="6" y="58"/>
                  </a:lnTo>
                  <a:lnTo>
                    <a:pt x="6" y="60"/>
                  </a:lnTo>
                  <a:lnTo>
                    <a:pt x="4" y="62"/>
                  </a:lnTo>
                  <a:lnTo>
                    <a:pt x="4" y="62"/>
                  </a:lnTo>
                  <a:lnTo>
                    <a:pt x="4" y="62"/>
                  </a:lnTo>
                  <a:lnTo>
                    <a:pt x="4" y="64"/>
                  </a:lnTo>
                  <a:lnTo>
                    <a:pt x="2" y="66"/>
                  </a:lnTo>
                  <a:lnTo>
                    <a:pt x="0" y="68"/>
                  </a:lnTo>
                  <a:lnTo>
                    <a:pt x="0" y="68"/>
                  </a:lnTo>
                  <a:lnTo>
                    <a:pt x="2" y="70"/>
                  </a:lnTo>
                  <a:lnTo>
                    <a:pt x="4" y="70"/>
                  </a:lnTo>
                  <a:lnTo>
                    <a:pt x="4" y="70"/>
                  </a:lnTo>
                  <a:lnTo>
                    <a:pt x="4" y="72"/>
                  </a:lnTo>
                  <a:lnTo>
                    <a:pt x="6" y="74"/>
                  </a:lnTo>
                  <a:lnTo>
                    <a:pt x="8" y="76"/>
                  </a:lnTo>
                  <a:lnTo>
                    <a:pt x="12" y="76"/>
                  </a:lnTo>
                  <a:lnTo>
                    <a:pt x="16" y="76"/>
                  </a:lnTo>
                  <a:lnTo>
                    <a:pt x="22" y="74"/>
                  </a:lnTo>
                  <a:lnTo>
                    <a:pt x="66" y="38"/>
                  </a:lnTo>
                  <a:lnTo>
                    <a:pt x="66" y="36"/>
                  </a:lnTo>
                  <a:lnTo>
                    <a:pt x="66" y="34"/>
                  </a:lnTo>
                  <a:lnTo>
                    <a:pt x="66" y="32"/>
                  </a:lnTo>
                  <a:lnTo>
                    <a:pt x="66" y="30"/>
                  </a:lnTo>
                  <a:lnTo>
                    <a:pt x="66" y="28"/>
                  </a:lnTo>
                  <a:lnTo>
                    <a:pt x="66" y="26"/>
                  </a:lnTo>
                  <a:lnTo>
                    <a:pt x="66" y="24"/>
                  </a:lnTo>
                  <a:lnTo>
                    <a:pt x="66" y="22"/>
                  </a:lnTo>
                  <a:lnTo>
                    <a:pt x="68" y="22"/>
                  </a:lnTo>
                  <a:lnTo>
                    <a:pt x="70" y="20"/>
                  </a:lnTo>
                  <a:lnTo>
                    <a:pt x="72" y="18"/>
                  </a:lnTo>
                  <a:lnTo>
                    <a:pt x="72" y="14"/>
                  </a:lnTo>
                  <a:lnTo>
                    <a:pt x="74" y="14"/>
                  </a:lnTo>
                  <a:lnTo>
                    <a:pt x="74" y="12"/>
                  </a:lnTo>
                  <a:lnTo>
                    <a:pt x="76" y="8"/>
                  </a:lnTo>
                  <a:lnTo>
                    <a:pt x="78" y="4"/>
                  </a:lnTo>
                  <a:lnTo>
                    <a:pt x="78" y="2"/>
                  </a:lnTo>
                  <a:lnTo>
                    <a:pt x="80" y="0"/>
                  </a:lnTo>
                  <a:lnTo>
                    <a:pt x="72" y="2"/>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84" name="Freeform 442"/>
            <p:cNvSpPr/>
            <p:nvPr/>
          </p:nvSpPr>
          <p:spPr bwMode="gray">
            <a:xfrm>
              <a:off x="1808993" y="3655094"/>
              <a:ext cx="433227" cy="458837"/>
            </a:xfrm>
            <a:custGeom>
              <a:avLst/>
              <a:gdLst>
                <a:gd name="T0" fmla="*/ 18 w 234"/>
                <a:gd name="T1" fmla="*/ 42 h 248"/>
                <a:gd name="T2" fmla="*/ 20 w 234"/>
                <a:gd name="T3" fmla="*/ 48 h 248"/>
                <a:gd name="T4" fmla="*/ 16 w 234"/>
                <a:gd name="T5" fmla="*/ 52 h 248"/>
                <a:gd name="T6" fmla="*/ 20 w 234"/>
                <a:gd name="T7" fmla="*/ 56 h 248"/>
                <a:gd name="T8" fmla="*/ 24 w 234"/>
                <a:gd name="T9" fmla="*/ 62 h 248"/>
                <a:gd name="T10" fmla="*/ 32 w 234"/>
                <a:gd name="T11" fmla="*/ 70 h 248"/>
                <a:gd name="T12" fmla="*/ 34 w 234"/>
                <a:gd name="T13" fmla="*/ 76 h 248"/>
                <a:gd name="T14" fmla="*/ 28 w 234"/>
                <a:gd name="T15" fmla="*/ 90 h 248"/>
                <a:gd name="T16" fmla="*/ 28 w 234"/>
                <a:gd name="T17" fmla="*/ 102 h 248"/>
                <a:gd name="T18" fmla="*/ 32 w 234"/>
                <a:gd name="T19" fmla="*/ 110 h 248"/>
                <a:gd name="T20" fmla="*/ 40 w 234"/>
                <a:gd name="T21" fmla="*/ 122 h 248"/>
                <a:gd name="T22" fmla="*/ 42 w 234"/>
                <a:gd name="T23" fmla="*/ 128 h 248"/>
                <a:gd name="T24" fmla="*/ 44 w 234"/>
                <a:gd name="T25" fmla="*/ 134 h 248"/>
                <a:gd name="T26" fmla="*/ 48 w 234"/>
                <a:gd name="T27" fmla="*/ 140 h 248"/>
                <a:gd name="T28" fmla="*/ 50 w 234"/>
                <a:gd name="T29" fmla="*/ 146 h 248"/>
                <a:gd name="T30" fmla="*/ 50 w 234"/>
                <a:gd name="T31" fmla="*/ 162 h 248"/>
                <a:gd name="T32" fmla="*/ 78 w 234"/>
                <a:gd name="T33" fmla="*/ 162 h 248"/>
                <a:gd name="T34" fmla="*/ 88 w 234"/>
                <a:gd name="T35" fmla="*/ 174 h 248"/>
                <a:gd name="T36" fmla="*/ 114 w 234"/>
                <a:gd name="T37" fmla="*/ 204 h 248"/>
                <a:gd name="T38" fmla="*/ 128 w 234"/>
                <a:gd name="T39" fmla="*/ 208 h 248"/>
                <a:gd name="T40" fmla="*/ 142 w 234"/>
                <a:gd name="T41" fmla="*/ 210 h 248"/>
                <a:gd name="T42" fmla="*/ 152 w 234"/>
                <a:gd name="T43" fmla="*/ 210 h 248"/>
                <a:gd name="T44" fmla="*/ 168 w 234"/>
                <a:gd name="T45" fmla="*/ 226 h 248"/>
                <a:gd name="T46" fmla="*/ 178 w 234"/>
                <a:gd name="T47" fmla="*/ 232 h 248"/>
                <a:gd name="T48" fmla="*/ 188 w 234"/>
                <a:gd name="T49" fmla="*/ 228 h 248"/>
                <a:gd name="T50" fmla="*/ 198 w 234"/>
                <a:gd name="T51" fmla="*/ 232 h 248"/>
                <a:gd name="T52" fmla="*/ 208 w 234"/>
                <a:gd name="T53" fmla="*/ 248 h 248"/>
                <a:gd name="T54" fmla="*/ 222 w 234"/>
                <a:gd name="T55" fmla="*/ 236 h 248"/>
                <a:gd name="T56" fmla="*/ 222 w 234"/>
                <a:gd name="T57" fmla="*/ 224 h 248"/>
                <a:gd name="T58" fmla="*/ 224 w 234"/>
                <a:gd name="T59" fmla="*/ 214 h 248"/>
                <a:gd name="T60" fmla="*/ 232 w 234"/>
                <a:gd name="T61" fmla="*/ 206 h 248"/>
                <a:gd name="T62" fmla="*/ 232 w 234"/>
                <a:gd name="T63" fmla="*/ 198 h 248"/>
                <a:gd name="T64" fmla="*/ 218 w 234"/>
                <a:gd name="T65" fmla="*/ 172 h 248"/>
                <a:gd name="T66" fmla="*/ 216 w 234"/>
                <a:gd name="T67" fmla="*/ 104 h 248"/>
                <a:gd name="T68" fmla="*/ 212 w 234"/>
                <a:gd name="T69" fmla="*/ 70 h 248"/>
                <a:gd name="T70" fmla="*/ 184 w 234"/>
                <a:gd name="T71" fmla="*/ 52 h 248"/>
                <a:gd name="T72" fmla="*/ 176 w 234"/>
                <a:gd name="T73" fmla="*/ 48 h 248"/>
                <a:gd name="T74" fmla="*/ 160 w 234"/>
                <a:gd name="T75" fmla="*/ 44 h 248"/>
                <a:gd name="T76" fmla="*/ 126 w 234"/>
                <a:gd name="T77" fmla="*/ 54 h 248"/>
                <a:gd name="T78" fmla="*/ 122 w 234"/>
                <a:gd name="T79" fmla="*/ 56 h 248"/>
                <a:gd name="T80" fmla="*/ 102 w 234"/>
                <a:gd name="T81" fmla="*/ 58 h 248"/>
                <a:gd name="T82" fmla="*/ 98 w 234"/>
                <a:gd name="T83" fmla="*/ 60 h 248"/>
                <a:gd name="T84" fmla="*/ 82 w 234"/>
                <a:gd name="T85" fmla="*/ 50 h 248"/>
                <a:gd name="T86" fmla="*/ 62 w 234"/>
                <a:gd name="T87" fmla="*/ 12 h 248"/>
                <a:gd name="T88" fmla="*/ 56 w 234"/>
                <a:gd name="T89" fmla="*/ 6 h 248"/>
                <a:gd name="T90" fmla="*/ 38 w 234"/>
                <a:gd name="T91" fmla="*/ 16 h 248"/>
                <a:gd name="T92" fmla="*/ 30 w 234"/>
                <a:gd name="T93" fmla="*/ 18 h 248"/>
                <a:gd name="T94" fmla="*/ 0 w 234"/>
                <a:gd name="T95" fmla="*/ 10 h 248"/>
                <a:gd name="T96" fmla="*/ 4 w 234"/>
                <a:gd name="T97" fmla="*/ 16 h 248"/>
                <a:gd name="T98" fmla="*/ 8 w 234"/>
                <a:gd name="T99" fmla="*/ 26 h 248"/>
                <a:gd name="T100" fmla="*/ 12 w 234"/>
                <a:gd name="T101" fmla="*/ 40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34" h="248">
                  <a:moveTo>
                    <a:pt x="14" y="42"/>
                  </a:moveTo>
                  <a:lnTo>
                    <a:pt x="16" y="42"/>
                  </a:lnTo>
                  <a:lnTo>
                    <a:pt x="18" y="42"/>
                  </a:lnTo>
                  <a:lnTo>
                    <a:pt x="18" y="42"/>
                  </a:lnTo>
                  <a:lnTo>
                    <a:pt x="18" y="46"/>
                  </a:lnTo>
                  <a:lnTo>
                    <a:pt x="20" y="48"/>
                  </a:lnTo>
                  <a:lnTo>
                    <a:pt x="18" y="48"/>
                  </a:lnTo>
                  <a:lnTo>
                    <a:pt x="18" y="50"/>
                  </a:lnTo>
                  <a:lnTo>
                    <a:pt x="16" y="52"/>
                  </a:lnTo>
                  <a:lnTo>
                    <a:pt x="16" y="54"/>
                  </a:lnTo>
                  <a:lnTo>
                    <a:pt x="18" y="54"/>
                  </a:lnTo>
                  <a:lnTo>
                    <a:pt x="20" y="56"/>
                  </a:lnTo>
                  <a:lnTo>
                    <a:pt x="22" y="58"/>
                  </a:lnTo>
                  <a:lnTo>
                    <a:pt x="24" y="60"/>
                  </a:lnTo>
                  <a:lnTo>
                    <a:pt x="24" y="62"/>
                  </a:lnTo>
                  <a:lnTo>
                    <a:pt x="26" y="64"/>
                  </a:lnTo>
                  <a:lnTo>
                    <a:pt x="30" y="66"/>
                  </a:lnTo>
                  <a:lnTo>
                    <a:pt x="32" y="70"/>
                  </a:lnTo>
                  <a:lnTo>
                    <a:pt x="34" y="72"/>
                  </a:lnTo>
                  <a:lnTo>
                    <a:pt x="34" y="76"/>
                  </a:lnTo>
                  <a:lnTo>
                    <a:pt x="34" y="76"/>
                  </a:lnTo>
                  <a:lnTo>
                    <a:pt x="32" y="80"/>
                  </a:lnTo>
                  <a:lnTo>
                    <a:pt x="30" y="84"/>
                  </a:lnTo>
                  <a:lnTo>
                    <a:pt x="28" y="90"/>
                  </a:lnTo>
                  <a:lnTo>
                    <a:pt x="28" y="94"/>
                  </a:lnTo>
                  <a:lnTo>
                    <a:pt x="26" y="98"/>
                  </a:lnTo>
                  <a:lnTo>
                    <a:pt x="28" y="102"/>
                  </a:lnTo>
                  <a:lnTo>
                    <a:pt x="28" y="102"/>
                  </a:lnTo>
                  <a:lnTo>
                    <a:pt x="30" y="106"/>
                  </a:lnTo>
                  <a:lnTo>
                    <a:pt x="32" y="110"/>
                  </a:lnTo>
                  <a:lnTo>
                    <a:pt x="34" y="114"/>
                  </a:lnTo>
                  <a:lnTo>
                    <a:pt x="36" y="120"/>
                  </a:lnTo>
                  <a:lnTo>
                    <a:pt x="40" y="122"/>
                  </a:lnTo>
                  <a:lnTo>
                    <a:pt x="42" y="124"/>
                  </a:lnTo>
                  <a:lnTo>
                    <a:pt x="42" y="126"/>
                  </a:lnTo>
                  <a:lnTo>
                    <a:pt x="42" y="128"/>
                  </a:lnTo>
                  <a:lnTo>
                    <a:pt x="42" y="130"/>
                  </a:lnTo>
                  <a:lnTo>
                    <a:pt x="44" y="134"/>
                  </a:lnTo>
                  <a:lnTo>
                    <a:pt x="44" y="134"/>
                  </a:lnTo>
                  <a:lnTo>
                    <a:pt x="44" y="136"/>
                  </a:lnTo>
                  <a:lnTo>
                    <a:pt x="46" y="138"/>
                  </a:lnTo>
                  <a:lnTo>
                    <a:pt x="48" y="140"/>
                  </a:lnTo>
                  <a:lnTo>
                    <a:pt x="50" y="142"/>
                  </a:lnTo>
                  <a:lnTo>
                    <a:pt x="50" y="144"/>
                  </a:lnTo>
                  <a:lnTo>
                    <a:pt x="50" y="146"/>
                  </a:lnTo>
                  <a:lnTo>
                    <a:pt x="52" y="150"/>
                  </a:lnTo>
                  <a:lnTo>
                    <a:pt x="52" y="152"/>
                  </a:lnTo>
                  <a:lnTo>
                    <a:pt x="50" y="162"/>
                  </a:lnTo>
                  <a:lnTo>
                    <a:pt x="64" y="164"/>
                  </a:lnTo>
                  <a:lnTo>
                    <a:pt x="78" y="162"/>
                  </a:lnTo>
                  <a:lnTo>
                    <a:pt x="78" y="162"/>
                  </a:lnTo>
                  <a:lnTo>
                    <a:pt x="80" y="164"/>
                  </a:lnTo>
                  <a:lnTo>
                    <a:pt x="84" y="168"/>
                  </a:lnTo>
                  <a:lnTo>
                    <a:pt x="88" y="174"/>
                  </a:lnTo>
                  <a:lnTo>
                    <a:pt x="94" y="182"/>
                  </a:lnTo>
                  <a:lnTo>
                    <a:pt x="114" y="202"/>
                  </a:lnTo>
                  <a:lnTo>
                    <a:pt x="114" y="204"/>
                  </a:lnTo>
                  <a:lnTo>
                    <a:pt x="118" y="204"/>
                  </a:lnTo>
                  <a:lnTo>
                    <a:pt x="122" y="206"/>
                  </a:lnTo>
                  <a:lnTo>
                    <a:pt x="128" y="208"/>
                  </a:lnTo>
                  <a:lnTo>
                    <a:pt x="132" y="208"/>
                  </a:lnTo>
                  <a:lnTo>
                    <a:pt x="136" y="210"/>
                  </a:lnTo>
                  <a:lnTo>
                    <a:pt x="142" y="210"/>
                  </a:lnTo>
                  <a:lnTo>
                    <a:pt x="148" y="210"/>
                  </a:lnTo>
                  <a:lnTo>
                    <a:pt x="150" y="210"/>
                  </a:lnTo>
                  <a:lnTo>
                    <a:pt x="152" y="210"/>
                  </a:lnTo>
                  <a:lnTo>
                    <a:pt x="160" y="206"/>
                  </a:lnTo>
                  <a:lnTo>
                    <a:pt x="166" y="214"/>
                  </a:lnTo>
                  <a:lnTo>
                    <a:pt x="168" y="226"/>
                  </a:lnTo>
                  <a:lnTo>
                    <a:pt x="176" y="234"/>
                  </a:lnTo>
                  <a:lnTo>
                    <a:pt x="176" y="232"/>
                  </a:lnTo>
                  <a:lnTo>
                    <a:pt x="178" y="232"/>
                  </a:lnTo>
                  <a:lnTo>
                    <a:pt x="180" y="230"/>
                  </a:lnTo>
                  <a:lnTo>
                    <a:pt x="184" y="230"/>
                  </a:lnTo>
                  <a:lnTo>
                    <a:pt x="188" y="228"/>
                  </a:lnTo>
                  <a:lnTo>
                    <a:pt x="190" y="228"/>
                  </a:lnTo>
                  <a:lnTo>
                    <a:pt x="194" y="230"/>
                  </a:lnTo>
                  <a:lnTo>
                    <a:pt x="198" y="232"/>
                  </a:lnTo>
                  <a:lnTo>
                    <a:pt x="200" y="234"/>
                  </a:lnTo>
                  <a:lnTo>
                    <a:pt x="200" y="240"/>
                  </a:lnTo>
                  <a:lnTo>
                    <a:pt x="208" y="248"/>
                  </a:lnTo>
                  <a:lnTo>
                    <a:pt x="224" y="240"/>
                  </a:lnTo>
                  <a:lnTo>
                    <a:pt x="224" y="238"/>
                  </a:lnTo>
                  <a:lnTo>
                    <a:pt x="222" y="236"/>
                  </a:lnTo>
                  <a:lnTo>
                    <a:pt x="222" y="230"/>
                  </a:lnTo>
                  <a:lnTo>
                    <a:pt x="222" y="226"/>
                  </a:lnTo>
                  <a:lnTo>
                    <a:pt x="222" y="224"/>
                  </a:lnTo>
                  <a:lnTo>
                    <a:pt x="222" y="222"/>
                  </a:lnTo>
                  <a:lnTo>
                    <a:pt x="222" y="218"/>
                  </a:lnTo>
                  <a:lnTo>
                    <a:pt x="224" y="214"/>
                  </a:lnTo>
                  <a:lnTo>
                    <a:pt x="228" y="210"/>
                  </a:lnTo>
                  <a:lnTo>
                    <a:pt x="232" y="208"/>
                  </a:lnTo>
                  <a:lnTo>
                    <a:pt x="232" y="206"/>
                  </a:lnTo>
                  <a:lnTo>
                    <a:pt x="232" y="204"/>
                  </a:lnTo>
                  <a:lnTo>
                    <a:pt x="234" y="202"/>
                  </a:lnTo>
                  <a:lnTo>
                    <a:pt x="232" y="198"/>
                  </a:lnTo>
                  <a:lnTo>
                    <a:pt x="232" y="196"/>
                  </a:lnTo>
                  <a:lnTo>
                    <a:pt x="230" y="194"/>
                  </a:lnTo>
                  <a:lnTo>
                    <a:pt x="218" y="172"/>
                  </a:lnTo>
                  <a:lnTo>
                    <a:pt x="206" y="152"/>
                  </a:lnTo>
                  <a:lnTo>
                    <a:pt x="206" y="120"/>
                  </a:lnTo>
                  <a:lnTo>
                    <a:pt x="216" y="104"/>
                  </a:lnTo>
                  <a:lnTo>
                    <a:pt x="218" y="80"/>
                  </a:lnTo>
                  <a:lnTo>
                    <a:pt x="216" y="76"/>
                  </a:lnTo>
                  <a:lnTo>
                    <a:pt x="212" y="70"/>
                  </a:lnTo>
                  <a:lnTo>
                    <a:pt x="206" y="62"/>
                  </a:lnTo>
                  <a:lnTo>
                    <a:pt x="196" y="54"/>
                  </a:lnTo>
                  <a:lnTo>
                    <a:pt x="184" y="52"/>
                  </a:lnTo>
                  <a:lnTo>
                    <a:pt x="182" y="50"/>
                  </a:lnTo>
                  <a:lnTo>
                    <a:pt x="180" y="50"/>
                  </a:lnTo>
                  <a:lnTo>
                    <a:pt x="176" y="48"/>
                  </a:lnTo>
                  <a:lnTo>
                    <a:pt x="172" y="48"/>
                  </a:lnTo>
                  <a:lnTo>
                    <a:pt x="170" y="46"/>
                  </a:lnTo>
                  <a:lnTo>
                    <a:pt x="160" y="44"/>
                  </a:lnTo>
                  <a:lnTo>
                    <a:pt x="144" y="44"/>
                  </a:lnTo>
                  <a:lnTo>
                    <a:pt x="126" y="54"/>
                  </a:lnTo>
                  <a:lnTo>
                    <a:pt x="126" y="54"/>
                  </a:lnTo>
                  <a:lnTo>
                    <a:pt x="126" y="54"/>
                  </a:lnTo>
                  <a:lnTo>
                    <a:pt x="124" y="56"/>
                  </a:lnTo>
                  <a:lnTo>
                    <a:pt x="122" y="56"/>
                  </a:lnTo>
                  <a:lnTo>
                    <a:pt x="118" y="58"/>
                  </a:lnTo>
                  <a:lnTo>
                    <a:pt x="112" y="58"/>
                  </a:lnTo>
                  <a:lnTo>
                    <a:pt x="102" y="58"/>
                  </a:lnTo>
                  <a:lnTo>
                    <a:pt x="102" y="58"/>
                  </a:lnTo>
                  <a:lnTo>
                    <a:pt x="100" y="60"/>
                  </a:lnTo>
                  <a:lnTo>
                    <a:pt x="98" y="60"/>
                  </a:lnTo>
                  <a:lnTo>
                    <a:pt x="96" y="58"/>
                  </a:lnTo>
                  <a:lnTo>
                    <a:pt x="90" y="56"/>
                  </a:lnTo>
                  <a:lnTo>
                    <a:pt x="82" y="50"/>
                  </a:lnTo>
                  <a:lnTo>
                    <a:pt x="76" y="40"/>
                  </a:lnTo>
                  <a:lnTo>
                    <a:pt x="72" y="26"/>
                  </a:lnTo>
                  <a:lnTo>
                    <a:pt x="62" y="12"/>
                  </a:lnTo>
                  <a:lnTo>
                    <a:pt x="62" y="12"/>
                  </a:lnTo>
                  <a:lnTo>
                    <a:pt x="60" y="10"/>
                  </a:lnTo>
                  <a:lnTo>
                    <a:pt x="56" y="6"/>
                  </a:lnTo>
                  <a:lnTo>
                    <a:pt x="54" y="4"/>
                  </a:lnTo>
                  <a:lnTo>
                    <a:pt x="52" y="0"/>
                  </a:lnTo>
                  <a:lnTo>
                    <a:pt x="38" y="16"/>
                  </a:lnTo>
                  <a:lnTo>
                    <a:pt x="36" y="16"/>
                  </a:lnTo>
                  <a:lnTo>
                    <a:pt x="34" y="18"/>
                  </a:lnTo>
                  <a:lnTo>
                    <a:pt x="30" y="18"/>
                  </a:lnTo>
                  <a:lnTo>
                    <a:pt x="26" y="18"/>
                  </a:lnTo>
                  <a:lnTo>
                    <a:pt x="22" y="14"/>
                  </a:lnTo>
                  <a:lnTo>
                    <a:pt x="0" y="10"/>
                  </a:lnTo>
                  <a:lnTo>
                    <a:pt x="0" y="12"/>
                  </a:lnTo>
                  <a:lnTo>
                    <a:pt x="2" y="14"/>
                  </a:lnTo>
                  <a:lnTo>
                    <a:pt x="4" y="16"/>
                  </a:lnTo>
                  <a:lnTo>
                    <a:pt x="4" y="20"/>
                  </a:lnTo>
                  <a:lnTo>
                    <a:pt x="6" y="24"/>
                  </a:lnTo>
                  <a:lnTo>
                    <a:pt x="8" y="26"/>
                  </a:lnTo>
                  <a:lnTo>
                    <a:pt x="12" y="38"/>
                  </a:lnTo>
                  <a:lnTo>
                    <a:pt x="12" y="38"/>
                  </a:lnTo>
                  <a:lnTo>
                    <a:pt x="12" y="40"/>
                  </a:lnTo>
                  <a:lnTo>
                    <a:pt x="10" y="42"/>
                  </a:lnTo>
                  <a:lnTo>
                    <a:pt x="14" y="42"/>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85" name="Freeform 443"/>
            <p:cNvSpPr/>
            <p:nvPr/>
          </p:nvSpPr>
          <p:spPr bwMode="gray">
            <a:xfrm>
              <a:off x="1038812" y="4809588"/>
              <a:ext cx="51839" cy="40703"/>
            </a:xfrm>
            <a:custGeom>
              <a:avLst/>
              <a:gdLst>
                <a:gd name="T0" fmla="*/ 2 w 28"/>
                <a:gd name="T1" fmla="*/ 10 h 22"/>
                <a:gd name="T2" fmla="*/ 4 w 28"/>
                <a:gd name="T3" fmla="*/ 22 h 22"/>
                <a:gd name="T4" fmla="*/ 28 w 28"/>
                <a:gd name="T5" fmla="*/ 4 h 22"/>
                <a:gd name="T6" fmla="*/ 26 w 28"/>
                <a:gd name="T7" fmla="*/ 2 h 22"/>
                <a:gd name="T8" fmla="*/ 26 w 28"/>
                <a:gd name="T9" fmla="*/ 2 h 22"/>
                <a:gd name="T10" fmla="*/ 24 w 28"/>
                <a:gd name="T11" fmla="*/ 0 h 22"/>
                <a:gd name="T12" fmla="*/ 22 w 28"/>
                <a:gd name="T13" fmla="*/ 0 h 22"/>
                <a:gd name="T14" fmla="*/ 20 w 28"/>
                <a:gd name="T15" fmla="*/ 0 h 22"/>
                <a:gd name="T16" fmla="*/ 14 w 28"/>
                <a:gd name="T17" fmla="*/ 2 h 22"/>
                <a:gd name="T18" fmla="*/ 0 w 28"/>
                <a:gd name="T19" fmla="*/ 8 h 22"/>
                <a:gd name="T20" fmla="*/ 2 w 28"/>
                <a:gd name="T21" fmla="*/ 1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22">
                  <a:moveTo>
                    <a:pt x="2" y="10"/>
                  </a:moveTo>
                  <a:lnTo>
                    <a:pt x="4" y="22"/>
                  </a:lnTo>
                  <a:lnTo>
                    <a:pt x="28" y="4"/>
                  </a:lnTo>
                  <a:lnTo>
                    <a:pt x="26" y="2"/>
                  </a:lnTo>
                  <a:lnTo>
                    <a:pt x="26" y="2"/>
                  </a:lnTo>
                  <a:lnTo>
                    <a:pt x="24" y="0"/>
                  </a:lnTo>
                  <a:lnTo>
                    <a:pt x="22" y="0"/>
                  </a:lnTo>
                  <a:lnTo>
                    <a:pt x="20" y="0"/>
                  </a:lnTo>
                  <a:lnTo>
                    <a:pt x="14" y="2"/>
                  </a:lnTo>
                  <a:lnTo>
                    <a:pt x="0" y="8"/>
                  </a:lnTo>
                  <a:lnTo>
                    <a:pt x="2" y="1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86" name="Freeform 444"/>
            <p:cNvSpPr/>
            <p:nvPr/>
          </p:nvSpPr>
          <p:spPr bwMode="gray">
            <a:xfrm>
              <a:off x="542703" y="3732693"/>
              <a:ext cx="481363" cy="455137"/>
            </a:xfrm>
            <a:custGeom>
              <a:avLst/>
              <a:gdLst>
                <a:gd name="T0" fmla="*/ 0 w 260"/>
                <a:gd name="T1" fmla="*/ 128 h 246"/>
                <a:gd name="T2" fmla="*/ 20 w 260"/>
                <a:gd name="T3" fmla="*/ 114 h 246"/>
                <a:gd name="T4" fmla="*/ 86 w 260"/>
                <a:gd name="T5" fmla="*/ 92 h 246"/>
                <a:gd name="T6" fmla="*/ 88 w 260"/>
                <a:gd name="T7" fmla="*/ 76 h 246"/>
                <a:gd name="T8" fmla="*/ 94 w 260"/>
                <a:gd name="T9" fmla="*/ 72 h 246"/>
                <a:gd name="T10" fmla="*/ 102 w 260"/>
                <a:gd name="T11" fmla="*/ 72 h 246"/>
                <a:gd name="T12" fmla="*/ 108 w 260"/>
                <a:gd name="T13" fmla="*/ 72 h 246"/>
                <a:gd name="T14" fmla="*/ 102 w 260"/>
                <a:gd name="T15" fmla="*/ 64 h 246"/>
                <a:gd name="T16" fmla="*/ 98 w 260"/>
                <a:gd name="T17" fmla="*/ 56 h 246"/>
                <a:gd name="T18" fmla="*/ 98 w 260"/>
                <a:gd name="T19" fmla="*/ 46 h 246"/>
                <a:gd name="T20" fmla="*/ 96 w 260"/>
                <a:gd name="T21" fmla="*/ 36 h 246"/>
                <a:gd name="T22" fmla="*/ 90 w 260"/>
                <a:gd name="T23" fmla="*/ 30 h 246"/>
                <a:gd name="T24" fmla="*/ 86 w 260"/>
                <a:gd name="T25" fmla="*/ 30 h 246"/>
                <a:gd name="T26" fmla="*/ 92 w 260"/>
                <a:gd name="T27" fmla="*/ 26 h 246"/>
                <a:gd name="T28" fmla="*/ 116 w 260"/>
                <a:gd name="T29" fmla="*/ 16 h 246"/>
                <a:gd name="T30" fmla="*/ 126 w 260"/>
                <a:gd name="T31" fmla="*/ 14 h 246"/>
                <a:gd name="T32" fmla="*/ 136 w 260"/>
                <a:gd name="T33" fmla="*/ 10 h 246"/>
                <a:gd name="T34" fmla="*/ 142 w 260"/>
                <a:gd name="T35" fmla="*/ 8 h 246"/>
                <a:gd name="T36" fmla="*/ 148 w 260"/>
                <a:gd name="T37" fmla="*/ 8 h 246"/>
                <a:gd name="T38" fmla="*/ 170 w 260"/>
                <a:gd name="T39" fmla="*/ 4 h 246"/>
                <a:gd name="T40" fmla="*/ 198 w 260"/>
                <a:gd name="T41" fmla="*/ 2 h 246"/>
                <a:gd name="T42" fmla="*/ 202 w 260"/>
                <a:gd name="T43" fmla="*/ 0 h 246"/>
                <a:gd name="T44" fmla="*/ 210 w 260"/>
                <a:gd name="T45" fmla="*/ 2 h 246"/>
                <a:gd name="T46" fmla="*/ 216 w 260"/>
                <a:gd name="T47" fmla="*/ 4 h 246"/>
                <a:gd name="T48" fmla="*/ 218 w 260"/>
                <a:gd name="T49" fmla="*/ 8 h 246"/>
                <a:gd name="T50" fmla="*/ 216 w 260"/>
                <a:gd name="T51" fmla="*/ 14 h 246"/>
                <a:gd name="T52" fmla="*/ 216 w 260"/>
                <a:gd name="T53" fmla="*/ 24 h 246"/>
                <a:gd name="T54" fmla="*/ 214 w 260"/>
                <a:gd name="T55" fmla="*/ 28 h 246"/>
                <a:gd name="T56" fmla="*/ 212 w 260"/>
                <a:gd name="T57" fmla="*/ 34 h 246"/>
                <a:gd name="T58" fmla="*/ 210 w 260"/>
                <a:gd name="T59" fmla="*/ 36 h 246"/>
                <a:gd name="T60" fmla="*/ 210 w 260"/>
                <a:gd name="T61" fmla="*/ 40 h 246"/>
                <a:gd name="T62" fmla="*/ 212 w 260"/>
                <a:gd name="T63" fmla="*/ 46 h 246"/>
                <a:gd name="T64" fmla="*/ 214 w 260"/>
                <a:gd name="T65" fmla="*/ 50 h 246"/>
                <a:gd name="T66" fmla="*/ 214 w 260"/>
                <a:gd name="T67" fmla="*/ 54 h 246"/>
                <a:gd name="T68" fmla="*/ 216 w 260"/>
                <a:gd name="T69" fmla="*/ 60 h 246"/>
                <a:gd name="T70" fmla="*/ 218 w 260"/>
                <a:gd name="T71" fmla="*/ 60 h 246"/>
                <a:gd name="T72" fmla="*/ 220 w 260"/>
                <a:gd name="T73" fmla="*/ 64 h 246"/>
                <a:gd name="T74" fmla="*/ 224 w 260"/>
                <a:gd name="T75" fmla="*/ 88 h 246"/>
                <a:gd name="T76" fmla="*/ 234 w 260"/>
                <a:gd name="T77" fmla="*/ 110 h 246"/>
                <a:gd name="T78" fmla="*/ 234 w 260"/>
                <a:gd name="T79" fmla="*/ 110 h 246"/>
                <a:gd name="T80" fmla="*/ 234 w 260"/>
                <a:gd name="T81" fmla="*/ 116 h 246"/>
                <a:gd name="T82" fmla="*/ 236 w 260"/>
                <a:gd name="T83" fmla="*/ 126 h 246"/>
                <a:gd name="T84" fmla="*/ 238 w 260"/>
                <a:gd name="T85" fmla="*/ 134 h 246"/>
                <a:gd name="T86" fmla="*/ 238 w 260"/>
                <a:gd name="T87" fmla="*/ 138 h 246"/>
                <a:gd name="T88" fmla="*/ 240 w 260"/>
                <a:gd name="T89" fmla="*/ 142 h 246"/>
                <a:gd name="T90" fmla="*/ 244 w 260"/>
                <a:gd name="T91" fmla="*/ 146 h 246"/>
                <a:gd name="T92" fmla="*/ 244 w 260"/>
                <a:gd name="T93" fmla="*/ 154 h 246"/>
                <a:gd name="T94" fmla="*/ 242 w 260"/>
                <a:gd name="T95" fmla="*/ 166 h 246"/>
                <a:gd name="T96" fmla="*/ 244 w 260"/>
                <a:gd name="T97" fmla="*/ 168 h 246"/>
                <a:gd name="T98" fmla="*/ 246 w 260"/>
                <a:gd name="T99" fmla="*/ 174 h 246"/>
                <a:gd name="T100" fmla="*/ 246 w 260"/>
                <a:gd name="T101" fmla="*/ 180 h 246"/>
                <a:gd name="T102" fmla="*/ 250 w 260"/>
                <a:gd name="T103" fmla="*/ 186 h 246"/>
                <a:gd name="T104" fmla="*/ 192 w 260"/>
                <a:gd name="T105" fmla="*/ 236 h 246"/>
                <a:gd name="T106" fmla="*/ 148 w 260"/>
                <a:gd name="T107" fmla="*/ 230 h 246"/>
                <a:gd name="T108" fmla="*/ 4 w 260"/>
                <a:gd name="T109" fmla="*/ 144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60" h="246">
                  <a:moveTo>
                    <a:pt x="4" y="144"/>
                  </a:moveTo>
                  <a:lnTo>
                    <a:pt x="0" y="128"/>
                  </a:lnTo>
                  <a:lnTo>
                    <a:pt x="12" y="122"/>
                  </a:lnTo>
                  <a:lnTo>
                    <a:pt x="20" y="114"/>
                  </a:lnTo>
                  <a:lnTo>
                    <a:pt x="34" y="110"/>
                  </a:lnTo>
                  <a:lnTo>
                    <a:pt x="86" y="92"/>
                  </a:lnTo>
                  <a:lnTo>
                    <a:pt x="88" y="80"/>
                  </a:lnTo>
                  <a:lnTo>
                    <a:pt x="88" y="76"/>
                  </a:lnTo>
                  <a:lnTo>
                    <a:pt x="92" y="74"/>
                  </a:lnTo>
                  <a:lnTo>
                    <a:pt x="94" y="72"/>
                  </a:lnTo>
                  <a:lnTo>
                    <a:pt x="98" y="72"/>
                  </a:lnTo>
                  <a:lnTo>
                    <a:pt x="102" y="72"/>
                  </a:lnTo>
                  <a:lnTo>
                    <a:pt x="106" y="72"/>
                  </a:lnTo>
                  <a:lnTo>
                    <a:pt x="108" y="72"/>
                  </a:lnTo>
                  <a:lnTo>
                    <a:pt x="110" y="72"/>
                  </a:lnTo>
                  <a:lnTo>
                    <a:pt x="102" y="64"/>
                  </a:lnTo>
                  <a:lnTo>
                    <a:pt x="100" y="60"/>
                  </a:lnTo>
                  <a:lnTo>
                    <a:pt x="98" y="56"/>
                  </a:lnTo>
                  <a:lnTo>
                    <a:pt x="98" y="52"/>
                  </a:lnTo>
                  <a:lnTo>
                    <a:pt x="98" y="46"/>
                  </a:lnTo>
                  <a:lnTo>
                    <a:pt x="98" y="40"/>
                  </a:lnTo>
                  <a:lnTo>
                    <a:pt x="96" y="36"/>
                  </a:lnTo>
                  <a:lnTo>
                    <a:pt x="94" y="32"/>
                  </a:lnTo>
                  <a:lnTo>
                    <a:pt x="90" y="30"/>
                  </a:lnTo>
                  <a:lnTo>
                    <a:pt x="88" y="30"/>
                  </a:lnTo>
                  <a:lnTo>
                    <a:pt x="86" y="30"/>
                  </a:lnTo>
                  <a:lnTo>
                    <a:pt x="88" y="28"/>
                  </a:lnTo>
                  <a:lnTo>
                    <a:pt x="92" y="26"/>
                  </a:lnTo>
                  <a:lnTo>
                    <a:pt x="94" y="24"/>
                  </a:lnTo>
                  <a:lnTo>
                    <a:pt x="116" y="16"/>
                  </a:lnTo>
                  <a:lnTo>
                    <a:pt x="120" y="14"/>
                  </a:lnTo>
                  <a:lnTo>
                    <a:pt x="126" y="14"/>
                  </a:lnTo>
                  <a:lnTo>
                    <a:pt x="130" y="12"/>
                  </a:lnTo>
                  <a:lnTo>
                    <a:pt x="136" y="10"/>
                  </a:lnTo>
                  <a:lnTo>
                    <a:pt x="140" y="10"/>
                  </a:lnTo>
                  <a:lnTo>
                    <a:pt x="142" y="8"/>
                  </a:lnTo>
                  <a:lnTo>
                    <a:pt x="144" y="8"/>
                  </a:lnTo>
                  <a:lnTo>
                    <a:pt x="148" y="8"/>
                  </a:lnTo>
                  <a:lnTo>
                    <a:pt x="158" y="4"/>
                  </a:lnTo>
                  <a:lnTo>
                    <a:pt x="170" y="4"/>
                  </a:lnTo>
                  <a:lnTo>
                    <a:pt x="176" y="4"/>
                  </a:lnTo>
                  <a:lnTo>
                    <a:pt x="198" y="2"/>
                  </a:lnTo>
                  <a:lnTo>
                    <a:pt x="198" y="2"/>
                  </a:lnTo>
                  <a:lnTo>
                    <a:pt x="202" y="0"/>
                  </a:lnTo>
                  <a:lnTo>
                    <a:pt x="206" y="0"/>
                  </a:lnTo>
                  <a:lnTo>
                    <a:pt x="210" y="2"/>
                  </a:lnTo>
                  <a:lnTo>
                    <a:pt x="214" y="2"/>
                  </a:lnTo>
                  <a:lnTo>
                    <a:pt x="216" y="4"/>
                  </a:lnTo>
                  <a:lnTo>
                    <a:pt x="220" y="8"/>
                  </a:lnTo>
                  <a:lnTo>
                    <a:pt x="218" y="8"/>
                  </a:lnTo>
                  <a:lnTo>
                    <a:pt x="218" y="10"/>
                  </a:lnTo>
                  <a:lnTo>
                    <a:pt x="216" y="14"/>
                  </a:lnTo>
                  <a:lnTo>
                    <a:pt x="216" y="18"/>
                  </a:lnTo>
                  <a:lnTo>
                    <a:pt x="216" y="24"/>
                  </a:lnTo>
                  <a:lnTo>
                    <a:pt x="214" y="24"/>
                  </a:lnTo>
                  <a:lnTo>
                    <a:pt x="214" y="28"/>
                  </a:lnTo>
                  <a:lnTo>
                    <a:pt x="214" y="30"/>
                  </a:lnTo>
                  <a:lnTo>
                    <a:pt x="212" y="34"/>
                  </a:lnTo>
                  <a:lnTo>
                    <a:pt x="210" y="34"/>
                  </a:lnTo>
                  <a:lnTo>
                    <a:pt x="210" y="36"/>
                  </a:lnTo>
                  <a:lnTo>
                    <a:pt x="210" y="38"/>
                  </a:lnTo>
                  <a:lnTo>
                    <a:pt x="210" y="40"/>
                  </a:lnTo>
                  <a:lnTo>
                    <a:pt x="212" y="44"/>
                  </a:lnTo>
                  <a:lnTo>
                    <a:pt x="212" y="46"/>
                  </a:lnTo>
                  <a:lnTo>
                    <a:pt x="212" y="48"/>
                  </a:lnTo>
                  <a:lnTo>
                    <a:pt x="214" y="50"/>
                  </a:lnTo>
                  <a:lnTo>
                    <a:pt x="214" y="52"/>
                  </a:lnTo>
                  <a:lnTo>
                    <a:pt x="214" y="54"/>
                  </a:lnTo>
                  <a:lnTo>
                    <a:pt x="214" y="56"/>
                  </a:lnTo>
                  <a:lnTo>
                    <a:pt x="216" y="60"/>
                  </a:lnTo>
                  <a:lnTo>
                    <a:pt x="218" y="60"/>
                  </a:lnTo>
                  <a:lnTo>
                    <a:pt x="218" y="60"/>
                  </a:lnTo>
                  <a:lnTo>
                    <a:pt x="220" y="62"/>
                  </a:lnTo>
                  <a:lnTo>
                    <a:pt x="220" y="64"/>
                  </a:lnTo>
                  <a:lnTo>
                    <a:pt x="222" y="74"/>
                  </a:lnTo>
                  <a:lnTo>
                    <a:pt x="224" y="88"/>
                  </a:lnTo>
                  <a:lnTo>
                    <a:pt x="228" y="102"/>
                  </a:lnTo>
                  <a:lnTo>
                    <a:pt x="234" y="110"/>
                  </a:lnTo>
                  <a:lnTo>
                    <a:pt x="234" y="110"/>
                  </a:lnTo>
                  <a:lnTo>
                    <a:pt x="234" y="110"/>
                  </a:lnTo>
                  <a:lnTo>
                    <a:pt x="234" y="112"/>
                  </a:lnTo>
                  <a:lnTo>
                    <a:pt x="234" y="116"/>
                  </a:lnTo>
                  <a:lnTo>
                    <a:pt x="234" y="120"/>
                  </a:lnTo>
                  <a:lnTo>
                    <a:pt x="236" y="126"/>
                  </a:lnTo>
                  <a:lnTo>
                    <a:pt x="236" y="130"/>
                  </a:lnTo>
                  <a:lnTo>
                    <a:pt x="238" y="134"/>
                  </a:lnTo>
                  <a:lnTo>
                    <a:pt x="238" y="138"/>
                  </a:lnTo>
                  <a:lnTo>
                    <a:pt x="238" y="138"/>
                  </a:lnTo>
                  <a:lnTo>
                    <a:pt x="238" y="140"/>
                  </a:lnTo>
                  <a:lnTo>
                    <a:pt x="240" y="142"/>
                  </a:lnTo>
                  <a:lnTo>
                    <a:pt x="244" y="144"/>
                  </a:lnTo>
                  <a:lnTo>
                    <a:pt x="244" y="146"/>
                  </a:lnTo>
                  <a:lnTo>
                    <a:pt x="244" y="150"/>
                  </a:lnTo>
                  <a:lnTo>
                    <a:pt x="244" y="154"/>
                  </a:lnTo>
                  <a:lnTo>
                    <a:pt x="246" y="158"/>
                  </a:lnTo>
                  <a:lnTo>
                    <a:pt x="242" y="166"/>
                  </a:lnTo>
                  <a:lnTo>
                    <a:pt x="242" y="166"/>
                  </a:lnTo>
                  <a:lnTo>
                    <a:pt x="244" y="168"/>
                  </a:lnTo>
                  <a:lnTo>
                    <a:pt x="246" y="170"/>
                  </a:lnTo>
                  <a:lnTo>
                    <a:pt x="246" y="174"/>
                  </a:lnTo>
                  <a:lnTo>
                    <a:pt x="246" y="176"/>
                  </a:lnTo>
                  <a:lnTo>
                    <a:pt x="246" y="180"/>
                  </a:lnTo>
                  <a:lnTo>
                    <a:pt x="248" y="184"/>
                  </a:lnTo>
                  <a:lnTo>
                    <a:pt x="250" y="186"/>
                  </a:lnTo>
                  <a:lnTo>
                    <a:pt x="260" y="200"/>
                  </a:lnTo>
                  <a:lnTo>
                    <a:pt x="192" y="236"/>
                  </a:lnTo>
                  <a:lnTo>
                    <a:pt x="152" y="246"/>
                  </a:lnTo>
                  <a:lnTo>
                    <a:pt x="148" y="230"/>
                  </a:lnTo>
                  <a:lnTo>
                    <a:pt x="120" y="230"/>
                  </a:lnTo>
                  <a:lnTo>
                    <a:pt x="4" y="144"/>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87" name="Freeform 445"/>
            <p:cNvSpPr/>
            <p:nvPr/>
          </p:nvSpPr>
          <p:spPr bwMode="gray">
            <a:xfrm>
              <a:off x="364903" y="3999222"/>
              <a:ext cx="207356" cy="181315"/>
            </a:xfrm>
            <a:custGeom>
              <a:avLst/>
              <a:gdLst>
                <a:gd name="T0" fmla="*/ 0 w 112"/>
                <a:gd name="T1" fmla="*/ 90 h 98"/>
                <a:gd name="T2" fmla="*/ 2 w 112"/>
                <a:gd name="T3" fmla="*/ 82 h 98"/>
                <a:gd name="T4" fmla="*/ 6 w 112"/>
                <a:gd name="T5" fmla="*/ 74 h 98"/>
                <a:gd name="T6" fmla="*/ 16 w 112"/>
                <a:gd name="T7" fmla="*/ 68 h 98"/>
                <a:gd name="T8" fmla="*/ 28 w 112"/>
                <a:gd name="T9" fmla="*/ 64 h 98"/>
                <a:gd name="T10" fmla="*/ 32 w 112"/>
                <a:gd name="T11" fmla="*/ 60 h 98"/>
                <a:gd name="T12" fmla="*/ 32 w 112"/>
                <a:gd name="T13" fmla="*/ 56 h 98"/>
                <a:gd name="T14" fmla="*/ 28 w 112"/>
                <a:gd name="T15" fmla="*/ 54 h 98"/>
                <a:gd name="T16" fmla="*/ 24 w 112"/>
                <a:gd name="T17" fmla="*/ 42 h 98"/>
                <a:gd name="T18" fmla="*/ 30 w 112"/>
                <a:gd name="T19" fmla="*/ 32 h 98"/>
                <a:gd name="T20" fmla="*/ 40 w 112"/>
                <a:gd name="T21" fmla="*/ 26 h 98"/>
                <a:gd name="T22" fmla="*/ 46 w 112"/>
                <a:gd name="T23" fmla="*/ 24 h 98"/>
                <a:gd name="T24" fmla="*/ 50 w 112"/>
                <a:gd name="T25" fmla="*/ 16 h 98"/>
                <a:gd name="T26" fmla="*/ 52 w 112"/>
                <a:gd name="T27" fmla="*/ 10 h 98"/>
                <a:gd name="T28" fmla="*/ 56 w 112"/>
                <a:gd name="T29" fmla="*/ 4 h 98"/>
                <a:gd name="T30" fmla="*/ 66 w 112"/>
                <a:gd name="T31" fmla="*/ 0 h 98"/>
                <a:gd name="T32" fmla="*/ 112 w 112"/>
                <a:gd name="T33" fmla="*/ 20 h 98"/>
                <a:gd name="T34" fmla="*/ 88 w 112"/>
                <a:gd name="T35" fmla="*/ 20 h 98"/>
                <a:gd name="T36" fmla="*/ 86 w 112"/>
                <a:gd name="T37" fmla="*/ 18 h 98"/>
                <a:gd name="T38" fmla="*/ 82 w 112"/>
                <a:gd name="T39" fmla="*/ 20 h 98"/>
                <a:gd name="T40" fmla="*/ 82 w 112"/>
                <a:gd name="T41" fmla="*/ 26 h 98"/>
                <a:gd name="T42" fmla="*/ 80 w 112"/>
                <a:gd name="T43" fmla="*/ 38 h 98"/>
                <a:gd name="T44" fmla="*/ 80 w 112"/>
                <a:gd name="T45" fmla="*/ 50 h 98"/>
                <a:gd name="T46" fmla="*/ 80 w 112"/>
                <a:gd name="T47" fmla="*/ 54 h 98"/>
                <a:gd name="T48" fmla="*/ 80 w 112"/>
                <a:gd name="T49" fmla="*/ 56 h 98"/>
                <a:gd name="T50" fmla="*/ 78 w 112"/>
                <a:gd name="T51" fmla="*/ 60 h 98"/>
                <a:gd name="T52" fmla="*/ 76 w 112"/>
                <a:gd name="T53" fmla="*/ 60 h 98"/>
                <a:gd name="T54" fmla="*/ 72 w 112"/>
                <a:gd name="T55" fmla="*/ 60 h 98"/>
                <a:gd name="T56" fmla="*/ 66 w 112"/>
                <a:gd name="T57" fmla="*/ 60 h 98"/>
                <a:gd name="T58" fmla="*/ 62 w 112"/>
                <a:gd name="T59" fmla="*/ 64 h 98"/>
                <a:gd name="T60" fmla="*/ 60 w 112"/>
                <a:gd name="T61" fmla="*/ 74 h 98"/>
                <a:gd name="T62" fmla="*/ 0 w 112"/>
                <a:gd name="T63" fmla="*/ 94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2" h="98">
                  <a:moveTo>
                    <a:pt x="0" y="94"/>
                  </a:moveTo>
                  <a:lnTo>
                    <a:pt x="0" y="90"/>
                  </a:lnTo>
                  <a:lnTo>
                    <a:pt x="0" y="86"/>
                  </a:lnTo>
                  <a:lnTo>
                    <a:pt x="2" y="82"/>
                  </a:lnTo>
                  <a:lnTo>
                    <a:pt x="4" y="78"/>
                  </a:lnTo>
                  <a:lnTo>
                    <a:pt x="6" y="74"/>
                  </a:lnTo>
                  <a:lnTo>
                    <a:pt x="10" y="70"/>
                  </a:lnTo>
                  <a:lnTo>
                    <a:pt x="16" y="68"/>
                  </a:lnTo>
                  <a:lnTo>
                    <a:pt x="22" y="66"/>
                  </a:lnTo>
                  <a:lnTo>
                    <a:pt x="28" y="64"/>
                  </a:lnTo>
                  <a:lnTo>
                    <a:pt x="32" y="62"/>
                  </a:lnTo>
                  <a:lnTo>
                    <a:pt x="32" y="60"/>
                  </a:lnTo>
                  <a:lnTo>
                    <a:pt x="32" y="58"/>
                  </a:lnTo>
                  <a:lnTo>
                    <a:pt x="32" y="56"/>
                  </a:lnTo>
                  <a:lnTo>
                    <a:pt x="30" y="54"/>
                  </a:lnTo>
                  <a:lnTo>
                    <a:pt x="28" y="54"/>
                  </a:lnTo>
                  <a:lnTo>
                    <a:pt x="28" y="54"/>
                  </a:lnTo>
                  <a:lnTo>
                    <a:pt x="24" y="42"/>
                  </a:lnTo>
                  <a:lnTo>
                    <a:pt x="28" y="36"/>
                  </a:lnTo>
                  <a:lnTo>
                    <a:pt x="30" y="32"/>
                  </a:lnTo>
                  <a:lnTo>
                    <a:pt x="36" y="28"/>
                  </a:lnTo>
                  <a:lnTo>
                    <a:pt x="40" y="26"/>
                  </a:lnTo>
                  <a:lnTo>
                    <a:pt x="44" y="24"/>
                  </a:lnTo>
                  <a:lnTo>
                    <a:pt x="46" y="24"/>
                  </a:lnTo>
                  <a:lnTo>
                    <a:pt x="48" y="24"/>
                  </a:lnTo>
                  <a:lnTo>
                    <a:pt x="50" y="16"/>
                  </a:lnTo>
                  <a:lnTo>
                    <a:pt x="52" y="12"/>
                  </a:lnTo>
                  <a:lnTo>
                    <a:pt x="52" y="10"/>
                  </a:lnTo>
                  <a:lnTo>
                    <a:pt x="54" y="10"/>
                  </a:lnTo>
                  <a:lnTo>
                    <a:pt x="56" y="4"/>
                  </a:lnTo>
                  <a:lnTo>
                    <a:pt x="60" y="0"/>
                  </a:lnTo>
                  <a:lnTo>
                    <a:pt x="66" y="0"/>
                  </a:lnTo>
                  <a:lnTo>
                    <a:pt x="112" y="6"/>
                  </a:lnTo>
                  <a:lnTo>
                    <a:pt x="112" y="20"/>
                  </a:lnTo>
                  <a:lnTo>
                    <a:pt x="88" y="20"/>
                  </a:lnTo>
                  <a:lnTo>
                    <a:pt x="88" y="20"/>
                  </a:lnTo>
                  <a:lnTo>
                    <a:pt x="88" y="20"/>
                  </a:lnTo>
                  <a:lnTo>
                    <a:pt x="86" y="18"/>
                  </a:lnTo>
                  <a:lnTo>
                    <a:pt x="84" y="18"/>
                  </a:lnTo>
                  <a:lnTo>
                    <a:pt x="82" y="20"/>
                  </a:lnTo>
                  <a:lnTo>
                    <a:pt x="82" y="22"/>
                  </a:lnTo>
                  <a:lnTo>
                    <a:pt x="82" y="26"/>
                  </a:lnTo>
                  <a:lnTo>
                    <a:pt x="82" y="30"/>
                  </a:lnTo>
                  <a:lnTo>
                    <a:pt x="80" y="38"/>
                  </a:lnTo>
                  <a:lnTo>
                    <a:pt x="80" y="44"/>
                  </a:lnTo>
                  <a:lnTo>
                    <a:pt x="80" y="50"/>
                  </a:lnTo>
                  <a:lnTo>
                    <a:pt x="80" y="54"/>
                  </a:lnTo>
                  <a:lnTo>
                    <a:pt x="80" y="54"/>
                  </a:lnTo>
                  <a:lnTo>
                    <a:pt x="80" y="56"/>
                  </a:lnTo>
                  <a:lnTo>
                    <a:pt x="80" y="56"/>
                  </a:lnTo>
                  <a:lnTo>
                    <a:pt x="80" y="58"/>
                  </a:lnTo>
                  <a:lnTo>
                    <a:pt x="78" y="60"/>
                  </a:lnTo>
                  <a:lnTo>
                    <a:pt x="78" y="60"/>
                  </a:lnTo>
                  <a:lnTo>
                    <a:pt x="76" y="60"/>
                  </a:lnTo>
                  <a:lnTo>
                    <a:pt x="74" y="60"/>
                  </a:lnTo>
                  <a:lnTo>
                    <a:pt x="72" y="60"/>
                  </a:lnTo>
                  <a:lnTo>
                    <a:pt x="70" y="60"/>
                  </a:lnTo>
                  <a:lnTo>
                    <a:pt x="66" y="60"/>
                  </a:lnTo>
                  <a:lnTo>
                    <a:pt x="64" y="62"/>
                  </a:lnTo>
                  <a:lnTo>
                    <a:pt x="62" y="64"/>
                  </a:lnTo>
                  <a:lnTo>
                    <a:pt x="60" y="68"/>
                  </a:lnTo>
                  <a:lnTo>
                    <a:pt x="60" y="74"/>
                  </a:lnTo>
                  <a:lnTo>
                    <a:pt x="58" y="98"/>
                  </a:lnTo>
                  <a:lnTo>
                    <a:pt x="0" y="94"/>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88" name="Freeform 446"/>
            <p:cNvSpPr/>
            <p:nvPr/>
          </p:nvSpPr>
          <p:spPr bwMode="gray">
            <a:xfrm>
              <a:off x="353795" y="4010323"/>
              <a:ext cx="292521" cy="336727"/>
            </a:xfrm>
            <a:custGeom>
              <a:avLst/>
              <a:gdLst>
                <a:gd name="T0" fmla="*/ 4 w 158"/>
                <a:gd name="T1" fmla="*/ 158 h 182"/>
                <a:gd name="T2" fmla="*/ 10 w 158"/>
                <a:gd name="T3" fmla="*/ 150 h 182"/>
                <a:gd name="T4" fmla="*/ 14 w 158"/>
                <a:gd name="T5" fmla="*/ 146 h 182"/>
                <a:gd name="T6" fmla="*/ 18 w 158"/>
                <a:gd name="T7" fmla="*/ 142 h 182"/>
                <a:gd name="T8" fmla="*/ 18 w 158"/>
                <a:gd name="T9" fmla="*/ 132 h 182"/>
                <a:gd name="T10" fmla="*/ 14 w 158"/>
                <a:gd name="T11" fmla="*/ 124 h 182"/>
                <a:gd name="T12" fmla="*/ 12 w 158"/>
                <a:gd name="T13" fmla="*/ 120 h 182"/>
                <a:gd name="T14" fmla="*/ 16 w 158"/>
                <a:gd name="T15" fmla="*/ 96 h 182"/>
                <a:gd name="T16" fmla="*/ 14 w 158"/>
                <a:gd name="T17" fmla="*/ 88 h 182"/>
                <a:gd name="T18" fmla="*/ 66 w 158"/>
                <a:gd name="T19" fmla="*/ 68 h 182"/>
                <a:gd name="T20" fmla="*/ 68 w 158"/>
                <a:gd name="T21" fmla="*/ 58 h 182"/>
                <a:gd name="T22" fmla="*/ 72 w 158"/>
                <a:gd name="T23" fmla="*/ 54 h 182"/>
                <a:gd name="T24" fmla="*/ 78 w 158"/>
                <a:gd name="T25" fmla="*/ 54 h 182"/>
                <a:gd name="T26" fmla="*/ 82 w 158"/>
                <a:gd name="T27" fmla="*/ 54 h 182"/>
                <a:gd name="T28" fmla="*/ 84 w 158"/>
                <a:gd name="T29" fmla="*/ 54 h 182"/>
                <a:gd name="T30" fmla="*/ 86 w 158"/>
                <a:gd name="T31" fmla="*/ 50 h 182"/>
                <a:gd name="T32" fmla="*/ 86 w 158"/>
                <a:gd name="T33" fmla="*/ 48 h 182"/>
                <a:gd name="T34" fmla="*/ 86 w 158"/>
                <a:gd name="T35" fmla="*/ 44 h 182"/>
                <a:gd name="T36" fmla="*/ 86 w 158"/>
                <a:gd name="T37" fmla="*/ 32 h 182"/>
                <a:gd name="T38" fmla="*/ 88 w 158"/>
                <a:gd name="T39" fmla="*/ 20 h 182"/>
                <a:gd name="T40" fmla="*/ 88 w 158"/>
                <a:gd name="T41" fmla="*/ 14 h 182"/>
                <a:gd name="T42" fmla="*/ 92 w 158"/>
                <a:gd name="T43" fmla="*/ 12 h 182"/>
                <a:gd name="T44" fmla="*/ 94 w 158"/>
                <a:gd name="T45" fmla="*/ 14 h 182"/>
                <a:gd name="T46" fmla="*/ 118 w 158"/>
                <a:gd name="T47" fmla="*/ 14 h 182"/>
                <a:gd name="T48" fmla="*/ 118 w 158"/>
                <a:gd name="T49" fmla="*/ 0 h 182"/>
                <a:gd name="T50" fmla="*/ 138 w 158"/>
                <a:gd name="T51" fmla="*/ 28 h 182"/>
                <a:gd name="T52" fmla="*/ 138 w 158"/>
                <a:gd name="T53" fmla="*/ 28 h 182"/>
                <a:gd name="T54" fmla="*/ 136 w 158"/>
                <a:gd name="T55" fmla="*/ 30 h 182"/>
                <a:gd name="T56" fmla="*/ 142 w 158"/>
                <a:gd name="T57" fmla="*/ 142 h 182"/>
                <a:gd name="T58" fmla="*/ 144 w 158"/>
                <a:gd name="T59" fmla="*/ 146 h 182"/>
                <a:gd name="T60" fmla="*/ 146 w 158"/>
                <a:gd name="T61" fmla="*/ 152 h 182"/>
                <a:gd name="T62" fmla="*/ 140 w 158"/>
                <a:gd name="T63" fmla="*/ 164 h 182"/>
                <a:gd name="T64" fmla="*/ 88 w 158"/>
                <a:gd name="T65" fmla="*/ 158 h 182"/>
                <a:gd name="T66" fmla="*/ 84 w 158"/>
                <a:gd name="T67" fmla="*/ 162 h 182"/>
                <a:gd name="T68" fmla="*/ 82 w 158"/>
                <a:gd name="T69" fmla="*/ 162 h 182"/>
                <a:gd name="T70" fmla="*/ 80 w 158"/>
                <a:gd name="T71" fmla="*/ 160 h 182"/>
                <a:gd name="T72" fmla="*/ 76 w 158"/>
                <a:gd name="T73" fmla="*/ 162 h 182"/>
                <a:gd name="T74" fmla="*/ 76 w 158"/>
                <a:gd name="T75" fmla="*/ 166 h 182"/>
                <a:gd name="T76" fmla="*/ 76 w 158"/>
                <a:gd name="T77" fmla="*/ 170 h 182"/>
                <a:gd name="T78" fmla="*/ 72 w 158"/>
                <a:gd name="T79" fmla="*/ 172 h 182"/>
                <a:gd name="T80" fmla="*/ 70 w 158"/>
                <a:gd name="T81" fmla="*/ 176 h 182"/>
                <a:gd name="T82" fmla="*/ 66 w 158"/>
                <a:gd name="T83" fmla="*/ 182 h 182"/>
                <a:gd name="T84" fmla="*/ 62 w 158"/>
                <a:gd name="T85" fmla="*/ 182 h 182"/>
                <a:gd name="T86" fmla="*/ 60 w 158"/>
                <a:gd name="T87" fmla="*/ 178 h 182"/>
                <a:gd name="T88" fmla="*/ 54 w 158"/>
                <a:gd name="T89" fmla="*/ 178 h 182"/>
                <a:gd name="T90" fmla="*/ 46 w 158"/>
                <a:gd name="T91" fmla="*/ 172 h 182"/>
                <a:gd name="T92" fmla="*/ 42 w 158"/>
                <a:gd name="T93" fmla="*/ 166 h 182"/>
                <a:gd name="T94" fmla="*/ 36 w 158"/>
                <a:gd name="T95" fmla="*/ 160 h 182"/>
                <a:gd name="T96" fmla="*/ 26 w 158"/>
                <a:gd name="T97" fmla="*/ 156 h 182"/>
                <a:gd name="T98" fmla="*/ 0 w 158"/>
                <a:gd name="T99" fmla="*/ 16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8" h="182">
                  <a:moveTo>
                    <a:pt x="0" y="164"/>
                  </a:moveTo>
                  <a:lnTo>
                    <a:pt x="4" y="158"/>
                  </a:lnTo>
                  <a:lnTo>
                    <a:pt x="6" y="154"/>
                  </a:lnTo>
                  <a:lnTo>
                    <a:pt x="10" y="150"/>
                  </a:lnTo>
                  <a:lnTo>
                    <a:pt x="12" y="148"/>
                  </a:lnTo>
                  <a:lnTo>
                    <a:pt x="14" y="146"/>
                  </a:lnTo>
                  <a:lnTo>
                    <a:pt x="16" y="146"/>
                  </a:lnTo>
                  <a:lnTo>
                    <a:pt x="18" y="142"/>
                  </a:lnTo>
                  <a:lnTo>
                    <a:pt x="18" y="138"/>
                  </a:lnTo>
                  <a:lnTo>
                    <a:pt x="18" y="132"/>
                  </a:lnTo>
                  <a:lnTo>
                    <a:pt x="16" y="128"/>
                  </a:lnTo>
                  <a:lnTo>
                    <a:pt x="14" y="124"/>
                  </a:lnTo>
                  <a:lnTo>
                    <a:pt x="12" y="122"/>
                  </a:lnTo>
                  <a:lnTo>
                    <a:pt x="12" y="120"/>
                  </a:lnTo>
                  <a:lnTo>
                    <a:pt x="6" y="110"/>
                  </a:lnTo>
                  <a:lnTo>
                    <a:pt x="16" y="96"/>
                  </a:lnTo>
                  <a:lnTo>
                    <a:pt x="6" y="88"/>
                  </a:lnTo>
                  <a:lnTo>
                    <a:pt x="14" y="88"/>
                  </a:lnTo>
                  <a:lnTo>
                    <a:pt x="64" y="92"/>
                  </a:lnTo>
                  <a:lnTo>
                    <a:pt x="66" y="68"/>
                  </a:lnTo>
                  <a:lnTo>
                    <a:pt x="66" y="62"/>
                  </a:lnTo>
                  <a:lnTo>
                    <a:pt x="68" y="58"/>
                  </a:lnTo>
                  <a:lnTo>
                    <a:pt x="70" y="56"/>
                  </a:lnTo>
                  <a:lnTo>
                    <a:pt x="72" y="54"/>
                  </a:lnTo>
                  <a:lnTo>
                    <a:pt x="76" y="54"/>
                  </a:lnTo>
                  <a:lnTo>
                    <a:pt x="78" y="54"/>
                  </a:lnTo>
                  <a:lnTo>
                    <a:pt x="80" y="54"/>
                  </a:lnTo>
                  <a:lnTo>
                    <a:pt x="82" y="54"/>
                  </a:lnTo>
                  <a:lnTo>
                    <a:pt x="84" y="54"/>
                  </a:lnTo>
                  <a:lnTo>
                    <a:pt x="84" y="54"/>
                  </a:lnTo>
                  <a:lnTo>
                    <a:pt x="86" y="52"/>
                  </a:lnTo>
                  <a:lnTo>
                    <a:pt x="86" y="50"/>
                  </a:lnTo>
                  <a:lnTo>
                    <a:pt x="86" y="50"/>
                  </a:lnTo>
                  <a:lnTo>
                    <a:pt x="86" y="48"/>
                  </a:lnTo>
                  <a:lnTo>
                    <a:pt x="86" y="48"/>
                  </a:lnTo>
                  <a:lnTo>
                    <a:pt x="86" y="44"/>
                  </a:lnTo>
                  <a:lnTo>
                    <a:pt x="86" y="38"/>
                  </a:lnTo>
                  <a:lnTo>
                    <a:pt x="86" y="32"/>
                  </a:lnTo>
                  <a:lnTo>
                    <a:pt x="88" y="24"/>
                  </a:lnTo>
                  <a:lnTo>
                    <a:pt x="88" y="20"/>
                  </a:lnTo>
                  <a:lnTo>
                    <a:pt x="88" y="16"/>
                  </a:lnTo>
                  <a:lnTo>
                    <a:pt x="88" y="14"/>
                  </a:lnTo>
                  <a:lnTo>
                    <a:pt x="90" y="12"/>
                  </a:lnTo>
                  <a:lnTo>
                    <a:pt x="92" y="12"/>
                  </a:lnTo>
                  <a:lnTo>
                    <a:pt x="94" y="14"/>
                  </a:lnTo>
                  <a:lnTo>
                    <a:pt x="94" y="14"/>
                  </a:lnTo>
                  <a:lnTo>
                    <a:pt x="94" y="14"/>
                  </a:lnTo>
                  <a:lnTo>
                    <a:pt x="118" y="14"/>
                  </a:lnTo>
                  <a:lnTo>
                    <a:pt x="118" y="4"/>
                  </a:lnTo>
                  <a:lnTo>
                    <a:pt x="118" y="0"/>
                  </a:lnTo>
                  <a:lnTo>
                    <a:pt x="158" y="28"/>
                  </a:lnTo>
                  <a:lnTo>
                    <a:pt x="138" y="28"/>
                  </a:lnTo>
                  <a:lnTo>
                    <a:pt x="138" y="28"/>
                  </a:lnTo>
                  <a:lnTo>
                    <a:pt x="138" y="28"/>
                  </a:lnTo>
                  <a:lnTo>
                    <a:pt x="136" y="28"/>
                  </a:lnTo>
                  <a:lnTo>
                    <a:pt x="136" y="30"/>
                  </a:lnTo>
                  <a:lnTo>
                    <a:pt x="136" y="32"/>
                  </a:lnTo>
                  <a:lnTo>
                    <a:pt x="142" y="142"/>
                  </a:lnTo>
                  <a:lnTo>
                    <a:pt x="142" y="142"/>
                  </a:lnTo>
                  <a:lnTo>
                    <a:pt x="144" y="146"/>
                  </a:lnTo>
                  <a:lnTo>
                    <a:pt x="144" y="148"/>
                  </a:lnTo>
                  <a:lnTo>
                    <a:pt x="146" y="152"/>
                  </a:lnTo>
                  <a:lnTo>
                    <a:pt x="146" y="156"/>
                  </a:lnTo>
                  <a:lnTo>
                    <a:pt x="140" y="164"/>
                  </a:lnTo>
                  <a:lnTo>
                    <a:pt x="88" y="158"/>
                  </a:lnTo>
                  <a:lnTo>
                    <a:pt x="88" y="158"/>
                  </a:lnTo>
                  <a:lnTo>
                    <a:pt x="86" y="160"/>
                  </a:lnTo>
                  <a:lnTo>
                    <a:pt x="84" y="162"/>
                  </a:lnTo>
                  <a:lnTo>
                    <a:pt x="82" y="162"/>
                  </a:lnTo>
                  <a:lnTo>
                    <a:pt x="82" y="162"/>
                  </a:lnTo>
                  <a:lnTo>
                    <a:pt x="80" y="160"/>
                  </a:lnTo>
                  <a:lnTo>
                    <a:pt x="80" y="160"/>
                  </a:lnTo>
                  <a:lnTo>
                    <a:pt x="78" y="160"/>
                  </a:lnTo>
                  <a:lnTo>
                    <a:pt x="76" y="162"/>
                  </a:lnTo>
                  <a:lnTo>
                    <a:pt x="76" y="162"/>
                  </a:lnTo>
                  <a:lnTo>
                    <a:pt x="76" y="166"/>
                  </a:lnTo>
                  <a:lnTo>
                    <a:pt x="76" y="168"/>
                  </a:lnTo>
                  <a:lnTo>
                    <a:pt x="76" y="170"/>
                  </a:lnTo>
                  <a:lnTo>
                    <a:pt x="74" y="172"/>
                  </a:lnTo>
                  <a:lnTo>
                    <a:pt x="72" y="172"/>
                  </a:lnTo>
                  <a:lnTo>
                    <a:pt x="72" y="174"/>
                  </a:lnTo>
                  <a:lnTo>
                    <a:pt x="70" y="176"/>
                  </a:lnTo>
                  <a:lnTo>
                    <a:pt x="68" y="178"/>
                  </a:lnTo>
                  <a:lnTo>
                    <a:pt x="66" y="182"/>
                  </a:lnTo>
                  <a:lnTo>
                    <a:pt x="64" y="182"/>
                  </a:lnTo>
                  <a:lnTo>
                    <a:pt x="62" y="182"/>
                  </a:lnTo>
                  <a:lnTo>
                    <a:pt x="62" y="180"/>
                  </a:lnTo>
                  <a:lnTo>
                    <a:pt x="60" y="178"/>
                  </a:lnTo>
                  <a:lnTo>
                    <a:pt x="56" y="178"/>
                  </a:lnTo>
                  <a:lnTo>
                    <a:pt x="54" y="178"/>
                  </a:lnTo>
                  <a:lnTo>
                    <a:pt x="50" y="176"/>
                  </a:lnTo>
                  <a:lnTo>
                    <a:pt x="46" y="172"/>
                  </a:lnTo>
                  <a:lnTo>
                    <a:pt x="44" y="166"/>
                  </a:lnTo>
                  <a:lnTo>
                    <a:pt x="42" y="166"/>
                  </a:lnTo>
                  <a:lnTo>
                    <a:pt x="40" y="162"/>
                  </a:lnTo>
                  <a:lnTo>
                    <a:pt x="36" y="160"/>
                  </a:lnTo>
                  <a:lnTo>
                    <a:pt x="32" y="158"/>
                  </a:lnTo>
                  <a:lnTo>
                    <a:pt x="26" y="156"/>
                  </a:lnTo>
                  <a:lnTo>
                    <a:pt x="20" y="156"/>
                  </a:lnTo>
                  <a:lnTo>
                    <a:pt x="0" y="164"/>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89" name="Freeform 447"/>
            <p:cNvSpPr/>
            <p:nvPr/>
          </p:nvSpPr>
          <p:spPr bwMode="gray">
            <a:xfrm>
              <a:off x="379715" y="4376653"/>
              <a:ext cx="74056" cy="51804"/>
            </a:xfrm>
            <a:custGeom>
              <a:avLst/>
              <a:gdLst>
                <a:gd name="T0" fmla="*/ 24 w 40"/>
                <a:gd name="T1" fmla="*/ 0 h 28"/>
                <a:gd name="T2" fmla="*/ 24 w 40"/>
                <a:gd name="T3" fmla="*/ 0 h 28"/>
                <a:gd name="T4" fmla="*/ 22 w 40"/>
                <a:gd name="T5" fmla="*/ 0 h 28"/>
                <a:gd name="T6" fmla="*/ 20 w 40"/>
                <a:gd name="T7" fmla="*/ 0 h 28"/>
                <a:gd name="T8" fmla="*/ 18 w 40"/>
                <a:gd name="T9" fmla="*/ 2 h 28"/>
                <a:gd name="T10" fmla="*/ 14 w 40"/>
                <a:gd name="T11" fmla="*/ 2 h 28"/>
                <a:gd name="T12" fmla="*/ 8 w 40"/>
                <a:gd name="T13" fmla="*/ 4 h 28"/>
                <a:gd name="T14" fmla="*/ 0 w 40"/>
                <a:gd name="T15" fmla="*/ 8 h 28"/>
                <a:gd name="T16" fmla="*/ 0 w 40"/>
                <a:gd name="T17" fmla="*/ 8 h 28"/>
                <a:gd name="T18" fmla="*/ 2 w 40"/>
                <a:gd name="T19" fmla="*/ 12 h 28"/>
                <a:gd name="T20" fmla="*/ 6 w 40"/>
                <a:gd name="T21" fmla="*/ 16 h 28"/>
                <a:gd name="T22" fmla="*/ 10 w 40"/>
                <a:gd name="T23" fmla="*/ 22 h 28"/>
                <a:gd name="T24" fmla="*/ 16 w 40"/>
                <a:gd name="T25" fmla="*/ 28 h 28"/>
                <a:gd name="T26" fmla="*/ 18 w 40"/>
                <a:gd name="T27" fmla="*/ 28 h 28"/>
                <a:gd name="T28" fmla="*/ 20 w 40"/>
                <a:gd name="T29" fmla="*/ 26 h 28"/>
                <a:gd name="T30" fmla="*/ 24 w 40"/>
                <a:gd name="T31" fmla="*/ 26 h 28"/>
                <a:gd name="T32" fmla="*/ 28 w 40"/>
                <a:gd name="T33" fmla="*/ 24 h 28"/>
                <a:gd name="T34" fmla="*/ 32 w 40"/>
                <a:gd name="T35" fmla="*/ 22 h 28"/>
                <a:gd name="T36" fmla="*/ 36 w 40"/>
                <a:gd name="T37" fmla="*/ 22 h 28"/>
                <a:gd name="T38" fmla="*/ 38 w 40"/>
                <a:gd name="T39" fmla="*/ 20 h 28"/>
                <a:gd name="T40" fmla="*/ 38 w 40"/>
                <a:gd name="T41" fmla="*/ 16 h 28"/>
                <a:gd name="T42" fmla="*/ 40 w 40"/>
                <a:gd name="T43" fmla="*/ 16 h 28"/>
                <a:gd name="T44" fmla="*/ 38 w 40"/>
                <a:gd name="T45" fmla="*/ 8 h 28"/>
                <a:gd name="T46" fmla="*/ 38 w 40"/>
                <a:gd name="T47" fmla="*/ 2 h 28"/>
                <a:gd name="T48" fmla="*/ 24 w 40"/>
                <a:gd name="T49"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0" h="28">
                  <a:moveTo>
                    <a:pt x="24" y="0"/>
                  </a:moveTo>
                  <a:lnTo>
                    <a:pt x="24" y="0"/>
                  </a:lnTo>
                  <a:lnTo>
                    <a:pt x="22" y="0"/>
                  </a:lnTo>
                  <a:lnTo>
                    <a:pt x="20" y="0"/>
                  </a:lnTo>
                  <a:lnTo>
                    <a:pt x="18" y="2"/>
                  </a:lnTo>
                  <a:lnTo>
                    <a:pt x="14" y="2"/>
                  </a:lnTo>
                  <a:lnTo>
                    <a:pt x="8" y="4"/>
                  </a:lnTo>
                  <a:lnTo>
                    <a:pt x="0" y="8"/>
                  </a:lnTo>
                  <a:lnTo>
                    <a:pt x="0" y="8"/>
                  </a:lnTo>
                  <a:lnTo>
                    <a:pt x="2" y="12"/>
                  </a:lnTo>
                  <a:lnTo>
                    <a:pt x="6" y="16"/>
                  </a:lnTo>
                  <a:lnTo>
                    <a:pt x="10" y="22"/>
                  </a:lnTo>
                  <a:lnTo>
                    <a:pt x="16" y="28"/>
                  </a:lnTo>
                  <a:lnTo>
                    <a:pt x="18" y="28"/>
                  </a:lnTo>
                  <a:lnTo>
                    <a:pt x="20" y="26"/>
                  </a:lnTo>
                  <a:lnTo>
                    <a:pt x="24" y="26"/>
                  </a:lnTo>
                  <a:lnTo>
                    <a:pt x="28" y="24"/>
                  </a:lnTo>
                  <a:lnTo>
                    <a:pt x="32" y="22"/>
                  </a:lnTo>
                  <a:lnTo>
                    <a:pt x="36" y="22"/>
                  </a:lnTo>
                  <a:lnTo>
                    <a:pt x="38" y="20"/>
                  </a:lnTo>
                  <a:lnTo>
                    <a:pt x="38" y="16"/>
                  </a:lnTo>
                  <a:lnTo>
                    <a:pt x="40" y="16"/>
                  </a:lnTo>
                  <a:lnTo>
                    <a:pt x="38" y="8"/>
                  </a:lnTo>
                  <a:lnTo>
                    <a:pt x="38" y="2"/>
                  </a:lnTo>
                  <a:lnTo>
                    <a:pt x="24"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90" name="Freeform 448"/>
            <p:cNvSpPr/>
            <p:nvPr/>
          </p:nvSpPr>
          <p:spPr bwMode="gray">
            <a:xfrm>
              <a:off x="353795" y="4298946"/>
              <a:ext cx="122192" cy="92507"/>
            </a:xfrm>
            <a:custGeom>
              <a:avLst/>
              <a:gdLst>
                <a:gd name="T0" fmla="*/ 2 w 66"/>
                <a:gd name="T1" fmla="*/ 30 h 50"/>
                <a:gd name="T2" fmla="*/ 2 w 66"/>
                <a:gd name="T3" fmla="*/ 22 h 50"/>
                <a:gd name="T4" fmla="*/ 0 w 66"/>
                <a:gd name="T5" fmla="*/ 16 h 50"/>
                <a:gd name="T6" fmla="*/ 0 w 66"/>
                <a:gd name="T7" fmla="*/ 10 h 50"/>
                <a:gd name="T8" fmla="*/ 0 w 66"/>
                <a:gd name="T9" fmla="*/ 6 h 50"/>
                <a:gd name="T10" fmla="*/ 2 w 66"/>
                <a:gd name="T11" fmla="*/ 6 h 50"/>
                <a:gd name="T12" fmla="*/ 2 w 66"/>
                <a:gd name="T13" fmla="*/ 6 h 50"/>
                <a:gd name="T14" fmla="*/ 2 w 66"/>
                <a:gd name="T15" fmla="*/ 6 h 50"/>
                <a:gd name="T16" fmla="*/ 20 w 66"/>
                <a:gd name="T17" fmla="*/ 0 h 50"/>
                <a:gd name="T18" fmla="*/ 26 w 66"/>
                <a:gd name="T19" fmla="*/ 0 h 50"/>
                <a:gd name="T20" fmla="*/ 32 w 66"/>
                <a:gd name="T21" fmla="*/ 2 h 50"/>
                <a:gd name="T22" fmla="*/ 38 w 66"/>
                <a:gd name="T23" fmla="*/ 4 h 50"/>
                <a:gd name="T24" fmla="*/ 40 w 66"/>
                <a:gd name="T25" fmla="*/ 8 h 50"/>
                <a:gd name="T26" fmla="*/ 42 w 66"/>
                <a:gd name="T27" fmla="*/ 10 h 50"/>
                <a:gd name="T28" fmla="*/ 44 w 66"/>
                <a:gd name="T29" fmla="*/ 10 h 50"/>
                <a:gd name="T30" fmla="*/ 46 w 66"/>
                <a:gd name="T31" fmla="*/ 14 h 50"/>
                <a:gd name="T32" fmla="*/ 48 w 66"/>
                <a:gd name="T33" fmla="*/ 18 h 50"/>
                <a:gd name="T34" fmla="*/ 50 w 66"/>
                <a:gd name="T35" fmla="*/ 20 h 50"/>
                <a:gd name="T36" fmla="*/ 50 w 66"/>
                <a:gd name="T37" fmla="*/ 20 h 50"/>
                <a:gd name="T38" fmla="*/ 50 w 66"/>
                <a:gd name="T39" fmla="*/ 20 h 50"/>
                <a:gd name="T40" fmla="*/ 56 w 66"/>
                <a:gd name="T41" fmla="*/ 22 h 50"/>
                <a:gd name="T42" fmla="*/ 60 w 66"/>
                <a:gd name="T43" fmla="*/ 24 h 50"/>
                <a:gd name="T44" fmla="*/ 62 w 66"/>
                <a:gd name="T45" fmla="*/ 26 h 50"/>
                <a:gd name="T46" fmla="*/ 64 w 66"/>
                <a:gd name="T47" fmla="*/ 26 h 50"/>
                <a:gd name="T48" fmla="*/ 64 w 66"/>
                <a:gd name="T49" fmla="*/ 26 h 50"/>
                <a:gd name="T50" fmla="*/ 64 w 66"/>
                <a:gd name="T51" fmla="*/ 30 h 50"/>
                <a:gd name="T52" fmla="*/ 64 w 66"/>
                <a:gd name="T53" fmla="*/ 32 h 50"/>
                <a:gd name="T54" fmla="*/ 64 w 66"/>
                <a:gd name="T55" fmla="*/ 36 h 50"/>
                <a:gd name="T56" fmla="*/ 66 w 66"/>
                <a:gd name="T57" fmla="*/ 42 h 50"/>
                <a:gd name="T58" fmla="*/ 66 w 66"/>
                <a:gd name="T59" fmla="*/ 44 h 50"/>
                <a:gd name="T60" fmla="*/ 66 w 66"/>
                <a:gd name="T61" fmla="*/ 44 h 50"/>
                <a:gd name="T62" fmla="*/ 58 w 66"/>
                <a:gd name="T63" fmla="*/ 44 h 50"/>
                <a:gd name="T64" fmla="*/ 50 w 66"/>
                <a:gd name="T65" fmla="*/ 44 h 50"/>
                <a:gd name="T66" fmla="*/ 44 w 66"/>
                <a:gd name="T67" fmla="*/ 44 h 50"/>
                <a:gd name="T68" fmla="*/ 40 w 66"/>
                <a:gd name="T69" fmla="*/ 44 h 50"/>
                <a:gd name="T70" fmla="*/ 38 w 66"/>
                <a:gd name="T71" fmla="*/ 42 h 50"/>
                <a:gd name="T72" fmla="*/ 34 w 66"/>
                <a:gd name="T73" fmla="*/ 42 h 50"/>
                <a:gd name="T74" fmla="*/ 30 w 66"/>
                <a:gd name="T75" fmla="*/ 44 h 50"/>
                <a:gd name="T76" fmla="*/ 26 w 66"/>
                <a:gd name="T77" fmla="*/ 44 h 50"/>
                <a:gd name="T78" fmla="*/ 22 w 66"/>
                <a:gd name="T79" fmla="*/ 46 h 50"/>
                <a:gd name="T80" fmla="*/ 18 w 66"/>
                <a:gd name="T81" fmla="*/ 48 h 50"/>
                <a:gd name="T82" fmla="*/ 16 w 66"/>
                <a:gd name="T83" fmla="*/ 48 h 50"/>
                <a:gd name="T84" fmla="*/ 14 w 66"/>
                <a:gd name="T85" fmla="*/ 50 h 50"/>
                <a:gd name="T86" fmla="*/ 12 w 66"/>
                <a:gd name="T87" fmla="*/ 46 h 50"/>
                <a:gd name="T88" fmla="*/ 10 w 66"/>
                <a:gd name="T89" fmla="*/ 44 h 50"/>
                <a:gd name="T90" fmla="*/ 8 w 66"/>
                <a:gd name="T91" fmla="*/ 42 h 50"/>
                <a:gd name="T92" fmla="*/ 6 w 66"/>
                <a:gd name="T93" fmla="*/ 40 h 50"/>
                <a:gd name="T94" fmla="*/ 4 w 66"/>
                <a:gd name="T95" fmla="*/ 36 h 50"/>
                <a:gd name="T96" fmla="*/ 2 w 66"/>
                <a:gd name="T97" fmla="*/ 3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6" h="50">
                  <a:moveTo>
                    <a:pt x="2" y="30"/>
                  </a:moveTo>
                  <a:lnTo>
                    <a:pt x="2" y="22"/>
                  </a:lnTo>
                  <a:lnTo>
                    <a:pt x="0" y="16"/>
                  </a:lnTo>
                  <a:lnTo>
                    <a:pt x="0" y="10"/>
                  </a:lnTo>
                  <a:lnTo>
                    <a:pt x="0" y="6"/>
                  </a:lnTo>
                  <a:lnTo>
                    <a:pt x="2" y="6"/>
                  </a:lnTo>
                  <a:lnTo>
                    <a:pt x="2" y="6"/>
                  </a:lnTo>
                  <a:lnTo>
                    <a:pt x="2" y="6"/>
                  </a:lnTo>
                  <a:lnTo>
                    <a:pt x="20" y="0"/>
                  </a:lnTo>
                  <a:lnTo>
                    <a:pt x="26" y="0"/>
                  </a:lnTo>
                  <a:lnTo>
                    <a:pt x="32" y="2"/>
                  </a:lnTo>
                  <a:lnTo>
                    <a:pt x="38" y="4"/>
                  </a:lnTo>
                  <a:lnTo>
                    <a:pt x="40" y="8"/>
                  </a:lnTo>
                  <a:lnTo>
                    <a:pt x="42" y="10"/>
                  </a:lnTo>
                  <a:lnTo>
                    <a:pt x="44" y="10"/>
                  </a:lnTo>
                  <a:lnTo>
                    <a:pt x="46" y="14"/>
                  </a:lnTo>
                  <a:lnTo>
                    <a:pt x="48" y="18"/>
                  </a:lnTo>
                  <a:lnTo>
                    <a:pt x="50" y="20"/>
                  </a:lnTo>
                  <a:lnTo>
                    <a:pt x="50" y="20"/>
                  </a:lnTo>
                  <a:lnTo>
                    <a:pt x="50" y="20"/>
                  </a:lnTo>
                  <a:lnTo>
                    <a:pt x="56" y="22"/>
                  </a:lnTo>
                  <a:lnTo>
                    <a:pt x="60" y="24"/>
                  </a:lnTo>
                  <a:lnTo>
                    <a:pt x="62" y="26"/>
                  </a:lnTo>
                  <a:lnTo>
                    <a:pt x="64" y="26"/>
                  </a:lnTo>
                  <a:lnTo>
                    <a:pt x="64" y="26"/>
                  </a:lnTo>
                  <a:lnTo>
                    <a:pt x="64" y="30"/>
                  </a:lnTo>
                  <a:lnTo>
                    <a:pt x="64" y="32"/>
                  </a:lnTo>
                  <a:lnTo>
                    <a:pt x="64" y="36"/>
                  </a:lnTo>
                  <a:lnTo>
                    <a:pt x="66" y="42"/>
                  </a:lnTo>
                  <a:lnTo>
                    <a:pt x="66" y="44"/>
                  </a:lnTo>
                  <a:lnTo>
                    <a:pt x="66" y="44"/>
                  </a:lnTo>
                  <a:lnTo>
                    <a:pt x="58" y="44"/>
                  </a:lnTo>
                  <a:lnTo>
                    <a:pt x="50" y="44"/>
                  </a:lnTo>
                  <a:lnTo>
                    <a:pt x="44" y="44"/>
                  </a:lnTo>
                  <a:lnTo>
                    <a:pt x="40" y="44"/>
                  </a:lnTo>
                  <a:lnTo>
                    <a:pt x="38" y="42"/>
                  </a:lnTo>
                  <a:lnTo>
                    <a:pt x="34" y="42"/>
                  </a:lnTo>
                  <a:lnTo>
                    <a:pt x="30" y="44"/>
                  </a:lnTo>
                  <a:lnTo>
                    <a:pt x="26" y="44"/>
                  </a:lnTo>
                  <a:lnTo>
                    <a:pt x="22" y="46"/>
                  </a:lnTo>
                  <a:lnTo>
                    <a:pt x="18" y="48"/>
                  </a:lnTo>
                  <a:lnTo>
                    <a:pt x="16" y="48"/>
                  </a:lnTo>
                  <a:lnTo>
                    <a:pt x="14" y="50"/>
                  </a:lnTo>
                  <a:lnTo>
                    <a:pt x="12" y="46"/>
                  </a:lnTo>
                  <a:lnTo>
                    <a:pt x="10" y="44"/>
                  </a:lnTo>
                  <a:lnTo>
                    <a:pt x="8" y="42"/>
                  </a:lnTo>
                  <a:lnTo>
                    <a:pt x="6" y="40"/>
                  </a:lnTo>
                  <a:lnTo>
                    <a:pt x="4" y="36"/>
                  </a:lnTo>
                  <a:lnTo>
                    <a:pt x="2" y="3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91" name="Freeform 449"/>
            <p:cNvSpPr/>
            <p:nvPr/>
          </p:nvSpPr>
          <p:spPr bwMode="gray">
            <a:xfrm>
              <a:off x="361201" y="4335949"/>
              <a:ext cx="77759" cy="18501"/>
            </a:xfrm>
            <a:custGeom>
              <a:avLst/>
              <a:gdLst>
                <a:gd name="T0" fmla="*/ 0 w 42"/>
                <a:gd name="T1" fmla="*/ 0 h 10"/>
                <a:gd name="T2" fmla="*/ 0 w 42"/>
                <a:gd name="T3" fmla="*/ 8 h 10"/>
                <a:gd name="T4" fmla="*/ 2 w 42"/>
                <a:gd name="T5" fmla="*/ 8 h 10"/>
                <a:gd name="T6" fmla="*/ 6 w 42"/>
                <a:gd name="T7" fmla="*/ 6 h 10"/>
                <a:gd name="T8" fmla="*/ 10 w 42"/>
                <a:gd name="T9" fmla="*/ 6 h 10"/>
                <a:gd name="T10" fmla="*/ 16 w 42"/>
                <a:gd name="T11" fmla="*/ 8 h 10"/>
                <a:gd name="T12" fmla="*/ 22 w 42"/>
                <a:gd name="T13" fmla="*/ 10 h 10"/>
                <a:gd name="T14" fmla="*/ 28 w 42"/>
                <a:gd name="T15" fmla="*/ 10 h 10"/>
                <a:gd name="T16" fmla="*/ 30 w 42"/>
                <a:gd name="T17" fmla="*/ 8 h 10"/>
                <a:gd name="T18" fmla="*/ 32 w 42"/>
                <a:gd name="T19" fmla="*/ 8 h 10"/>
                <a:gd name="T20" fmla="*/ 34 w 42"/>
                <a:gd name="T21" fmla="*/ 6 h 10"/>
                <a:gd name="T22" fmla="*/ 36 w 42"/>
                <a:gd name="T23" fmla="*/ 6 h 10"/>
                <a:gd name="T24" fmla="*/ 38 w 42"/>
                <a:gd name="T25" fmla="*/ 6 h 10"/>
                <a:gd name="T26" fmla="*/ 38 w 42"/>
                <a:gd name="T27" fmla="*/ 6 h 10"/>
                <a:gd name="T28" fmla="*/ 40 w 42"/>
                <a:gd name="T29" fmla="*/ 6 h 10"/>
                <a:gd name="T30" fmla="*/ 42 w 42"/>
                <a:gd name="T31" fmla="*/ 6 h 10"/>
                <a:gd name="T32" fmla="*/ 42 w 42"/>
                <a:gd name="T33" fmla="*/ 4 h 10"/>
                <a:gd name="T34" fmla="*/ 40 w 42"/>
                <a:gd name="T35" fmla="*/ 4 h 10"/>
                <a:gd name="T36" fmla="*/ 36 w 42"/>
                <a:gd name="T37" fmla="*/ 2 h 10"/>
                <a:gd name="T38" fmla="*/ 32 w 42"/>
                <a:gd name="T39" fmla="*/ 0 h 10"/>
                <a:gd name="T40" fmla="*/ 28 w 42"/>
                <a:gd name="T41" fmla="*/ 0 h 10"/>
                <a:gd name="T42" fmla="*/ 24 w 42"/>
                <a:gd name="T43" fmla="*/ 2 h 10"/>
                <a:gd name="T44" fmla="*/ 22 w 42"/>
                <a:gd name="T45" fmla="*/ 2 h 10"/>
                <a:gd name="T46" fmla="*/ 18 w 42"/>
                <a:gd name="T47" fmla="*/ 2 h 10"/>
                <a:gd name="T48" fmla="*/ 16 w 42"/>
                <a:gd name="T49" fmla="*/ 2 h 10"/>
                <a:gd name="T50" fmla="*/ 12 w 42"/>
                <a:gd name="T51" fmla="*/ 2 h 10"/>
                <a:gd name="T52" fmla="*/ 10 w 42"/>
                <a:gd name="T53" fmla="*/ 0 h 10"/>
                <a:gd name="T54" fmla="*/ 8 w 42"/>
                <a:gd name="T55" fmla="*/ 0 h 10"/>
                <a:gd name="T56" fmla="*/ 6 w 42"/>
                <a:gd name="T57" fmla="*/ 0 h 10"/>
                <a:gd name="T58" fmla="*/ 2 w 42"/>
                <a:gd name="T59" fmla="*/ 0 h 10"/>
                <a:gd name="T60" fmla="*/ 0 w 42"/>
                <a:gd name="T61" fmla="*/ 0 h 10"/>
                <a:gd name="T62" fmla="*/ 0 w 42"/>
                <a:gd name="T63"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2" h="10">
                  <a:moveTo>
                    <a:pt x="0" y="0"/>
                  </a:moveTo>
                  <a:lnTo>
                    <a:pt x="0" y="8"/>
                  </a:lnTo>
                  <a:lnTo>
                    <a:pt x="2" y="8"/>
                  </a:lnTo>
                  <a:lnTo>
                    <a:pt x="6" y="6"/>
                  </a:lnTo>
                  <a:lnTo>
                    <a:pt x="10" y="6"/>
                  </a:lnTo>
                  <a:lnTo>
                    <a:pt x="16" y="8"/>
                  </a:lnTo>
                  <a:lnTo>
                    <a:pt x="22" y="10"/>
                  </a:lnTo>
                  <a:lnTo>
                    <a:pt x="28" y="10"/>
                  </a:lnTo>
                  <a:lnTo>
                    <a:pt x="30" y="8"/>
                  </a:lnTo>
                  <a:lnTo>
                    <a:pt x="32" y="8"/>
                  </a:lnTo>
                  <a:lnTo>
                    <a:pt x="34" y="6"/>
                  </a:lnTo>
                  <a:lnTo>
                    <a:pt x="36" y="6"/>
                  </a:lnTo>
                  <a:lnTo>
                    <a:pt x="38" y="6"/>
                  </a:lnTo>
                  <a:lnTo>
                    <a:pt x="38" y="6"/>
                  </a:lnTo>
                  <a:lnTo>
                    <a:pt x="40" y="6"/>
                  </a:lnTo>
                  <a:lnTo>
                    <a:pt x="42" y="6"/>
                  </a:lnTo>
                  <a:lnTo>
                    <a:pt x="42" y="4"/>
                  </a:lnTo>
                  <a:lnTo>
                    <a:pt x="40" y="4"/>
                  </a:lnTo>
                  <a:lnTo>
                    <a:pt x="36" y="2"/>
                  </a:lnTo>
                  <a:lnTo>
                    <a:pt x="32" y="0"/>
                  </a:lnTo>
                  <a:lnTo>
                    <a:pt x="28" y="0"/>
                  </a:lnTo>
                  <a:lnTo>
                    <a:pt x="24" y="2"/>
                  </a:lnTo>
                  <a:lnTo>
                    <a:pt x="22" y="2"/>
                  </a:lnTo>
                  <a:lnTo>
                    <a:pt x="18" y="2"/>
                  </a:lnTo>
                  <a:lnTo>
                    <a:pt x="16" y="2"/>
                  </a:lnTo>
                  <a:lnTo>
                    <a:pt x="12" y="2"/>
                  </a:lnTo>
                  <a:lnTo>
                    <a:pt x="10" y="0"/>
                  </a:lnTo>
                  <a:lnTo>
                    <a:pt x="8" y="0"/>
                  </a:lnTo>
                  <a:lnTo>
                    <a:pt x="6" y="0"/>
                  </a:lnTo>
                  <a:lnTo>
                    <a:pt x="2" y="0"/>
                  </a:lnTo>
                  <a:lnTo>
                    <a:pt x="0" y="0"/>
                  </a:lnTo>
                  <a:lnTo>
                    <a:pt x="0"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92" name="Freeform 450"/>
            <p:cNvSpPr/>
            <p:nvPr/>
          </p:nvSpPr>
          <p:spPr bwMode="gray">
            <a:xfrm>
              <a:off x="501907" y="4491362"/>
              <a:ext cx="155517" cy="103608"/>
            </a:xfrm>
            <a:custGeom>
              <a:avLst/>
              <a:gdLst>
                <a:gd name="T0" fmla="*/ 24 w 84"/>
                <a:gd name="T1" fmla="*/ 44 h 56"/>
                <a:gd name="T2" fmla="*/ 22 w 84"/>
                <a:gd name="T3" fmla="*/ 38 h 56"/>
                <a:gd name="T4" fmla="*/ 0 w 84"/>
                <a:gd name="T5" fmla="*/ 20 h 56"/>
                <a:gd name="T6" fmla="*/ 0 w 84"/>
                <a:gd name="T7" fmla="*/ 20 h 56"/>
                <a:gd name="T8" fmla="*/ 4 w 84"/>
                <a:gd name="T9" fmla="*/ 18 h 56"/>
                <a:gd name="T10" fmla="*/ 6 w 84"/>
                <a:gd name="T11" fmla="*/ 16 h 56"/>
                <a:gd name="T12" fmla="*/ 12 w 84"/>
                <a:gd name="T13" fmla="*/ 12 h 56"/>
                <a:gd name="T14" fmla="*/ 14 w 84"/>
                <a:gd name="T15" fmla="*/ 8 h 56"/>
                <a:gd name="T16" fmla="*/ 16 w 84"/>
                <a:gd name="T17" fmla="*/ 0 h 56"/>
                <a:gd name="T18" fmla="*/ 28 w 84"/>
                <a:gd name="T19" fmla="*/ 0 h 56"/>
                <a:gd name="T20" fmla="*/ 28 w 84"/>
                <a:gd name="T21" fmla="*/ 0 h 56"/>
                <a:gd name="T22" fmla="*/ 30 w 84"/>
                <a:gd name="T23" fmla="*/ 2 h 56"/>
                <a:gd name="T24" fmla="*/ 34 w 84"/>
                <a:gd name="T25" fmla="*/ 4 h 56"/>
                <a:gd name="T26" fmla="*/ 38 w 84"/>
                <a:gd name="T27" fmla="*/ 6 h 56"/>
                <a:gd name="T28" fmla="*/ 40 w 84"/>
                <a:gd name="T29" fmla="*/ 8 h 56"/>
                <a:gd name="T30" fmla="*/ 44 w 84"/>
                <a:gd name="T31" fmla="*/ 10 h 56"/>
                <a:gd name="T32" fmla="*/ 46 w 84"/>
                <a:gd name="T33" fmla="*/ 10 h 56"/>
                <a:gd name="T34" fmla="*/ 46 w 84"/>
                <a:gd name="T35" fmla="*/ 8 h 56"/>
                <a:gd name="T36" fmla="*/ 48 w 84"/>
                <a:gd name="T37" fmla="*/ 8 h 56"/>
                <a:gd name="T38" fmla="*/ 50 w 84"/>
                <a:gd name="T39" fmla="*/ 6 h 56"/>
                <a:gd name="T40" fmla="*/ 52 w 84"/>
                <a:gd name="T41" fmla="*/ 4 h 56"/>
                <a:gd name="T42" fmla="*/ 56 w 84"/>
                <a:gd name="T43" fmla="*/ 4 h 56"/>
                <a:gd name="T44" fmla="*/ 58 w 84"/>
                <a:gd name="T45" fmla="*/ 4 h 56"/>
                <a:gd name="T46" fmla="*/ 62 w 84"/>
                <a:gd name="T47" fmla="*/ 6 h 56"/>
                <a:gd name="T48" fmla="*/ 64 w 84"/>
                <a:gd name="T49" fmla="*/ 10 h 56"/>
                <a:gd name="T50" fmla="*/ 64 w 84"/>
                <a:gd name="T51" fmla="*/ 10 h 56"/>
                <a:gd name="T52" fmla="*/ 64 w 84"/>
                <a:gd name="T53" fmla="*/ 12 h 56"/>
                <a:gd name="T54" fmla="*/ 64 w 84"/>
                <a:gd name="T55" fmla="*/ 16 h 56"/>
                <a:gd name="T56" fmla="*/ 64 w 84"/>
                <a:gd name="T57" fmla="*/ 18 h 56"/>
                <a:gd name="T58" fmla="*/ 66 w 84"/>
                <a:gd name="T59" fmla="*/ 22 h 56"/>
                <a:gd name="T60" fmla="*/ 70 w 84"/>
                <a:gd name="T61" fmla="*/ 24 h 56"/>
                <a:gd name="T62" fmla="*/ 72 w 84"/>
                <a:gd name="T63" fmla="*/ 24 h 56"/>
                <a:gd name="T64" fmla="*/ 74 w 84"/>
                <a:gd name="T65" fmla="*/ 24 h 56"/>
                <a:gd name="T66" fmla="*/ 76 w 84"/>
                <a:gd name="T67" fmla="*/ 24 h 56"/>
                <a:gd name="T68" fmla="*/ 78 w 84"/>
                <a:gd name="T69" fmla="*/ 24 h 56"/>
                <a:gd name="T70" fmla="*/ 80 w 84"/>
                <a:gd name="T71" fmla="*/ 26 h 56"/>
                <a:gd name="T72" fmla="*/ 82 w 84"/>
                <a:gd name="T73" fmla="*/ 30 h 56"/>
                <a:gd name="T74" fmla="*/ 84 w 84"/>
                <a:gd name="T75" fmla="*/ 36 h 56"/>
                <a:gd name="T76" fmla="*/ 82 w 84"/>
                <a:gd name="T77" fmla="*/ 40 h 56"/>
                <a:gd name="T78" fmla="*/ 82 w 84"/>
                <a:gd name="T79" fmla="*/ 42 h 56"/>
                <a:gd name="T80" fmla="*/ 80 w 84"/>
                <a:gd name="T81" fmla="*/ 44 h 56"/>
                <a:gd name="T82" fmla="*/ 80 w 84"/>
                <a:gd name="T83" fmla="*/ 46 h 56"/>
                <a:gd name="T84" fmla="*/ 48 w 84"/>
                <a:gd name="T85" fmla="*/ 56 h 56"/>
                <a:gd name="T86" fmla="*/ 48 w 84"/>
                <a:gd name="T87" fmla="*/ 56 h 56"/>
                <a:gd name="T88" fmla="*/ 46 w 84"/>
                <a:gd name="T89" fmla="*/ 56 h 56"/>
                <a:gd name="T90" fmla="*/ 44 w 84"/>
                <a:gd name="T91" fmla="*/ 56 h 56"/>
                <a:gd name="T92" fmla="*/ 38 w 84"/>
                <a:gd name="T93" fmla="*/ 54 h 56"/>
                <a:gd name="T94" fmla="*/ 32 w 84"/>
                <a:gd name="T95" fmla="*/ 52 h 56"/>
                <a:gd name="T96" fmla="*/ 32 w 84"/>
                <a:gd name="T97" fmla="*/ 52 h 56"/>
                <a:gd name="T98" fmla="*/ 28 w 84"/>
                <a:gd name="T99" fmla="*/ 50 h 56"/>
                <a:gd name="T100" fmla="*/ 26 w 84"/>
                <a:gd name="T101" fmla="*/ 48 h 56"/>
                <a:gd name="T102" fmla="*/ 24 w 84"/>
                <a:gd name="T103" fmla="*/ 4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4" h="56">
                  <a:moveTo>
                    <a:pt x="24" y="44"/>
                  </a:moveTo>
                  <a:lnTo>
                    <a:pt x="22" y="38"/>
                  </a:lnTo>
                  <a:lnTo>
                    <a:pt x="0" y="20"/>
                  </a:lnTo>
                  <a:lnTo>
                    <a:pt x="0" y="20"/>
                  </a:lnTo>
                  <a:lnTo>
                    <a:pt x="4" y="18"/>
                  </a:lnTo>
                  <a:lnTo>
                    <a:pt x="6" y="16"/>
                  </a:lnTo>
                  <a:lnTo>
                    <a:pt x="12" y="12"/>
                  </a:lnTo>
                  <a:lnTo>
                    <a:pt x="14" y="8"/>
                  </a:lnTo>
                  <a:lnTo>
                    <a:pt x="16" y="0"/>
                  </a:lnTo>
                  <a:lnTo>
                    <a:pt x="28" y="0"/>
                  </a:lnTo>
                  <a:lnTo>
                    <a:pt x="28" y="0"/>
                  </a:lnTo>
                  <a:lnTo>
                    <a:pt x="30" y="2"/>
                  </a:lnTo>
                  <a:lnTo>
                    <a:pt x="34" y="4"/>
                  </a:lnTo>
                  <a:lnTo>
                    <a:pt x="38" y="6"/>
                  </a:lnTo>
                  <a:lnTo>
                    <a:pt x="40" y="8"/>
                  </a:lnTo>
                  <a:lnTo>
                    <a:pt x="44" y="10"/>
                  </a:lnTo>
                  <a:lnTo>
                    <a:pt x="46" y="10"/>
                  </a:lnTo>
                  <a:lnTo>
                    <a:pt x="46" y="8"/>
                  </a:lnTo>
                  <a:lnTo>
                    <a:pt x="48" y="8"/>
                  </a:lnTo>
                  <a:lnTo>
                    <a:pt x="50" y="6"/>
                  </a:lnTo>
                  <a:lnTo>
                    <a:pt x="52" y="4"/>
                  </a:lnTo>
                  <a:lnTo>
                    <a:pt x="56" y="4"/>
                  </a:lnTo>
                  <a:lnTo>
                    <a:pt x="58" y="4"/>
                  </a:lnTo>
                  <a:lnTo>
                    <a:pt x="62" y="6"/>
                  </a:lnTo>
                  <a:lnTo>
                    <a:pt x="64" y="10"/>
                  </a:lnTo>
                  <a:lnTo>
                    <a:pt x="64" y="10"/>
                  </a:lnTo>
                  <a:lnTo>
                    <a:pt x="64" y="12"/>
                  </a:lnTo>
                  <a:lnTo>
                    <a:pt x="64" y="16"/>
                  </a:lnTo>
                  <a:lnTo>
                    <a:pt x="64" y="18"/>
                  </a:lnTo>
                  <a:lnTo>
                    <a:pt x="66" y="22"/>
                  </a:lnTo>
                  <a:lnTo>
                    <a:pt x="70" y="24"/>
                  </a:lnTo>
                  <a:lnTo>
                    <a:pt x="72" y="24"/>
                  </a:lnTo>
                  <a:lnTo>
                    <a:pt x="74" y="24"/>
                  </a:lnTo>
                  <a:lnTo>
                    <a:pt x="76" y="24"/>
                  </a:lnTo>
                  <a:lnTo>
                    <a:pt x="78" y="24"/>
                  </a:lnTo>
                  <a:lnTo>
                    <a:pt x="80" y="26"/>
                  </a:lnTo>
                  <a:lnTo>
                    <a:pt x="82" y="30"/>
                  </a:lnTo>
                  <a:lnTo>
                    <a:pt x="84" y="36"/>
                  </a:lnTo>
                  <a:lnTo>
                    <a:pt x="82" y="40"/>
                  </a:lnTo>
                  <a:lnTo>
                    <a:pt x="82" y="42"/>
                  </a:lnTo>
                  <a:lnTo>
                    <a:pt x="80" y="44"/>
                  </a:lnTo>
                  <a:lnTo>
                    <a:pt x="80" y="46"/>
                  </a:lnTo>
                  <a:lnTo>
                    <a:pt x="48" y="56"/>
                  </a:lnTo>
                  <a:lnTo>
                    <a:pt x="48" y="56"/>
                  </a:lnTo>
                  <a:lnTo>
                    <a:pt x="46" y="56"/>
                  </a:lnTo>
                  <a:lnTo>
                    <a:pt x="44" y="56"/>
                  </a:lnTo>
                  <a:lnTo>
                    <a:pt x="38" y="54"/>
                  </a:lnTo>
                  <a:lnTo>
                    <a:pt x="32" y="52"/>
                  </a:lnTo>
                  <a:lnTo>
                    <a:pt x="32" y="52"/>
                  </a:lnTo>
                  <a:lnTo>
                    <a:pt x="28" y="50"/>
                  </a:lnTo>
                  <a:lnTo>
                    <a:pt x="26" y="48"/>
                  </a:lnTo>
                  <a:lnTo>
                    <a:pt x="24" y="44"/>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93" name="Freeform 451"/>
            <p:cNvSpPr/>
            <p:nvPr/>
          </p:nvSpPr>
          <p:spPr bwMode="gray">
            <a:xfrm>
              <a:off x="468582" y="4446958"/>
              <a:ext cx="66650" cy="81407"/>
            </a:xfrm>
            <a:custGeom>
              <a:avLst/>
              <a:gdLst>
                <a:gd name="T0" fmla="*/ 0 w 36"/>
                <a:gd name="T1" fmla="*/ 18 h 44"/>
                <a:gd name="T2" fmla="*/ 0 w 36"/>
                <a:gd name="T3" fmla="*/ 16 h 44"/>
                <a:gd name="T4" fmla="*/ 0 w 36"/>
                <a:gd name="T5" fmla="*/ 14 h 44"/>
                <a:gd name="T6" fmla="*/ 0 w 36"/>
                <a:gd name="T7" fmla="*/ 12 h 44"/>
                <a:gd name="T8" fmla="*/ 2 w 36"/>
                <a:gd name="T9" fmla="*/ 8 h 44"/>
                <a:gd name="T10" fmla="*/ 4 w 36"/>
                <a:gd name="T11" fmla="*/ 6 h 44"/>
                <a:gd name="T12" fmla="*/ 8 w 36"/>
                <a:gd name="T13" fmla="*/ 2 h 44"/>
                <a:gd name="T14" fmla="*/ 14 w 36"/>
                <a:gd name="T15" fmla="*/ 0 h 44"/>
                <a:gd name="T16" fmla="*/ 18 w 36"/>
                <a:gd name="T17" fmla="*/ 0 h 44"/>
                <a:gd name="T18" fmla="*/ 20 w 36"/>
                <a:gd name="T19" fmla="*/ 0 h 44"/>
                <a:gd name="T20" fmla="*/ 24 w 36"/>
                <a:gd name="T21" fmla="*/ 0 h 44"/>
                <a:gd name="T22" fmla="*/ 26 w 36"/>
                <a:gd name="T23" fmla="*/ 2 h 44"/>
                <a:gd name="T24" fmla="*/ 28 w 36"/>
                <a:gd name="T25" fmla="*/ 2 h 44"/>
                <a:gd name="T26" fmla="*/ 30 w 36"/>
                <a:gd name="T27" fmla="*/ 4 h 44"/>
                <a:gd name="T28" fmla="*/ 32 w 36"/>
                <a:gd name="T29" fmla="*/ 4 h 44"/>
                <a:gd name="T30" fmla="*/ 34 w 36"/>
                <a:gd name="T31" fmla="*/ 8 h 44"/>
                <a:gd name="T32" fmla="*/ 36 w 36"/>
                <a:gd name="T33" fmla="*/ 12 h 44"/>
                <a:gd name="T34" fmla="*/ 36 w 36"/>
                <a:gd name="T35" fmla="*/ 20 h 44"/>
                <a:gd name="T36" fmla="*/ 34 w 36"/>
                <a:gd name="T37" fmla="*/ 28 h 44"/>
                <a:gd name="T38" fmla="*/ 30 w 36"/>
                <a:gd name="T39" fmla="*/ 34 h 44"/>
                <a:gd name="T40" fmla="*/ 30 w 36"/>
                <a:gd name="T41" fmla="*/ 34 h 44"/>
                <a:gd name="T42" fmla="*/ 28 w 36"/>
                <a:gd name="T43" fmla="*/ 38 h 44"/>
                <a:gd name="T44" fmla="*/ 24 w 36"/>
                <a:gd name="T45" fmla="*/ 40 h 44"/>
                <a:gd name="T46" fmla="*/ 20 w 36"/>
                <a:gd name="T47" fmla="*/ 44 h 44"/>
                <a:gd name="T48" fmla="*/ 18 w 36"/>
                <a:gd name="T49" fmla="*/ 44 h 44"/>
                <a:gd name="T50" fmla="*/ 16 w 36"/>
                <a:gd name="T51" fmla="*/ 44 h 44"/>
                <a:gd name="T52" fmla="*/ 14 w 36"/>
                <a:gd name="T53" fmla="*/ 42 h 44"/>
                <a:gd name="T54" fmla="*/ 10 w 36"/>
                <a:gd name="T55" fmla="*/ 40 h 44"/>
                <a:gd name="T56" fmla="*/ 8 w 36"/>
                <a:gd name="T57" fmla="*/ 38 h 44"/>
                <a:gd name="T58" fmla="*/ 0 w 36"/>
                <a:gd name="T59" fmla="*/ 18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 h="44">
                  <a:moveTo>
                    <a:pt x="0" y="18"/>
                  </a:moveTo>
                  <a:lnTo>
                    <a:pt x="0" y="16"/>
                  </a:lnTo>
                  <a:lnTo>
                    <a:pt x="0" y="14"/>
                  </a:lnTo>
                  <a:lnTo>
                    <a:pt x="0" y="12"/>
                  </a:lnTo>
                  <a:lnTo>
                    <a:pt x="2" y="8"/>
                  </a:lnTo>
                  <a:lnTo>
                    <a:pt x="4" y="6"/>
                  </a:lnTo>
                  <a:lnTo>
                    <a:pt x="8" y="2"/>
                  </a:lnTo>
                  <a:lnTo>
                    <a:pt x="14" y="0"/>
                  </a:lnTo>
                  <a:lnTo>
                    <a:pt x="18" y="0"/>
                  </a:lnTo>
                  <a:lnTo>
                    <a:pt x="20" y="0"/>
                  </a:lnTo>
                  <a:lnTo>
                    <a:pt x="24" y="0"/>
                  </a:lnTo>
                  <a:lnTo>
                    <a:pt x="26" y="2"/>
                  </a:lnTo>
                  <a:lnTo>
                    <a:pt x="28" y="2"/>
                  </a:lnTo>
                  <a:lnTo>
                    <a:pt x="30" y="4"/>
                  </a:lnTo>
                  <a:lnTo>
                    <a:pt x="32" y="4"/>
                  </a:lnTo>
                  <a:lnTo>
                    <a:pt x="34" y="8"/>
                  </a:lnTo>
                  <a:lnTo>
                    <a:pt x="36" y="12"/>
                  </a:lnTo>
                  <a:lnTo>
                    <a:pt x="36" y="20"/>
                  </a:lnTo>
                  <a:lnTo>
                    <a:pt x="34" y="28"/>
                  </a:lnTo>
                  <a:lnTo>
                    <a:pt x="30" y="34"/>
                  </a:lnTo>
                  <a:lnTo>
                    <a:pt x="30" y="34"/>
                  </a:lnTo>
                  <a:lnTo>
                    <a:pt x="28" y="38"/>
                  </a:lnTo>
                  <a:lnTo>
                    <a:pt x="24" y="40"/>
                  </a:lnTo>
                  <a:lnTo>
                    <a:pt x="20" y="44"/>
                  </a:lnTo>
                  <a:lnTo>
                    <a:pt x="18" y="44"/>
                  </a:lnTo>
                  <a:lnTo>
                    <a:pt x="16" y="44"/>
                  </a:lnTo>
                  <a:lnTo>
                    <a:pt x="14" y="42"/>
                  </a:lnTo>
                  <a:lnTo>
                    <a:pt x="10" y="40"/>
                  </a:lnTo>
                  <a:lnTo>
                    <a:pt x="8" y="38"/>
                  </a:lnTo>
                  <a:lnTo>
                    <a:pt x="0" y="18"/>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94" name="Freeform 452"/>
            <p:cNvSpPr/>
            <p:nvPr/>
          </p:nvSpPr>
          <p:spPr bwMode="gray">
            <a:xfrm>
              <a:off x="409337" y="4380353"/>
              <a:ext cx="185140" cy="129510"/>
            </a:xfrm>
            <a:custGeom>
              <a:avLst/>
              <a:gdLst>
                <a:gd name="T0" fmla="*/ 0 w 100"/>
                <a:gd name="T1" fmla="*/ 26 h 70"/>
                <a:gd name="T2" fmla="*/ 18 w 100"/>
                <a:gd name="T3" fmla="*/ 20 h 70"/>
                <a:gd name="T4" fmla="*/ 22 w 100"/>
                <a:gd name="T5" fmla="*/ 16 h 70"/>
                <a:gd name="T6" fmla="*/ 24 w 100"/>
                <a:gd name="T7" fmla="*/ 8 h 70"/>
                <a:gd name="T8" fmla="*/ 22 w 100"/>
                <a:gd name="T9" fmla="*/ 0 h 70"/>
                <a:gd name="T10" fmla="*/ 24 w 100"/>
                <a:gd name="T11" fmla="*/ 0 h 70"/>
                <a:gd name="T12" fmla="*/ 30 w 100"/>
                <a:gd name="T13" fmla="*/ 0 h 70"/>
                <a:gd name="T14" fmla="*/ 36 w 100"/>
                <a:gd name="T15" fmla="*/ 2 h 70"/>
                <a:gd name="T16" fmla="*/ 38 w 100"/>
                <a:gd name="T17" fmla="*/ 4 h 70"/>
                <a:gd name="T18" fmla="*/ 40 w 100"/>
                <a:gd name="T19" fmla="*/ 6 h 70"/>
                <a:gd name="T20" fmla="*/ 44 w 100"/>
                <a:gd name="T21" fmla="*/ 6 h 70"/>
                <a:gd name="T22" fmla="*/ 52 w 100"/>
                <a:gd name="T23" fmla="*/ 10 h 70"/>
                <a:gd name="T24" fmla="*/ 62 w 100"/>
                <a:gd name="T25" fmla="*/ 10 h 70"/>
                <a:gd name="T26" fmla="*/ 64 w 100"/>
                <a:gd name="T27" fmla="*/ 8 h 70"/>
                <a:gd name="T28" fmla="*/ 64 w 100"/>
                <a:gd name="T29" fmla="*/ 6 h 70"/>
                <a:gd name="T30" fmla="*/ 66 w 100"/>
                <a:gd name="T31" fmla="*/ 4 h 70"/>
                <a:gd name="T32" fmla="*/ 70 w 100"/>
                <a:gd name="T33" fmla="*/ 2 h 70"/>
                <a:gd name="T34" fmla="*/ 76 w 100"/>
                <a:gd name="T35" fmla="*/ 4 h 70"/>
                <a:gd name="T36" fmla="*/ 78 w 100"/>
                <a:gd name="T37" fmla="*/ 8 h 70"/>
                <a:gd name="T38" fmla="*/ 80 w 100"/>
                <a:gd name="T39" fmla="*/ 14 h 70"/>
                <a:gd name="T40" fmla="*/ 84 w 100"/>
                <a:gd name="T41" fmla="*/ 22 h 70"/>
                <a:gd name="T42" fmla="*/ 88 w 100"/>
                <a:gd name="T43" fmla="*/ 28 h 70"/>
                <a:gd name="T44" fmla="*/ 90 w 100"/>
                <a:gd name="T45" fmla="*/ 36 h 70"/>
                <a:gd name="T46" fmla="*/ 96 w 100"/>
                <a:gd name="T47" fmla="*/ 50 h 70"/>
                <a:gd name="T48" fmla="*/ 100 w 100"/>
                <a:gd name="T49" fmla="*/ 64 h 70"/>
                <a:gd name="T50" fmla="*/ 96 w 100"/>
                <a:gd name="T51" fmla="*/ 70 h 70"/>
                <a:gd name="T52" fmla="*/ 88 w 100"/>
                <a:gd name="T53" fmla="*/ 66 h 70"/>
                <a:gd name="T54" fmla="*/ 78 w 100"/>
                <a:gd name="T55" fmla="*/ 60 h 70"/>
                <a:gd name="T56" fmla="*/ 78 w 100"/>
                <a:gd name="T57" fmla="*/ 60 h 70"/>
                <a:gd name="T58" fmla="*/ 72 w 100"/>
                <a:gd name="T59" fmla="*/ 60 h 70"/>
                <a:gd name="T60" fmla="*/ 68 w 100"/>
                <a:gd name="T61" fmla="*/ 60 h 70"/>
                <a:gd name="T62" fmla="*/ 68 w 100"/>
                <a:gd name="T63" fmla="*/ 54 h 70"/>
                <a:gd name="T64" fmla="*/ 68 w 100"/>
                <a:gd name="T65" fmla="*/ 46 h 70"/>
                <a:gd name="T66" fmla="*/ 62 w 100"/>
                <a:gd name="T67" fmla="*/ 40 h 70"/>
                <a:gd name="T68" fmla="*/ 50 w 100"/>
                <a:gd name="T69" fmla="*/ 36 h 70"/>
                <a:gd name="T70" fmla="*/ 48 w 100"/>
                <a:gd name="T71" fmla="*/ 36 h 70"/>
                <a:gd name="T72" fmla="*/ 40 w 100"/>
                <a:gd name="T73" fmla="*/ 40 h 70"/>
                <a:gd name="T74" fmla="*/ 32 w 100"/>
                <a:gd name="T75" fmla="*/ 46 h 70"/>
                <a:gd name="T76" fmla="*/ 18 w 100"/>
                <a:gd name="T77" fmla="*/ 4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0" h="70">
                  <a:moveTo>
                    <a:pt x="18" y="40"/>
                  </a:moveTo>
                  <a:lnTo>
                    <a:pt x="0" y="26"/>
                  </a:lnTo>
                  <a:lnTo>
                    <a:pt x="18" y="20"/>
                  </a:lnTo>
                  <a:lnTo>
                    <a:pt x="18" y="20"/>
                  </a:lnTo>
                  <a:lnTo>
                    <a:pt x="20" y="18"/>
                  </a:lnTo>
                  <a:lnTo>
                    <a:pt x="22" y="16"/>
                  </a:lnTo>
                  <a:lnTo>
                    <a:pt x="24" y="12"/>
                  </a:lnTo>
                  <a:lnTo>
                    <a:pt x="24" y="8"/>
                  </a:lnTo>
                  <a:lnTo>
                    <a:pt x="22" y="4"/>
                  </a:lnTo>
                  <a:lnTo>
                    <a:pt x="22" y="0"/>
                  </a:lnTo>
                  <a:lnTo>
                    <a:pt x="22" y="0"/>
                  </a:lnTo>
                  <a:lnTo>
                    <a:pt x="24" y="0"/>
                  </a:lnTo>
                  <a:lnTo>
                    <a:pt x="26" y="0"/>
                  </a:lnTo>
                  <a:lnTo>
                    <a:pt x="30" y="0"/>
                  </a:lnTo>
                  <a:lnTo>
                    <a:pt x="34" y="0"/>
                  </a:lnTo>
                  <a:lnTo>
                    <a:pt x="36" y="2"/>
                  </a:lnTo>
                  <a:lnTo>
                    <a:pt x="36" y="2"/>
                  </a:lnTo>
                  <a:lnTo>
                    <a:pt x="38" y="4"/>
                  </a:lnTo>
                  <a:lnTo>
                    <a:pt x="38" y="6"/>
                  </a:lnTo>
                  <a:lnTo>
                    <a:pt x="40" y="6"/>
                  </a:lnTo>
                  <a:lnTo>
                    <a:pt x="44" y="6"/>
                  </a:lnTo>
                  <a:lnTo>
                    <a:pt x="44" y="6"/>
                  </a:lnTo>
                  <a:lnTo>
                    <a:pt x="46" y="8"/>
                  </a:lnTo>
                  <a:lnTo>
                    <a:pt x="52" y="10"/>
                  </a:lnTo>
                  <a:lnTo>
                    <a:pt x="58" y="10"/>
                  </a:lnTo>
                  <a:lnTo>
                    <a:pt x="62" y="10"/>
                  </a:lnTo>
                  <a:lnTo>
                    <a:pt x="64" y="8"/>
                  </a:lnTo>
                  <a:lnTo>
                    <a:pt x="64" y="8"/>
                  </a:lnTo>
                  <a:lnTo>
                    <a:pt x="66" y="6"/>
                  </a:lnTo>
                  <a:lnTo>
                    <a:pt x="64" y="6"/>
                  </a:lnTo>
                  <a:lnTo>
                    <a:pt x="64" y="4"/>
                  </a:lnTo>
                  <a:lnTo>
                    <a:pt x="66" y="4"/>
                  </a:lnTo>
                  <a:lnTo>
                    <a:pt x="66" y="4"/>
                  </a:lnTo>
                  <a:lnTo>
                    <a:pt x="70" y="2"/>
                  </a:lnTo>
                  <a:lnTo>
                    <a:pt x="72" y="2"/>
                  </a:lnTo>
                  <a:lnTo>
                    <a:pt x="76" y="4"/>
                  </a:lnTo>
                  <a:lnTo>
                    <a:pt x="78" y="6"/>
                  </a:lnTo>
                  <a:lnTo>
                    <a:pt x="78" y="8"/>
                  </a:lnTo>
                  <a:lnTo>
                    <a:pt x="78" y="10"/>
                  </a:lnTo>
                  <a:lnTo>
                    <a:pt x="80" y="14"/>
                  </a:lnTo>
                  <a:lnTo>
                    <a:pt x="82" y="18"/>
                  </a:lnTo>
                  <a:lnTo>
                    <a:pt x="84" y="22"/>
                  </a:lnTo>
                  <a:lnTo>
                    <a:pt x="88" y="26"/>
                  </a:lnTo>
                  <a:lnTo>
                    <a:pt x="88" y="28"/>
                  </a:lnTo>
                  <a:lnTo>
                    <a:pt x="88" y="30"/>
                  </a:lnTo>
                  <a:lnTo>
                    <a:pt x="90" y="36"/>
                  </a:lnTo>
                  <a:lnTo>
                    <a:pt x="92" y="40"/>
                  </a:lnTo>
                  <a:lnTo>
                    <a:pt x="96" y="50"/>
                  </a:lnTo>
                  <a:lnTo>
                    <a:pt x="98" y="58"/>
                  </a:lnTo>
                  <a:lnTo>
                    <a:pt x="100" y="64"/>
                  </a:lnTo>
                  <a:lnTo>
                    <a:pt x="98" y="68"/>
                  </a:lnTo>
                  <a:lnTo>
                    <a:pt x="96" y="70"/>
                  </a:lnTo>
                  <a:lnTo>
                    <a:pt x="92" y="70"/>
                  </a:lnTo>
                  <a:lnTo>
                    <a:pt x="88" y="66"/>
                  </a:lnTo>
                  <a:lnTo>
                    <a:pt x="82" y="64"/>
                  </a:lnTo>
                  <a:lnTo>
                    <a:pt x="78" y="60"/>
                  </a:lnTo>
                  <a:lnTo>
                    <a:pt x="78" y="60"/>
                  </a:lnTo>
                  <a:lnTo>
                    <a:pt x="78" y="60"/>
                  </a:lnTo>
                  <a:lnTo>
                    <a:pt x="76" y="60"/>
                  </a:lnTo>
                  <a:lnTo>
                    <a:pt x="72" y="60"/>
                  </a:lnTo>
                  <a:lnTo>
                    <a:pt x="66" y="60"/>
                  </a:lnTo>
                  <a:lnTo>
                    <a:pt x="68" y="60"/>
                  </a:lnTo>
                  <a:lnTo>
                    <a:pt x="68" y="56"/>
                  </a:lnTo>
                  <a:lnTo>
                    <a:pt x="68" y="54"/>
                  </a:lnTo>
                  <a:lnTo>
                    <a:pt x="68" y="50"/>
                  </a:lnTo>
                  <a:lnTo>
                    <a:pt x="68" y="46"/>
                  </a:lnTo>
                  <a:lnTo>
                    <a:pt x="66" y="42"/>
                  </a:lnTo>
                  <a:lnTo>
                    <a:pt x="62" y="40"/>
                  </a:lnTo>
                  <a:lnTo>
                    <a:pt x="58" y="38"/>
                  </a:lnTo>
                  <a:lnTo>
                    <a:pt x="50" y="36"/>
                  </a:lnTo>
                  <a:lnTo>
                    <a:pt x="50" y="36"/>
                  </a:lnTo>
                  <a:lnTo>
                    <a:pt x="48" y="36"/>
                  </a:lnTo>
                  <a:lnTo>
                    <a:pt x="44" y="38"/>
                  </a:lnTo>
                  <a:lnTo>
                    <a:pt x="40" y="40"/>
                  </a:lnTo>
                  <a:lnTo>
                    <a:pt x="36" y="42"/>
                  </a:lnTo>
                  <a:lnTo>
                    <a:pt x="32" y="46"/>
                  </a:lnTo>
                  <a:lnTo>
                    <a:pt x="32" y="52"/>
                  </a:lnTo>
                  <a:lnTo>
                    <a:pt x="18" y="4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95" name="Freeform 453"/>
            <p:cNvSpPr/>
            <p:nvPr/>
          </p:nvSpPr>
          <p:spPr bwMode="gray">
            <a:xfrm>
              <a:off x="572260" y="4417356"/>
              <a:ext cx="155517" cy="162813"/>
            </a:xfrm>
            <a:custGeom>
              <a:avLst/>
              <a:gdLst>
                <a:gd name="T0" fmla="*/ 42 w 84"/>
                <a:gd name="T1" fmla="*/ 84 h 88"/>
                <a:gd name="T2" fmla="*/ 44 w 84"/>
                <a:gd name="T3" fmla="*/ 78 h 88"/>
                <a:gd name="T4" fmla="*/ 44 w 84"/>
                <a:gd name="T5" fmla="*/ 68 h 88"/>
                <a:gd name="T6" fmla="*/ 42 w 84"/>
                <a:gd name="T7" fmla="*/ 66 h 88"/>
                <a:gd name="T8" fmla="*/ 36 w 84"/>
                <a:gd name="T9" fmla="*/ 64 h 88"/>
                <a:gd name="T10" fmla="*/ 32 w 84"/>
                <a:gd name="T11" fmla="*/ 64 h 88"/>
                <a:gd name="T12" fmla="*/ 28 w 84"/>
                <a:gd name="T13" fmla="*/ 62 h 88"/>
                <a:gd name="T14" fmla="*/ 26 w 84"/>
                <a:gd name="T15" fmla="*/ 54 h 88"/>
                <a:gd name="T16" fmla="*/ 26 w 84"/>
                <a:gd name="T17" fmla="*/ 48 h 88"/>
                <a:gd name="T18" fmla="*/ 24 w 84"/>
                <a:gd name="T19" fmla="*/ 46 h 88"/>
                <a:gd name="T20" fmla="*/ 18 w 84"/>
                <a:gd name="T21" fmla="*/ 42 h 88"/>
                <a:gd name="T22" fmla="*/ 10 w 84"/>
                <a:gd name="T23" fmla="*/ 48 h 88"/>
                <a:gd name="T24" fmla="*/ 10 w 84"/>
                <a:gd name="T25" fmla="*/ 44 h 88"/>
                <a:gd name="T26" fmla="*/ 10 w 84"/>
                <a:gd name="T27" fmla="*/ 36 h 88"/>
                <a:gd name="T28" fmla="*/ 8 w 84"/>
                <a:gd name="T29" fmla="*/ 32 h 88"/>
                <a:gd name="T30" fmla="*/ 4 w 84"/>
                <a:gd name="T31" fmla="*/ 24 h 88"/>
                <a:gd name="T32" fmla="*/ 2 w 84"/>
                <a:gd name="T33" fmla="*/ 14 h 88"/>
                <a:gd name="T34" fmla="*/ 0 w 84"/>
                <a:gd name="T35" fmla="*/ 6 h 88"/>
                <a:gd name="T36" fmla="*/ 6 w 84"/>
                <a:gd name="T37" fmla="*/ 8 h 88"/>
                <a:gd name="T38" fmla="*/ 16 w 84"/>
                <a:gd name="T39" fmla="*/ 6 h 88"/>
                <a:gd name="T40" fmla="*/ 22 w 84"/>
                <a:gd name="T41" fmla="*/ 4 h 88"/>
                <a:gd name="T42" fmla="*/ 24 w 84"/>
                <a:gd name="T43" fmla="*/ 0 h 88"/>
                <a:gd name="T44" fmla="*/ 30 w 84"/>
                <a:gd name="T45" fmla="*/ 2 h 88"/>
                <a:gd name="T46" fmla="*/ 32 w 84"/>
                <a:gd name="T47" fmla="*/ 4 h 88"/>
                <a:gd name="T48" fmla="*/ 36 w 84"/>
                <a:gd name="T49" fmla="*/ 4 h 88"/>
                <a:gd name="T50" fmla="*/ 38 w 84"/>
                <a:gd name="T51" fmla="*/ 2 h 88"/>
                <a:gd name="T52" fmla="*/ 42 w 84"/>
                <a:gd name="T53" fmla="*/ 0 h 88"/>
                <a:gd name="T54" fmla="*/ 50 w 84"/>
                <a:gd name="T55" fmla="*/ 0 h 88"/>
                <a:gd name="T56" fmla="*/ 58 w 84"/>
                <a:gd name="T57" fmla="*/ 2 h 88"/>
                <a:gd name="T58" fmla="*/ 64 w 84"/>
                <a:gd name="T59" fmla="*/ 0 h 88"/>
                <a:gd name="T60" fmla="*/ 72 w 84"/>
                <a:gd name="T61" fmla="*/ 0 h 88"/>
                <a:gd name="T62" fmla="*/ 76 w 84"/>
                <a:gd name="T63" fmla="*/ 4 h 88"/>
                <a:gd name="T64" fmla="*/ 78 w 84"/>
                <a:gd name="T65" fmla="*/ 12 h 88"/>
                <a:gd name="T66" fmla="*/ 82 w 84"/>
                <a:gd name="T67" fmla="*/ 32 h 88"/>
                <a:gd name="T68" fmla="*/ 80 w 84"/>
                <a:gd name="T69" fmla="*/ 46 h 88"/>
                <a:gd name="T70" fmla="*/ 76 w 84"/>
                <a:gd name="T71" fmla="*/ 68 h 88"/>
                <a:gd name="T72" fmla="*/ 84 w 84"/>
                <a:gd name="T73" fmla="*/ 88 h 88"/>
                <a:gd name="T74" fmla="*/ 42 w 84"/>
                <a:gd name="T75" fmla="*/ 86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4" h="88">
                  <a:moveTo>
                    <a:pt x="42" y="86"/>
                  </a:moveTo>
                  <a:lnTo>
                    <a:pt x="42" y="84"/>
                  </a:lnTo>
                  <a:lnTo>
                    <a:pt x="44" y="82"/>
                  </a:lnTo>
                  <a:lnTo>
                    <a:pt x="44" y="78"/>
                  </a:lnTo>
                  <a:lnTo>
                    <a:pt x="46" y="74"/>
                  </a:lnTo>
                  <a:lnTo>
                    <a:pt x="44" y="68"/>
                  </a:lnTo>
                  <a:lnTo>
                    <a:pt x="44" y="68"/>
                  </a:lnTo>
                  <a:lnTo>
                    <a:pt x="42" y="66"/>
                  </a:lnTo>
                  <a:lnTo>
                    <a:pt x="40" y="64"/>
                  </a:lnTo>
                  <a:lnTo>
                    <a:pt x="36" y="64"/>
                  </a:lnTo>
                  <a:lnTo>
                    <a:pt x="32" y="64"/>
                  </a:lnTo>
                  <a:lnTo>
                    <a:pt x="32" y="64"/>
                  </a:lnTo>
                  <a:lnTo>
                    <a:pt x="30" y="64"/>
                  </a:lnTo>
                  <a:lnTo>
                    <a:pt x="28" y="62"/>
                  </a:lnTo>
                  <a:lnTo>
                    <a:pt x="26" y="58"/>
                  </a:lnTo>
                  <a:lnTo>
                    <a:pt x="26" y="54"/>
                  </a:lnTo>
                  <a:lnTo>
                    <a:pt x="26" y="50"/>
                  </a:lnTo>
                  <a:lnTo>
                    <a:pt x="26" y="48"/>
                  </a:lnTo>
                  <a:lnTo>
                    <a:pt x="24" y="46"/>
                  </a:lnTo>
                  <a:lnTo>
                    <a:pt x="24" y="46"/>
                  </a:lnTo>
                  <a:lnTo>
                    <a:pt x="22" y="44"/>
                  </a:lnTo>
                  <a:lnTo>
                    <a:pt x="18" y="42"/>
                  </a:lnTo>
                  <a:lnTo>
                    <a:pt x="14" y="44"/>
                  </a:lnTo>
                  <a:lnTo>
                    <a:pt x="10" y="48"/>
                  </a:lnTo>
                  <a:lnTo>
                    <a:pt x="10" y="46"/>
                  </a:lnTo>
                  <a:lnTo>
                    <a:pt x="10" y="44"/>
                  </a:lnTo>
                  <a:lnTo>
                    <a:pt x="10" y="40"/>
                  </a:lnTo>
                  <a:lnTo>
                    <a:pt x="10" y="36"/>
                  </a:lnTo>
                  <a:lnTo>
                    <a:pt x="10" y="36"/>
                  </a:lnTo>
                  <a:lnTo>
                    <a:pt x="8" y="32"/>
                  </a:lnTo>
                  <a:lnTo>
                    <a:pt x="6" y="28"/>
                  </a:lnTo>
                  <a:lnTo>
                    <a:pt x="4" y="24"/>
                  </a:lnTo>
                  <a:lnTo>
                    <a:pt x="2" y="20"/>
                  </a:lnTo>
                  <a:lnTo>
                    <a:pt x="2" y="14"/>
                  </a:lnTo>
                  <a:lnTo>
                    <a:pt x="0" y="10"/>
                  </a:lnTo>
                  <a:lnTo>
                    <a:pt x="0" y="6"/>
                  </a:lnTo>
                  <a:lnTo>
                    <a:pt x="2" y="6"/>
                  </a:lnTo>
                  <a:lnTo>
                    <a:pt x="6" y="8"/>
                  </a:lnTo>
                  <a:lnTo>
                    <a:pt x="10" y="8"/>
                  </a:lnTo>
                  <a:lnTo>
                    <a:pt x="16" y="6"/>
                  </a:lnTo>
                  <a:lnTo>
                    <a:pt x="20" y="4"/>
                  </a:lnTo>
                  <a:lnTo>
                    <a:pt x="22" y="4"/>
                  </a:lnTo>
                  <a:lnTo>
                    <a:pt x="22" y="2"/>
                  </a:lnTo>
                  <a:lnTo>
                    <a:pt x="24" y="0"/>
                  </a:lnTo>
                  <a:lnTo>
                    <a:pt x="28" y="0"/>
                  </a:lnTo>
                  <a:lnTo>
                    <a:pt x="30" y="2"/>
                  </a:lnTo>
                  <a:lnTo>
                    <a:pt x="30" y="4"/>
                  </a:lnTo>
                  <a:lnTo>
                    <a:pt x="32" y="4"/>
                  </a:lnTo>
                  <a:lnTo>
                    <a:pt x="34" y="6"/>
                  </a:lnTo>
                  <a:lnTo>
                    <a:pt x="36" y="4"/>
                  </a:lnTo>
                  <a:lnTo>
                    <a:pt x="38" y="2"/>
                  </a:lnTo>
                  <a:lnTo>
                    <a:pt x="38" y="2"/>
                  </a:lnTo>
                  <a:lnTo>
                    <a:pt x="40" y="2"/>
                  </a:lnTo>
                  <a:lnTo>
                    <a:pt x="42" y="0"/>
                  </a:lnTo>
                  <a:lnTo>
                    <a:pt x="46" y="0"/>
                  </a:lnTo>
                  <a:lnTo>
                    <a:pt x="50" y="0"/>
                  </a:lnTo>
                  <a:lnTo>
                    <a:pt x="56" y="2"/>
                  </a:lnTo>
                  <a:lnTo>
                    <a:pt x="58" y="2"/>
                  </a:lnTo>
                  <a:lnTo>
                    <a:pt x="62" y="2"/>
                  </a:lnTo>
                  <a:lnTo>
                    <a:pt x="64" y="0"/>
                  </a:lnTo>
                  <a:lnTo>
                    <a:pt x="68" y="0"/>
                  </a:lnTo>
                  <a:lnTo>
                    <a:pt x="72" y="0"/>
                  </a:lnTo>
                  <a:lnTo>
                    <a:pt x="74" y="2"/>
                  </a:lnTo>
                  <a:lnTo>
                    <a:pt x="76" y="4"/>
                  </a:lnTo>
                  <a:lnTo>
                    <a:pt x="76" y="8"/>
                  </a:lnTo>
                  <a:lnTo>
                    <a:pt x="78" y="12"/>
                  </a:lnTo>
                  <a:lnTo>
                    <a:pt x="80" y="20"/>
                  </a:lnTo>
                  <a:lnTo>
                    <a:pt x="82" y="32"/>
                  </a:lnTo>
                  <a:lnTo>
                    <a:pt x="80" y="42"/>
                  </a:lnTo>
                  <a:lnTo>
                    <a:pt x="80" y="46"/>
                  </a:lnTo>
                  <a:lnTo>
                    <a:pt x="78" y="56"/>
                  </a:lnTo>
                  <a:lnTo>
                    <a:pt x="76" y="68"/>
                  </a:lnTo>
                  <a:lnTo>
                    <a:pt x="78" y="76"/>
                  </a:lnTo>
                  <a:lnTo>
                    <a:pt x="84" y="88"/>
                  </a:lnTo>
                  <a:lnTo>
                    <a:pt x="66" y="82"/>
                  </a:lnTo>
                  <a:lnTo>
                    <a:pt x="42" y="86"/>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96" name="Freeform 454"/>
            <p:cNvSpPr/>
            <p:nvPr/>
          </p:nvSpPr>
          <p:spPr bwMode="gray">
            <a:xfrm>
              <a:off x="642613" y="4350751"/>
              <a:ext cx="137003" cy="70306"/>
            </a:xfrm>
            <a:custGeom>
              <a:avLst/>
              <a:gdLst>
                <a:gd name="T0" fmla="*/ 28 w 74"/>
                <a:gd name="T1" fmla="*/ 8 h 38"/>
                <a:gd name="T2" fmla="*/ 28 w 74"/>
                <a:gd name="T3" fmla="*/ 8 h 38"/>
                <a:gd name="T4" fmla="*/ 24 w 74"/>
                <a:gd name="T5" fmla="*/ 8 h 38"/>
                <a:gd name="T6" fmla="*/ 20 w 74"/>
                <a:gd name="T7" fmla="*/ 8 h 38"/>
                <a:gd name="T8" fmla="*/ 16 w 74"/>
                <a:gd name="T9" fmla="*/ 10 h 38"/>
                <a:gd name="T10" fmla="*/ 12 w 74"/>
                <a:gd name="T11" fmla="*/ 12 h 38"/>
                <a:gd name="T12" fmla="*/ 8 w 74"/>
                <a:gd name="T13" fmla="*/ 16 h 38"/>
                <a:gd name="T14" fmla="*/ 4 w 74"/>
                <a:gd name="T15" fmla="*/ 22 h 38"/>
                <a:gd name="T16" fmla="*/ 0 w 74"/>
                <a:gd name="T17" fmla="*/ 38 h 38"/>
                <a:gd name="T18" fmla="*/ 0 w 74"/>
                <a:gd name="T19" fmla="*/ 38 h 38"/>
                <a:gd name="T20" fmla="*/ 2 w 74"/>
                <a:gd name="T21" fmla="*/ 38 h 38"/>
                <a:gd name="T22" fmla="*/ 6 w 74"/>
                <a:gd name="T23" fmla="*/ 36 h 38"/>
                <a:gd name="T24" fmla="*/ 10 w 74"/>
                <a:gd name="T25" fmla="*/ 36 h 38"/>
                <a:gd name="T26" fmla="*/ 16 w 74"/>
                <a:gd name="T27" fmla="*/ 38 h 38"/>
                <a:gd name="T28" fmla="*/ 16 w 74"/>
                <a:gd name="T29" fmla="*/ 38 h 38"/>
                <a:gd name="T30" fmla="*/ 18 w 74"/>
                <a:gd name="T31" fmla="*/ 38 h 38"/>
                <a:gd name="T32" fmla="*/ 22 w 74"/>
                <a:gd name="T33" fmla="*/ 38 h 38"/>
                <a:gd name="T34" fmla="*/ 28 w 74"/>
                <a:gd name="T35" fmla="*/ 36 h 38"/>
                <a:gd name="T36" fmla="*/ 28 w 74"/>
                <a:gd name="T37" fmla="*/ 36 h 38"/>
                <a:gd name="T38" fmla="*/ 30 w 74"/>
                <a:gd name="T39" fmla="*/ 36 h 38"/>
                <a:gd name="T40" fmla="*/ 32 w 74"/>
                <a:gd name="T41" fmla="*/ 36 h 38"/>
                <a:gd name="T42" fmla="*/ 36 w 74"/>
                <a:gd name="T43" fmla="*/ 36 h 38"/>
                <a:gd name="T44" fmla="*/ 36 w 74"/>
                <a:gd name="T45" fmla="*/ 36 h 38"/>
                <a:gd name="T46" fmla="*/ 36 w 74"/>
                <a:gd name="T47" fmla="*/ 34 h 38"/>
                <a:gd name="T48" fmla="*/ 36 w 74"/>
                <a:gd name="T49" fmla="*/ 32 h 38"/>
                <a:gd name="T50" fmla="*/ 38 w 74"/>
                <a:gd name="T51" fmla="*/ 30 h 38"/>
                <a:gd name="T52" fmla="*/ 40 w 74"/>
                <a:gd name="T53" fmla="*/ 28 h 38"/>
                <a:gd name="T54" fmla="*/ 40 w 74"/>
                <a:gd name="T55" fmla="*/ 26 h 38"/>
                <a:gd name="T56" fmla="*/ 42 w 74"/>
                <a:gd name="T57" fmla="*/ 24 h 38"/>
                <a:gd name="T58" fmla="*/ 44 w 74"/>
                <a:gd name="T59" fmla="*/ 22 h 38"/>
                <a:gd name="T60" fmla="*/ 46 w 74"/>
                <a:gd name="T61" fmla="*/ 22 h 38"/>
                <a:gd name="T62" fmla="*/ 50 w 74"/>
                <a:gd name="T63" fmla="*/ 20 h 38"/>
                <a:gd name="T64" fmla="*/ 60 w 74"/>
                <a:gd name="T65" fmla="*/ 20 h 38"/>
                <a:gd name="T66" fmla="*/ 62 w 74"/>
                <a:gd name="T67" fmla="*/ 20 h 38"/>
                <a:gd name="T68" fmla="*/ 64 w 74"/>
                <a:gd name="T69" fmla="*/ 22 h 38"/>
                <a:gd name="T70" fmla="*/ 68 w 74"/>
                <a:gd name="T71" fmla="*/ 22 h 38"/>
                <a:gd name="T72" fmla="*/ 70 w 74"/>
                <a:gd name="T73" fmla="*/ 22 h 38"/>
                <a:gd name="T74" fmla="*/ 72 w 74"/>
                <a:gd name="T75" fmla="*/ 22 h 38"/>
                <a:gd name="T76" fmla="*/ 74 w 74"/>
                <a:gd name="T77" fmla="*/ 20 h 38"/>
                <a:gd name="T78" fmla="*/ 74 w 74"/>
                <a:gd name="T79" fmla="*/ 20 h 38"/>
                <a:gd name="T80" fmla="*/ 74 w 74"/>
                <a:gd name="T81" fmla="*/ 18 h 38"/>
                <a:gd name="T82" fmla="*/ 72 w 74"/>
                <a:gd name="T83" fmla="*/ 16 h 38"/>
                <a:gd name="T84" fmla="*/ 70 w 74"/>
                <a:gd name="T85" fmla="*/ 16 h 38"/>
                <a:gd name="T86" fmla="*/ 66 w 74"/>
                <a:gd name="T87" fmla="*/ 14 h 38"/>
                <a:gd name="T88" fmla="*/ 64 w 74"/>
                <a:gd name="T89" fmla="*/ 12 h 38"/>
                <a:gd name="T90" fmla="*/ 62 w 74"/>
                <a:gd name="T91" fmla="*/ 8 h 38"/>
                <a:gd name="T92" fmla="*/ 60 w 74"/>
                <a:gd name="T93" fmla="*/ 4 h 38"/>
                <a:gd name="T94" fmla="*/ 60 w 74"/>
                <a:gd name="T95" fmla="*/ 2 h 38"/>
                <a:gd name="T96" fmla="*/ 58 w 74"/>
                <a:gd name="T97" fmla="*/ 0 h 38"/>
                <a:gd name="T98" fmla="*/ 58 w 74"/>
                <a:gd name="T99" fmla="*/ 0 h 38"/>
                <a:gd name="T100" fmla="*/ 56 w 74"/>
                <a:gd name="T101" fmla="*/ 0 h 38"/>
                <a:gd name="T102" fmla="*/ 54 w 74"/>
                <a:gd name="T103" fmla="*/ 2 h 38"/>
                <a:gd name="T104" fmla="*/ 50 w 74"/>
                <a:gd name="T105" fmla="*/ 2 h 38"/>
                <a:gd name="T106" fmla="*/ 46 w 74"/>
                <a:gd name="T107" fmla="*/ 4 h 38"/>
                <a:gd name="T108" fmla="*/ 40 w 74"/>
                <a:gd name="T109" fmla="*/ 6 h 38"/>
                <a:gd name="T110" fmla="*/ 36 w 74"/>
                <a:gd name="T111" fmla="*/ 8 h 38"/>
                <a:gd name="T112" fmla="*/ 28 w 74"/>
                <a:gd name="T113"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4" h="38">
                  <a:moveTo>
                    <a:pt x="28" y="8"/>
                  </a:moveTo>
                  <a:lnTo>
                    <a:pt x="28" y="8"/>
                  </a:lnTo>
                  <a:lnTo>
                    <a:pt x="24" y="8"/>
                  </a:lnTo>
                  <a:lnTo>
                    <a:pt x="20" y="8"/>
                  </a:lnTo>
                  <a:lnTo>
                    <a:pt x="16" y="10"/>
                  </a:lnTo>
                  <a:lnTo>
                    <a:pt x="12" y="12"/>
                  </a:lnTo>
                  <a:lnTo>
                    <a:pt x="8" y="16"/>
                  </a:lnTo>
                  <a:lnTo>
                    <a:pt x="4" y="22"/>
                  </a:lnTo>
                  <a:lnTo>
                    <a:pt x="0" y="38"/>
                  </a:lnTo>
                  <a:lnTo>
                    <a:pt x="0" y="38"/>
                  </a:lnTo>
                  <a:lnTo>
                    <a:pt x="2" y="38"/>
                  </a:lnTo>
                  <a:lnTo>
                    <a:pt x="6" y="36"/>
                  </a:lnTo>
                  <a:lnTo>
                    <a:pt x="10" y="36"/>
                  </a:lnTo>
                  <a:lnTo>
                    <a:pt x="16" y="38"/>
                  </a:lnTo>
                  <a:lnTo>
                    <a:pt x="16" y="38"/>
                  </a:lnTo>
                  <a:lnTo>
                    <a:pt x="18" y="38"/>
                  </a:lnTo>
                  <a:lnTo>
                    <a:pt x="22" y="38"/>
                  </a:lnTo>
                  <a:lnTo>
                    <a:pt x="28" y="36"/>
                  </a:lnTo>
                  <a:lnTo>
                    <a:pt x="28" y="36"/>
                  </a:lnTo>
                  <a:lnTo>
                    <a:pt x="30" y="36"/>
                  </a:lnTo>
                  <a:lnTo>
                    <a:pt x="32" y="36"/>
                  </a:lnTo>
                  <a:lnTo>
                    <a:pt x="36" y="36"/>
                  </a:lnTo>
                  <a:lnTo>
                    <a:pt x="36" y="36"/>
                  </a:lnTo>
                  <a:lnTo>
                    <a:pt x="36" y="34"/>
                  </a:lnTo>
                  <a:lnTo>
                    <a:pt x="36" y="32"/>
                  </a:lnTo>
                  <a:lnTo>
                    <a:pt x="38" y="30"/>
                  </a:lnTo>
                  <a:lnTo>
                    <a:pt x="40" y="28"/>
                  </a:lnTo>
                  <a:lnTo>
                    <a:pt x="40" y="26"/>
                  </a:lnTo>
                  <a:lnTo>
                    <a:pt x="42" y="24"/>
                  </a:lnTo>
                  <a:lnTo>
                    <a:pt x="44" y="22"/>
                  </a:lnTo>
                  <a:lnTo>
                    <a:pt x="46" y="22"/>
                  </a:lnTo>
                  <a:lnTo>
                    <a:pt x="50" y="20"/>
                  </a:lnTo>
                  <a:lnTo>
                    <a:pt x="60" y="20"/>
                  </a:lnTo>
                  <a:lnTo>
                    <a:pt x="62" y="20"/>
                  </a:lnTo>
                  <a:lnTo>
                    <a:pt x="64" y="22"/>
                  </a:lnTo>
                  <a:lnTo>
                    <a:pt x="68" y="22"/>
                  </a:lnTo>
                  <a:lnTo>
                    <a:pt x="70" y="22"/>
                  </a:lnTo>
                  <a:lnTo>
                    <a:pt x="72" y="22"/>
                  </a:lnTo>
                  <a:lnTo>
                    <a:pt x="74" y="20"/>
                  </a:lnTo>
                  <a:lnTo>
                    <a:pt x="74" y="20"/>
                  </a:lnTo>
                  <a:lnTo>
                    <a:pt x="74" y="18"/>
                  </a:lnTo>
                  <a:lnTo>
                    <a:pt x="72" y="16"/>
                  </a:lnTo>
                  <a:lnTo>
                    <a:pt x="70" y="16"/>
                  </a:lnTo>
                  <a:lnTo>
                    <a:pt x="66" y="14"/>
                  </a:lnTo>
                  <a:lnTo>
                    <a:pt x="64" y="12"/>
                  </a:lnTo>
                  <a:lnTo>
                    <a:pt x="62" y="8"/>
                  </a:lnTo>
                  <a:lnTo>
                    <a:pt x="60" y="4"/>
                  </a:lnTo>
                  <a:lnTo>
                    <a:pt x="60" y="2"/>
                  </a:lnTo>
                  <a:lnTo>
                    <a:pt x="58" y="0"/>
                  </a:lnTo>
                  <a:lnTo>
                    <a:pt x="58" y="0"/>
                  </a:lnTo>
                  <a:lnTo>
                    <a:pt x="56" y="0"/>
                  </a:lnTo>
                  <a:lnTo>
                    <a:pt x="54" y="2"/>
                  </a:lnTo>
                  <a:lnTo>
                    <a:pt x="50" y="2"/>
                  </a:lnTo>
                  <a:lnTo>
                    <a:pt x="46" y="4"/>
                  </a:lnTo>
                  <a:lnTo>
                    <a:pt x="40" y="6"/>
                  </a:lnTo>
                  <a:lnTo>
                    <a:pt x="36" y="8"/>
                  </a:lnTo>
                  <a:lnTo>
                    <a:pt x="28" y="8"/>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97" name="Freeform 455"/>
            <p:cNvSpPr/>
            <p:nvPr/>
          </p:nvSpPr>
          <p:spPr bwMode="gray">
            <a:xfrm>
              <a:off x="709263" y="4387754"/>
              <a:ext cx="59245" cy="196116"/>
            </a:xfrm>
            <a:custGeom>
              <a:avLst/>
              <a:gdLst>
                <a:gd name="T0" fmla="*/ 14 w 32"/>
                <a:gd name="T1" fmla="*/ 0 h 106"/>
                <a:gd name="T2" fmla="*/ 14 w 32"/>
                <a:gd name="T3" fmla="*/ 0 h 106"/>
                <a:gd name="T4" fmla="*/ 12 w 32"/>
                <a:gd name="T5" fmla="*/ 0 h 106"/>
                <a:gd name="T6" fmla="*/ 8 w 32"/>
                <a:gd name="T7" fmla="*/ 2 h 106"/>
                <a:gd name="T8" fmla="*/ 6 w 32"/>
                <a:gd name="T9" fmla="*/ 4 h 106"/>
                <a:gd name="T10" fmla="*/ 4 w 32"/>
                <a:gd name="T11" fmla="*/ 6 h 106"/>
                <a:gd name="T12" fmla="*/ 4 w 32"/>
                <a:gd name="T13" fmla="*/ 8 h 106"/>
                <a:gd name="T14" fmla="*/ 4 w 32"/>
                <a:gd name="T15" fmla="*/ 10 h 106"/>
                <a:gd name="T16" fmla="*/ 2 w 32"/>
                <a:gd name="T17" fmla="*/ 12 h 106"/>
                <a:gd name="T18" fmla="*/ 0 w 32"/>
                <a:gd name="T19" fmla="*/ 12 h 106"/>
                <a:gd name="T20" fmla="*/ 0 w 32"/>
                <a:gd name="T21" fmla="*/ 14 h 106"/>
                <a:gd name="T22" fmla="*/ 2 w 32"/>
                <a:gd name="T23" fmla="*/ 18 h 106"/>
                <a:gd name="T24" fmla="*/ 2 w 32"/>
                <a:gd name="T25" fmla="*/ 24 h 106"/>
                <a:gd name="T26" fmla="*/ 4 w 32"/>
                <a:gd name="T27" fmla="*/ 28 h 106"/>
                <a:gd name="T28" fmla="*/ 6 w 32"/>
                <a:gd name="T29" fmla="*/ 32 h 106"/>
                <a:gd name="T30" fmla="*/ 6 w 32"/>
                <a:gd name="T31" fmla="*/ 36 h 106"/>
                <a:gd name="T32" fmla="*/ 6 w 32"/>
                <a:gd name="T33" fmla="*/ 40 h 106"/>
                <a:gd name="T34" fmla="*/ 6 w 32"/>
                <a:gd name="T35" fmla="*/ 44 h 106"/>
                <a:gd name="T36" fmla="*/ 8 w 32"/>
                <a:gd name="T37" fmla="*/ 50 h 106"/>
                <a:gd name="T38" fmla="*/ 6 w 32"/>
                <a:gd name="T39" fmla="*/ 58 h 106"/>
                <a:gd name="T40" fmla="*/ 6 w 32"/>
                <a:gd name="T41" fmla="*/ 58 h 106"/>
                <a:gd name="T42" fmla="*/ 6 w 32"/>
                <a:gd name="T43" fmla="*/ 62 h 106"/>
                <a:gd name="T44" fmla="*/ 4 w 32"/>
                <a:gd name="T45" fmla="*/ 68 h 106"/>
                <a:gd name="T46" fmla="*/ 4 w 32"/>
                <a:gd name="T47" fmla="*/ 74 h 106"/>
                <a:gd name="T48" fmla="*/ 2 w 32"/>
                <a:gd name="T49" fmla="*/ 80 h 106"/>
                <a:gd name="T50" fmla="*/ 2 w 32"/>
                <a:gd name="T51" fmla="*/ 88 h 106"/>
                <a:gd name="T52" fmla="*/ 10 w 32"/>
                <a:gd name="T53" fmla="*/ 104 h 106"/>
                <a:gd name="T54" fmla="*/ 28 w 32"/>
                <a:gd name="T55" fmla="*/ 106 h 106"/>
                <a:gd name="T56" fmla="*/ 28 w 32"/>
                <a:gd name="T57" fmla="*/ 102 h 106"/>
                <a:gd name="T58" fmla="*/ 30 w 32"/>
                <a:gd name="T59" fmla="*/ 88 h 106"/>
                <a:gd name="T60" fmla="*/ 32 w 32"/>
                <a:gd name="T61" fmla="*/ 74 h 106"/>
                <a:gd name="T62" fmla="*/ 32 w 32"/>
                <a:gd name="T63" fmla="*/ 62 h 106"/>
                <a:gd name="T64" fmla="*/ 32 w 32"/>
                <a:gd name="T65" fmla="*/ 50 h 106"/>
                <a:gd name="T66" fmla="*/ 30 w 32"/>
                <a:gd name="T67" fmla="*/ 40 h 106"/>
                <a:gd name="T68" fmla="*/ 30 w 32"/>
                <a:gd name="T69" fmla="*/ 36 h 106"/>
                <a:gd name="T70" fmla="*/ 24 w 32"/>
                <a:gd name="T71" fmla="*/ 8 h 106"/>
                <a:gd name="T72" fmla="*/ 20 w 32"/>
                <a:gd name="T73" fmla="*/ 2 h 106"/>
                <a:gd name="T74" fmla="*/ 14 w 32"/>
                <a:gd name="T75"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 h="106">
                  <a:moveTo>
                    <a:pt x="14" y="0"/>
                  </a:moveTo>
                  <a:lnTo>
                    <a:pt x="14" y="0"/>
                  </a:lnTo>
                  <a:lnTo>
                    <a:pt x="12" y="0"/>
                  </a:lnTo>
                  <a:lnTo>
                    <a:pt x="8" y="2"/>
                  </a:lnTo>
                  <a:lnTo>
                    <a:pt x="6" y="4"/>
                  </a:lnTo>
                  <a:lnTo>
                    <a:pt x="4" y="6"/>
                  </a:lnTo>
                  <a:lnTo>
                    <a:pt x="4" y="8"/>
                  </a:lnTo>
                  <a:lnTo>
                    <a:pt x="4" y="10"/>
                  </a:lnTo>
                  <a:lnTo>
                    <a:pt x="2" y="12"/>
                  </a:lnTo>
                  <a:lnTo>
                    <a:pt x="0" y="12"/>
                  </a:lnTo>
                  <a:lnTo>
                    <a:pt x="0" y="14"/>
                  </a:lnTo>
                  <a:lnTo>
                    <a:pt x="2" y="18"/>
                  </a:lnTo>
                  <a:lnTo>
                    <a:pt x="2" y="24"/>
                  </a:lnTo>
                  <a:lnTo>
                    <a:pt x="4" y="28"/>
                  </a:lnTo>
                  <a:lnTo>
                    <a:pt x="6" y="32"/>
                  </a:lnTo>
                  <a:lnTo>
                    <a:pt x="6" y="36"/>
                  </a:lnTo>
                  <a:lnTo>
                    <a:pt x="6" y="40"/>
                  </a:lnTo>
                  <a:lnTo>
                    <a:pt x="6" y="44"/>
                  </a:lnTo>
                  <a:lnTo>
                    <a:pt x="8" y="50"/>
                  </a:lnTo>
                  <a:lnTo>
                    <a:pt x="6" y="58"/>
                  </a:lnTo>
                  <a:lnTo>
                    <a:pt x="6" y="58"/>
                  </a:lnTo>
                  <a:lnTo>
                    <a:pt x="6" y="62"/>
                  </a:lnTo>
                  <a:lnTo>
                    <a:pt x="4" y="68"/>
                  </a:lnTo>
                  <a:lnTo>
                    <a:pt x="4" y="74"/>
                  </a:lnTo>
                  <a:lnTo>
                    <a:pt x="2" y="80"/>
                  </a:lnTo>
                  <a:lnTo>
                    <a:pt x="2" y="88"/>
                  </a:lnTo>
                  <a:lnTo>
                    <a:pt x="10" y="104"/>
                  </a:lnTo>
                  <a:lnTo>
                    <a:pt x="28" y="106"/>
                  </a:lnTo>
                  <a:lnTo>
                    <a:pt x="28" y="102"/>
                  </a:lnTo>
                  <a:lnTo>
                    <a:pt x="30" y="88"/>
                  </a:lnTo>
                  <a:lnTo>
                    <a:pt x="32" y="74"/>
                  </a:lnTo>
                  <a:lnTo>
                    <a:pt x="32" y="62"/>
                  </a:lnTo>
                  <a:lnTo>
                    <a:pt x="32" y="50"/>
                  </a:lnTo>
                  <a:lnTo>
                    <a:pt x="30" y="40"/>
                  </a:lnTo>
                  <a:lnTo>
                    <a:pt x="30" y="36"/>
                  </a:lnTo>
                  <a:lnTo>
                    <a:pt x="24" y="8"/>
                  </a:lnTo>
                  <a:lnTo>
                    <a:pt x="20" y="2"/>
                  </a:lnTo>
                  <a:lnTo>
                    <a:pt x="14"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98" name="Freeform 456"/>
            <p:cNvSpPr/>
            <p:nvPr/>
          </p:nvSpPr>
          <p:spPr bwMode="gray">
            <a:xfrm>
              <a:off x="746291" y="4387754"/>
              <a:ext cx="48136" cy="196116"/>
            </a:xfrm>
            <a:custGeom>
              <a:avLst/>
              <a:gdLst>
                <a:gd name="T0" fmla="*/ 0 w 26"/>
                <a:gd name="T1" fmla="*/ 2 h 106"/>
                <a:gd name="T2" fmla="*/ 0 w 26"/>
                <a:gd name="T3" fmla="*/ 2 h 106"/>
                <a:gd name="T4" fmla="*/ 4 w 26"/>
                <a:gd name="T5" fmla="*/ 0 h 106"/>
                <a:gd name="T6" fmla="*/ 8 w 26"/>
                <a:gd name="T7" fmla="*/ 2 h 106"/>
                <a:gd name="T8" fmla="*/ 14 w 26"/>
                <a:gd name="T9" fmla="*/ 2 h 106"/>
                <a:gd name="T10" fmla="*/ 14 w 26"/>
                <a:gd name="T11" fmla="*/ 4 h 106"/>
                <a:gd name="T12" fmla="*/ 14 w 26"/>
                <a:gd name="T13" fmla="*/ 6 h 106"/>
                <a:gd name="T14" fmla="*/ 14 w 26"/>
                <a:gd name="T15" fmla="*/ 8 h 106"/>
                <a:gd name="T16" fmla="*/ 14 w 26"/>
                <a:gd name="T17" fmla="*/ 10 h 106"/>
                <a:gd name="T18" fmla="*/ 16 w 26"/>
                <a:gd name="T19" fmla="*/ 12 h 106"/>
                <a:gd name="T20" fmla="*/ 18 w 26"/>
                <a:gd name="T21" fmla="*/ 14 h 106"/>
                <a:gd name="T22" fmla="*/ 18 w 26"/>
                <a:gd name="T23" fmla="*/ 14 h 106"/>
                <a:gd name="T24" fmla="*/ 20 w 26"/>
                <a:gd name="T25" fmla="*/ 18 h 106"/>
                <a:gd name="T26" fmla="*/ 24 w 26"/>
                <a:gd name="T27" fmla="*/ 22 h 106"/>
                <a:gd name="T28" fmla="*/ 24 w 26"/>
                <a:gd name="T29" fmla="*/ 28 h 106"/>
                <a:gd name="T30" fmla="*/ 26 w 26"/>
                <a:gd name="T31" fmla="*/ 36 h 106"/>
                <a:gd name="T32" fmla="*/ 26 w 26"/>
                <a:gd name="T33" fmla="*/ 42 h 106"/>
                <a:gd name="T34" fmla="*/ 26 w 26"/>
                <a:gd name="T35" fmla="*/ 56 h 106"/>
                <a:gd name="T36" fmla="*/ 26 w 26"/>
                <a:gd name="T37" fmla="*/ 74 h 106"/>
                <a:gd name="T38" fmla="*/ 26 w 26"/>
                <a:gd name="T39" fmla="*/ 90 h 106"/>
                <a:gd name="T40" fmla="*/ 26 w 26"/>
                <a:gd name="T41" fmla="*/ 96 h 106"/>
                <a:gd name="T42" fmla="*/ 24 w 26"/>
                <a:gd name="T43" fmla="*/ 96 h 106"/>
                <a:gd name="T44" fmla="*/ 20 w 26"/>
                <a:gd name="T45" fmla="*/ 98 h 106"/>
                <a:gd name="T46" fmla="*/ 18 w 26"/>
                <a:gd name="T47" fmla="*/ 100 h 106"/>
                <a:gd name="T48" fmla="*/ 14 w 26"/>
                <a:gd name="T49" fmla="*/ 102 h 106"/>
                <a:gd name="T50" fmla="*/ 8 w 26"/>
                <a:gd name="T51" fmla="*/ 106 h 106"/>
                <a:gd name="T52" fmla="*/ 8 w 26"/>
                <a:gd name="T53" fmla="*/ 102 h 106"/>
                <a:gd name="T54" fmla="*/ 10 w 26"/>
                <a:gd name="T55" fmla="*/ 88 h 106"/>
                <a:gd name="T56" fmla="*/ 12 w 26"/>
                <a:gd name="T57" fmla="*/ 74 h 106"/>
                <a:gd name="T58" fmla="*/ 12 w 26"/>
                <a:gd name="T59" fmla="*/ 60 h 106"/>
                <a:gd name="T60" fmla="*/ 10 w 26"/>
                <a:gd name="T61" fmla="*/ 48 h 106"/>
                <a:gd name="T62" fmla="*/ 10 w 26"/>
                <a:gd name="T63" fmla="*/ 40 h 106"/>
                <a:gd name="T64" fmla="*/ 10 w 26"/>
                <a:gd name="T65" fmla="*/ 34 h 106"/>
                <a:gd name="T66" fmla="*/ 8 w 26"/>
                <a:gd name="T67" fmla="*/ 28 h 106"/>
                <a:gd name="T68" fmla="*/ 6 w 26"/>
                <a:gd name="T69" fmla="*/ 10 h 106"/>
                <a:gd name="T70" fmla="*/ 4 w 26"/>
                <a:gd name="T71" fmla="*/ 10 h 106"/>
                <a:gd name="T72" fmla="*/ 4 w 26"/>
                <a:gd name="T73" fmla="*/ 8 h 106"/>
                <a:gd name="T74" fmla="*/ 2 w 26"/>
                <a:gd name="T75" fmla="*/ 4 h 106"/>
                <a:gd name="T76" fmla="*/ 2 w 26"/>
                <a:gd name="T77" fmla="*/ 2 h 106"/>
                <a:gd name="T78" fmla="*/ 0 w 26"/>
                <a:gd name="T79" fmla="*/ 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6" h="106">
                  <a:moveTo>
                    <a:pt x="0" y="2"/>
                  </a:moveTo>
                  <a:lnTo>
                    <a:pt x="0" y="2"/>
                  </a:lnTo>
                  <a:lnTo>
                    <a:pt x="4" y="0"/>
                  </a:lnTo>
                  <a:lnTo>
                    <a:pt x="8" y="2"/>
                  </a:lnTo>
                  <a:lnTo>
                    <a:pt x="14" y="2"/>
                  </a:lnTo>
                  <a:lnTo>
                    <a:pt x="14" y="4"/>
                  </a:lnTo>
                  <a:lnTo>
                    <a:pt x="14" y="6"/>
                  </a:lnTo>
                  <a:lnTo>
                    <a:pt x="14" y="8"/>
                  </a:lnTo>
                  <a:lnTo>
                    <a:pt x="14" y="10"/>
                  </a:lnTo>
                  <a:lnTo>
                    <a:pt x="16" y="12"/>
                  </a:lnTo>
                  <a:lnTo>
                    <a:pt x="18" y="14"/>
                  </a:lnTo>
                  <a:lnTo>
                    <a:pt x="18" y="14"/>
                  </a:lnTo>
                  <a:lnTo>
                    <a:pt x="20" y="18"/>
                  </a:lnTo>
                  <a:lnTo>
                    <a:pt x="24" y="22"/>
                  </a:lnTo>
                  <a:lnTo>
                    <a:pt x="24" y="28"/>
                  </a:lnTo>
                  <a:lnTo>
                    <a:pt x="26" y="36"/>
                  </a:lnTo>
                  <a:lnTo>
                    <a:pt x="26" y="42"/>
                  </a:lnTo>
                  <a:lnTo>
                    <a:pt x="26" y="56"/>
                  </a:lnTo>
                  <a:lnTo>
                    <a:pt x="26" y="74"/>
                  </a:lnTo>
                  <a:lnTo>
                    <a:pt x="26" y="90"/>
                  </a:lnTo>
                  <a:lnTo>
                    <a:pt x="26" y="96"/>
                  </a:lnTo>
                  <a:lnTo>
                    <a:pt x="24" y="96"/>
                  </a:lnTo>
                  <a:lnTo>
                    <a:pt x="20" y="98"/>
                  </a:lnTo>
                  <a:lnTo>
                    <a:pt x="18" y="100"/>
                  </a:lnTo>
                  <a:lnTo>
                    <a:pt x="14" y="102"/>
                  </a:lnTo>
                  <a:lnTo>
                    <a:pt x="8" y="106"/>
                  </a:lnTo>
                  <a:lnTo>
                    <a:pt x="8" y="102"/>
                  </a:lnTo>
                  <a:lnTo>
                    <a:pt x="10" y="88"/>
                  </a:lnTo>
                  <a:lnTo>
                    <a:pt x="12" y="74"/>
                  </a:lnTo>
                  <a:lnTo>
                    <a:pt x="12" y="60"/>
                  </a:lnTo>
                  <a:lnTo>
                    <a:pt x="10" y="48"/>
                  </a:lnTo>
                  <a:lnTo>
                    <a:pt x="10" y="40"/>
                  </a:lnTo>
                  <a:lnTo>
                    <a:pt x="10" y="34"/>
                  </a:lnTo>
                  <a:lnTo>
                    <a:pt x="8" y="28"/>
                  </a:lnTo>
                  <a:lnTo>
                    <a:pt x="6" y="10"/>
                  </a:lnTo>
                  <a:lnTo>
                    <a:pt x="4" y="10"/>
                  </a:lnTo>
                  <a:lnTo>
                    <a:pt x="4" y="8"/>
                  </a:lnTo>
                  <a:lnTo>
                    <a:pt x="2" y="4"/>
                  </a:lnTo>
                  <a:lnTo>
                    <a:pt x="2" y="2"/>
                  </a:lnTo>
                  <a:lnTo>
                    <a:pt x="0" y="2"/>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99" name="Freeform 457"/>
            <p:cNvSpPr/>
            <p:nvPr/>
          </p:nvSpPr>
          <p:spPr bwMode="gray">
            <a:xfrm>
              <a:off x="768508" y="4376653"/>
              <a:ext cx="77759" cy="188715"/>
            </a:xfrm>
            <a:custGeom>
              <a:avLst/>
              <a:gdLst>
                <a:gd name="T0" fmla="*/ 14 w 42"/>
                <a:gd name="T1" fmla="*/ 102 h 102"/>
                <a:gd name="T2" fmla="*/ 14 w 42"/>
                <a:gd name="T3" fmla="*/ 96 h 102"/>
                <a:gd name="T4" fmla="*/ 14 w 42"/>
                <a:gd name="T5" fmla="*/ 82 h 102"/>
                <a:gd name="T6" fmla="*/ 14 w 42"/>
                <a:gd name="T7" fmla="*/ 64 h 102"/>
                <a:gd name="T8" fmla="*/ 14 w 42"/>
                <a:gd name="T9" fmla="*/ 46 h 102"/>
                <a:gd name="T10" fmla="*/ 14 w 42"/>
                <a:gd name="T11" fmla="*/ 36 h 102"/>
                <a:gd name="T12" fmla="*/ 12 w 42"/>
                <a:gd name="T13" fmla="*/ 30 h 102"/>
                <a:gd name="T14" fmla="*/ 8 w 42"/>
                <a:gd name="T15" fmla="*/ 24 h 102"/>
                <a:gd name="T16" fmla="*/ 6 w 42"/>
                <a:gd name="T17" fmla="*/ 20 h 102"/>
                <a:gd name="T18" fmla="*/ 2 w 42"/>
                <a:gd name="T19" fmla="*/ 18 h 102"/>
                <a:gd name="T20" fmla="*/ 0 w 42"/>
                <a:gd name="T21" fmla="*/ 12 h 102"/>
                <a:gd name="T22" fmla="*/ 2 w 42"/>
                <a:gd name="T23" fmla="*/ 8 h 102"/>
                <a:gd name="T24" fmla="*/ 14 w 42"/>
                <a:gd name="T25" fmla="*/ 8 h 102"/>
                <a:gd name="T26" fmla="*/ 16 w 42"/>
                <a:gd name="T27" fmla="*/ 0 h 102"/>
                <a:gd name="T28" fmla="*/ 28 w 42"/>
                <a:gd name="T29" fmla="*/ 10 h 102"/>
                <a:gd name="T30" fmla="*/ 30 w 42"/>
                <a:gd name="T31" fmla="*/ 12 h 102"/>
                <a:gd name="T32" fmla="*/ 34 w 42"/>
                <a:gd name="T33" fmla="*/ 16 h 102"/>
                <a:gd name="T34" fmla="*/ 40 w 42"/>
                <a:gd name="T35" fmla="*/ 22 h 102"/>
                <a:gd name="T36" fmla="*/ 42 w 42"/>
                <a:gd name="T37" fmla="*/ 34 h 102"/>
                <a:gd name="T38" fmla="*/ 38 w 42"/>
                <a:gd name="T39" fmla="*/ 48 h 102"/>
                <a:gd name="T40" fmla="*/ 38 w 42"/>
                <a:gd name="T41" fmla="*/ 52 h 102"/>
                <a:gd name="T42" fmla="*/ 36 w 42"/>
                <a:gd name="T43" fmla="*/ 64 h 102"/>
                <a:gd name="T44" fmla="*/ 36 w 42"/>
                <a:gd name="T45" fmla="*/ 82 h 102"/>
                <a:gd name="T46" fmla="*/ 34 w 42"/>
                <a:gd name="T47" fmla="*/ 98 h 102"/>
                <a:gd name="T48" fmla="*/ 14 w 42"/>
                <a:gd name="T49" fmla="*/ 10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 h="102">
                  <a:moveTo>
                    <a:pt x="14" y="102"/>
                  </a:moveTo>
                  <a:lnTo>
                    <a:pt x="14" y="96"/>
                  </a:lnTo>
                  <a:lnTo>
                    <a:pt x="14" y="82"/>
                  </a:lnTo>
                  <a:lnTo>
                    <a:pt x="14" y="64"/>
                  </a:lnTo>
                  <a:lnTo>
                    <a:pt x="14" y="46"/>
                  </a:lnTo>
                  <a:lnTo>
                    <a:pt x="14" y="36"/>
                  </a:lnTo>
                  <a:lnTo>
                    <a:pt x="12" y="30"/>
                  </a:lnTo>
                  <a:lnTo>
                    <a:pt x="8" y="24"/>
                  </a:lnTo>
                  <a:lnTo>
                    <a:pt x="6" y="20"/>
                  </a:lnTo>
                  <a:lnTo>
                    <a:pt x="2" y="18"/>
                  </a:lnTo>
                  <a:lnTo>
                    <a:pt x="0" y="12"/>
                  </a:lnTo>
                  <a:lnTo>
                    <a:pt x="2" y="8"/>
                  </a:lnTo>
                  <a:lnTo>
                    <a:pt x="14" y="8"/>
                  </a:lnTo>
                  <a:lnTo>
                    <a:pt x="16" y="0"/>
                  </a:lnTo>
                  <a:lnTo>
                    <a:pt x="28" y="10"/>
                  </a:lnTo>
                  <a:lnTo>
                    <a:pt x="30" y="12"/>
                  </a:lnTo>
                  <a:lnTo>
                    <a:pt x="34" y="16"/>
                  </a:lnTo>
                  <a:lnTo>
                    <a:pt x="40" y="22"/>
                  </a:lnTo>
                  <a:lnTo>
                    <a:pt x="42" y="34"/>
                  </a:lnTo>
                  <a:lnTo>
                    <a:pt x="38" y="48"/>
                  </a:lnTo>
                  <a:lnTo>
                    <a:pt x="38" y="52"/>
                  </a:lnTo>
                  <a:lnTo>
                    <a:pt x="36" y="64"/>
                  </a:lnTo>
                  <a:lnTo>
                    <a:pt x="36" y="82"/>
                  </a:lnTo>
                  <a:lnTo>
                    <a:pt x="34" y="98"/>
                  </a:lnTo>
                  <a:lnTo>
                    <a:pt x="14" y="102"/>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00" name="Freeform 458"/>
            <p:cNvSpPr/>
            <p:nvPr/>
          </p:nvSpPr>
          <p:spPr bwMode="gray">
            <a:xfrm>
              <a:off x="475987" y="3777204"/>
              <a:ext cx="292521" cy="233119"/>
            </a:xfrm>
            <a:custGeom>
              <a:avLst/>
              <a:gdLst>
                <a:gd name="T0" fmla="*/ 0 w 158"/>
                <a:gd name="T1" fmla="*/ 120 h 126"/>
                <a:gd name="T2" fmla="*/ 2 w 158"/>
                <a:gd name="T3" fmla="*/ 118 h 126"/>
                <a:gd name="T4" fmla="*/ 2 w 158"/>
                <a:gd name="T5" fmla="*/ 116 h 126"/>
                <a:gd name="T6" fmla="*/ 14 w 158"/>
                <a:gd name="T7" fmla="*/ 112 h 126"/>
                <a:gd name="T8" fmla="*/ 22 w 158"/>
                <a:gd name="T9" fmla="*/ 106 h 126"/>
                <a:gd name="T10" fmla="*/ 30 w 158"/>
                <a:gd name="T11" fmla="*/ 98 h 126"/>
                <a:gd name="T12" fmla="*/ 38 w 158"/>
                <a:gd name="T13" fmla="*/ 90 h 126"/>
                <a:gd name="T14" fmla="*/ 44 w 158"/>
                <a:gd name="T15" fmla="*/ 82 h 126"/>
                <a:gd name="T16" fmla="*/ 46 w 158"/>
                <a:gd name="T17" fmla="*/ 80 h 126"/>
                <a:gd name="T18" fmla="*/ 46 w 158"/>
                <a:gd name="T19" fmla="*/ 68 h 126"/>
                <a:gd name="T20" fmla="*/ 50 w 158"/>
                <a:gd name="T21" fmla="*/ 60 h 126"/>
                <a:gd name="T22" fmla="*/ 56 w 158"/>
                <a:gd name="T23" fmla="*/ 54 h 126"/>
                <a:gd name="T24" fmla="*/ 60 w 158"/>
                <a:gd name="T25" fmla="*/ 48 h 126"/>
                <a:gd name="T26" fmla="*/ 60 w 158"/>
                <a:gd name="T27" fmla="*/ 44 h 126"/>
                <a:gd name="T28" fmla="*/ 64 w 158"/>
                <a:gd name="T29" fmla="*/ 40 h 126"/>
                <a:gd name="T30" fmla="*/ 66 w 158"/>
                <a:gd name="T31" fmla="*/ 36 h 126"/>
                <a:gd name="T32" fmla="*/ 70 w 158"/>
                <a:gd name="T33" fmla="*/ 34 h 126"/>
                <a:gd name="T34" fmla="*/ 74 w 158"/>
                <a:gd name="T35" fmla="*/ 32 h 126"/>
                <a:gd name="T36" fmla="*/ 76 w 158"/>
                <a:gd name="T37" fmla="*/ 30 h 126"/>
                <a:gd name="T38" fmla="*/ 78 w 158"/>
                <a:gd name="T39" fmla="*/ 30 h 126"/>
                <a:gd name="T40" fmla="*/ 76 w 158"/>
                <a:gd name="T41" fmla="*/ 20 h 126"/>
                <a:gd name="T42" fmla="*/ 76 w 158"/>
                <a:gd name="T43" fmla="*/ 14 h 126"/>
                <a:gd name="T44" fmla="*/ 78 w 158"/>
                <a:gd name="T45" fmla="*/ 8 h 126"/>
                <a:gd name="T46" fmla="*/ 78 w 158"/>
                <a:gd name="T47" fmla="*/ 4 h 126"/>
                <a:gd name="T48" fmla="*/ 80 w 158"/>
                <a:gd name="T49" fmla="*/ 0 h 126"/>
                <a:gd name="T50" fmla="*/ 80 w 158"/>
                <a:gd name="T51" fmla="*/ 0 h 126"/>
                <a:gd name="T52" fmla="*/ 82 w 158"/>
                <a:gd name="T53" fmla="*/ 0 h 126"/>
                <a:gd name="T54" fmla="*/ 84 w 158"/>
                <a:gd name="T55" fmla="*/ 2 h 126"/>
                <a:gd name="T56" fmla="*/ 88 w 158"/>
                <a:gd name="T57" fmla="*/ 4 h 126"/>
                <a:gd name="T58" fmla="*/ 92 w 158"/>
                <a:gd name="T59" fmla="*/ 6 h 126"/>
                <a:gd name="T60" fmla="*/ 98 w 158"/>
                <a:gd name="T61" fmla="*/ 8 h 126"/>
                <a:gd name="T62" fmla="*/ 104 w 158"/>
                <a:gd name="T63" fmla="*/ 10 h 126"/>
                <a:gd name="T64" fmla="*/ 114 w 158"/>
                <a:gd name="T65" fmla="*/ 12 h 126"/>
                <a:gd name="T66" fmla="*/ 126 w 158"/>
                <a:gd name="T67" fmla="*/ 12 h 126"/>
                <a:gd name="T68" fmla="*/ 134 w 158"/>
                <a:gd name="T69" fmla="*/ 12 h 126"/>
                <a:gd name="T70" fmla="*/ 136 w 158"/>
                <a:gd name="T71" fmla="*/ 12 h 126"/>
                <a:gd name="T72" fmla="*/ 138 w 158"/>
                <a:gd name="T73" fmla="*/ 12 h 126"/>
                <a:gd name="T74" fmla="*/ 142 w 158"/>
                <a:gd name="T75" fmla="*/ 14 h 126"/>
                <a:gd name="T76" fmla="*/ 144 w 158"/>
                <a:gd name="T77" fmla="*/ 18 h 126"/>
                <a:gd name="T78" fmla="*/ 146 w 158"/>
                <a:gd name="T79" fmla="*/ 22 h 126"/>
                <a:gd name="T80" fmla="*/ 146 w 158"/>
                <a:gd name="T81" fmla="*/ 28 h 126"/>
                <a:gd name="T82" fmla="*/ 146 w 158"/>
                <a:gd name="T83" fmla="*/ 34 h 126"/>
                <a:gd name="T84" fmla="*/ 146 w 158"/>
                <a:gd name="T85" fmla="*/ 38 h 126"/>
                <a:gd name="T86" fmla="*/ 148 w 158"/>
                <a:gd name="T87" fmla="*/ 42 h 126"/>
                <a:gd name="T88" fmla="*/ 150 w 158"/>
                <a:gd name="T89" fmla="*/ 46 h 126"/>
                <a:gd name="T90" fmla="*/ 158 w 158"/>
                <a:gd name="T91" fmla="*/ 54 h 126"/>
                <a:gd name="T92" fmla="*/ 156 w 158"/>
                <a:gd name="T93" fmla="*/ 54 h 126"/>
                <a:gd name="T94" fmla="*/ 154 w 158"/>
                <a:gd name="T95" fmla="*/ 54 h 126"/>
                <a:gd name="T96" fmla="*/ 150 w 158"/>
                <a:gd name="T97" fmla="*/ 54 h 126"/>
                <a:gd name="T98" fmla="*/ 146 w 158"/>
                <a:gd name="T99" fmla="*/ 54 h 126"/>
                <a:gd name="T100" fmla="*/ 142 w 158"/>
                <a:gd name="T101" fmla="*/ 54 h 126"/>
                <a:gd name="T102" fmla="*/ 140 w 158"/>
                <a:gd name="T103" fmla="*/ 56 h 126"/>
                <a:gd name="T104" fmla="*/ 136 w 158"/>
                <a:gd name="T105" fmla="*/ 58 h 126"/>
                <a:gd name="T106" fmla="*/ 136 w 158"/>
                <a:gd name="T107" fmla="*/ 62 h 126"/>
                <a:gd name="T108" fmla="*/ 134 w 158"/>
                <a:gd name="T109" fmla="*/ 74 h 126"/>
                <a:gd name="T110" fmla="*/ 82 w 158"/>
                <a:gd name="T111" fmla="*/ 92 h 126"/>
                <a:gd name="T112" fmla="*/ 68 w 158"/>
                <a:gd name="T113" fmla="*/ 96 h 126"/>
                <a:gd name="T114" fmla="*/ 60 w 158"/>
                <a:gd name="T115" fmla="*/ 104 h 126"/>
                <a:gd name="T116" fmla="*/ 48 w 158"/>
                <a:gd name="T117" fmla="*/ 110 h 126"/>
                <a:gd name="T118" fmla="*/ 52 w 158"/>
                <a:gd name="T119" fmla="*/ 126 h 126"/>
                <a:gd name="T120" fmla="*/ 0 w 158"/>
                <a:gd name="T121" fmla="*/ 12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58" h="126">
                  <a:moveTo>
                    <a:pt x="0" y="120"/>
                  </a:moveTo>
                  <a:lnTo>
                    <a:pt x="2" y="118"/>
                  </a:lnTo>
                  <a:lnTo>
                    <a:pt x="2" y="116"/>
                  </a:lnTo>
                  <a:lnTo>
                    <a:pt x="14" y="112"/>
                  </a:lnTo>
                  <a:lnTo>
                    <a:pt x="22" y="106"/>
                  </a:lnTo>
                  <a:lnTo>
                    <a:pt x="30" y="98"/>
                  </a:lnTo>
                  <a:lnTo>
                    <a:pt x="38" y="90"/>
                  </a:lnTo>
                  <a:lnTo>
                    <a:pt x="44" y="82"/>
                  </a:lnTo>
                  <a:lnTo>
                    <a:pt x="46" y="80"/>
                  </a:lnTo>
                  <a:lnTo>
                    <a:pt x="46" y="68"/>
                  </a:lnTo>
                  <a:lnTo>
                    <a:pt x="50" y="60"/>
                  </a:lnTo>
                  <a:lnTo>
                    <a:pt x="56" y="54"/>
                  </a:lnTo>
                  <a:lnTo>
                    <a:pt x="60" y="48"/>
                  </a:lnTo>
                  <a:lnTo>
                    <a:pt x="60" y="44"/>
                  </a:lnTo>
                  <a:lnTo>
                    <a:pt x="64" y="40"/>
                  </a:lnTo>
                  <a:lnTo>
                    <a:pt x="66" y="36"/>
                  </a:lnTo>
                  <a:lnTo>
                    <a:pt x="70" y="34"/>
                  </a:lnTo>
                  <a:lnTo>
                    <a:pt x="74" y="32"/>
                  </a:lnTo>
                  <a:lnTo>
                    <a:pt x="76" y="30"/>
                  </a:lnTo>
                  <a:lnTo>
                    <a:pt x="78" y="30"/>
                  </a:lnTo>
                  <a:lnTo>
                    <a:pt x="76" y="20"/>
                  </a:lnTo>
                  <a:lnTo>
                    <a:pt x="76" y="14"/>
                  </a:lnTo>
                  <a:lnTo>
                    <a:pt x="78" y="8"/>
                  </a:lnTo>
                  <a:lnTo>
                    <a:pt x="78" y="4"/>
                  </a:lnTo>
                  <a:lnTo>
                    <a:pt x="80" y="0"/>
                  </a:lnTo>
                  <a:lnTo>
                    <a:pt x="80" y="0"/>
                  </a:lnTo>
                  <a:lnTo>
                    <a:pt x="82" y="0"/>
                  </a:lnTo>
                  <a:lnTo>
                    <a:pt x="84" y="2"/>
                  </a:lnTo>
                  <a:lnTo>
                    <a:pt x="88" y="4"/>
                  </a:lnTo>
                  <a:lnTo>
                    <a:pt x="92" y="6"/>
                  </a:lnTo>
                  <a:lnTo>
                    <a:pt x="98" y="8"/>
                  </a:lnTo>
                  <a:lnTo>
                    <a:pt x="104" y="10"/>
                  </a:lnTo>
                  <a:lnTo>
                    <a:pt x="114" y="12"/>
                  </a:lnTo>
                  <a:lnTo>
                    <a:pt x="126" y="12"/>
                  </a:lnTo>
                  <a:lnTo>
                    <a:pt x="134" y="12"/>
                  </a:lnTo>
                  <a:lnTo>
                    <a:pt x="136" y="12"/>
                  </a:lnTo>
                  <a:lnTo>
                    <a:pt x="138" y="12"/>
                  </a:lnTo>
                  <a:lnTo>
                    <a:pt x="142" y="14"/>
                  </a:lnTo>
                  <a:lnTo>
                    <a:pt x="144" y="18"/>
                  </a:lnTo>
                  <a:lnTo>
                    <a:pt x="146" y="22"/>
                  </a:lnTo>
                  <a:lnTo>
                    <a:pt x="146" y="28"/>
                  </a:lnTo>
                  <a:lnTo>
                    <a:pt x="146" y="34"/>
                  </a:lnTo>
                  <a:lnTo>
                    <a:pt x="146" y="38"/>
                  </a:lnTo>
                  <a:lnTo>
                    <a:pt x="148" y="42"/>
                  </a:lnTo>
                  <a:lnTo>
                    <a:pt x="150" y="46"/>
                  </a:lnTo>
                  <a:lnTo>
                    <a:pt x="158" y="54"/>
                  </a:lnTo>
                  <a:lnTo>
                    <a:pt x="156" y="54"/>
                  </a:lnTo>
                  <a:lnTo>
                    <a:pt x="154" y="54"/>
                  </a:lnTo>
                  <a:lnTo>
                    <a:pt x="150" y="54"/>
                  </a:lnTo>
                  <a:lnTo>
                    <a:pt x="146" y="54"/>
                  </a:lnTo>
                  <a:lnTo>
                    <a:pt x="142" y="54"/>
                  </a:lnTo>
                  <a:lnTo>
                    <a:pt x="140" y="56"/>
                  </a:lnTo>
                  <a:lnTo>
                    <a:pt x="136" y="58"/>
                  </a:lnTo>
                  <a:lnTo>
                    <a:pt x="136" y="62"/>
                  </a:lnTo>
                  <a:lnTo>
                    <a:pt x="134" y="74"/>
                  </a:lnTo>
                  <a:lnTo>
                    <a:pt x="82" y="92"/>
                  </a:lnTo>
                  <a:lnTo>
                    <a:pt x="68" y="96"/>
                  </a:lnTo>
                  <a:lnTo>
                    <a:pt x="60" y="104"/>
                  </a:lnTo>
                  <a:lnTo>
                    <a:pt x="48" y="110"/>
                  </a:lnTo>
                  <a:lnTo>
                    <a:pt x="52" y="126"/>
                  </a:lnTo>
                  <a:lnTo>
                    <a:pt x="0" y="12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01" name="Freeform 459"/>
            <p:cNvSpPr/>
            <p:nvPr/>
          </p:nvSpPr>
          <p:spPr bwMode="gray">
            <a:xfrm>
              <a:off x="953647" y="3736501"/>
              <a:ext cx="96273" cy="207217"/>
            </a:xfrm>
            <a:custGeom>
              <a:avLst/>
              <a:gdLst>
                <a:gd name="T0" fmla="*/ 8 w 52"/>
                <a:gd name="T1" fmla="*/ 12 h 112"/>
                <a:gd name="T2" fmla="*/ 6 w 52"/>
                <a:gd name="T3" fmla="*/ 18 h 112"/>
                <a:gd name="T4" fmla="*/ 4 w 52"/>
                <a:gd name="T5" fmla="*/ 28 h 112"/>
                <a:gd name="T6" fmla="*/ 4 w 52"/>
                <a:gd name="T7" fmla="*/ 32 h 112"/>
                <a:gd name="T8" fmla="*/ 2 w 52"/>
                <a:gd name="T9" fmla="*/ 38 h 112"/>
                <a:gd name="T10" fmla="*/ 0 w 52"/>
                <a:gd name="T11" fmla="*/ 40 h 112"/>
                <a:gd name="T12" fmla="*/ 0 w 52"/>
                <a:gd name="T13" fmla="*/ 46 h 112"/>
                <a:gd name="T14" fmla="*/ 2 w 52"/>
                <a:gd name="T15" fmla="*/ 50 h 112"/>
                <a:gd name="T16" fmla="*/ 2 w 52"/>
                <a:gd name="T17" fmla="*/ 54 h 112"/>
                <a:gd name="T18" fmla="*/ 2 w 52"/>
                <a:gd name="T19" fmla="*/ 58 h 112"/>
                <a:gd name="T20" fmla="*/ 6 w 52"/>
                <a:gd name="T21" fmla="*/ 64 h 112"/>
                <a:gd name="T22" fmla="*/ 8 w 52"/>
                <a:gd name="T23" fmla="*/ 64 h 112"/>
                <a:gd name="T24" fmla="*/ 10 w 52"/>
                <a:gd name="T25" fmla="*/ 68 h 112"/>
                <a:gd name="T26" fmla="*/ 14 w 52"/>
                <a:gd name="T27" fmla="*/ 88 h 112"/>
                <a:gd name="T28" fmla="*/ 22 w 52"/>
                <a:gd name="T29" fmla="*/ 112 h 112"/>
                <a:gd name="T30" fmla="*/ 26 w 52"/>
                <a:gd name="T31" fmla="*/ 108 h 112"/>
                <a:gd name="T32" fmla="*/ 34 w 52"/>
                <a:gd name="T33" fmla="*/ 102 h 112"/>
                <a:gd name="T34" fmla="*/ 40 w 52"/>
                <a:gd name="T35" fmla="*/ 96 h 112"/>
                <a:gd name="T36" fmla="*/ 40 w 52"/>
                <a:gd name="T37" fmla="*/ 92 h 112"/>
                <a:gd name="T38" fmla="*/ 38 w 52"/>
                <a:gd name="T39" fmla="*/ 88 h 112"/>
                <a:gd name="T40" fmla="*/ 38 w 52"/>
                <a:gd name="T41" fmla="*/ 84 h 112"/>
                <a:gd name="T42" fmla="*/ 44 w 52"/>
                <a:gd name="T43" fmla="*/ 82 h 112"/>
                <a:gd name="T44" fmla="*/ 48 w 52"/>
                <a:gd name="T45" fmla="*/ 76 h 112"/>
                <a:gd name="T46" fmla="*/ 46 w 52"/>
                <a:gd name="T47" fmla="*/ 68 h 112"/>
                <a:gd name="T48" fmla="*/ 44 w 52"/>
                <a:gd name="T49" fmla="*/ 62 h 112"/>
                <a:gd name="T50" fmla="*/ 42 w 52"/>
                <a:gd name="T51" fmla="*/ 60 h 112"/>
                <a:gd name="T52" fmla="*/ 42 w 52"/>
                <a:gd name="T53" fmla="*/ 54 h 112"/>
                <a:gd name="T54" fmla="*/ 44 w 52"/>
                <a:gd name="T55" fmla="*/ 50 h 112"/>
                <a:gd name="T56" fmla="*/ 48 w 52"/>
                <a:gd name="T57" fmla="*/ 46 h 112"/>
                <a:gd name="T58" fmla="*/ 50 w 52"/>
                <a:gd name="T59" fmla="*/ 44 h 112"/>
                <a:gd name="T60" fmla="*/ 50 w 52"/>
                <a:gd name="T61" fmla="*/ 42 h 112"/>
                <a:gd name="T62" fmla="*/ 48 w 52"/>
                <a:gd name="T63" fmla="*/ 40 h 112"/>
                <a:gd name="T64" fmla="*/ 46 w 52"/>
                <a:gd name="T65" fmla="*/ 36 h 112"/>
                <a:gd name="T66" fmla="*/ 44 w 52"/>
                <a:gd name="T67" fmla="*/ 28 h 112"/>
                <a:gd name="T68" fmla="*/ 46 w 52"/>
                <a:gd name="T69" fmla="*/ 24 h 112"/>
                <a:gd name="T70" fmla="*/ 52 w 52"/>
                <a:gd name="T71" fmla="*/ 20 h 112"/>
                <a:gd name="T72" fmla="*/ 32 w 52"/>
                <a:gd name="T73" fmla="*/ 2 h 112"/>
                <a:gd name="T74" fmla="*/ 30 w 52"/>
                <a:gd name="T75" fmla="*/ 0 h 112"/>
                <a:gd name="T76" fmla="*/ 22 w 52"/>
                <a:gd name="T77" fmla="*/ 2 h 112"/>
                <a:gd name="T78" fmla="*/ 16 w 52"/>
                <a:gd name="T79" fmla="*/ 4 h 112"/>
                <a:gd name="T80" fmla="*/ 12 w 52"/>
                <a:gd name="T81" fmla="*/ 8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2" h="112">
                  <a:moveTo>
                    <a:pt x="10" y="12"/>
                  </a:moveTo>
                  <a:lnTo>
                    <a:pt x="8" y="12"/>
                  </a:lnTo>
                  <a:lnTo>
                    <a:pt x="8" y="14"/>
                  </a:lnTo>
                  <a:lnTo>
                    <a:pt x="6" y="18"/>
                  </a:lnTo>
                  <a:lnTo>
                    <a:pt x="4" y="22"/>
                  </a:lnTo>
                  <a:lnTo>
                    <a:pt x="4" y="28"/>
                  </a:lnTo>
                  <a:lnTo>
                    <a:pt x="4" y="30"/>
                  </a:lnTo>
                  <a:lnTo>
                    <a:pt x="4" y="32"/>
                  </a:lnTo>
                  <a:lnTo>
                    <a:pt x="4" y="36"/>
                  </a:lnTo>
                  <a:lnTo>
                    <a:pt x="2" y="38"/>
                  </a:lnTo>
                  <a:lnTo>
                    <a:pt x="0" y="40"/>
                  </a:lnTo>
                  <a:lnTo>
                    <a:pt x="0" y="40"/>
                  </a:lnTo>
                  <a:lnTo>
                    <a:pt x="0" y="42"/>
                  </a:lnTo>
                  <a:lnTo>
                    <a:pt x="0" y="46"/>
                  </a:lnTo>
                  <a:lnTo>
                    <a:pt x="0" y="48"/>
                  </a:lnTo>
                  <a:lnTo>
                    <a:pt x="2" y="50"/>
                  </a:lnTo>
                  <a:lnTo>
                    <a:pt x="2" y="52"/>
                  </a:lnTo>
                  <a:lnTo>
                    <a:pt x="2" y="54"/>
                  </a:lnTo>
                  <a:lnTo>
                    <a:pt x="2" y="56"/>
                  </a:lnTo>
                  <a:lnTo>
                    <a:pt x="2" y="58"/>
                  </a:lnTo>
                  <a:lnTo>
                    <a:pt x="4" y="62"/>
                  </a:lnTo>
                  <a:lnTo>
                    <a:pt x="6" y="64"/>
                  </a:lnTo>
                  <a:lnTo>
                    <a:pt x="6" y="64"/>
                  </a:lnTo>
                  <a:lnTo>
                    <a:pt x="8" y="64"/>
                  </a:lnTo>
                  <a:lnTo>
                    <a:pt x="10" y="66"/>
                  </a:lnTo>
                  <a:lnTo>
                    <a:pt x="10" y="68"/>
                  </a:lnTo>
                  <a:lnTo>
                    <a:pt x="12" y="76"/>
                  </a:lnTo>
                  <a:lnTo>
                    <a:pt x="14" y="88"/>
                  </a:lnTo>
                  <a:lnTo>
                    <a:pt x="18" y="102"/>
                  </a:lnTo>
                  <a:lnTo>
                    <a:pt x="22" y="112"/>
                  </a:lnTo>
                  <a:lnTo>
                    <a:pt x="24" y="112"/>
                  </a:lnTo>
                  <a:lnTo>
                    <a:pt x="26" y="108"/>
                  </a:lnTo>
                  <a:lnTo>
                    <a:pt x="30" y="106"/>
                  </a:lnTo>
                  <a:lnTo>
                    <a:pt x="34" y="102"/>
                  </a:lnTo>
                  <a:lnTo>
                    <a:pt x="36" y="98"/>
                  </a:lnTo>
                  <a:lnTo>
                    <a:pt x="40" y="96"/>
                  </a:lnTo>
                  <a:lnTo>
                    <a:pt x="40" y="92"/>
                  </a:lnTo>
                  <a:lnTo>
                    <a:pt x="40" y="92"/>
                  </a:lnTo>
                  <a:lnTo>
                    <a:pt x="38" y="90"/>
                  </a:lnTo>
                  <a:lnTo>
                    <a:pt x="38" y="88"/>
                  </a:lnTo>
                  <a:lnTo>
                    <a:pt x="38" y="86"/>
                  </a:lnTo>
                  <a:lnTo>
                    <a:pt x="38" y="84"/>
                  </a:lnTo>
                  <a:lnTo>
                    <a:pt x="42" y="82"/>
                  </a:lnTo>
                  <a:lnTo>
                    <a:pt x="44" y="82"/>
                  </a:lnTo>
                  <a:lnTo>
                    <a:pt x="46" y="80"/>
                  </a:lnTo>
                  <a:lnTo>
                    <a:pt x="48" y="76"/>
                  </a:lnTo>
                  <a:lnTo>
                    <a:pt x="48" y="72"/>
                  </a:lnTo>
                  <a:lnTo>
                    <a:pt x="46" y="68"/>
                  </a:lnTo>
                  <a:lnTo>
                    <a:pt x="46" y="64"/>
                  </a:lnTo>
                  <a:lnTo>
                    <a:pt x="44" y="62"/>
                  </a:lnTo>
                  <a:lnTo>
                    <a:pt x="44" y="60"/>
                  </a:lnTo>
                  <a:lnTo>
                    <a:pt x="42" y="60"/>
                  </a:lnTo>
                  <a:lnTo>
                    <a:pt x="42" y="56"/>
                  </a:lnTo>
                  <a:lnTo>
                    <a:pt x="42" y="54"/>
                  </a:lnTo>
                  <a:lnTo>
                    <a:pt x="44" y="50"/>
                  </a:lnTo>
                  <a:lnTo>
                    <a:pt x="44" y="50"/>
                  </a:lnTo>
                  <a:lnTo>
                    <a:pt x="46" y="48"/>
                  </a:lnTo>
                  <a:lnTo>
                    <a:pt x="48" y="46"/>
                  </a:lnTo>
                  <a:lnTo>
                    <a:pt x="50" y="46"/>
                  </a:lnTo>
                  <a:lnTo>
                    <a:pt x="50" y="44"/>
                  </a:lnTo>
                  <a:lnTo>
                    <a:pt x="50" y="44"/>
                  </a:lnTo>
                  <a:lnTo>
                    <a:pt x="50" y="42"/>
                  </a:lnTo>
                  <a:lnTo>
                    <a:pt x="48" y="40"/>
                  </a:lnTo>
                  <a:lnTo>
                    <a:pt x="48" y="40"/>
                  </a:lnTo>
                  <a:lnTo>
                    <a:pt x="46" y="38"/>
                  </a:lnTo>
                  <a:lnTo>
                    <a:pt x="46" y="36"/>
                  </a:lnTo>
                  <a:lnTo>
                    <a:pt x="44" y="32"/>
                  </a:lnTo>
                  <a:lnTo>
                    <a:pt x="44" y="28"/>
                  </a:lnTo>
                  <a:lnTo>
                    <a:pt x="46" y="26"/>
                  </a:lnTo>
                  <a:lnTo>
                    <a:pt x="46" y="24"/>
                  </a:lnTo>
                  <a:lnTo>
                    <a:pt x="50" y="22"/>
                  </a:lnTo>
                  <a:lnTo>
                    <a:pt x="52" y="20"/>
                  </a:lnTo>
                  <a:lnTo>
                    <a:pt x="48" y="12"/>
                  </a:lnTo>
                  <a:lnTo>
                    <a:pt x="32" y="2"/>
                  </a:lnTo>
                  <a:lnTo>
                    <a:pt x="32" y="2"/>
                  </a:lnTo>
                  <a:lnTo>
                    <a:pt x="30" y="0"/>
                  </a:lnTo>
                  <a:lnTo>
                    <a:pt x="26" y="0"/>
                  </a:lnTo>
                  <a:lnTo>
                    <a:pt x="22" y="2"/>
                  </a:lnTo>
                  <a:lnTo>
                    <a:pt x="18" y="4"/>
                  </a:lnTo>
                  <a:lnTo>
                    <a:pt x="16" y="4"/>
                  </a:lnTo>
                  <a:lnTo>
                    <a:pt x="14" y="6"/>
                  </a:lnTo>
                  <a:lnTo>
                    <a:pt x="12" y="8"/>
                  </a:lnTo>
                  <a:lnTo>
                    <a:pt x="10" y="12"/>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02" name="Freeform 460"/>
            <p:cNvSpPr/>
            <p:nvPr/>
          </p:nvSpPr>
          <p:spPr bwMode="gray">
            <a:xfrm>
              <a:off x="994378" y="3851210"/>
              <a:ext cx="381388" cy="373730"/>
            </a:xfrm>
            <a:custGeom>
              <a:avLst/>
              <a:gdLst>
                <a:gd name="T0" fmla="*/ 200 w 206"/>
                <a:gd name="T1" fmla="*/ 34 h 202"/>
                <a:gd name="T2" fmla="*/ 192 w 206"/>
                <a:gd name="T3" fmla="*/ 30 h 202"/>
                <a:gd name="T4" fmla="*/ 182 w 206"/>
                <a:gd name="T5" fmla="*/ 24 h 202"/>
                <a:gd name="T6" fmla="*/ 174 w 206"/>
                <a:gd name="T7" fmla="*/ 22 h 202"/>
                <a:gd name="T8" fmla="*/ 170 w 206"/>
                <a:gd name="T9" fmla="*/ 22 h 202"/>
                <a:gd name="T10" fmla="*/ 162 w 206"/>
                <a:gd name="T11" fmla="*/ 22 h 202"/>
                <a:gd name="T12" fmla="*/ 148 w 206"/>
                <a:gd name="T13" fmla="*/ 26 h 202"/>
                <a:gd name="T14" fmla="*/ 138 w 206"/>
                <a:gd name="T15" fmla="*/ 28 h 202"/>
                <a:gd name="T16" fmla="*/ 136 w 206"/>
                <a:gd name="T17" fmla="*/ 34 h 202"/>
                <a:gd name="T18" fmla="*/ 138 w 206"/>
                <a:gd name="T19" fmla="*/ 42 h 202"/>
                <a:gd name="T20" fmla="*/ 140 w 206"/>
                <a:gd name="T21" fmla="*/ 46 h 202"/>
                <a:gd name="T22" fmla="*/ 138 w 206"/>
                <a:gd name="T23" fmla="*/ 54 h 202"/>
                <a:gd name="T24" fmla="*/ 122 w 206"/>
                <a:gd name="T25" fmla="*/ 56 h 202"/>
                <a:gd name="T26" fmla="*/ 106 w 206"/>
                <a:gd name="T27" fmla="*/ 52 h 202"/>
                <a:gd name="T28" fmla="*/ 96 w 206"/>
                <a:gd name="T29" fmla="*/ 44 h 202"/>
                <a:gd name="T30" fmla="*/ 88 w 206"/>
                <a:gd name="T31" fmla="*/ 36 h 202"/>
                <a:gd name="T32" fmla="*/ 84 w 206"/>
                <a:gd name="T33" fmla="*/ 26 h 202"/>
                <a:gd name="T34" fmla="*/ 80 w 206"/>
                <a:gd name="T35" fmla="*/ 18 h 202"/>
                <a:gd name="T36" fmla="*/ 78 w 206"/>
                <a:gd name="T37" fmla="*/ 16 h 202"/>
                <a:gd name="T38" fmla="*/ 56 w 206"/>
                <a:gd name="T39" fmla="*/ 10 h 202"/>
                <a:gd name="T40" fmla="*/ 46 w 206"/>
                <a:gd name="T41" fmla="*/ 6 h 202"/>
                <a:gd name="T42" fmla="*/ 38 w 206"/>
                <a:gd name="T43" fmla="*/ 4 h 202"/>
                <a:gd name="T44" fmla="*/ 24 w 206"/>
                <a:gd name="T45" fmla="*/ 0 h 202"/>
                <a:gd name="T46" fmla="*/ 24 w 206"/>
                <a:gd name="T47" fmla="*/ 4 h 202"/>
                <a:gd name="T48" fmla="*/ 26 w 206"/>
                <a:gd name="T49" fmla="*/ 12 h 202"/>
                <a:gd name="T50" fmla="*/ 24 w 206"/>
                <a:gd name="T51" fmla="*/ 18 h 202"/>
                <a:gd name="T52" fmla="*/ 22 w 206"/>
                <a:gd name="T53" fmla="*/ 20 h 202"/>
                <a:gd name="T54" fmla="*/ 18 w 206"/>
                <a:gd name="T55" fmla="*/ 20 h 202"/>
                <a:gd name="T56" fmla="*/ 16 w 206"/>
                <a:gd name="T57" fmla="*/ 22 h 202"/>
                <a:gd name="T58" fmla="*/ 18 w 206"/>
                <a:gd name="T59" fmla="*/ 30 h 202"/>
                <a:gd name="T60" fmla="*/ 18 w 206"/>
                <a:gd name="T61" fmla="*/ 30 h 202"/>
                <a:gd name="T62" fmla="*/ 16 w 206"/>
                <a:gd name="T63" fmla="*/ 34 h 202"/>
                <a:gd name="T64" fmla="*/ 12 w 206"/>
                <a:gd name="T65" fmla="*/ 40 h 202"/>
                <a:gd name="T66" fmla="*/ 6 w 206"/>
                <a:gd name="T67" fmla="*/ 46 h 202"/>
                <a:gd name="T68" fmla="*/ 2 w 206"/>
                <a:gd name="T69" fmla="*/ 50 h 202"/>
                <a:gd name="T70" fmla="*/ 0 w 206"/>
                <a:gd name="T71" fmla="*/ 50 h 202"/>
                <a:gd name="T72" fmla="*/ 2 w 206"/>
                <a:gd name="T73" fmla="*/ 54 h 202"/>
                <a:gd name="T74" fmla="*/ 4 w 206"/>
                <a:gd name="T75" fmla="*/ 60 h 202"/>
                <a:gd name="T76" fmla="*/ 4 w 206"/>
                <a:gd name="T77" fmla="*/ 72 h 202"/>
                <a:gd name="T78" fmla="*/ 6 w 206"/>
                <a:gd name="T79" fmla="*/ 80 h 202"/>
                <a:gd name="T80" fmla="*/ 8 w 206"/>
                <a:gd name="T81" fmla="*/ 82 h 202"/>
                <a:gd name="T82" fmla="*/ 12 w 206"/>
                <a:gd name="T83" fmla="*/ 88 h 202"/>
                <a:gd name="T84" fmla="*/ 12 w 206"/>
                <a:gd name="T85" fmla="*/ 96 h 202"/>
                <a:gd name="T86" fmla="*/ 12 w 206"/>
                <a:gd name="T87" fmla="*/ 106 h 202"/>
                <a:gd name="T88" fmla="*/ 10 w 206"/>
                <a:gd name="T89" fmla="*/ 108 h 202"/>
                <a:gd name="T90" fmla="*/ 14 w 206"/>
                <a:gd name="T91" fmla="*/ 112 h 202"/>
                <a:gd name="T92" fmla="*/ 14 w 206"/>
                <a:gd name="T93" fmla="*/ 122 h 202"/>
                <a:gd name="T94" fmla="*/ 30 w 206"/>
                <a:gd name="T95" fmla="*/ 142 h 202"/>
                <a:gd name="T96" fmla="*/ 36 w 206"/>
                <a:gd name="T97" fmla="*/ 142 h 202"/>
                <a:gd name="T98" fmla="*/ 40 w 206"/>
                <a:gd name="T99" fmla="*/ 146 h 202"/>
                <a:gd name="T100" fmla="*/ 44 w 206"/>
                <a:gd name="T101" fmla="*/ 152 h 202"/>
                <a:gd name="T102" fmla="*/ 48 w 206"/>
                <a:gd name="T103" fmla="*/ 158 h 202"/>
                <a:gd name="T104" fmla="*/ 184 w 206"/>
                <a:gd name="T105" fmla="*/ 202 h 202"/>
                <a:gd name="T106" fmla="*/ 206 w 206"/>
                <a:gd name="T107" fmla="*/ 184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06" h="202">
                  <a:moveTo>
                    <a:pt x="206" y="34"/>
                  </a:moveTo>
                  <a:lnTo>
                    <a:pt x="200" y="34"/>
                  </a:lnTo>
                  <a:lnTo>
                    <a:pt x="196" y="32"/>
                  </a:lnTo>
                  <a:lnTo>
                    <a:pt x="192" y="30"/>
                  </a:lnTo>
                  <a:lnTo>
                    <a:pt x="186" y="26"/>
                  </a:lnTo>
                  <a:lnTo>
                    <a:pt x="182" y="24"/>
                  </a:lnTo>
                  <a:lnTo>
                    <a:pt x="176" y="24"/>
                  </a:lnTo>
                  <a:lnTo>
                    <a:pt x="174" y="22"/>
                  </a:lnTo>
                  <a:lnTo>
                    <a:pt x="172" y="22"/>
                  </a:lnTo>
                  <a:lnTo>
                    <a:pt x="170" y="22"/>
                  </a:lnTo>
                  <a:lnTo>
                    <a:pt x="166" y="22"/>
                  </a:lnTo>
                  <a:lnTo>
                    <a:pt x="162" y="22"/>
                  </a:lnTo>
                  <a:lnTo>
                    <a:pt x="154" y="24"/>
                  </a:lnTo>
                  <a:lnTo>
                    <a:pt x="148" y="26"/>
                  </a:lnTo>
                  <a:lnTo>
                    <a:pt x="142" y="26"/>
                  </a:lnTo>
                  <a:lnTo>
                    <a:pt x="138" y="28"/>
                  </a:lnTo>
                  <a:lnTo>
                    <a:pt x="138" y="32"/>
                  </a:lnTo>
                  <a:lnTo>
                    <a:pt x="136" y="34"/>
                  </a:lnTo>
                  <a:lnTo>
                    <a:pt x="138" y="38"/>
                  </a:lnTo>
                  <a:lnTo>
                    <a:pt x="138" y="42"/>
                  </a:lnTo>
                  <a:lnTo>
                    <a:pt x="140" y="44"/>
                  </a:lnTo>
                  <a:lnTo>
                    <a:pt x="140" y="46"/>
                  </a:lnTo>
                  <a:lnTo>
                    <a:pt x="140" y="46"/>
                  </a:lnTo>
                  <a:lnTo>
                    <a:pt x="138" y="54"/>
                  </a:lnTo>
                  <a:lnTo>
                    <a:pt x="132" y="56"/>
                  </a:lnTo>
                  <a:lnTo>
                    <a:pt x="122" y="56"/>
                  </a:lnTo>
                  <a:lnTo>
                    <a:pt x="114" y="54"/>
                  </a:lnTo>
                  <a:lnTo>
                    <a:pt x="106" y="52"/>
                  </a:lnTo>
                  <a:lnTo>
                    <a:pt x="100" y="48"/>
                  </a:lnTo>
                  <a:lnTo>
                    <a:pt x="96" y="44"/>
                  </a:lnTo>
                  <a:lnTo>
                    <a:pt x="90" y="40"/>
                  </a:lnTo>
                  <a:lnTo>
                    <a:pt x="88" y="36"/>
                  </a:lnTo>
                  <a:lnTo>
                    <a:pt x="86" y="30"/>
                  </a:lnTo>
                  <a:lnTo>
                    <a:pt x="84" y="26"/>
                  </a:lnTo>
                  <a:lnTo>
                    <a:pt x="82" y="22"/>
                  </a:lnTo>
                  <a:lnTo>
                    <a:pt x="80" y="18"/>
                  </a:lnTo>
                  <a:lnTo>
                    <a:pt x="78" y="16"/>
                  </a:lnTo>
                  <a:lnTo>
                    <a:pt x="78" y="16"/>
                  </a:lnTo>
                  <a:lnTo>
                    <a:pt x="58" y="12"/>
                  </a:lnTo>
                  <a:lnTo>
                    <a:pt x="56" y="10"/>
                  </a:lnTo>
                  <a:lnTo>
                    <a:pt x="52" y="8"/>
                  </a:lnTo>
                  <a:lnTo>
                    <a:pt x="46" y="6"/>
                  </a:lnTo>
                  <a:lnTo>
                    <a:pt x="42" y="4"/>
                  </a:lnTo>
                  <a:lnTo>
                    <a:pt x="38" y="4"/>
                  </a:lnTo>
                  <a:lnTo>
                    <a:pt x="38" y="4"/>
                  </a:lnTo>
                  <a:lnTo>
                    <a:pt x="24" y="0"/>
                  </a:lnTo>
                  <a:lnTo>
                    <a:pt x="24" y="2"/>
                  </a:lnTo>
                  <a:lnTo>
                    <a:pt x="24" y="4"/>
                  </a:lnTo>
                  <a:lnTo>
                    <a:pt x="26" y="8"/>
                  </a:lnTo>
                  <a:lnTo>
                    <a:pt x="26" y="12"/>
                  </a:lnTo>
                  <a:lnTo>
                    <a:pt x="26" y="16"/>
                  </a:lnTo>
                  <a:lnTo>
                    <a:pt x="24" y="18"/>
                  </a:lnTo>
                  <a:lnTo>
                    <a:pt x="24" y="18"/>
                  </a:lnTo>
                  <a:lnTo>
                    <a:pt x="22" y="20"/>
                  </a:lnTo>
                  <a:lnTo>
                    <a:pt x="20" y="20"/>
                  </a:lnTo>
                  <a:lnTo>
                    <a:pt x="18" y="20"/>
                  </a:lnTo>
                  <a:lnTo>
                    <a:pt x="18" y="22"/>
                  </a:lnTo>
                  <a:lnTo>
                    <a:pt x="16" y="22"/>
                  </a:lnTo>
                  <a:lnTo>
                    <a:pt x="16" y="26"/>
                  </a:lnTo>
                  <a:lnTo>
                    <a:pt x="18" y="30"/>
                  </a:lnTo>
                  <a:lnTo>
                    <a:pt x="18" y="30"/>
                  </a:lnTo>
                  <a:lnTo>
                    <a:pt x="18" y="30"/>
                  </a:lnTo>
                  <a:lnTo>
                    <a:pt x="18" y="32"/>
                  </a:lnTo>
                  <a:lnTo>
                    <a:pt x="16" y="34"/>
                  </a:lnTo>
                  <a:lnTo>
                    <a:pt x="14" y="36"/>
                  </a:lnTo>
                  <a:lnTo>
                    <a:pt x="12" y="40"/>
                  </a:lnTo>
                  <a:lnTo>
                    <a:pt x="8" y="42"/>
                  </a:lnTo>
                  <a:lnTo>
                    <a:pt x="6" y="46"/>
                  </a:lnTo>
                  <a:lnTo>
                    <a:pt x="2" y="48"/>
                  </a:lnTo>
                  <a:lnTo>
                    <a:pt x="2" y="50"/>
                  </a:lnTo>
                  <a:lnTo>
                    <a:pt x="0" y="50"/>
                  </a:lnTo>
                  <a:lnTo>
                    <a:pt x="0" y="50"/>
                  </a:lnTo>
                  <a:lnTo>
                    <a:pt x="2" y="50"/>
                  </a:lnTo>
                  <a:lnTo>
                    <a:pt x="2" y="54"/>
                  </a:lnTo>
                  <a:lnTo>
                    <a:pt x="2" y="56"/>
                  </a:lnTo>
                  <a:lnTo>
                    <a:pt x="4" y="60"/>
                  </a:lnTo>
                  <a:lnTo>
                    <a:pt x="4" y="66"/>
                  </a:lnTo>
                  <a:lnTo>
                    <a:pt x="4" y="72"/>
                  </a:lnTo>
                  <a:lnTo>
                    <a:pt x="6" y="76"/>
                  </a:lnTo>
                  <a:lnTo>
                    <a:pt x="6" y="80"/>
                  </a:lnTo>
                  <a:lnTo>
                    <a:pt x="6" y="80"/>
                  </a:lnTo>
                  <a:lnTo>
                    <a:pt x="8" y="82"/>
                  </a:lnTo>
                  <a:lnTo>
                    <a:pt x="10" y="84"/>
                  </a:lnTo>
                  <a:lnTo>
                    <a:pt x="12" y="88"/>
                  </a:lnTo>
                  <a:lnTo>
                    <a:pt x="12" y="92"/>
                  </a:lnTo>
                  <a:lnTo>
                    <a:pt x="12" y="96"/>
                  </a:lnTo>
                  <a:lnTo>
                    <a:pt x="12" y="102"/>
                  </a:lnTo>
                  <a:lnTo>
                    <a:pt x="12" y="106"/>
                  </a:lnTo>
                  <a:lnTo>
                    <a:pt x="10" y="108"/>
                  </a:lnTo>
                  <a:lnTo>
                    <a:pt x="10" y="108"/>
                  </a:lnTo>
                  <a:lnTo>
                    <a:pt x="12" y="110"/>
                  </a:lnTo>
                  <a:lnTo>
                    <a:pt x="14" y="112"/>
                  </a:lnTo>
                  <a:lnTo>
                    <a:pt x="14" y="116"/>
                  </a:lnTo>
                  <a:lnTo>
                    <a:pt x="14" y="122"/>
                  </a:lnTo>
                  <a:lnTo>
                    <a:pt x="28" y="142"/>
                  </a:lnTo>
                  <a:lnTo>
                    <a:pt x="30" y="142"/>
                  </a:lnTo>
                  <a:lnTo>
                    <a:pt x="32" y="142"/>
                  </a:lnTo>
                  <a:lnTo>
                    <a:pt x="36" y="142"/>
                  </a:lnTo>
                  <a:lnTo>
                    <a:pt x="40" y="146"/>
                  </a:lnTo>
                  <a:lnTo>
                    <a:pt x="40" y="146"/>
                  </a:lnTo>
                  <a:lnTo>
                    <a:pt x="42" y="148"/>
                  </a:lnTo>
                  <a:lnTo>
                    <a:pt x="44" y="152"/>
                  </a:lnTo>
                  <a:lnTo>
                    <a:pt x="46" y="154"/>
                  </a:lnTo>
                  <a:lnTo>
                    <a:pt x="48" y="158"/>
                  </a:lnTo>
                  <a:lnTo>
                    <a:pt x="76" y="156"/>
                  </a:lnTo>
                  <a:lnTo>
                    <a:pt x="184" y="202"/>
                  </a:lnTo>
                  <a:lnTo>
                    <a:pt x="184" y="184"/>
                  </a:lnTo>
                  <a:lnTo>
                    <a:pt x="206" y="184"/>
                  </a:lnTo>
                  <a:lnTo>
                    <a:pt x="206" y="34"/>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03" name="Freeform 461"/>
            <p:cNvSpPr/>
            <p:nvPr/>
          </p:nvSpPr>
          <p:spPr bwMode="gray">
            <a:xfrm>
              <a:off x="831455" y="4372952"/>
              <a:ext cx="270304" cy="222018"/>
            </a:xfrm>
            <a:custGeom>
              <a:avLst/>
              <a:gdLst>
                <a:gd name="T0" fmla="*/ 142 w 146"/>
                <a:gd name="T1" fmla="*/ 0 h 120"/>
                <a:gd name="T2" fmla="*/ 132 w 146"/>
                <a:gd name="T3" fmla="*/ 2 h 120"/>
                <a:gd name="T4" fmla="*/ 124 w 146"/>
                <a:gd name="T5" fmla="*/ 6 h 120"/>
                <a:gd name="T6" fmla="*/ 120 w 146"/>
                <a:gd name="T7" fmla="*/ 8 h 120"/>
                <a:gd name="T8" fmla="*/ 96 w 146"/>
                <a:gd name="T9" fmla="*/ 4 h 120"/>
                <a:gd name="T10" fmla="*/ 84 w 146"/>
                <a:gd name="T11" fmla="*/ 8 h 120"/>
                <a:gd name="T12" fmla="*/ 76 w 146"/>
                <a:gd name="T13" fmla="*/ 6 h 120"/>
                <a:gd name="T14" fmla="*/ 68 w 146"/>
                <a:gd name="T15" fmla="*/ 12 h 120"/>
                <a:gd name="T16" fmla="*/ 62 w 146"/>
                <a:gd name="T17" fmla="*/ 16 h 120"/>
                <a:gd name="T18" fmla="*/ 58 w 146"/>
                <a:gd name="T19" fmla="*/ 14 h 120"/>
                <a:gd name="T20" fmla="*/ 50 w 146"/>
                <a:gd name="T21" fmla="*/ 10 h 120"/>
                <a:gd name="T22" fmla="*/ 42 w 146"/>
                <a:gd name="T23" fmla="*/ 8 h 120"/>
                <a:gd name="T24" fmla="*/ 40 w 146"/>
                <a:gd name="T25" fmla="*/ 6 h 120"/>
                <a:gd name="T26" fmla="*/ 38 w 146"/>
                <a:gd name="T27" fmla="*/ 6 h 120"/>
                <a:gd name="T28" fmla="*/ 30 w 146"/>
                <a:gd name="T29" fmla="*/ 6 h 120"/>
                <a:gd name="T30" fmla="*/ 16 w 146"/>
                <a:gd name="T31" fmla="*/ 8 h 120"/>
                <a:gd name="T32" fmla="*/ 6 w 146"/>
                <a:gd name="T33" fmla="*/ 14 h 120"/>
                <a:gd name="T34" fmla="*/ 2 w 146"/>
                <a:gd name="T35" fmla="*/ 20 h 120"/>
                <a:gd name="T36" fmla="*/ 4 w 146"/>
                <a:gd name="T37" fmla="*/ 22 h 120"/>
                <a:gd name="T38" fmla="*/ 6 w 146"/>
                <a:gd name="T39" fmla="*/ 28 h 120"/>
                <a:gd name="T40" fmla="*/ 6 w 146"/>
                <a:gd name="T41" fmla="*/ 40 h 120"/>
                <a:gd name="T42" fmla="*/ 6 w 146"/>
                <a:gd name="T43" fmla="*/ 48 h 120"/>
                <a:gd name="T44" fmla="*/ 2 w 146"/>
                <a:gd name="T45" fmla="*/ 54 h 120"/>
                <a:gd name="T46" fmla="*/ 0 w 146"/>
                <a:gd name="T47" fmla="*/ 64 h 120"/>
                <a:gd name="T48" fmla="*/ 0 w 146"/>
                <a:gd name="T49" fmla="*/ 100 h 120"/>
                <a:gd name="T50" fmla="*/ 16 w 146"/>
                <a:gd name="T51" fmla="*/ 100 h 120"/>
                <a:gd name="T52" fmla="*/ 34 w 146"/>
                <a:gd name="T53" fmla="*/ 112 h 120"/>
                <a:gd name="T54" fmla="*/ 52 w 146"/>
                <a:gd name="T55" fmla="*/ 118 h 120"/>
                <a:gd name="T56" fmla="*/ 76 w 146"/>
                <a:gd name="T57" fmla="*/ 120 h 120"/>
                <a:gd name="T58" fmla="*/ 94 w 146"/>
                <a:gd name="T59" fmla="*/ 102 h 120"/>
                <a:gd name="T60" fmla="*/ 96 w 146"/>
                <a:gd name="T61" fmla="*/ 86 h 120"/>
                <a:gd name="T62" fmla="*/ 100 w 146"/>
                <a:gd name="T63" fmla="*/ 80 h 120"/>
                <a:gd name="T64" fmla="*/ 108 w 146"/>
                <a:gd name="T65" fmla="*/ 72 h 120"/>
                <a:gd name="T66" fmla="*/ 118 w 146"/>
                <a:gd name="T67" fmla="*/ 68 h 120"/>
                <a:gd name="T68" fmla="*/ 122 w 146"/>
                <a:gd name="T69" fmla="*/ 72 h 120"/>
                <a:gd name="T70" fmla="*/ 126 w 146"/>
                <a:gd name="T71" fmla="*/ 72 h 120"/>
                <a:gd name="T72" fmla="*/ 132 w 146"/>
                <a:gd name="T73" fmla="*/ 68 h 120"/>
                <a:gd name="T74" fmla="*/ 138 w 146"/>
                <a:gd name="T75" fmla="*/ 56 h 120"/>
                <a:gd name="T76" fmla="*/ 142 w 146"/>
                <a:gd name="T77" fmla="*/ 46 h 120"/>
                <a:gd name="T78" fmla="*/ 144 w 146"/>
                <a:gd name="T79" fmla="*/ 36 h 120"/>
                <a:gd name="T80" fmla="*/ 146 w 146"/>
                <a:gd name="T81" fmla="*/ 24 h 120"/>
                <a:gd name="T82" fmla="*/ 144 w 146"/>
                <a:gd name="T83" fmla="*/ 14 h 120"/>
                <a:gd name="T84" fmla="*/ 146 w 146"/>
                <a:gd name="T85" fmla="*/ 4 h 120"/>
                <a:gd name="T86" fmla="*/ 146 w 146"/>
                <a:gd name="T87"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6" h="120">
                  <a:moveTo>
                    <a:pt x="146" y="0"/>
                  </a:moveTo>
                  <a:lnTo>
                    <a:pt x="142" y="0"/>
                  </a:lnTo>
                  <a:lnTo>
                    <a:pt x="136" y="0"/>
                  </a:lnTo>
                  <a:lnTo>
                    <a:pt x="132" y="2"/>
                  </a:lnTo>
                  <a:lnTo>
                    <a:pt x="126" y="4"/>
                  </a:lnTo>
                  <a:lnTo>
                    <a:pt x="124" y="6"/>
                  </a:lnTo>
                  <a:lnTo>
                    <a:pt x="120" y="6"/>
                  </a:lnTo>
                  <a:lnTo>
                    <a:pt x="120" y="8"/>
                  </a:lnTo>
                  <a:lnTo>
                    <a:pt x="108" y="2"/>
                  </a:lnTo>
                  <a:lnTo>
                    <a:pt x="96" y="4"/>
                  </a:lnTo>
                  <a:lnTo>
                    <a:pt x="88" y="6"/>
                  </a:lnTo>
                  <a:lnTo>
                    <a:pt x="84" y="8"/>
                  </a:lnTo>
                  <a:lnTo>
                    <a:pt x="80" y="6"/>
                  </a:lnTo>
                  <a:lnTo>
                    <a:pt x="76" y="6"/>
                  </a:lnTo>
                  <a:lnTo>
                    <a:pt x="70" y="8"/>
                  </a:lnTo>
                  <a:lnTo>
                    <a:pt x="68" y="12"/>
                  </a:lnTo>
                  <a:lnTo>
                    <a:pt x="64" y="14"/>
                  </a:lnTo>
                  <a:lnTo>
                    <a:pt x="62" y="16"/>
                  </a:lnTo>
                  <a:lnTo>
                    <a:pt x="62" y="16"/>
                  </a:lnTo>
                  <a:lnTo>
                    <a:pt x="58" y="14"/>
                  </a:lnTo>
                  <a:lnTo>
                    <a:pt x="54" y="10"/>
                  </a:lnTo>
                  <a:lnTo>
                    <a:pt x="50" y="10"/>
                  </a:lnTo>
                  <a:lnTo>
                    <a:pt x="46" y="8"/>
                  </a:lnTo>
                  <a:lnTo>
                    <a:pt x="42" y="8"/>
                  </a:lnTo>
                  <a:lnTo>
                    <a:pt x="40" y="6"/>
                  </a:lnTo>
                  <a:lnTo>
                    <a:pt x="40" y="6"/>
                  </a:lnTo>
                  <a:lnTo>
                    <a:pt x="40" y="6"/>
                  </a:lnTo>
                  <a:lnTo>
                    <a:pt x="38" y="6"/>
                  </a:lnTo>
                  <a:lnTo>
                    <a:pt x="34" y="6"/>
                  </a:lnTo>
                  <a:lnTo>
                    <a:pt x="30" y="6"/>
                  </a:lnTo>
                  <a:lnTo>
                    <a:pt x="22" y="6"/>
                  </a:lnTo>
                  <a:lnTo>
                    <a:pt x="16" y="8"/>
                  </a:lnTo>
                  <a:lnTo>
                    <a:pt x="10" y="12"/>
                  </a:lnTo>
                  <a:lnTo>
                    <a:pt x="6" y="14"/>
                  </a:lnTo>
                  <a:lnTo>
                    <a:pt x="4" y="18"/>
                  </a:lnTo>
                  <a:lnTo>
                    <a:pt x="2" y="20"/>
                  </a:lnTo>
                  <a:lnTo>
                    <a:pt x="2" y="20"/>
                  </a:lnTo>
                  <a:lnTo>
                    <a:pt x="4" y="22"/>
                  </a:lnTo>
                  <a:lnTo>
                    <a:pt x="4" y="24"/>
                  </a:lnTo>
                  <a:lnTo>
                    <a:pt x="6" y="28"/>
                  </a:lnTo>
                  <a:lnTo>
                    <a:pt x="6" y="34"/>
                  </a:lnTo>
                  <a:lnTo>
                    <a:pt x="6" y="40"/>
                  </a:lnTo>
                  <a:lnTo>
                    <a:pt x="6" y="46"/>
                  </a:lnTo>
                  <a:lnTo>
                    <a:pt x="6" y="48"/>
                  </a:lnTo>
                  <a:lnTo>
                    <a:pt x="4" y="50"/>
                  </a:lnTo>
                  <a:lnTo>
                    <a:pt x="2" y="54"/>
                  </a:lnTo>
                  <a:lnTo>
                    <a:pt x="2" y="58"/>
                  </a:lnTo>
                  <a:lnTo>
                    <a:pt x="0" y="64"/>
                  </a:lnTo>
                  <a:lnTo>
                    <a:pt x="0" y="70"/>
                  </a:lnTo>
                  <a:lnTo>
                    <a:pt x="0" y="100"/>
                  </a:lnTo>
                  <a:lnTo>
                    <a:pt x="14" y="98"/>
                  </a:lnTo>
                  <a:lnTo>
                    <a:pt x="16" y="100"/>
                  </a:lnTo>
                  <a:lnTo>
                    <a:pt x="24" y="106"/>
                  </a:lnTo>
                  <a:lnTo>
                    <a:pt x="34" y="112"/>
                  </a:lnTo>
                  <a:lnTo>
                    <a:pt x="48" y="118"/>
                  </a:lnTo>
                  <a:lnTo>
                    <a:pt x="52" y="118"/>
                  </a:lnTo>
                  <a:lnTo>
                    <a:pt x="62" y="120"/>
                  </a:lnTo>
                  <a:lnTo>
                    <a:pt x="76" y="120"/>
                  </a:lnTo>
                  <a:lnTo>
                    <a:pt x="86" y="120"/>
                  </a:lnTo>
                  <a:lnTo>
                    <a:pt x="94" y="102"/>
                  </a:lnTo>
                  <a:lnTo>
                    <a:pt x="94" y="88"/>
                  </a:lnTo>
                  <a:lnTo>
                    <a:pt x="96" y="86"/>
                  </a:lnTo>
                  <a:lnTo>
                    <a:pt x="98" y="84"/>
                  </a:lnTo>
                  <a:lnTo>
                    <a:pt x="100" y="80"/>
                  </a:lnTo>
                  <a:lnTo>
                    <a:pt x="104" y="76"/>
                  </a:lnTo>
                  <a:lnTo>
                    <a:pt x="108" y="72"/>
                  </a:lnTo>
                  <a:lnTo>
                    <a:pt x="112" y="70"/>
                  </a:lnTo>
                  <a:lnTo>
                    <a:pt x="118" y="68"/>
                  </a:lnTo>
                  <a:lnTo>
                    <a:pt x="122" y="72"/>
                  </a:lnTo>
                  <a:lnTo>
                    <a:pt x="122" y="72"/>
                  </a:lnTo>
                  <a:lnTo>
                    <a:pt x="124" y="72"/>
                  </a:lnTo>
                  <a:lnTo>
                    <a:pt x="126" y="72"/>
                  </a:lnTo>
                  <a:lnTo>
                    <a:pt x="128" y="70"/>
                  </a:lnTo>
                  <a:lnTo>
                    <a:pt x="132" y="68"/>
                  </a:lnTo>
                  <a:lnTo>
                    <a:pt x="136" y="64"/>
                  </a:lnTo>
                  <a:lnTo>
                    <a:pt x="138" y="56"/>
                  </a:lnTo>
                  <a:lnTo>
                    <a:pt x="142" y="46"/>
                  </a:lnTo>
                  <a:lnTo>
                    <a:pt x="142" y="46"/>
                  </a:lnTo>
                  <a:lnTo>
                    <a:pt x="144" y="42"/>
                  </a:lnTo>
                  <a:lnTo>
                    <a:pt x="144" y="36"/>
                  </a:lnTo>
                  <a:lnTo>
                    <a:pt x="146" y="30"/>
                  </a:lnTo>
                  <a:lnTo>
                    <a:pt x="146" y="24"/>
                  </a:lnTo>
                  <a:lnTo>
                    <a:pt x="144" y="18"/>
                  </a:lnTo>
                  <a:lnTo>
                    <a:pt x="144" y="14"/>
                  </a:lnTo>
                  <a:lnTo>
                    <a:pt x="144" y="8"/>
                  </a:lnTo>
                  <a:lnTo>
                    <a:pt x="146" y="4"/>
                  </a:lnTo>
                  <a:lnTo>
                    <a:pt x="146" y="2"/>
                  </a:lnTo>
                  <a:lnTo>
                    <a:pt x="146"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04" name="Freeform 462"/>
            <p:cNvSpPr/>
            <p:nvPr/>
          </p:nvSpPr>
          <p:spPr bwMode="gray">
            <a:xfrm>
              <a:off x="1053623" y="4113931"/>
              <a:ext cx="96273" cy="244220"/>
            </a:xfrm>
            <a:custGeom>
              <a:avLst/>
              <a:gdLst>
                <a:gd name="T0" fmla="*/ 28 w 52"/>
                <a:gd name="T1" fmla="*/ 132 h 132"/>
                <a:gd name="T2" fmla="*/ 30 w 52"/>
                <a:gd name="T3" fmla="*/ 118 h 132"/>
                <a:gd name="T4" fmla="*/ 30 w 52"/>
                <a:gd name="T5" fmla="*/ 118 h 132"/>
                <a:gd name="T6" fmla="*/ 30 w 52"/>
                <a:gd name="T7" fmla="*/ 116 h 132"/>
                <a:gd name="T8" fmla="*/ 32 w 52"/>
                <a:gd name="T9" fmla="*/ 112 h 132"/>
                <a:gd name="T10" fmla="*/ 32 w 52"/>
                <a:gd name="T11" fmla="*/ 108 h 132"/>
                <a:gd name="T12" fmla="*/ 36 w 52"/>
                <a:gd name="T13" fmla="*/ 104 h 132"/>
                <a:gd name="T14" fmla="*/ 40 w 52"/>
                <a:gd name="T15" fmla="*/ 100 h 132"/>
                <a:gd name="T16" fmla="*/ 44 w 52"/>
                <a:gd name="T17" fmla="*/ 96 h 132"/>
                <a:gd name="T18" fmla="*/ 44 w 52"/>
                <a:gd name="T19" fmla="*/ 92 h 132"/>
                <a:gd name="T20" fmla="*/ 44 w 52"/>
                <a:gd name="T21" fmla="*/ 80 h 132"/>
                <a:gd name="T22" fmla="*/ 44 w 52"/>
                <a:gd name="T23" fmla="*/ 66 h 132"/>
                <a:gd name="T24" fmla="*/ 46 w 52"/>
                <a:gd name="T25" fmla="*/ 52 h 132"/>
                <a:gd name="T26" fmla="*/ 52 w 52"/>
                <a:gd name="T27" fmla="*/ 44 h 132"/>
                <a:gd name="T28" fmla="*/ 50 w 52"/>
                <a:gd name="T29" fmla="*/ 44 h 132"/>
                <a:gd name="T30" fmla="*/ 50 w 52"/>
                <a:gd name="T31" fmla="*/ 40 h 132"/>
                <a:gd name="T32" fmla="*/ 48 w 52"/>
                <a:gd name="T33" fmla="*/ 36 h 132"/>
                <a:gd name="T34" fmla="*/ 46 w 52"/>
                <a:gd name="T35" fmla="*/ 30 h 132"/>
                <a:gd name="T36" fmla="*/ 44 w 52"/>
                <a:gd name="T37" fmla="*/ 24 h 132"/>
                <a:gd name="T38" fmla="*/ 44 w 52"/>
                <a:gd name="T39" fmla="*/ 20 h 132"/>
                <a:gd name="T40" fmla="*/ 44 w 52"/>
                <a:gd name="T41" fmla="*/ 14 h 132"/>
                <a:gd name="T42" fmla="*/ 16 w 52"/>
                <a:gd name="T43" fmla="*/ 16 h 132"/>
                <a:gd name="T44" fmla="*/ 16 w 52"/>
                <a:gd name="T45" fmla="*/ 14 h 132"/>
                <a:gd name="T46" fmla="*/ 14 w 52"/>
                <a:gd name="T47" fmla="*/ 12 h 132"/>
                <a:gd name="T48" fmla="*/ 12 w 52"/>
                <a:gd name="T49" fmla="*/ 8 h 132"/>
                <a:gd name="T50" fmla="*/ 8 w 52"/>
                <a:gd name="T51" fmla="*/ 4 h 132"/>
                <a:gd name="T52" fmla="*/ 4 w 52"/>
                <a:gd name="T53" fmla="*/ 2 h 132"/>
                <a:gd name="T54" fmla="*/ 0 w 52"/>
                <a:gd name="T55"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2" h="132">
                  <a:moveTo>
                    <a:pt x="28" y="132"/>
                  </a:moveTo>
                  <a:lnTo>
                    <a:pt x="30" y="118"/>
                  </a:lnTo>
                  <a:lnTo>
                    <a:pt x="30" y="118"/>
                  </a:lnTo>
                  <a:lnTo>
                    <a:pt x="30" y="116"/>
                  </a:lnTo>
                  <a:lnTo>
                    <a:pt x="32" y="112"/>
                  </a:lnTo>
                  <a:lnTo>
                    <a:pt x="32" y="108"/>
                  </a:lnTo>
                  <a:lnTo>
                    <a:pt x="36" y="104"/>
                  </a:lnTo>
                  <a:lnTo>
                    <a:pt x="40" y="100"/>
                  </a:lnTo>
                  <a:lnTo>
                    <a:pt x="44" y="96"/>
                  </a:lnTo>
                  <a:lnTo>
                    <a:pt x="44" y="92"/>
                  </a:lnTo>
                  <a:lnTo>
                    <a:pt x="44" y="80"/>
                  </a:lnTo>
                  <a:lnTo>
                    <a:pt x="44" y="66"/>
                  </a:lnTo>
                  <a:lnTo>
                    <a:pt x="46" y="52"/>
                  </a:lnTo>
                  <a:lnTo>
                    <a:pt x="52" y="44"/>
                  </a:lnTo>
                  <a:lnTo>
                    <a:pt x="50" y="44"/>
                  </a:lnTo>
                  <a:lnTo>
                    <a:pt x="50" y="40"/>
                  </a:lnTo>
                  <a:lnTo>
                    <a:pt x="48" y="36"/>
                  </a:lnTo>
                  <a:lnTo>
                    <a:pt x="46" y="30"/>
                  </a:lnTo>
                  <a:lnTo>
                    <a:pt x="44" y="24"/>
                  </a:lnTo>
                  <a:lnTo>
                    <a:pt x="44" y="20"/>
                  </a:lnTo>
                  <a:lnTo>
                    <a:pt x="44" y="14"/>
                  </a:lnTo>
                  <a:lnTo>
                    <a:pt x="16" y="16"/>
                  </a:lnTo>
                  <a:lnTo>
                    <a:pt x="16" y="14"/>
                  </a:lnTo>
                  <a:lnTo>
                    <a:pt x="14" y="12"/>
                  </a:lnTo>
                  <a:lnTo>
                    <a:pt x="12" y="8"/>
                  </a:lnTo>
                  <a:lnTo>
                    <a:pt x="8" y="4"/>
                  </a:lnTo>
                  <a:lnTo>
                    <a:pt x="4" y="2"/>
                  </a:lnTo>
                  <a:lnTo>
                    <a:pt x="0"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05" name="Freeform 463"/>
            <p:cNvSpPr/>
            <p:nvPr/>
          </p:nvSpPr>
          <p:spPr bwMode="gray">
            <a:xfrm>
              <a:off x="746291" y="4113931"/>
              <a:ext cx="403604" cy="299724"/>
            </a:xfrm>
            <a:custGeom>
              <a:avLst/>
              <a:gdLst>
                <a:gd name="T0" fmla="*/ 94 w 218"/>
                <a:gd name="T1" fmla="*/ 36 h 162"/>
                <a:gd name="T2" fmla="*/ 78 w 218"/>
                <a:gd name="T3" fmla="*/ 40 h 162"/>
                <a:gd name="T4" fmla="*/ 62 w 218"/>
                <a:gd name="T5" fmla="*/ 42 h 162"/>
                <a:gd name="T6" fmla="*/ 60 w 218"/>
                <a:gd name="T7" fmla="*/ 62 h 162"/>
                <a:gd name="T8" fmla="*/ 50 w 218"/>
                <a:gd name="T9" fmla="*/ 100 h 162"/>
                <a:gd name="T10" fmla="*/ 38 w 218"/>
                <a:gd name="T11" fmla="*/ 116 h 162"/>
                <a:gd name="T12" fmla="*/ 32 w 218"/>
                <a:gd name="T13" fmla="*/ 120 h 162"/>
                <a:gd name="T14" fmla="*/ 24 w 218"/>
                <a:gd name="T15" fmla="*/ 122 h 162"/>
                <a:gd name="T16" fmla="*/ 18 w 218"/>
                <a:gd name="T17" fmla="*/ 122 h 162"/>
                <a:gd name="T18" fmla="*/ 10 w 218"/>
                <a:gd name="T19" fmla="*/ 122 h 162"/>
                <a:gd name="T20" fmla="*/ 4 w 218"/>
                <a:gd name="T21" fmla="*/ 122 h 162"/>
                <a:gd name="T22" fmla="*/ 2 w 218"/>
                <a:gd name="T23" fmla="*/ 128 h 162"/>
                <a:gd name="T24" fmla="*/ 4 w 218"/>
                <a:gd name="T25" fmla="*/ 132 h 162"/>
                <a:gd name="T26" fmla="*/ 8 w 218"/>
                <a:gd name="T27" fmla="*/ 138 h 162"/>
                <a:gd name="T28" fmla="*/ 8 w 218"/>
                <a:gd name="T29" fmla="*/ 140 h 162"/>
                <a:gd name="T30" fmla="*/ 14 w 218"/>
                <a:gd name="T31" fmla="*/ 144 h 162"/>
                <a:gd name="T32" fmla="*/ 16 w 218"/>
                <a:gd name="T33" fmla="*/ 144 h 162"/>
                <a:gd name="T34" fmla="*/ 16 w 218"/>
                <a:gd name="T35" fmla="*/ 150 h 162"/>
                <a:gd name="T36" fmla="*/ 28 w 218"/>
                <a:gd name="T37" fmla="*/ 142 h 162"/>
                <a:gd name="T38" fmla="*/ 30 w 218"/>
                <a:gd name="T39" fmla="*/ 146 h 162"/>
                <a:gd name="T40" fmla="*/ 36 w 218"/>
                <a:gd name="T41" fmla="*/ 150 h 162"/>
                <a:gd name="T42" fmla="*/ 42 w 218"/>
                <a:gd name="T43" fmla="*/ 154 h 162"/>
                <a:gd name="T44" fmla="*/ 44 w 218"/>
                <a:gd name="T45" fmla="*/ 156 h 162"/>
                <a:gd name="T46" fmla="*/ 50 w 218"/>
                <a:gd name="T47" fmla="*/ 162 h 162"/>
                <a:gd name="T48" fmla="*/ 50 w 218"/>
                <a:gd name="T49" fmla="*/ 158 h 162"/>
                <a:gd name="T50" fmla="*/ 56 w 218"/>
                <a:gd name="T51" fmla="*/ 152 h 162"/>
                <a:gd name="T52" fmla="*/ 68 w 218"/>
                <a:gd name="T53" fmla="*/ 146 h 162"/>
                <a:gd name="T54" fmla="*/ 82 w 218"/>
                <a:gd name="T55" fmla="*/ 146 h 162"/>
                <a:gd name="T56" fmla="*/ 88 w 218"/>
                <a:gd name="T57" fmla="*/ 146 h 162"/>
                <a:gd name="T58" fmla="*/ 88 w 218"/>
                <a:gd name="T59" fmla="*/ 148 h 162"/>
                <a:gd name="T60" fmla="*/ 96 w 218"/>
                <a:gd name="T61" fmla="*/ 150 h 162"/>
                <a:gd name="T62" fmla="*/ 106 w 218"/>
                <a:gd name="T63" fmla="*/ 154 h 162"/>
                <a:gd name="T64" fmla="*/ 110 w 218"/>
                <a:gd name="T65" fmla="*/ 156 h 162"/>
                <a:gd name="T66" fmla="*/ 114 w 218"/>
                <a:gd name="T67" fmla="*/ 152 h 162"/>
                <a:gd name="T68" fmla="*/ 122 w 218"/>
                <a:gd name="T69" fmla="*/ 148 h 162"/>
                <a:gd name="T70" fmla="*/ 130 w 218"/>
                <a:gd name="T71" fmla="*/ 148 h 162"/>
                <a:gd name="T72" fmla="*/ 144 w 218"/>
                <a:gd name="T73" fmla="*/ 144 h 162"/>
                <a:gd name="T74" fmla="*/ 166 w 218"/>
                <a:gd name="T75" fmla="*/ 148 h 162"/>
                <a:gd name="T76" fmla="*/ 170 w 218"/>
                <a:gd name="T77" fmla="*/ 146 h 162"/>
                <a:gd name="T78" fmla="*/ 178 w 218"/>
                <a:gd name="T79" fmla="*/ 142 h 162"/>
                <a:gd name="T80" fmla="*/ 188 w 218"/>
                <a:gd name="T81" fmla="*/ 140 h 162"/>
                <a:gd name="T82" fmla="*/ 196 w 218"/>
                <a:gd name="T83" fmla="*/ 118 h 162"/>
                <a:gd name="T84" fmla="*/ 196 w 218"/>
                <a:gd name="T85" fmla="*/ 116 h 162"/>
                <a:gd name="T86" fmla="*/ 198 w 218"/>
                <a:gd name="T87" fmla="*/ 108 h 162"/>
                <a:gd name="T88" fmla="*/ 206 w 218"/>
                <a:gd name="T89" fmla="*/ 100 h 162"/>
                <a:gd name="T90" fmla="*/ 210 w 218"/>
                <a:gd name="T91" fmla="*/ 92 h 162"/>
                <a:gd name="T92" fmla="*/ 210 w 218"/>
                <a:gd name="T93" fmla="*/ 66 h 162"/>
                <a:gd name="T94" fmla="*/ 218 w 218"/>
                <a:gd name="T95" fmla="*/ 44 h 162"/>
                <a:gd name="T96" fmla="*/ 216 w 218"/>
                <a:gd name="T97" fmla="*/ 40 h 162"/>
                <a:gd name="T98" fmla="*/ 212 w 218"/>
                <a:gd name="T99" fmla="*/ 30 h 162"/>
                <a:gd name="T100" fmla="*/ 210 w 218"/>
                <a:gd name="T101" fmla="*/ 20 h 162"/>
                <a:gd name="T102" fmla="*/ 182 w 218"/>
                <a:gd name="T103" fmla="*/ 16 h 162"/>
                <a:gd name="T104" fmla="*/ 180 w 218"/>
                <a:gd name="T105" fmla="*/ 12 h 162"/>
                <a:gd name="T106" fmla="*/ 174 w 218"/>
                <a:gd name="T107" fmla="*/ 4 h 162"/>
                <a:gd name="T108" fmla="*/ 166 w 218"/>
                <a:gd name="T109"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18" h="162">
                  <a:moveTo>
                    <a:pt x="162" y="0"/>
                  </a:moveTo>
                  <a:lnTo>
                    <a:pt x="94" y="36"/>
                  </a:lnTo>
                  <a:lnTo>
                    <a:pt x="90" y="38"/>
                  </a:lnTo>
                  <a:lnTo>
                    <a:pt x="78" y="40"/>
                  </a:lnTo>
                  <a:lnTo>
                    <a:pt x="68" y="42"/>
                  </a:lnTo>
                  <a:lnTo>
                    <a:pt x="62" y="42"/>
                  </a:lnTo>
                  <a:lnTo>
                    <a:pt x="62" y="48"/>
                  </a:lnTo>
                  <a:lnTo>
                    <a:pt x="60" y="62"/>
                  </a:lnTo>
                  <a:lnTo>
                    <a:pt x="56" y="80"/>
                  </a:lnTo>
                  <a:lnTo>
                    <a:pt x="50" y="100"/>
                  </a:lnTo>
                  <a:lnTo>
                    <a:pt x="38" y="116"/>
                  </a:lnTo>
                  <a:lnTo>
                    <a:pt x="38" y="116"/>
                  </a:lnTo>
                  <a:lnTo>
                    <a:pt x="36" y="118"/>
                  </a:lnTo>
                  <a:lnTo>
                    <a:pt x="32" y="120"/>
                  </a:lnTo>
                  <a:lnTo>
                    <a:pt x="28" y="120"/>
                  </a:lnTo>
                  <a:lnTo>
                    <a:pt x="24" y="122"/>
                  </a:lnTo>
                  <a:lnTo>
                    <a:pt x="20" y="122"/>
                  </a:lnTo>
                  <a:lnTo>
                    <a:pt x="18" y="122"/>
                  </a:lnTo>
                  <a:lnTo>
                    <a:pt x="14" y="122"/>
                  </a:lnTo>
                  <a:lnTo>
                    <a:pt x="10" y="122"/>
                  </a:lnTo>
                  <a:lnTo>
                    <a:pt x="6" y="122"/>
                  </a:lnTo>
                  <a:lnTo>
                    <a:pt x="4" y="122"/>
                  </a:lnTo>
                  <a:lnTo>
                    <a:pt x="0" y="128"/>
                  </a:lnTo>
                  <a:lnTo>
                    <a:pt x="2" y="128"/>
                  </a:lnTo>
                  <a:lnTo>
                    <a:pt x="2" y="130"/>
                  </a:lnTo>
                  <a:lnTo>
                    <a:pt x="4" y="132"/>
                  </a:lnTo>
                  <a:lnTo>
                    <a:pt x="6" y="136"/>
                  </a:lnTo>
                  <a:lnTo>
                    <a:pt x="8" y="138"/>
                  </a:lnTo>
                  <a:lnTo>
                    <a:pt x="8" y="138"/>
                  </a:lnTo>
                  <a:lnTo>
                    <a:pt x="8" y="140"/>
                  </a:lnTo>
                  <a:lnTo>
                    <a:pt x="10" y="142"/>
                  </a:lnTo>
                  <a:lnTo>
                    <a:pt x="14" y="144"/>
                  </a:lnTo>
                  <a:lnTo>
                    <a:pt x="14" y="144"/>
                  </a:lnTo>
                  <a:lnTo>
                    <a:pt x="16" y="144"/>
                  </a:lnTo>
                  <a:lnTo>
                    <a:pt x="16" y="146"/>
                  </a:lnTo>
                  <a:lnTo>
                    <a:pt x="16" y="150"/>
                  </a:lnTo>
                  <a:lnTo>
                    <a:pt x="26" y="150"/>
                  </a:lnTo>
                  <a:lnTo>
                    <a:pt x="28" y="142"/>
                  </a:lnTo>
                  <a:lnTo>
                    <a:pt x="28" y="144"/>
                  </a:lnTo>
                  <a:lnTo>
                    <a:pt x="30" y="146"/>
                  </a:lnTo>
                  <a:lnTo>
                    <a:pt x="34" y="148"/>
                  </a:lnTo>
                  <a:lnTo>
                    <a:pt x="36" y="150"/>
                  </a:lnTo>
                  <a:lnTo>
                    <a:pt x="38" y="152"/>
                  </a:lnTo>
                  <a:lnTo>
                    <a:pt x="42" y="154"/>
                  </a:lnTo>
                  <a:lnTo>
                    <a:pt x="42" y="154"/>
                  </a:lnTo>
                  <a:lnTo>
                    <a:pt x="44" y="156"/>
                  </a:lnTo>
                  <a:lnTo>
                    <a:pt x="46" y="158"/>
                  </a:lnTo>
                  <a:lnTo>
                    <a:pt x="50" y="162"/>
                  </a:lnTo>
                  <a:lnTo>
                    <a:pt x="50" y="160"/>
                  </a:lnTo>
                  <a:lnTo>
                    <a:pt x="50" y="158"/>
                  </a:lnTo>
                  <a:lnTo>
                    <a:pt x="54" y="156"/>
                  </a:lnTo>
                  <a:lnTo>
                    <a:pt x="56" y="152"/>
                  </a:lnTo>
                  <a:lnTo>
                    <a:pt x="62" y="148"/>
                  </a:lnTo>
                  <a:lnTo>
                    <a:pt x="68" y="146"/>
                  </a:lnTo>
                  <a:lnTo>
                    <a:pt x="76" y="146"/>
                  </a:lnTo>
                  <a:lnTo>
                    <a:pt x="82" y="146"/>
                  </a:lnTo>
                  <a:lnTo>
                    <a:pt x="86" y="146"/>
                  </a:lnTo>
                  <a:lnTo>
                    <a:pt x="88" y="146"/>
                  </a:lnTo>
                  <a:lnTo>
                    <a:pt x="88" y="146"/>
                  </a:lnTo>
                  <a:lnTo>
                    <a:pt x="88" y="148"/>
                  </a:lnTo>
                  <a:lnTo>
                    <a:pt x="92" y="148"/>
                  </a:lnTo>
                  <a:lnTo>
                    <a:pt x="96" y="150"/>
                  </a:lnTo>
                  <a:lnTo>
                    <a:pt x="102" y="152"/>
                  </a:lnTo>
                  <a:lnTo>
                    <a:pt x="106" y="154"/>
                  </a:lnTo>
                  <a:lnTo>
                    <a:pt x="108" y="156"/>
                  </a:lnTo>
                  <a:lnTo>
                    <a:pt x="110" y="156"/>
                  </a:lnTo>
                  <a:lnTo>
                    <a:pt x="110" y="154"/>
                  </a:lnTo>
                  <a:lnTo>
                    <a:pt x="114" y="152"/>
                  </a:lnTo>
                  <a:lnTo>
                    <a:pt x="118" y="148"/>
                  </a:lnTo>
                  <a:lnTo>
                    <a:pt x="122" y="148"/>
                  </a:lnTo>
                  <a:lnTo>
                    <a:pt x="126" y="146"/>
                  </a:lnTo>
                  <a:lnTo>
                    <a:pt x="130" y="148"/>
                  </a:lnTo>
                  <a:lnTo>
                    <a:pt x="134" y="146"/>
                  </a:lnTo>
                  <a:lnTo>
                    <a:pt x="144" y="144"/>
                  </a:lnTo>
                  <a:lnTo>
                    <a:pt x="154" y="144"/>
                  </a:lnTo>
                  <a:lnTo>
                    <a:pt x="166" y="148"/>
                  </a:lnTo>
                  <a:lnTo>
                    <a:pt x="168" y="148"/>
                  </a:lnTo>
                  <a:lnTo>
                    <a:pt x="170" y="146"/>
                  </a:lnTo>
                  <a:lnTo>
                    <a:pt x="174" y="144"/>
                  </a:lnTo>
                  <a:lnTo>
                    <a:pt x="178" y="142"/>
                  </a:lnTo>
                  <a:lnTo>
                    <a:pt x="182" y="140"/>
                  </a:lnTo>
                  <a:lnTo>
                    <a:pt x="188" y="140"/>
                  </a:lnTo>
                  <a:lnTo>
                    <a:pt x="192" y="140"/>
                  </a:lnTo>
                  <a:lnTo>
                    <a:pt x="196" y="118"/>
                  </a:lnTo>
                  <a:lnTo>
                    <a:pt x="196" y="118"/>
                  </a:lnTo>
                  <a:lnTo>
                    <a:pt x="196" y="116"/>
                  </a:lnTo>
                  <a:lnTo>
                    <a:pt x="198" y="112"/>
                  </a:lnTo>
                  <a:lnTo>
                    <a:pt x="198" y="108"/>
                  </a:lnTo>
                  <a:lnTo>
                    <a:pt x="202" y="104"/>
                  </a:lnTo>
                  <a:lnTo>
                    <a:pt x="206" y="100"/>
                  </a:lnTo>
                  <a:lnTo>
                    <a:pt x="210" y="96"/>
                  </a:lnTo>
                  <a:lnTo>
                    <a:pt x="210" y="92"/>
                  </a:lnTo>
                  <a:lnTo>
                    <a:pt x="210" y="80"/>
                  </a:lnTo>
                  <a:lnTo>
                    <a:pt x="210" y="66"/>
                  </a:lnTo>
                  <a:lnTo>
                    <a:pt x="212" y="52"/>
                  </a:lnTo>
                  <a:lnTo>
                    <a:pt x="218" y="44"/>
                  </a:lnTo>
                  <a:lnTo>
                    <a:pt x="216" y="44"/>
                  </a:lnTo>
                  <a:lnTo>
                    <a:pt x="216" y="40"/>
                  </a:lnTo>
                  <a:lnTo>
                    <a:pt x="214" y="36"/>
                  </a:lnTo>
                  <a:lnTo>
                    <a:pt x="212" y="30"/>
                  </a:lnTo>
                  <a:lnTo>
                    <a:pt x="210" y="24"/>
                  </a:lnTo>
                  <a:lnTo>
                    <a:pt x="210" y="20"/>
                  </a:lnTo>
                  <a:lnTo>
                    <a:pt x="210" y="14"/>
                  </a:lnTo>
                  <a:lnTo>
                    <a:pt x="182" y="16"/>
                  </a:lnTo>
                  <a:lnTo>
                    <a:pt x="182" y="14"/>
                  </a:lnTo>
                  <a:lnTo>
                    <a:pt x="180" y="12"/>
                  </a:lnTo>
                  <a:lnTo>
                    <a:pt x="178" y="8"/>
                  </a:lnTo>
                  <a:lnTo>
                    <a:pt x="174" y="4"/>
                  </a:lnTo>
                  <a:lnTo>
                    <a:pt x="170" y="2"/>
                  </a:lnTo>
                  <a:lnTo>
                    <a:pt x="166" y="0"/>
                  </a:lnTo>
                  <a:lnTo>
                    <a:pt x="162"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06" name="Freeform 464"/>
            <p:cNvSpPr/>
            <p:nvPr/>
          </p:nvSpPr>
          <p:spPr bwMode="gray">
            <a:xfrm>
              <a:off x="990675" y="4350219"/>
              <a:ext cx="162923" cy="273822"/>
            </a:xfrm>
            <a:custGeom>
              <a:avLst/>
              <a:gdLst>
                <a:gd name="T0" fmla="*/ 60 w 88"/>
                <a:gd name="T1" fmla="*/ 2 h 148"/>
                <a:gd name="T2" fmla="*/ 58 w 88"/>
                <a:gd name="T3" fmla="*/ 8 h 148"/>
                <a:gd name="T4" fmla="*/ 58 w 88"/>
                <a:gd name="T5" fmla="*/ 20 h 148"/>
                <a:gd name="T6" fmla="*/ 60 w 88"/>
                <a:gd name="T7" fmla="*/ 30 h 148"/>
                <a:gd name="T8" fmla="*/ 58 w 88"/>
                <a:gd name="T9" fmla="*/ 42 h 148"/>
                <a:gd name="T10" fmla="*/ 56 w 88"/>
                <a:gd name="T11" fmla="*/ 48 h 148"/>
                <a:gd name="T12" fmla="*/ 50 w 88"/>
                <a:gd name="T13" fmla="*/ 64 h 148"/>
                <a:gd name="T14" fmla="*/ 42 w 88"/>
                <a:gd name="T15" fmla="*/ 70 h 148"/>
                <a:gd name="T16" fmla="*/ 38 w 88"/>
                <a:gd name="T17" fmla="*/ 72 h 148"/>
                <a:gd name="T18" fmla="*/ 36 w 88"/>
                <a:gd name="T19" fmla="*/ 72 h 148"/>
                <a:gd name="T20" fmla="*/ 26 w 88"/>
                <a:gd name="T21" fmla="*/ 70 h 148"/>
                <a:gd name="T22" fmla="*/ 18 w 88"/>
                <a:gd name="T23" fmla="*/ 76 h 148"/>
                <a:gd name="T24" fmla="*/ 12 w 88"/>
                <a:gd name="T25" fmla="*/ 84 h 148"/>
                <a:gd name="T26" fmla="*/ 8 w 88"/>
                <a:gd name="T27" fmla="*/ 88 h 148"/>
                <a:gd name="T28" fmla="*/ 0 w 88"/>
                <a:gd name="T29" fmla="*/ 120 h 148"/>
                <a:gd name="T30" fmla="*/ 0 w 88"/>
                <a:gd name="T31" fmla="*/ 124 h 148"/>
                <a:gd name="T32" fmla="*/ 2 w 88"/>
                <a:gd name="T33" fmla="*/ 130 h 148"/>
                <a:gd name="T34" fmla="*/ 10 w 88"/>
                <a:gd name="T35" fmla="*/ 134 h 148"/>
                <a:gd name="T36" fmla="*/ 14 w 88"/>
                <a:gd name="T37" fmla="*/ 136 h 148"/>
                <a:gd name="T38" fmla="*/ 18 w 88"/>
                <a:gd name="T39" fmla="*/ 140 h 148"/>
                <a:gd name="T40" fmla="*/ 18 w 88"/>
                <a:gd name="T41" fmla="*/ 148 h 148"/>
                <a:gd name="T42" fmla="*/ 36 w 88"/>
                <a:gd name="T43" fmla="*/ 148 h 148"/>
                <a:gd name="T44" fmla="*/ 70 w 88"/>
                <a:gd name="T45" fmla="*/ 146 h 148"/>
                <a:gd name="T46" fmla="*/ 86 w 88"/>
                <a:gd name="T47" fmla="*/ 144 h 148"/>
                <a:gd name="T48" fmla="*/ 88 w 88"/>
                <a:gd name="T49" fmla="*/ 138 h 148"/>
                <a:gd name="T50" fmla="*/ 88 w 88"/>
                <a:gd name="T51" fmla="*/ 134 h 148"/>
                <a:gd name="T52" fmla="*/ 82 w 88"/>
                <a:gd name="T53" fmla="*/ 130 h 148"/>
                <a:gd name="T54" fmla="*/ 74 w 88"/>
                <a:gd name="T55" fmla="*/ 122 h 148"/>
                <a:gd name="T56" fmla="*/ 68 w 88"/>
                <a:gd name="T57" fmla="*/ 110 h 148"/>
                <a:gd name="T58" fmla="*/ 62 w 88"/>
                <a:gd name="T59" fmla="*/ 100 h 148"/>
                <a:gd name="T60" fmla="*/ 66 w 88"/>
                <a:gd name="T61" fmla="*/ 98 h 148"/>
                <a:gd name="T62" fmla="*/ 70 w 88"/>
                <a:gd name="T63" fmla="*/ 94 h 148"/>
                <a:gd name="T64" fmla="*/ 72 w 88"/>
                <a:gd name="T65" fmla="*/ 86 h 148"/>
                <a:gd name="T66" fmla="*/ 70 w 88"/>
                <a:gd name="T67" fmla="*/ 78 h 148"/>
                <a:gd name="T68" fmla="*/ 68 w 88"/>
                <a:gd name="T69" fmla="*/ 76 h 148"/>
                <a:gd name="T70" fmla="*/ 64 w 88"/>
                <a:gd name="T71" fmla="*/ 72 h 148"/>
                <a:gd name="T72" fmla="*/ 62 w 88"/>
                <a:gd name="T73" fmla="*/ 64 h 148"/>
                <a:gd name="T74" fmla="*/ 64 w 88"/>
                <a:gd name="T75" fmla="*/ 58 h 148"/>
                <a:gd name="T76" fmla="*/ 68 w 88"/>
                <a:gd name="T77" fmla="*/ 58 h 148"/>
                <a:gd name="T78" fmla="*/ 74 w 88"/>
                <a:gd name="T79" fmla="*/ 56 h 148"/>
                <a:gd name="T80" fmla="*/ 78 w 88"/>
                <a:gd name="T81" fmla="*/ 50 h 148"/>
                <a:gd name="T82" fmla="*/ 78 w 88"/>
                <a:gd name="T83" fmla="*/ 46 h 148"/>
                <a:gd name="T84" fmla="*/ 74 w 88"/>
                <a:gd name="T85" fmla="*/ 40 h 148"/>
                <a:gd name="T86" fmla="*/ 72 w 88"/>
                <a:gd name="T87" fmla="*/ 30 h 148"/>
                <a:gd name="T88" fmla="*/ 72 w 88"/>
                <a:gd name="T89" fmla="*/ 20 h 148"/>
                <a:gd name="T90" fmla="*/ 72 w 88"/>
                <a:gd name="T91" fmla="*/ 16 h 148"/>
                <a:gd name="T92" fmla="*/ 72 w 88"/>
                <a:gd name="T93" fmla="*/ 8 h 148"/>
                <a:gd name="T94" fmla="*/ 66 w 88"/>
                <a:gd name="T95" fmla="*/ 2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8" h="148">
                  <a:moveTo>
                    <a:pt x="60" y="0"/>
                  </a:moveTo>
                  <a:lnTo>
                    <a:pt x="60" y="2"/>
                  </a:lnTo>
                  <a:lnTo>
                    <a:pt x="60" y="4"/>
                  </a:lnTo>
                  <a:lnTo>
                    <a:pt x="58" y="8"/>
                  </a:lnTo>
                  <a:lnTo>
                    <a:pt x="58" y="14"/>
                  </a:lnTo>
                  <a:lnTo>
                    <a:pt x="58" y="20"/>
                  </a:lnTo>
                  <a:lnTo>
                    <a:pt x="60" y="24"/>
                  </a:lnTo>
                  <a:lnTo>
                    <a:pt x="60" y="30"/>
                  </a:lnTo>
                  <a:lnTo>
                    <a:pt x="58" y="36"/>
                  </a:lnTo>
                  <a:lnTo>
                    <a:pt x="58" y="42"/>
                  </a:lnTo>
                  <a:lnTo>
                    <a:pt x="56" y="46"/>
                  </a:lnTo>
                  <a:lnTo>
                    <a:pt x="56" y="48"/>
                  </a:lnTo>
                  <a:lnTo>
                    <a:pt x="52" y="56"/>
                  </a:lnTo>
                  <a:lnTo>
                    <a:pt x="50" y="64"/>
                  </a:lnTo>
                  <a:lnTo>
                    <a:pt x="46" y="68"/>
                  </a:lnTo>
                  <a:lnTo>
                    <a:pt x="42" y="70"/>
                  </a:lnTo>
                  <a:lnTo>
                    <a:pt x="40" y="72"/>
                  </a:lnTo>
                  <a:lnTo>
                    <a:pt x="38" y="72"/>
                  </a:lnTo>
                  <a:lnTo>
                    <a:pt x="36" y="72"/>
                  </a:lnTo>
                  <a:lnTo>
                    <a:pt x="36" y="72"/>
                  </a:lnTo>
                  <a:lnTo>
                    <a:pt x="32" y="70"/>
                  </a:lnTo>
                  <a:lnTo>
                    <a:pt x="26" y="70"/>
                  </a:lnTo>
                  <a:lnTo>
                    <a:pt x="22" y="72"/>
                  </a:lnTo>
                  <a:lnTo>
                    <a:pt x="18" y="76"/>
                  </a:lnTo>
                  <a:lnTo>
                    <a:pt x="14" y="80"/>
                  </a:lnTo>
                  <a:lnTo>
                    <a:pt x="12" y="84"/>
                  </a:lnTo>
                  <a:lnTo>
                    <a:pt x="10" y="86"/>
                  </a:lnTo>
                  <a:lnTo>
                    <a:pt x="8" y="88"/>
                  </a:lnTo>
                  <a:lnTo>
                    <a:pt x="8" y="102"/>
                  </a:lnTo>
                  <a:lnTo>
                    <a:pt x="0" y="120"/>
                  </a:lnTo>
                  <a:lnTo>
                    <a:pt x="0" y="122"/>
                  </a:lnTo>
                  <a:lnTo>
                    <a:pt x="0" y="124"/>
                  </a:lnTo>
                  <a:lnTo>
                    <a:pt x="2" y="126"/>
                  </a:lnTo>
                  <a:lnTo>
                    <a:pt x="2" y="130"/>
                  </a:lnTo>
                  <a:lnTo>
                    <a:pt x="6" y="132"/>
                  </a:lnTo>
                  <a:lnTo>
                    <a:pt x="10" y="134"/>
                  </a:lnTo>
                  <a:lnTo>
                    <a:pt x="12" y="134"/>
                  </a:lnTo>
                  <a:lnTo>
                    <a:pt x="14" y="136"/>
                  </a:lnTo>
                  <a:lnTo>
                    <a:pt x="16" y="138"/>
                  </a:lnTo>
                  <a:lnTo>
                    <a:pt x="18" y="140"/>
                  </a:lnTo>
                  <a:lnTo>
                    <a:pt x="18" y="144"/>
                  </a:lnTo>
                  <a:lnTo>
                    <a:pt x="18" y="148"/>
                  </a:lnTo>
                  <a:lnTo>
                    <a:pt x="22" y="148"/>
                  </a:lnTo>
                  <a:lnTo>
                    <a:pt x="36" y="148"/>
                  </a:lnTo>
                  <a:lnTo>
                    <a:pt x="52" y="146"/>
                  </a:lnTo>
                  <a:lnTo>
                    <a:pt x="70" y="146"/>
                  </a:lnTo>
                  <a:lnTo>
                    <a:pt x="88" y="146"/>
                  </a:lnTo>
                  <a:lnTo>
                    <a:pt x="86" y="144"/>
                  </a:lnTo>
                  <a:lnTo>
                    <a:pt x="86" y="142"/>
                  </a:lnTo>
                  <a:lnTo>
                    <a:pt x="88" y="138"/>
                  </a:lnTo>
                  <a:lnTo>
                    <a:pt x="88" y="134"/>
                  </a:lnTo>
                  <a:lnTo>
                    <a:pt x="88" y="134"/>
                  </a:lnTo>
                  <a:lnTo>
                    <a:pt x="84" y="132"/>
                  </a:lnTo>
                  <a:lnTo>
                    <a:pt x="82" y="130"/>
                  </a:lnTo>
                  <a:lnTo>
                    <a:pt x="78" y="126"/>
                  </a:lnTo>
                  <a:lnTo>
                    <a:pt x="74" y="122"/>
                  </a:lnTo>
                  <a:lnTo>
                    <a:pt x="70" y="116"/>
                  </a:lnTo>
                  <a:lnTo>
                    <a:pt x="68" y="110"/>
                  </a:lnTo>
                  <a:lnTo>
                    <a:pt x="66" y="102"/>
                  </a:lnTo>
                  <a:lnTo>
                    <a:pt x="62" y="100"/>
                  </a:lnTo>
                  <a:lnTo>
                    <a:pt x="66" y="100"/>
                  </a:lnTo>
                  <a:lnTo>
                    <a:pt x="66" y="98"/>
                  </a:lnTo>
                  <a:lnTo>
                    <a:pt x="68" y="96"/>
                  </a:lnTo>
                  <a:lnTo>
                    <a:pt x="70" y="94"/>
                  </a:lnTo>
                  <a:lnTo>
                    <a:pt x="70" y="90"/>
                  </a:lnTo>
                  <a:lnTo>
                    <a:pt x="72" y="86"/>
                  </a:lnTo>
                  <a:lnTo>
                    <a:pt x="72" y="82"/>
                  </a:lnTo>
                  <a:lnTo>
                    <a:pt x="70" y="78"/>
                  </a:lnTo>
                  <a:lnTo>
                    <a:pt x="68" y="76"/>
                  </a:lnTo>
                  <a:lnTo>
                    <a:pt x="68" y="76"/>
                  </a:lnTo>
                  <a:lnTo>
                    <a:pt x="66" y="74"/>
                  </a:lnTo>
                  <a:lnTo>
                    <a:pt x="64" y="72"/>
                  </a:lnTo>
                  <a:lnTo>
                    <a:pt x="62" y="68"/>
                  </a:lnTo>
                  <a:lnTo>
                    <a:pt x="62" y="64"/>
                  </a:lnTo>
                  <a:lnTo>
                    <a:pt x="62" y="58"/>
                  </a:lnTo>
                  <a:lnTo>
                    <a:pt x="64" y="58"/>
                  </a:lnTo>
                  <a:lnTo>
                    <a:pt x="66" y="58"/>
                  </a:lnTo>
                  <a:lnTo>
                    <a:pt x="68" y="58"/>
                  </a:lnTo>
                  <a:lnTo>
                    <a:pt x="72" y="58"/>
                  </a:lnTo>
                  <a:lnTo>
                    <a:pt x="74" y="56"/>
                  </a:lnTo>
                  <a:lnTo>
                    <a:pt x="78" y="54"/>
                  </a:lnTo>
                  <a:lnTo>
                    <a:pt x="78" y="50"/>
                  </a:lnTo>
                  <a:lnTo>
                    <a:pt x="78" y="46"/>
                  </a:lnTo>
                  <a:lnTo>
                    <a:pt x="78" y="46"/>
                  </a:lnTo>
                  <a:lnTo>
                    <a:pt x="76" y="42"/>
                  </a:lnTo>
                  <a:lnTo>
                    <a:pt x="74" y="40"/>
                  </a:lnTo>
                  <a:lnTo>
                    <a:pt x="72" y="34"/>
                  </a:lnTo>
                  <a:lnTo>
                    <a:pt x="72" y="30"/>
                  </a:lnTo>
                  <a:lnTo>
                    <a:pt x="72" y="24"/>
                  </a:lnTo>
                  <a:lnTo>
                    <a:pt x="72" y="20"/>
                  </a:lnTo>
                  <a:lnTo>
                    <a:pt x="72" y="20"/>
                  </a:lnTo>
                  <a:lnTo>
                    <a:pt x="72" y="16"/>
                  </a:lnTo>
                  <a:lnTo>
                    <a:pt x="72" y="12"/>
                  </a:lnTo>
                  <a:lnTo>
                    <a:pt x="72" y="8"/>
                  </a:lnTo>
                  <a:lnTo>
                    <a:pt x="70" y="4"/>
                  </a:lnTo>
                  <a:lnTo>
                    <a:pt x="66" y="2"/>
                  </a:lnTo>
                  <a:lnTo>
                    <a:pt x="60"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07" name="Freeform 465"/>
            <p:cNvSpPr/>
            <p:nvPr/>
          </p:nvSpPr>
          <p:spPr bwMode="gray">
            <a:xfrm>
              <a:off x="1101759" y="4139833"/>
              <a:ext cx="233276" cy="392232"/>
            </a:xfrm>
            <a:custGeom>
              <a:avLst/>
              <a:gdLst>
                <a:gd name="T0" fmla="*/ 126 w 126"/>
                <a:gd name="T1" fmla="*/ 46 h 212"/>
                <a:gd name="T2" fmla="*/ 124 w 126"/>
                <a:gd name="T3" fmla="*/ 90 h 212"/>
                <a:gd name="T4" fmla="*/ 120 w 126"/>
                <a:gd name="T5" fmla="*/ 88 h 212"/>
                <a:gd name="T6" fmla="*/ 112 w 126"/>
                <a:gd name="T7" fmla="*/ 90 h 212"/>
                <a:gd name="T8" fmla="*/ 108 w 126"/>
                <a:gd name="T9" fmla="*/ 92 h 212"/>
                <a:gd name="T10" fmla="*/ 106 w 126"/>
                <a:gd name="T11" fmla="*/ 98 h 212"/>
                <a:gd name="T12" fmla="*/ 106 w 126"/>
                <a:gd name="T13" fmla="*/ 104 h 212"/>
                <a:gd name="T14" fmla="*/ 102 w 126"/>
                <a:gd name="T15" fmla="*/ 110 h 212"/>
                <a:gd name="T16" fmla="*/ 98 w 126"/>
                <a:gd name="T17" fmla="*/ 114 h 212"/>
                <a:gd name="T18" fmla="*/ 98 w 126"/>
                <a:gd name="T19" fmla="*/ 120 h 212"/>
                <a:gd name="T20" fmla="*/ 98 w 126"/>
                <a:gd name="T21" fmla="*/ 124 h 212"/>
                <a:gd name="T22" fmla="*/ 98 w 126"/>
                <a:gd name="T23" fmla="*/ 124 h 212"/>
                <a:gd name="T24" fmla="*/ 98 w 126"/>
                <a:gd name="T25" fmla="*/ 122 h 212"/>
                <a:gd name="T26" fmla="*/ 100 w 126"/>
                <a:gd name="T27" fmla="*/ 126 h 212"/>
                <a:gd name="T28" fmla="*/ 104 w 126"/>
                <a:gd name="T29" fmla="*/ 132 h 212"/>
                <a:gd name="T30" fmla="*/ 102 w 126"/>
                <a:gd name="T31" fmla="*/ 138 h 212"/>
                <a:gd name="T32" fmla="*/ 102 w 126"/>
                <a:gd name="T33" fmla="*/ 150 h 212"/>
                <a:gd name="T34" fmla="*/ 104 w 126"/>
                <a:gd name="T35" fmla="*/ 158 h 212"/>
                <a:gd name="T36" fmla="*/ 106 w 126"/>
                <a:gd name="T37" fmla="*/ 168 h 212"/>
                <a:gd name="T38" fmla="*/ 108 w 126"/>
                <a:gd name="T39" fmla="*/ 174 h 212"/>
                <a:gd name="T40" fmla="*/ 108 w 126"/>
                <a:gd name="T41" fmla="*/ 176 h 212"/>
                <a:gd name="T42" fmla="*/ 100 w 126"/>
                <a:gd name="T43" fmla="*/ 178 h 212"/>
                <a:gd name="T44" fmla="*/ 92 w 126"/>
                <a:gd name="T45" fmla="*/ 182 h 212"/>
                <a:gd name="T46" fmla="*/ 86 w 126"/>
                <a:gd name="T47" fmla="*/ 190 h 212"/>
                <a:gd name="T48" fmla="*/ 86 w 126"/>
                <a:gd name="T49" fmla="*/ 192 h 212"/>
                <a:gd name="T50" fmla="*/ 84 w 126"/>
                <a:gd name="T51" fmla="*/ 198 h 212"/>
                <a:gd name="T52" fmla="*/ 78 w 126"/>
                <a:gd name="T53" fmla="*/ 202 h 212"/>
                <a:gd name="T54" fmla="*/ 68 w 126"/>
                <a:gd name="T55" fmla="*/ 204 h 212"/>
                <a:gd name="T56" fmla="*/ 66 w 126"/>
                <a:gd name="T57" fmla="*/ 202 h 212"/>
                <a:gd name="T58" fmla="*/ 60 w 126"/>
                <a:gd name="T59" fmla="*/ 200 h 212"/>
                <a:gd name="T60" fmla="*/ 58 w 126"/>
                <a:gd name="T61" fmla="*/ 204 h 212"/>
                <a:gd name="T62" fmla="*/ 46 w 126"/>
                <a:gd name="T63" fmla="*/ 208 h 212"/>
                <a:gd name="T64" fmla="*/ 12 w 126"/>
                <a:gd name="T65" fmla="*/ 212 h 212"/>
                <a:gd name="T66" fmla="*/ 12 w 126"/>
                <a:gd name="T67" fmla="*/ 210 h 212"/>
                <a:gd name="T68" fmla="*/ 10 w 126"/>
                <a:gd name="T69" fmla="*/ 204 h 212"/>
                <a:gd name="T70" fmla="*/ 6 w 126"/>
                <a:gd name="T71" fmla="*/ 200 h 212"/>
                <a:gd name="T72" fmla="*/ 2 w 126"/>
                <a:gd name="T73" fmla="*/ 194 h 212"/>
                <a:gd name="T74" fmla="*/ 2 w 126"/>
                <a:gd name="T75" fmla="*/ 184 h 212"/>
                <a:gd name="T76" fmla="*/ 6 w 126"/>
                <a:gd name="T77" fmla="*/ 186 h 212"/>
                <a:gd name="T78" fmla="*/ 12 w 126"/>
                <a:gd name="T79" fmla="*/ 184 h 212"/>
                <a:gd name="T80" fmla="*/ 18 w 126"/>
                <a:gd name="T81" fmla="*/ 180 h 212"/>
                <a:gd name="T82" fmla="*/ 18 w 126"/>
                <a:gd name="T83" fmla="*/ 174 h 212"/>
                <a:gd name="T84" fmla="*/ 16 w 126"/>
                <a:gd name="T85" fmla="*/ 168 h 212"/>
                <a:gd name="T86" fmla="*/ 12 w 126"/>
                <a:gd name="T87" fmla="*/ 156 h 212"/>
                <a:gd name="T88" fmla="*/ 12 w 126"/>
                <a:gd name="T89" fmla="*/ 150 h 212"/>
                <a:gd name="T90" fmla="*/ 14 w 126"/>
                <a:gd name="T91" fmla="*/ 144 h 212"/>
                <a:gd name="T92" fmla="*/ 12 w 126"/>
                <a:gd name="T93" fmla="*/ 136 h 212"/>
                <a:gd name="T94" fmla="*/ 10 w 126"/>
                <a:gd name="T95" fmla="*/ 132 h 212"/>
                <a:gd name="T96" fmla="*/ 8 w 126"/>
                <a:gd name="T97" fmla="*/ 130 h 212"/>
                <a:gd name="T98" fmla="*/ 4 w 126"/>
                <a:gd name="T99" fmla="*/ 126 h 212"/>
                <a:gd name="T100" fmla="*/ 0 w 126"/>
                <a:gd name="T101" fmla="*/ 126 h 212"/>
                <a:gd name="T102" fmla="*/ 2 w 126"/>
                <a:gd name="T103" fmla="*/ 120 h 212"/>
                <a:gd name="T104" fmla="*/ 6 w 126"/>
                <a:gd name="T105" fmla="*/ 104 h 212"/>
                <a:gd name="T106" fmla="*/ 4 w 126"/>
                <a:gd name="T107" fmla="*/ 102 h 212"/>
                <a:gd name="T108" fmla="*/ 6 w 126"/>
                <a:gd name="T109" fmla="*/ 96 h 212"/>
                <a:gd name="T110" fmla="*/ 12 w 126"/>
                <a:gd name="T111" fmla="*/ 88 h 212"/>
                <a:gd name="T112" fmla="*/ 18 w 126"/>
                <a:gd name="T113" fmla="*/ 78 h 212"/>
                <a:gd name="T114" fmla="*/ 18 w 126"/>
                <a:gd name="T115" fmla="*/ 50 h 212"/>
                <a:gd name="T116" fmla="*/ 26 w 126"/>
                <a:gd name="T117" fmla="*/ 30 h 212"/>
                <a:gd name="T118" fmla="*/ 24 w 126"/>
                <a:gd name="T119" fmla="*/ 26 h 212"/>
                <a:gd name="T120" fmla="*/ 20 w 126"/>
                <a:gd name="T121" fmla="*/ 16 h 212"/>
                <a:gd name="T122" fmla="*/ 18 w 126"/>
                <a:gd name="T123" fmla="*/ 6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6" h="212">
                  <a:moveTo>
                    <a:pt x="18" y="0"/>
                  </a:moveTo>
                  <a:lnTo>
                    <a:pt x="126" y="46"/>
                  </a:lnTo>
                  <a:lnTo>
                    <a:pt x="124" y="90"/>
                  </a:lnTo>
                  <a:lnTo>
                    <a:pt x="124" y="90"/>
                  </a:lnTo>
                  <a:lnTo>
                    <a:pt x="122" y="90"/>
                  </a:lnTo>
                  <a:lnTo>
                    <a:pt x="120" y="88"/>
                  </a:lnTo>
                  <a:lnTo>
                    <a:pt x="116" y="88"/>
                  </a:lnTo>
                  <a:lnTo>
                    <a:pt x="112" y="90"/>
                  </a:lnTo>
                  <a:lnTo>
                    <a:pt x="110" y="90"/>
                  </a:lnTo>
                  <a:lnTo>
                    <a:pt x="108" y="92"/>
                  </a:lnTo>
                  <a:lnTo>
                    <a:pt x="106" y="96"/>
                  </a:lnTo>
                  <a:lnTo>
                    <a:pt x="106" y="98"/>
                  </a:lnTo>
                  <a:lnTo>
                    <a:pt x="106" y="100"/>
                  </a:lnTo>
                  <a:lnTo>
                    <a:pt x="106" y="104"/>
                  </a:lnTo>
                  <a:lnTo>
                    <a:pt x="104" y="108"/>
                  </a:lnTo>
                  <a:lnTo>
                    <a:pt x="102" y="110"/>
                  </a:lnTo>
                  <a:lnTo>
                    <a:pt x="100" y="110"/>
                  </a:lnTo>
                  <a:lnTo>
                    <a:pt x="98" y="114"/>
                  </a:lnTo>
                  <a:lnTo>
                    <a:pt x="96" y="116"/>
                  </a:lnTo>
                  <a:lnTo>
                    <a:pt x="98" y="120"/>
                  </a:lnTo>
                  <a:lnTo>
                    <a:pt x="98" y="122"/>
                  </a:lnTo>
                  <a:lnTo>
                    <a:pt x="98" y="124"/>
                  </a:lnTo>
                  <a:lnTo>
                    <a:pt x="98" y="124"/>
                  </a:lnTo>
                  <a:lnTo>
                    <a:pt x="98" y="124"/>
                  </a:lnTo>
                  <a:lnTo>
                    <a:pt x="98" y="122"/>
                  </a:lnTo>
                  <a:lnTo>
                    <a:pt x="98" y="122"/>
                  </a:lnTo>
                  <a:lnTo>
                    <a:pt x="98" y="124"/>
                  </a:lnTo>
                  <a:lnTo>
                    <a:pt x="100" y="126"/>
                  </a:lnTo>
                  <a:lnTo>
                    <a:pt x="102" y="128"/>
                  </a:lnTo>
                  <a:lnTo>
                    <a:pt x="104" y="132"/>
                  </a:lnTo>
                  <a:lnTo>
                    <a:pt x="104" y="134"/>
                  </a:lnTo>
                  <a:lnTo>
                    <a:pt x="102" y="138"/>
                  </a:lnTo>
                  <a:lnTo>
                    <a:pt x="102" y="144"/>
                  </a:lnTo>
                  <a:lnTo>
                    <a:pt x="102" y="150"/>
                  </a:lnTo>
                  <a:lnTo>
                    <a:pt x="102" y="154"/>
                  </a:lnTo>
                  <a:lnTo>
                    <a:pt x="104" y="158"/>
                  </a:lnTo>
                  <a:lnTo>
                    <a:pt x="104" y="162"/>
                  </a:lnTo>
                  <a:lnTo>
                    <a:pt x="106" y="168"/>
                  </a:lnTo>
                  <a:lnTo>
                    <a:pt x="108" y="172"/>
                  </a:lnTo>
                  <a:lnTo>
                    <a:pt x="108" y="174"/>
                  </a:lnTo>
                  <a:lnTo>
                    <a:pt x="108" y="176"/>
                  </a:lnTo>
                  <a:lnTo>
                    <a:pt x="108" y="176"/>
                  </a:lnTo>
                  <a:lnTo>
                    <a:pt x="104" y="178"/>
                  </a:lnTo>
                  <a:lnTo>
                    <a:pt x="100" y="178"/>
                  </a:lnTo>
                  <a:lnTo>
                    <a:pt x="96" y="180"/>
                  </a:lnTo>
                  <a:lnTo>
                    <a:pt x="92" y="182"/>
                  </a:lnTo>
                  <a:lnTo>
                    <a:pt x="88" y="186"/>
                  </a:lnTo>
                  <a:lnTo>
                    <a:pt x="86" y="190"/>
                  </a:lnTo>
                  <a:lnTo>
                    <a:pt x="86" y="190"/>
                  </a:lnTo>
                  <a:lnTo>
                    <a:pt x="86" y="192"/>
                  </a:lnTo>
                  <a:lnTo>
                    <a:pt x="86" y="194"/>
                  </a:lnTo>
                  <a:lnTo>
                    <a:pt x="84" y="198"/>
                  </a:lnTo>
                  <a:lnTo>
                    <a:pt x="82" y="200"/>
                  </a:lnTo>
                  <a:lnTo>
                    <a:pt x="78" y="202"/>
                  </a:lnTo>
                  <a:lnTo>
                    <a:pt x="74" y="204"/>
                  </a:lnTo>
                  <a:lnTo>
                    <a:pt x="68" y="204"/>
                  </a:lnTo>
                  <a:lnTo>
                    <a:pt x="68" y="202"/>
                  </a:lnTo>
                  <a:lnTo>
                    <a:pt x="66" y="202"/>
                  </a:lnTo>
                  <a:lnTo>
                    <a:pt x="64" y="202"/>
                  </a:lnTo>
                  <a:lnTo>
                    <a:pt x="60" y="200"/>
                  </a:lnTo>
                  <a:lnTo>
                    <a:pt x="58" y="202"/>
                  </a:lnTo>
                  <a:lnTo>
                    <a:pt x="58" y="204"/>
                  </a:lnTo>
                  <a:lnTo>
                    <a:pt x="56" y="204"/>
                  </a:lnTo>
                  <a:lnTo>
                    <a:pt x="46" y="208"/>
                  </a:lnTo>
                  <a:lnTo>
                    <a:pt x="32" y="210"/>
                  </a:lnTo>
                  <a:lnTo>
                    <a:pt x="12" y="212"/>
                  </a:lnTo>
                  <a:lnTo>
                    <a:pt x="12" y="212"/>
                  </a:lnTo>
                  <a:lnTo>
                    <a:pt x="12" y="210"/>
                  </a:lnTo>
                  <a:lnTo>
                    <a:pt x="10" y="206"/>
                  </a:lnTo>
                  <a:lnTo>
                    <a:pt x="10" y="204"/>
                  </a:lnTo>
                  <a:lnTo>
                    <a:pt x="6" y="202"/>
                  </a:lnTo>
                  <a:lnTo>
                    <a:pt x="6" y="200"/>
                  </a:lnTo>
                  <a:lnTo>
                    <a:pt x="4" y="198"/>
                  </a:lnTo>
                  <a:lnTo>
                    <a:pt x="2" y="194"/>
                  </a:lnTo>
                  <a:lnTo>
                    <a:pt x="2" y="190"/>
                  </a:lnTo>
                  <a:lnTo>
                    <a:pt x="2" y="184"/>
                  </a:lnTo>
                  <a:lnTo>
                    <a:pt x="4" y="184"/>
                  </a:lnTo>
                  <a:lnTo>
                    <a:pt x="6" y="186"/>
                  </a:lnTo>
                  <a:lnTo>
                    <a:pt x="8" y="184"/>
                  </a:lnTo>
                  <a:lnTo>
                    <a:pt x="12" y="184"/>
                  </a:lnTo>
                  <a:lnTo>
                    <a:pt x="14" y="182"/>
                  </a:lnTo>
                  <a:lnTo>
                    <a:pt x="18" y="180"/>
                  </a:lnTo>
                  <a:lnTo>
                    <a:pt x="18" y="176"/>
                  </a:lnTo>
                  <a:lnTo>
                    <a:pt x="18" y="174"/>
                  </a:lnTo>
                  <a:lnTo>
                    <a:pt x="18" y="172"/>
                  </a:lnTo>
                  <a:lnTo>
                    <a:pt x="16" y="168"/>
                  </a:lnTo>
                  <a:lnTo>
                    <a:pt x="14" y="162"/>
                  </a:lnTo>
                  <a:lnTo>
                    <a:pt x="12" y="156"/>
                  </a:lnTo>
                  <a:lnTo>
                    <a:pt x="12" y="152"/>
                  </a:lnTo>
                  <a:lnTo>
                    <a:pt x="12" y="150"/>
                  </a:lnTo>
                  <a:lnTo>
                    <a:pt x="12" y="146"/>
                  </a:lnTo>
                  <a:lnTo>
                    <a:pt x="14" y="144"/>
                  </a:lnTo>
                  <a:lnTo>
                    <a:pt x="12" y="140"/>
                  </a:lnTo>
                  <a:lnTo>
                    <a:pt x="12" y="136"/>
                  </a:lnTo>
                  <a:lnTo>
                    <a:pt x="10" y="132"/>
                  </a:lnTo>
                  <a:lnTo>
                    <a:pt x="10" y="132"/>
                  </a:lnTo>
                  <a:lnTo>
                    <a:pt x="10" y="130"/>
                  </a:lnTo>
                  <a:lnTo>
                    <a:pt x="8" y="130"/>
                  </a:lnTo>
                  <a:lnTo>
                    <a:pt x="6" y="128"/>
                  </a:lnTo>
                  <a:lnTo>
                    <a:pt x="4" y="126"/>
                  </a:lnTo>
                  <a:lnTo>
                    <a:pt x="0" y="128"/>
                  </a:lnTo>
                  <a:lnTo>
                    <a:pt x="0" y="126"/>
                  </a:lnTo>
                  <a:lnTo>
                    <a:pt x="0" y="124"/>
                  </a:lnTo>
                  <a:lnTo>
                    <a:pt x="2" y="120"/>
                  </a:lnTo>
                  <a:lnTo>
                    <a:pt x="4" y="114"/>
                  </a:lnTo>
                  <a:lnTo>
                    <a:pt x="6" y="104"/>
                  </a:lnTo>
                  <a:lnTo>
                    <a:pt x="4" y="104"/>
                  </a:lnTo>
                  <a:lnTo>
                    <a:pt x="4" y="102"/>
                  </a:lnTo>
                  <a:lnTo>
                    <a:pt x="4" y="100"/>
                  </a:lnTo>
                  <a:lnTo>
                    <a:pt x="6" y="96"/>
                  </a:lnTo>
                  <a:lnTo>
                    <a:pt x="8" y="92"/>
                  </a:lnTo>
                  <a:lnTo>
                    <a:pt x="12" y="88"/>
                  </a:lnTo>
                  <a:lnTo>
                    <a:pt x="18" y="82"/>
                  </a:lnTo>
                  <a:lnTo>
                    <a:pt x="18" y="78"/>
                  </a:lnTo>
                  <a:lnTo>
                    <a:pt x="18" y="66"/>
                  </a:lnTo>
                  <a:lnTo>
                    <a:pt x="18" y="50"/>
                  </a:lnTo>
                  <a:lnTo>
                    <a:pt x="20" y="38"/>
                  </a:lnTo>
                  <a:lnTo>
                    <a:pt x="26" y="30"/>
                  </a:lnTo>
                  <a:lnTo>
                    <a:pt x="24" y="30"/>
                  </a:lnTo>
                  <a:lnTo>
                    <a:pt x="24" y="26"/>
                  </a:lnTo>
                  <a:lnTo>
                    <a:pt x="22" y="22"/>
                  </a:lnTo>
                  <a:lnTo>
                    <a:pt x="20" y="16"/>
                  </a:lnTo>
                  <a:lnTo>
                    <a:pt x="18" y="12"/>
                  </a:lnTo>
                  <a:lnTo>
                    <a:pt x="18" y="6"/>
                  </a:lnTo>
                  <a:lnTo>
                    <a:pt x="18"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08" name="Freeform 466"/>
            <p:cNvSpPr/>
            <p:nvPr/>
          </p:nvSpPr>
          <p:spPr bwMode="gray">
            <a:xfrm>
              <a:off x="1283196" y="4150934"/>
              <a:ext cx="403604" cy="462537"/>
            </a:xfrm>
            <a:custGeom>
              <a:avLst/>
              <a:gdLst>
                <a:gd name="T0" fmla="*/ 186 w 218"/>
                <a:gd name="T1" fmla="*/ 4 h 250"/>
                <a:gd name="T2" fmla="*/ 174 w 218"/>
                <a:gd name="T3" fmla="*/ 16 h 250"/>
                <a:gd name="T4" fmla="*/ 28 w 218"/>
                <a:gd name="T5" fmla="*/ 22 h 250"/>
                <a:gd name="T6" fmla="*/ 24 w 218"/>
                <a:gd name="T7" fmla="*/ 82 h 250"/>
                <a:gd name="T8" fmla="*/ 14 w 218"/>
                <a:gd name="T9" fmla="*/ 84 h 250"/>
                <a:gd name="T10" fmla="*/ 10 w 218"/>
                <a:gd name="T11" fmla="*/ 90 h 250"/>
                <a:gd name="T12" fmla="*/ 6 w 218"/>
                <a:gd name="T13" fmla="*/ 100 h 250"/>
                <a:gd name="T14" fmla="*/ 2 w 218"/>
                <a:gd name="T15" fmla="*/ 106 h 250"/>
                <a:gd name="T16" fmla="*/ 0 w 218"/>
                <a:gd name="T17" fmla="*/ 110 h 250"/>
                <a:gd name="T18" fmla="*/ 4 w 218"/>
                <a:gd name="T19" fmla="*/ 122 h 250"/>
                <a:gd name="T20" fmla="*/ 6 w 218"/>
                <a:gd name="T21" fmla="*/ 128 h 250"/>
                <a:gd name="T22" fmla="*/ 6 w 218"/>
                <a:gd name="T23" fmla="*/ 136 h 250"/>
                <a:gd name="T24" fmla="*/ 6 w 218"/>
                <a:gd name="T25" fmla="*/ 152 h 250"/>
                <a:gd name="T26" fmla="*/ 14 w 218"/>
                <a:gd name="T27" fmla="*/ 174 h 250"/>
                <a:gd name="T28" fmla="*/ 24 w 218"/>
                <a:gd name="T29" fmla="*/ 186 h 250"/>
                <a:gd name="T30" fmla="*/ 32 w 218"/>
                <a:gd name="T31" fmla="*/ 196 h 250"/>
                <a:gd name="T32" fmla="*/ 50 w 218"/>
                <a:gd name="T33" fmla="*/ 222 h 250"/>
                <a:gd name="T34" fmla="*/ 56 w 218"/>
                <a:gd name="T35" fmla="*/ 230 h 250"/>
                <a:gd name="T36" fmla="*/ 66 w 218"/>
                <a:gd name="T37" fmla="*/ 238 h 250"/>
                <a:gd name="T38" fmla="*/ 78 w 218"/>
                <a:gd name="T39" fmla="*/ 240 h 250"/>
                <a:gd name="T40" fmla="*/ 88 w 218"/>
                <a:gd name="T41" fmla="*/ 250 h 250"/>
                <a:gd name="T42" fmla="*/ 114 w 218"/>
                <a:gd name="T43" fmla="*/ 250 h 250"/>
                <a:gd name="T44" fmla="*/ 138 w 218"/>
                <a:gd name="T45" fmla="*/ 250 h 250"/>
                <a:gd name="T46" fmla="*/ 180 w 218"/>
                <a:gd name="T47" fmla="*/ 244 h 250"/>
                <a:gd name="T48" fmla="*/ 180 w 218"/>
                <a:gd name="T49" fmla="*/ 222 h 250"/>
                <a:gd name="T50" fmla="*/ 172 w 218"/>
                <a:gd name="T51" fmla="*/ 210 h 250"/>
                <a:gd name="T52" fmla="*/ 160 w 218"/>
                <a:gd name="T53" fmla="*/ 196 h 250"/>
                <a:gd name="T54" fmla="*/ 154 w 218"/>
                <a:gd name="T55" fmla="*/ 192 h 250"/>
                <a:gd name="T56" fmla="*/ 152 w 218"/>
                <a:gd name="T57" fmla="*/ 184 h 250"/>
                <a:gd name="T58" fmla="*/ 156 w 218"/>
                <a:gd name="T59" fmla="*/ 176 h 250"/>
                <a:gd name="T60" fmla="*/ 156 w 218"/>
                <a:gd name="T61" fmla="*/ 158 h 250"/>
                <a:gd name="T62" fmla="*/ 160 w 218"/>
                <a:gd name="T63" fmla="*/ 150 h 250"/>
                <a:gd name="T64" fmla="*/ 176 w 218"/>
                <a:gd name="T65" fmla="*/ 130 h 250"/>
                <a:gd name="T66" fmla="*/ 188 w 218"/>
                <a:gd name="T67" fmla="*/ 108 h 250"/>
                <a:gd name="T68" fmla="*/ 192 w 218"/>
                <a:gd name="T69" fmla="*/ 94 h 250"/>
                <a:gd name="T70" fmla="*/ 200 w 218"/>
                <a:gd name="T71" fmla="*/ 82 h 250"/>
                <a:gd name="T72" fmla="*/ 208 w 218"/>
                <a:gd name="T73" fmla="*/ 78 h 250"/>
                <a:gd name="T74" fmla="*/ 216 w 218"/>
                <a:gd name="T75" fmla="*/ 70 h 250"/>
                <a:gd name="T76" fmla="*/ 218 w 218"/>
                <a:gd name="T77" fmla="*/ 66 h 250"/>
                <a:gd name="T78" fmla="*/ 212 w 218"/>
                <a:gd name="T79" fmla="*/ 54 h 250"/>
                <a:gd name="T80" fmla="*/ 204 w 218"/>
                <a:gd name="T81" fmla="*/ 40 h 250"/>
                <a:gd name="T82" fmla="*/ 200 w 218"/>
                <a:gd name="T83" fmla="*/ 32 h 250"/>
                <a:gd name="T84" fmla="*/ 200 w 218"/>
                <a:gd name="T85" fmla="*/ 22 h 250"/>
                <a:gd name="T86" fmla="*/ 192 w 218"/>
                <a:gd name="T87" fmla="*/ 8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18" h="250">
                  <a:moveTo>
                    <a:pt x="188" y="0"/>
                  </a:moveTo>
                  <a:lnTo>
                    <a:pt x="188" y="2"/>
                  </a:lnTo>
                  <a:lnTo>
                    <a:pt x="186" y="4"/>
                  </a:lnTo>
                  <a:lnTo>
                    <a:pt x="184" y="8"/>
                  </a:lnTo>
                  <a:lnTo>
                    <a:pt x="180" y="12"/>
                  </a:lnTo>
                  <a:lnTo>
                    <a:pt x="174" y="16"/>
                  </a:lnTo>
                  <a:lnTo>
                    <a:pt x="168" y="20"/>
                  </a:lnTo>
                  <a:lnTo>
                    <a:pt x="160" y="22"/>
                  </a:lnTo>
                  <a:lnTo>
                    <a:pt x="28" y="22"/>
                  </a:lnTo>
                  <a:lnTo>
                    <a:pt x="28" y="84"/>
                  </a:lnTo>
                  <a:lnTo>
                    <a:pt x="28" y="82"/>
                  </a:lnTo>
                  <a:lnTo>
                    <a:pt x="24" y="82"/>
                  </a:lnTo>
                  <a:lnTo>
                    <a:pt x="20" y="82"/>
                  </a:lnTo>
                  <a:lnTo>
                    <a:pt x="18" y="82"/>
                  </a:lnTo>
                  <a:lnTo>
                    <a:pt x="14" y="84"/>
                  </a:lnTo>
                  <a:lnTo>
                    <a:pt x="10" y="86"/>
                  </a:lnTo>
                  <a:lnTo>
                    <a:pt x="10" y="90"/>
                  </a:lnTo>
                  <a:lnTo>
                    <a:pt x="10" y="90"/>
                  </a:lnTo>
                  <a:lnTo>
                    <a:pt x="8" y="94"/>
                  </a:lnTo>
                  <a:lnTo>
                    <a:pt x="8" y="98"/>
                  </a:lnTo>
                  <a:lnTo>
                    <a:pt x="6" y="100"/>
                  </a:lnTo>
                  <a:lnTo>
                    <a:pt x="6" y="102"/>
                  </a:lnTo>
                  <a:lnTo>
                    <a:pt x="4" y="104"/>
                  </a:lnTo>
                  <a:lnTo>
                    <a:pt x="2" y="106"/>
                  </a:lnTo>
                  <a:lnTo>
                    <a:pt x="0" y="108"/>
                  </a:lnTo>
                  <a:lnTo>
                    <a:pt x="0" y="110"/>
                  </a:lnTo>
                  <a:lnTo>
                    <a:pt x="0" y="110"/>
                  </a:lnTo>
                  <a:lnTo>
                    <a:pt x="0" y="114"/>
                  </a:lnTo>
                  <a:lnTo>
                    <a:pt x="2" y="118"/>
                  </a:lnTo>
                  <a:lnTo>
                    <a:pt x="4" y="122"/>
                  </a:lnTo>
                  <a:lnTo>
                    <a:pt x="4" y="122"/>
                  </a:lnTo>
                  <a:lnTo>
                    <a:pt x="6" y="124"/>
                  </a:lnTo>
                  <a:lnTo>
                    <a:pt x="6" y="128"/>
                  </a:lnTo>
                  <a:lnTo>
                    <a:pt x="6" y="132"/>
                  </a:lnTo>
                  <a:lnTo>
                    <a:pt x="6" y="132"/>
                  </a:lnTo>
                  <a:lnTo>
                    <a:pt x="6" y="136"/>
                  </a:lnTo>
                  <a:lnTo>
                    <a:pt x="4" y="140"/>
                  </a:lnTo>
                  <a:lnTo>
                    <a:pt x="4" y="146"/>
                  </a:lnTo>
                  <a:lnTo>
                    <a:pt x="6" y="152"/>
                  </a:lnTo>
                  <a:lnTo>
                    <a:pt x="12" y="170"/>
                  </a:lnTo>
                  <a:lnTo>
                    <a:pt x="12" y="170"/>
                  </a:lnTo>
                  <a:lnTo>
                    <a:pt x="14" y="174"/>
                  </a:lnTo>
                  <a:lnTo>
                    <a:pt x="16" y="178"/>
                  </a:lnTo>
                  <a:lnTo>
                    <a:pt x="20" y="182"/>
                  </a:lnTo>
                  <a:lnTo>
                    <a:pt x="24" y="186"/>
                  </a:lnTo>
                  <a:lnTo>
                    <a:pt x="26" y="190"/>
                  </a:lnTo>
                  <a:lnTo>
                    <a:pt x="30" y="194"/>
                  </a:lnTo>
                  <a:lnTo>
                    <a:pt x="32" y="196"/>
                  </a:lnTo>
                  <a:lnTo>
                    <a:pt x="38" y="204"/>
                  </a:lnTo>
                  <a:lnTo>
                    <a:pt x="44" y="214"/>
                  </a:lnTo>
                  <a:lnTo>
                    <a:pt x="50" y="222"/>
                  </a:lnTo>
                  <a:lnTo>
                    <a:pt x="54" y="228"/>
                  </a:lnTo>
                  <a:lnTo>
                    <a:pt x="54" y="230"/>
                  </a:lnTo>
                  <a:lnTo>
                    <a:pt x="56" y="230"/>
                  </a:lnTo>
                  <a:lnTo>
                    <a:pt x="60" y="234"/>
                  </a:lnTo>
                  <a:lnTo>
                    <a:pt x="62" y="236"/>
                  </a:lnTo>
                  <a:lnTo>
                    <a:pt x="66" y="238"/>
                  </a:lnTo>
                  <a:lnTo>
                    <a:pt x="72" y="240"/>
                  </a:lnTo>
                  <a:lnTo>
                    <a:pt x="76" y="240"/>
                  </a:lnTo>
                  <a:lnTo>
                    <a:pt x="78" y="240"/>
                  </a:lnTo>
                  <a:lnTo>
                    <a:pt x="80" y="242"/>
                  </a:lnTo>
                  <a:lnTo>
                    <a:pt x="84" y="244"/>
                  </a:lnTo>
                  <a:lnTo>
                    <a:pt x="88" y="250"/>
                  </a:lnTo>
                  <a:lnTo>
                    <a:pt x="92" y="250"/>
                  </a:lnTo>
                  <a:lnTo>
                    <a:pt x="102" y="250"/>
                  </a:lnTo>
                  <a:lnTo>
                    <a:pt x="114" y="250"/>
                  </a:lnTo>
                  <a:lnTo>
                    <a:pt x="122" y="250"/>
                  </a:lnTo>
                  <a:lnTo>
                    <a:pt x="126" y="250"/>
                  </a:lnTo>
                  <a:lnTo>
                    <a:pt x="138" y="250"/>
                  </a:lnTo>
                  <a:lnTo>
                    <a:pt x="152" y="248"/>
                  </a:lnTo>
                  <a:lnTo>
                    <a:pt x="168" y="246"/>
                  </a:lnTo>
                  <a:lnTo>
                    <a:pt x="180" y="244"/>
                  </a:lnTo>
                  <a:lnTo>
                    <a:pt x="184" y="240"/>
                  </a:lnTo>
                  <a:lnTo>
                    <a:pt x="182" y="222"/>
                  </a:lnTo>
                  <a:lnTo>
                    <a:pt x="180" y="222"/>
                  </a:lnTo>
                  <a:lnTo>
                    <a:pt x="178" y="218"/>
                  </a:lnTo>
                  <a:lnTo>
                    <a:pt x="176" y="214"/>
                  </a:lnTo>
                  <a:lnTo>
                    <a:pt x="172" y="210"/>
                  </a:lnTo>
                  <a:lnTo>
                    <a:pt x="168" y="204"/>
                  </a:lnTo>
                  <a:lnTo>
                    <a:pt x="164" y="200"/>
                  </a:lnTo>
                  <a:lnTo>
                    <a:pt x="160" y="196"/>
                  </a:lnTo>
                  <a:lnTo>
                    <a:pt x="158" y="194"/>
                  </a:lnTo>
                  <a:lnTo>
                    <a:pt x="156" y="194"/>
                  </a:lnTo>
                  <a:lnTo>
                    <a:pt x="154" y="192"/>
                  </a:lnTo>
                  <a:lnTo>
                    <a:pt x="152" y="190"/>
                  </a:lnTo>
                  <a:lnTo>
                    <a:pt x="152" y="188"/>
                  </a:lnTo>
                  <a:lnTo>
                    <a:pt x="152" y="184"/>
                  </a:lnTo>
                  <a:lnTo>
                    <a:pt x="156" y="182"/>
                  </a:lnTo>
                  <a:lnTo>
                    <a:pt x="156" y="180"/>
                  </a:lnTo>
                  <a:lnTo>
                    <a:pt x="156" y="176"/>
                  </a:lnTo>
                  <a:lnTo>
                    <a:pt x="156" y="172"/>
                  </a:lnTo>
                  <a:lnTo>
                    <a:pt x="156" y="166"/>
                  </a:lnTo>
                  <a:lnTo>
                    <a:pt x="156" y="158"/>
                  </a:lnTo>
                  <a:lnTo>
                    <a:pt x="156" y="158"/>
                  </a:lnTo>
                  <a:lnTo>
                    <a:pt x="158" y="154"/>
                  </a:lnTo>
                  <a:lnTo>
                    <a:pt x="160" y="150"/>
                  </a:lnTo>
                  <a:lnTo>
                    <a:pt x="164" y="144"/>
                  </a:lnTo>
                  <a:lnTo>
                    <a:pt x="168" y="136"/>
                  </a:lnTo>
                  <a:lnTo>
                    <a:pt x="176" y="130"/>
                  </a:lnTo>
                  <a:lnTo>
                    <a:pt x="178" y="128"/>
                  </a:lnTo>
                  <a:lnTo>
                    <a:pt x="182" y="118"/>
                  </a:lnTo>
                  <a:lnTo>
                    <a:pt x="188" y="108"/>
                  </a:lnTo>
                  <a:lnTo>
                    <a:pt x="188" y="98"/>
                  </a:lnTo>
                  <a:lnTo>
                    <a:pt x="190" y="96"/>
                  </a:lnTo>
                  <a:lnTo>
                    <a:pt x="192" y="94"/>
                  </a:lnTo>
                  <a:lnTo>
                    <a:pt x="194" y="90"/>
                  </a:lnTo>
                  <a:lnTo>
                    <a:pt x="198" y="86"/>
                  </a:lnTo>
                  <a:lnTo>
                    <a:pt x="200" y="82"/>
                  </a:lnTo>
                  <a:lnTo>
                    <a:pt x="204" y="80"/>
                  </a:lnTo>
                  <a:lnTo>
                    <a:pt x="206" y="78"/>
                  </a:lnTo>
                  <a:lnTo>
                    <a:pt x="208" y="78"/>
                  </a:lnTo>
                  <a:lnTo>
                    <a:pt x="212" y="76"/>
                  </a:lnTo>
                  <a:lnTo>
                    <a:pt x="214" y="72"/>
                  </a:lnTo>
                  <a:lnTo>
                    <a:pt x="216" y="70"/>
                  </a:lnTo>
                  <a:lnTo>
                    <a:pt x="218" y="68"/>
                  </a:lnTo>
                  <a:lnTo>
                    <a:pt x="218" y="68"/>
                  </a:lnTo>
                  <a:lnTo>
                    <a:pt x="218" y="66"/>
                  </a:lnTo>
                  <a:lnTo>
                    <a:pt x="216" y="64"/>
                  </a:lnTo>
                  <a:lnTo>
                    <a:pt x="214" y="60"/>
                  </a:lnTo>
                  <a:lnTo>
                    <a:pt x="212" y="54"/>
                  </a:lnTo>
                  <a:lnTo>
                    <a:pt x="210" y="50"/>
                  </a:lnTo>
                  <a:lnTo>
                    <a:pt x="206" y="44"/>
                  </a:lnTo>
                  <a:lnTo>
                    <a:pt x="204" y="40"/>
                  </a:lnTo>
                  <a:lnTo>
                    <a:pt x="204" y="38"/>
                  </a:lnTo>
                  <a:lnTo>
                    <a:pt x="202" y="34"/>
                  </a:lnTo>
                  <a:lnTo>
                    <a:pt x="200" y="32"/>
                  </a:lnTo>
                  <a:lnTo>
                    <a:pt x="200" y="28"/>
                  </a:lnTo>
                  <a:lnTo>
                    <a:pt x="200" y="22"/>
                  </a:lnTo>
                  <a:lnTo>
                    <a:pt x="200" y="22"/>
                  </a:lnTo>
                  <a:lnTo>
                    <a:pt x="198" y="18"/>
                  </a:lnTo>
                  <a:lnTo>
                    <a:pt x="196" y="12"/>
                  </a:lnTo>
                  <a:lnTo>
                    <a:pt x="192" y="8"/>
                  </a:lnTo>
                  <a:lnTo>
                    <a:pt x="188"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09" name="Freeform 467"/>
            <p:cNvSpPr/>
            <p:nvPr/>
          </p:nvSpPr>
          <p:spPr bwMode="gray">
            <a:xfrm>
              <a:off x="1105462" y="4465460"/>
              <a:ext cx="274007" cy="155413"/>
            </a:xfrm>
            <a:custGeom>
              <a:avLst/>
              <a:gdLst>
                <a:gd name="T0" fmla="*/ 106 w 148"/>
                <a:gd name="T1" fmla="*/ 0 h 84"/>
                <a:gd name="T2" fmla="*/ 98 w 148"/>
                <a:gd name="T3" fmla="*/ 2 h 84"/>
                <a:gd name="T4" fmla="*/ 90 w 148"/>
                <a:gd name="T5" fmla="*/ 6 h 84"/>
                <a:gd name="T6" fmla="*/ 84 w 148"/>
                <a:gd name="T7" fmla="*/ 12 h 84"/>
                <a:gd name="T8" fmla="*/ 82 w 148"/>
                <a:gd name="T9" fmla="*/ 22 h 84"/>
                <a:gd name="T10" fmla="*/ 76 w 148"/>
                <a:gd name="T11" fmla="*/ 28 h 84"/>
                <a:gd name="T12" fmla="*/ 70 w 148"/>
                <a:gd name="T13" fmla="*/ 28 h 84"/>
                <a:gd name="T14" fmla="*/ 64 w 148"/>
                <a:gd name="T15" fmla="*/ 26 h 84"/>
                <a:gd name="T16" fmla="*/ 60 w 148"/>
                <a:gd name="T17" fmla="*/ 26 h 84"/>
                <a:gd name="T18" fmla="*/ 58 w 148"/>
                <a:gd name="T19" fmla="*/ 26 h 84"/>
                <a:gd name="T20" fmla="*/ 54 w 148"/>
                <a:gd name="T21" fmla="*/ 28 h 84"/>
                <a:gd name="T22" fmla="*/ 48 w 148"/>
                <a:gd name="T23" fmla="*/ 30 h 84"/>
                <a:gd name="T24" fmla="*/ 36 w 148"/>
                <a:gd name="T25" fmla="*/ 34 h 84"/>
                <a:gd name="T26" fmla="*/ 26 w 148"/>
                <a:gd name="T27" fmla="*/ 36 h 84"/>
                <a:gd name="T28" fmla="*/ 10 w 148"/>
                <a:gd name="T29" fmla="*/ 38 h 84"/>
                <a:gd name="T30" fmla="*/ 6 w 148"/>
                <a:gd name="T31" fmla="*/ 46 h 84"/>
                <a:gd name="T32" fmla="*/ 4 w 148"/>
                <a:gd name="T33" fmla="*/ 50 h 84"/>
                <a:gd name="T34" fmla="*/ 0 w 148"/>
                <a:gd name="T35" fmla="*/ 50 h 84"/>
                <a:gd name="T36" fmla="*/ 2 w 148"/>
                <a:gd name="T37" fmla="*/ 52 h 84"/>
                <a:gd name="T38" fmla="*/ 4 w 148"/>
                <a:gd name="T39" fmla="*/ 54 h 84"/>
                <a:gd name="T40" fmla="*/ 6 w 148"/>
                <a:gd name="T41" fmla="*/ 60 h 84"/>
                <a:gd name="T42" fmla="*/ 10 w 148"/>
                <a:gd name="T43" fmla="*/ 70 h 84"/>
                <a:gd name="T44" fmla="*/ 26 w 148"/>
                <a:gd name="T45" fmla="*/ 84 h 84"/>
                <a:gd name="T46" fmla="*/ 38 w 148"/>
                <a:gd name="T47" fmla="*/ 74 h 84"/>
                <a:gd name="T48" fmla="*/ 42 w 148"/>
                <a:gd name="T49" fmla="*/ 68 h 84"/>
                <a:gd name="T50" fmla="*/ 48 w 148"/>
                <a:gd name="T51" fmla="*/ 62 h 84"/>
                <a:gd name="T52" fmla="*/ 58 w 148"/>
                <a:gd name="T53" fmla="*/ 60 h 84"/>
                <a:gd name="T54" fmla="*/ 60 w 148"/>
                <a:gd name="T55" fmla="*/ 62 h 84"/>
                <a:gd name="T56" fmla="*/ 62 w 148"/>
                <a:gd name="T57" fmla="*/ 68 h 84"/>
                <a:gd name="T58" fmla="*/ 64 w 148"/>
                <a:gd name="T59" fmla="*/ 70 h 84"/>
                <a:gd name="T60" fmla="*/ 74 w 148"/>
                <a:gd name="T61" fmla="*/ 68 h 84"/>
                <a:gd name="T62" fmla="*/ 86 w 148"/>
                <a:gd name="T63" fmla="*/ 68 h 84"/>
                <a:gd name="T64" fmla="*/ 118 w 148"/>
                <a:gd name="T65" fmla="*/ 62 h 84"/>
                <a:gd name="T66" fmla="*/ 146 w 148"/>
                <a:gd name="T67" fmla="*/ 52 h 84"/>
                <a:gd name="T68" fmla="*/ 132 w 148"/>
                <a:gd name="T69" fmla="*/ 34 h 84"/>
                <a:gd name="T70" fmla="*/ 122 w 148"/>
                <a:gd name="T71" fmla="*/ 22 h 84"/>
                <a:gd name="T72" fmla="*/ 118 w 148"/>
                <a:gd name="T73" fmla="*/ 16 h 84"/>
                <a:gd name="T74" fmla="*/ 112 w 148"/>
                <a:gd name="T75" fmla="*/ 8 h 84"/>
                <a:gd name="T76" fmla="*/ 106 w 148"/>
                <a:gd name="T77"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8" h="84">
                  <a:moveTo>
                    <a:pt x="106" y="0"/>
                  </a:moveTo>
                  <a:lnTo>
                    <a:pt x="106" y="0"/>
                  </a:lnTo>
                  <a:lnTo>
                    <a:pt x="102" y="0"/>
                  </a:lnTo>
                  <a:lnTo>
                    <a:pt x="98" y="2"/>
                  </a:lnTo>
                  <a:lnTo>
                    <a:pt x="94" y="4"/>
                  </a:lnTo>
                  <a:lnTo>
                    <a:pt x="90" y="6"/>
                  </a:lnTo>
                  <a:lnTo>
                    <a:pt x="86" y="10"/>
                  </a:lnTo>
                  <a:lnTo>
                    <a:pt x="84" y="12"/>
                  </a:lnTo>
                  <a:lnTo>
                    <a:pt x="84" y="18"/>
                  </a:lnTo>
                  <a:lnTo>
                    <a:pt x="82" y="22"/>
                  </a:lnTo>
                  <a:lnTo>
                    <a:pt x="78" y="26"/>
                  </a:lnTo>
                  <a:lnTo>
                    <a:pt x="76" y="28"/>
                  </a:lnTo>
                  <a:lnTo>
                    <a:pt x="74" y="28"/>
                  </a:lnTo>
                  <a:lnTo>
                    <a:pt x="70" y="28"/>
                  </a:lnTo>
                  <a:lnTo>
                    <a:pt x="68" y="28"/>
                  </a:lnTo>
                  <a:lnTo>
                    <a:pt x="64" y="26"/>
                  </a:lnTo>
                  <a:lnTo>
                    <a:pt x="62" y="26"/>
                  </a:lnTo>
                  <a:lnTo>
                    <a:pt x="60" y="26"/>
                  </a:lnTo>
                  <a:lnTo>
                    <a:pt x="60" y="24"/>
                  </a:lnTo>
                  <a:lnTo>
                    <a:pt x="58" y="26"/>
                  </a:lnTo>
                  <a:lnTo>
                    <a:pt x="56" y="28"/>
                  </a:lnTo>
                  <a:lnTo>
                    <a:pt x="54" y="28"/>
                  </a:lnTo>
                  <a:lnTo>
                    <a:pt x="52" y="28"/>
                  </a:lnTo>
                  <a:lnTo>
                    <a:pt x="48" y="30"/>
                  </a:lnTo>
                  <a:lnTo>
                    <a:pt x="42" y="32"/>
                  </a:lnTo>
                  <a:lnTo>
                    <a:pt x="36" y="34"/>
                  </a:lnTo>
                  <a:lnTo>
                    <a:pt x="30" y="36"/>
                  </a:lnTo>
                  <a:lnTo>
                    <a:pt x="26" y="36"/>
                  </a:lnTo>
                  <a:lnTo>
                    <a:pt x="10" y="36"/>
                  </a:lnTo>
                  <a:lnTo>
                    <a:pt x="10" y="38"/>
                  </a:lnTo>
                  <a:lnTo>
                    <a:pt x="8" y="42"/>
                  </a:lnTo>
                  <a:lnTo>
                    <a:pt x="6" y="46"/>
                  </a:lnTo>
                  <a:lnTo>
                    <a:pt x="4" y="50"/>
                  </a:lnTo>
                  <a:lnTo>
                    <a:pt x="4" y="50"/>
                  </a:lnTo>
                  <a:lnTo>
                    <a:pt x="2" y="50"/>
                  </a:lnTo>
                  <a:lnTo>
                    <a:pt x="0" y="50"/>
                  </a:lnTo>
                  <a:lnTo>
                    <a:pt x="2" y="52"/>
                  </a:lnTo>
                  <a:lnTo>
                    <a:pt x="2" y="52"/>
                  </a:lnTo>
                  <a:lnTo>
                    <a:pt x="4" y="52"/>
                  </a:lnTo>
                  <a:lnTo>
                    <a:pt x="4" y="54"/>
                  </a:lnTo>
                  <a:lnTo>
                    <a:pt x="4" y="56"/>
                  </a:lnTo>
                  <a:lnTo>
                    <a:pt x="6" y="60"/>
                  </a:lnTo>
                  <a:lnTo>
                    <a:pt x="6" y="66"/>
                  </a:lnTo>
                  <a:lnTo>
                    <a:pt x="10" y="70"/>
                  </a:lnTo>
                  <a:lnTo>
                    <a:pt x="14" y="74"/>
                  </a:lnTo>
                  <a:lnTo>
                    <a:pt x="26" y="84"/>
                  </a:lnTo>
                  <a:lnTo>
                    <a:pt x="38" y="74"/>
                  </a:lnTo>
                  <a:lnTo>
                    <a:pt x="38" y="74"/>
                  </a:lnTo>
                  <a:lnTo>
                    <a:pt x="40" y="72"/>
                  </a:lnTo>
                  <a:lnTo>
                    <a:pt x="42" y="68"/>
                  </a:lnTo>
                  <a:lnTo>
                    <a:pt x="44" y="66"/>
                  </a:lnTo>
                  <a:lnTo>
                    <a:pt x="48" y="62"/>
                  </a:lnTo>
                  <a:lnTo>
                    <a:pt x="52" y="60"/>
                  </a:lnTo>
                  <a:lnTo>
                    <a:pt x="58" y="60"/>
                  </a:lnTo>
                  <a:lnTo>
                    <a:pt x="58" y="60"/>
                  </a:lnTo>
                  <a:lnTo>
                    <a:pt x="60" y="62"/>
                  </a:lnTo>
                  <a:lnTo>
                    <a:pt x="60" y="66"/>
                  </a:lnTo>
                  <a:lnTo>
                    <a:pt x="62" y="68"/>
                  </a:lnTo>
                  <a:lnTo>
                    <a:pt x="64" y="70"/>
                  </a:lnTo>
                  <a:lnTo>
                    <a:pt x="64" y="70"/>
                  </a:lnTo>
                  <a:lnTo>
                    <a:pt x="68" y="70"/>
                  </a:lnTo>
                  <a:lnTo>
                    <a:pt x="74" y="68"/>
                  </a:lnTo>
                  <a:lnTo>
                    <a:pt x="80" y="68"/>
                  </a:lnTo>
                  <a:lnTo>
                    <a:pt x="86" y="68"/>
                  </a:lnTo>
                  <a:lnTo>
                    <a:pt x="90" y="68"/>
                  </a:lnTo>
                  <a:lnTo>
                    <a:pt x="118" y="62"/>
                  </a:lnTo>
                  <a:lnTo>
                    <a:pt x="148" y="56"/>
                  </a:lnTo>
                  <a:lnTo>
                    <a:pt x="146" y="52"/>
                  </a:lnTo>
                  <a:lnTo>
                    <a:pt x="140" y="44"/>
                  </a:lnTo>
                  <a:lnTo>
                    <a:pt x="132" y="34"/>
                  </a:lnTo>
                  <a:lnTo>
                    <a:pt x="124" y="22"/>
                  </a:lnTo>
                  <a:lnTo>
                    <a:pt x="122" y="22"/>
                  </a:lnTo>
                  <a:lnTo>
                    <a:pt x="120" y="20"/>
                  </a:lnTo>
                  <a:lnTo>
                    <a:pt x="118" y="16"/>
                  </a:lnTo>
                  <a:lnTo>
                    <a:pt x="114" y="12"/>
                  </a:lnTo>
                  <a:lnTo>
                    <a:pt x="112" y="8"/>
                  </a:lnTo>
                  <a:lnTo>
                    <a:pt x="108" y="2"/>
                  </a:lnTo>
                  <a:lnTo>
                    <a:pt x="106"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10" name="Freeform 468"/>
            <p:cNvSpPr/>
            <p:nvPr/>
          </p:nvSpPr>
          <p:spPr bwMode="gray">
            <a:xfrm>
              <a:off x="975864" y="4643074"/>
              <a:ext cx="137003" cy="151712"/>
            </a:xfrm>
            <a:custGeom>
              <a:avLst/>
              <a:gdLst>
                <a:gd name="T0" fmla="*/ 52 w 74"/>
                <a:gd name="T1" fmla="*/ 0 h 82"/>
                <a:gd name="T2" fmla="*/ 52 w 74"/>
                <a:gd name="T3" fmla="*/ 6 h 82"/>
                <a:gd name="T4" fmla="*/ 54 w 74"/>
                <a:gd name="T5" fmla="*/ 12 h 82"/>
                <a:gd name="T6" fmla="*/ 60 w 74"/>
                <a:gd name="T7" fmla="*/ 12 h 82"/>
                <a:gd name="T8" fmla="*/ 68 w 74"/>
                <a:gd name="T9" fmla="*/ 12 h 82"/>
                <a:gd name="T10" fmla="*/ 72 w 74"/>
                <a:gd name="T11" fmla="*/ 12 h 82"/>
                <a:gd name="T12" fmla="*/ 72 w 74"/>
                <a:gd name="T13" fmla="*/ 14 h 82"/>
                <a:gd name="T14" fmla="*/ 74 w 74"/>
                <a:gd name="T15" fmla="*/ 22 h 82"/>
                <a:gd name="T16" fmla="*/ 72 w 74"/>
                <a:gd name="T17" fmla="*/ 26 h 82"/>
                <a:gd name="T18" fmla="*/ 68 w 74"/>
                <a:gd name="T19" fmla="*/ 26 h 82"/>
                <a:gd name="T20" fmla="*/ 68 w 74"/>
                <a:gd name="T21" fmla="*/ 30 h 82"/>
                <a:gd name="T22" fmla="*/ 68 w 74"/>
                <a:gd name="T23" fmla="*/ 36 h 82"/>
                <a:gd name="T24" fmla="*/ 74 w 74"/>
                <a:gd name="T25" fmla="*/ 38 h 82"/>
                <a:gd name="T26" fmla="*/ 74 w 74"/>
                <a:gd name="T27" fmla="*/ 42 h 82"/>
                <a:gd name="T28" fmla="*/ 74 w 74"/>
                <a:gd name="T29" fmla="*/ 52 h 82"/>
                <a:gd name="T30" fmla="*/ 70 w 74"/>
                <a:gd name="T31" fmla="*/ 60 h 82"/>
                <a:gd name="T32" fmla="*/ 62 w 74"/>
                <a:gd name="T33" fmla="*/ 64 h 82"/>
                <a:gd name="T34" fmla="*/ 52 w 74"/>
                <a:gd name="T35" fmla="*/ 66 h 82"/>
                <a:gd name="T36" fmla="*/ 46 w 74"/>
                <a:gd name="T37" fmla="*/ 68 h 82"/>
                <a:gd name="T38" fmla="*/ 42 w 74"/>
                <a:gd name="T39" fmla="*/ 68 h 82"/>
                <a:gd name="T40" fmla="*/ 32 w 74"/>
                <a:gd name="T41" fmla="*/ 72 h 82"/>
                <a:gd name="T42" fmla="*/ 28 w 74"/>
                <a:gd name="T43" fmla="*/ 78 h 82"/>
                <a:gd name="T44" fmla="*/ 24 w 74"/>
                <a:gd name="T45" fmla="*/ 82 h 82"/>
                <a:gd name="T46" fmla="*/ 22 w 74"/>
                <a:gd name="T47" fmla="*/ 74 h 82"/>
                <a:gd name="T48" fmla="*/ 20 w 74"/>
                <a:gd name="T49" fmla="*/ 72 h 82"/>
                <a:gd name="T50" fmla="*/ 16 w 74"/>
                <a:gd name="T51" fmla="*/ 68 h 82"/>
                <a:gd name="T52" fmla="*/ 14 w 74"/>
                <a:gd name="T53" fmla="*/ 66 h 82"/>
                <a:gd name="T54" fmla="*/ 6 w 74"/>
                <a:gd name="T55" fmla="*/ 58 h 82"/>
                <a:gd name="T56" fmla="*/ 0 w 74"/>
                <a:gd name="T57" fmla="*/ 46 h 82"/>
                <a:gd name="T58" fmla="*/ 0 w 74"/>
                <a:gd name="T59" fmla="*/ 46 h 82"/>
                <a:gd name="T60" fmla="*/ 6 w 74"/>
                <a:gd name="T61" fmla="*/ 18 h 82"/>
                <a:gd name="T62" fmla="*/ 26 w 74"/>
                <a:gd name="T63" fmla="*/ 18 h 82"/>
                <a:gd name="T64" fmla="*/ 30 w 74"/>
                <a:gd name="T65" fmla="*/ 18 h 82"/>
                <a:gd name="T66" fmla="*/ 32 w 74"/>
                <a:gd name="T67" fmla="*/ 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4" h="82">
                  <a:moveTo>
                    <a:pt x="32" y="2"/>
                  </a:moveTo>
                  <a:lnTo>
                    <a:pt x="52" y="0"/>
                  </a:lnTo>
                  <a:lnTo>
                    <a:pt x="52" y="2"/>
                  </a:lnTo>
                  <a:lnTo>
                    <a:pt x="52" y="6"/>
                  </a:lnTo>
                  <a:lnTo>
                    <a:pt x="52" y="10"/>
                  </a:lnTo>
                  <a:lnTo>
                    <a:pt x="54" y="12"/>
                  </a:lnTo>
                  <a:lnTo>
                    <a:pt x="56" y="12"/>
                  </a:lnTo>
                  <a:lnTo>
                    <a:pt x="60" y="12"/>
                  </a:lnTo>
                  <a:lnTo>
                    <a:pt x="64" y="12"/>
                  </a:lnTo>
                  <a:lnTo>
                    <a:pt x="68" y="12"/>
                  </a:lnTo>
                  <a:lnTo>
                    <a:pt x="72" y="12"/>
                  </a:lnTo>
                  <a:lnTo>
                    <a:pt x="72" y="12"/>
                  </a:lnTo>
                  <a:lnTo>
                    <a:pt x="72" y="12"/>
                  </a:lnTo>
                  <a:lnTo>
                    <a:pt x="72" y="14"/>
                  </a:lnTo>
                  <a:lnTo>
                    <a:pt x="74" y="18"/>
                  </a:lnTo>
                  <a:lnTo>
                    <a:pt x="74" y="22"/>
                  </a:lnTo>
                  <a:lnTo>
                    <a:pt x="72" y="26"/>
                  </a:lnTo>
                  <a:lnTo>
                    <a:pt x="72" y="26"/>
                  </a:lnTo>
                  <a:lnTo>
                    <a:pt x="70" y="26"/>
                  </a:lnTo>
                  <a:lnTo>
                    <a:pt x="68" y="26"/>
                  </a:lnTo>
                  <a:lnTo>
                    <a:pt x="68" y="28"/>
                  </a:lnTo>
                  <a:lnTo>
                    <a:pt x="68" y="30"/>
                  </a:lnTo>
                  <a:lnTo>
                    <a:pt x="68" y="34"/>
                  </a:lnTo>
                  <a:lnTo>
                    <a:pt x="68" y="36"/>
                  </a:lnTo>
                  <a:lnTo>
                    <a:pt x="68" y="36"/>
                  </a:lnTo>
                  <a:lnTo>
                    <a:pt x="74" y="38"/>
                  </a:lnTo>
                  <a:lnTo>
                    <a:pt x="74" y="38"/>
                  </a:lnTo>
                  <a:lnTo>
                    <a:pt x="74" y="42"/>
                  </a:lnTo>
                  <a:lnTo>
                    <a:pt x="74" y="46"/>
                  </a:lnTo>
                  <a:lnTo>
                    <a:pt x="74" y="52"/>
                  </a:lnTo>
                  <a:lnTo>
                    <a:pt x="72" y="56"/>
                  </a:lnTo>
                  <a:lnTo>
                    <a:pt x="70" y="60"/>
                  </a:lnTo>
                  <a:lnTo>
                    <a:pt x="68" y="62"/>
                  </a:lnTo>
                  <a:lnTo>
                    <a:pt x="62" y="64"/>
                  </a:lnTo>
                  <a:lnTo>
                    <a:pt x="56" y="66"/>
                  </a:lnTo>
                  <a:lnTo>
                    <a:pt x="52" y="66"/>
                  </a:lnTo>
                  <a:lnTo>
                    <a:pt x="48" y="68"/>
                  </a:lnTo>
                  <a:lnTo>
                    <a:pt x="46" y="68"/>
                  </a:lnTo>
                  <a:lnTo>
                    <a:pt x="44" y="62"/>
                  </a:lnTo>
                  <a:lnTo>
                    <a:pt x="42" y="68"/>
                  </a:lnTo>
                  <a:lnTo>
                    <a:pt x="32" y="72"/>
                  </a:lnTo>
                  <a:lnTo>
                    <a:pt x="32" y="72"/>
                  </a:lnTo>
                  <a:lnTo>
                    <a:pt x="30" y="74"/>
                  </a:lnTo>
                  <a:lnTo>
                    <a:pt x="28" y="78"/>
                  </a:lnTo>
                  <a:lnTo>
                    <a:pt x="26" y="80"/>
                  </a:lnTo>
                  <a:lnTo>
                    <a:pt x="24" y="82"/>
                  </a:lnTo>
                  <a:lnTo>
                    <a:pt x="24" y="82"/>
                  </a:lnTo>
                  <a:lnTo>
                    <a:pt x="22" y="74"/>
                  </a:lnTo>
                  <a:lnTo>
                    <a:pt x="22" y="74"/>
                  </a:lnTo>
                  <a:lnTo>
                    <a:pt x="20" y="72"/>
                  </a:lnTo>
                  <a:lnTo>
                    <a:pt x="20" y="68"/>
                  </a:lnTo>
                  <a:lnTo>
                    <a:pt x="16" y="68"/>
                  </a:lnTo>
                  <a:lnTo>
                    <a:pt x="16" y="66"/>
                  </a:lnTo>
                  <a:lnTo>
                    <a:pt x="14" y="66"/>
                  </a:lnTo>
                  <a:lnTo>
                    <a:pt x="10" y="62"/>
                  </a:lnTo>
                  <a:lnTo>
                    <a:pt x="6" y="58"/>
                  </a:lnTo>
                  <a:lnTo>
                    <a:pt x="2" y="54"/>
                  </a:lnTo>
                  <a:lnTo>
                    <a:pt x="0" y="46"/>
                  </a:lnTo>
                  <a:lnTo>
                    <a:pt x="0" y="46"/>
                  </a:lnTo>
                  <a:lnTo>
                    <a:pt x="0" y="46"/>
                  </a:lnTo>
                  <a:lnTo>
                    <a:pt x="0" y="44"/>
                  </a:lnTo>
                  <a:lnTo>
                    <a:pt x="6" y="18"/>
                  </a:lnTo>
                  <a:lnTo>
                    <a:pt x="26" y="18"/>
                  </a:lnTo>
                  <a:lnTo>
                    <a:pt x="26" y="18"/>
                  </a:lnTo>
                  <a:lnTo>
                    <a:pt x="28" y="18"/>
                  </a:lnTo>
                  <a:lnTo>
                    <a:pt x="30" y="18"/>
                  </a:lnTo>
                  <a:lnTo>
                    <a:pt x="30" y="14"/>
                  </a:lnTo>
                  <a:lnTo>
                    <a:pt x="32" y="2"/>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11" name="Freeform 469"/>
            <p:cNvSpPr/>
            <p:nvPr/>
          </p:nvSpPr>
          <p:spPr bwMode="gray">
            <a:xfrm>
              <a:off x="986973" y="4646774"/>
              <a:ext cx="48136" cy="29602"/>
            </a:xfrm>
            <a:custGeom>
              <a:avLst/>
              <a:gdLst>
                <a:gd name="T0" fmla="*/ 20 w 26"/>
                <a:gd name="T1" fmla="*/ 0 h 16"/>
                <a:gd name="T2" fmla="*/ 20 w 26"/>
                <a:gd name="T3" fmla="*/ 0 h 16"/>
                <a:gd name="T4" fmla="*/ 18 w 26"/>
                <a:gd name="T5" fmla="*/ 0 h 16"/>
                <a:gd name="T6" fmla="*/ 14 w 26"/>
                <a:gd name="T7" fmla="*/ 0 h 16"/>
                <a:gd name="T8" fmla="*/ 10 w 26"/>
                <a:gd name="T9" fmla="*/ 2 h 16"/>
                <a:gd name="T10" fmla="*/ 6 w 26"/>
                <a:gd name="T11" fmla="*/ 4 h 16"/>
                <a:gd name="T12" fmla="*/ 4 w 26"/>
                <a:gd name="T13" fmla="*/ 8 h 16"/>
                <a:gd name="T14" fmla="*/ 0 w 26"/>
                <a:gd name="T15" fmla="*/ 16 h 16"/>
                <a:gd name="T16" fmla="*/ 22 w 26"/>
                <a:gd name="T17" fmla="*/ 16 h 16"/>
                <a:gd name="T18" fmla="*/ 22 w 26"/>
                <a:gd name="T19" fmla="*/ 16 h 16"/>
                <a:gd name="T20" fmla="*/ 24 w 26"/>
                <a:gd name="T21" fmla="*/ 14 h 16"/>
                <a:gd name="T22" fmla="*/ 24 w 26"/>
                <a:gd name="T23" fmla="*/ 12 h 16"/>
                <a:gd name="T24" fmla="*/ 24 w 26"/>
                <a:gd name="T25" fmla="*/ 10 h 16"/>
                <a:gd name="T26" fmla="*/ 26 w 26"/>
                <a:gd name="T27" fmla="*/ 6 h 16"/>
                <a:gd name="T28" fmla="*/ 26 w 26"/>
                <a:gd name="T29" fmla="*/ 2 h 16"/>
                <a:gd name="T30" fmla="*/ 26 w 26"/>
                <a:gd name="T31" fmla="*/ 0 h 16"/>
                <a:gd name="T32" fmla="*/ 20 w 26"/>
                <a:gd name="T33"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16">
                  <a:moveTo>
                    <a:pt x="20" y="0"/>
                  </a:moveTo>
                  <a:lnTo>
                    <a:pt x="20" y="0"/>
                  </a:lnTo>
                  <a:lnTo>
                    <a:pt x="18" y="0"/>
                  </a:lnTo>
                  <a:lnTo>
                    <a:pt x="14" y="0"/>
                  </a:lnTo>
                  <a:lnTo>
                    <a:pt x="10" y="2"/>
                  </a:lnTo>
                  <a:lnTo>
                    <a:pt x="6" y="4"/>
                  </a:lnTo>
                  <a:lnTo>
                    <a:pt x="4" y="8"/>
                  </a:lnTo>
                  <a:lnTo>
                    <a:pt x="0" y="16"/>
                  </a:lnTo>
                  <a:lnTo>
                    <a:pt x="22" y="16"/>
                  </a:lnTo>
                  <a:lnTo>
                    <a:pt x="22" y="16"/>
                  </a:lnTo>
                  <a:lnTo>
                    <a:pt x="24" y="14"/>
                  </a:lnTo>
                  <a:lnTo>
                    <a:pt x="24" y="12"/>
                  </a:lnTo>
                  <a:lnTo>
                    <a:pt x="24" y="10"/>
                  </a:lnTo>
                  <a:lnTo>
                    <a:pt x="26" y="6"/>
                  </a:lnTo>
                  <a:lnTo>
                    <a:pt x="26" y="2"/>
                  </a:lnTo>
                  <a:lnTo>
                    <a:pt x="26" y="0"/>
                  </a:lnTo>
                  <a:lnTo>
                    <a:pt x="20"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12" name="Freeform 470"/>
            <p:cNvSpPr/>
            <p:nvPr/>
          </p:nvSpPr>
          <p:spPr bwMode="gray">
            <a:xfrm>
              <a:off x="1020298" y="4602371"/>
              <a:ext cx="162923" cy="225718"/>
            </a:xfrm>
            <a:custGeom>
              <a:avLst/>
              <a:gdLst>
                <a:gd name="T0" fmla="*/ 10 w 88"/>
                <a:gd name="T1" fmla="*/ 120 h 122"/>
                <a:gd name="T2" fmla="*/ 12 w 88"/>
                <a:gd name="T3" fmla="*/ 122 h 122"/>
                <a:gd name="T4" fmla="*/ 10 w 88"/>
                <a:gd name="T5" fmla="*/ 120 h 122"/>
                <a:gd name="T6" fmla="*/ 0 w 88"/>
                <a:gd name="T7" fmla="*/ 104 h 122"/>
                <a:gd name="T8" fmla="*/ 2 w 88"/>
                <a:gd name="T9" fmla="*/ 102 h 122"/>
                <a:gd name="T10" fmla="*/ 6 w 88"/>
                <a:gd name="T11" fmla="*/ 98 h 122"/>
                <a:gd name="T12" fmla="*/ 8 w 88"/>
                <a:gd name="T13" fmla="*/ 96 h 122"/>
                <a:gd name="T14" fmla="*/ 14 w 88"/>
                <a:gd name="T15" fmla="*/ 92 h 122"/>
                <a:gd name="T16" fmla="*/ 20 w 88"/>
                <a:gd name="T17" fmla="*/ 84 h 122"/>
                <a:gd name="T18" fmla="*/ 24 w 88"/>
                <a:gd name="T19" fmla="*/ 90 h 122"/>
                <a:gd name="T20" fmla="*/ 32 w 88"/>
                <a:gd name="T21" fmla="*/ 88 h 122"/>
                <a:gd name="T22" fmla="*/ 44 w 88"/>
                <a:gd name="T23" fmla="*/ 84 h 122"/>
                <a:gd name="T24" fmla="*/ 48 w 88"/>
                <a:gd name="T25" fmla="*/ 82 h 122"/>
                <a:gd name="T26" fmla="*/ 48 w 88"/>
                <a:gd name="T27" fmla="*/ 78 h 122"/>
                <a:gd name="T28" fmla="*/ 50 w 88"/>
                <a:gd name="T29" fmla="*/ 66 h 122"/>
                <a:gd name="T30" fmla="*/ 44 w 88"/>
                <a:gd name="T31" fmla="*/ 58 h 122"/>
                <a:gd name="T32" fmla="*/ 44 w 88"/>
                <a:gd name="T33" fmla="*/ 56 h 122"/>
                <a:gd name="T34" fmla="*/ 44 w 88"/>
                <a:gd name="T35" fmla="*/ 50 h 122"/>
                <a:gd name="T36" fmla="*/ 46 w 88"/>
                <a:gd name="T37" fmla="*/ 48 h 122"/>
                <a:gd name="T38" fmla="*/ 48 w 88"/>
                <a:gd name="T39" fmla="*/ 46 h 122"/>
                <a:gd name="T40" fmla="*/ 50 w 88"/>
                <a:gd name="T41" fmla="*/ 40 h 122"/>
                <a:gd name="T42" fmla="*/ 48 w 88"/>
                <a:gd name="T43" fmla="*/ 34 h 122"/>
                <a:gd name="T44" fmla="*/ 30 w 88"/>
                <a:gd name="T45" fmla="*/ 32 h 122"/>
                <a:gd name="T46" fmla="*/ 28 w 88"/>
                <a:gd name="T47" fmla="*/ 24 h 122"/>
                <a:gd name="T48" fmla="*/ 32 w 88"/>
                <a:gd name="T49" fmla="*/ 22 h 122"/>
                <a:gd name="T50" fmla="*/ 56 w 88"/>
                <a:gd name="T51" fmla="*/ 20 h 122"/>
                <a:gd name="T52" fmla="*/ 72 w 88"/>
                <a:gd name="T53" fmla="*/ 22 h 122"/>
                <a:gd name="T54" fmla="*/ 72 w 88"/>
                <a:gd name="T55" fmla="*/ 18 h 122"/>
                <a:gd name="T56" fmla="*/ 72 w 88"/>
                <a:gd name="T57" fmla="*/ 12 h 122"/>
                <a:gd name="T58" fmla="*/ 78 w 88"/>
                <a:gd name="T59" fmla="*/ 6 h 122"/>
                <a:gd name="T60" fmla="*/ 82 w 88"/>
                <a:gd name="T61" fmla="*/ 4 h 122"/>
                <a:gd name="T62" fmla="*/ 86 w 88"/>
                <a:gd name="T63" fmla="*/ 0 h 122"/>
                <a:gd name="T64" fmla="*/ 88 w 88"/>
                <a:gd name="T65" fmla="*/ 0 h 122"/>
                <a:gd name="T66" fmla="*/ 88 w 88"/>
                <a:gd name="T67" fmla="*/ 10 h 122"/>
                <a:gd name="T68" fmla="*/ 88 w 88"/>
                <a:gd name="T69" fmla="*/ 14 h 122"/>
                <a:gd name="T70" fmla="*/ 86 w 88"/>
                <a:gd name="T71" fmla="*/ 24 h 122"/>
                <a:gd name="T72" fmla="*/ 86 w 88"/>
                <a:gd name="T73" fmla="*/ 34 h 122"/>
                <a:gd name="T74" fmla="*/ 86 w 88"/>
                <a:gd name="T75" fmla="*/ 40 h 122"/>
                <a:gd name="T76" fmla="*/ 86 w 88"/>
                <a:gd name="T77" fmla="*/ 48 h 122"/>
                <a:gd name="T78" fmla="*/ 84 w 88"/>
                <a:gd name="T79" fmla="*/ 60 h 122"/>
                <a:gd name="T80" fmla="*/ 80 w 88"/>
                <a:gd name="T81" fmla="*/ 68 h 122"/>
                <a:gd name="T82" fmla="*/ 78 w 88"/>
                <a:gd name="T83" fmla="*/ 72 h 122"/>
                <a:gd name="T84" fmla="*/ 74 w 88"/>
                <a:gd name="T85" fmla="*/ 82 h 122"/>
                <a:gd name="T86" fmla="*/ 70 w 88"/>
                <a:gd name="T87" fmla="*/ 92 h 122"/>
                <a:gd name="T88" fmla="*/ 66 w 88"/>
                <a:gd name="T89" fmla="*/ 98 h 122"/>
                <a:gd name="T90" fmla="*/ 64 w 88"/>
                <a:gd name="T91" fmla="*/ 102 h 122"/>
                <a:gd name="T92" fmla="*/ 60 w 88"/>
                <a:gd name="T93" fmla="*/ 110 h 122"/>
                <a:gd name="T94" fmla="*/ 56 w 88"/>
                <a:gd name="T95" fmla="*/ 112 h 122"/>
                <a:gd name="T96" fmla="*/ 50 w 88"/>
                <a:gd name="T97" fmla="*/ 112 h 122"/>
                <a:gd name="T98" fmla="*/ 44 w 88"/>
                <a:gd name="T99" fmla="*/ 112 h 122"/>
                <a:gd name="T100" fmla="*/ 38 w 88"/>
                <a:gd name="T101" fmla="*/ 116 h 122"/>
                <a:gd name="T102" fmla="*/ 34 w 88"/>
                <a:gd name="T103" fmla="*/ 114 h 122"/>
                <a:gd name="T104" fmla="*/ 32 w 88"/>
                <a:gd name="T105" fmla="*/ 112 h 122"/>
                <a:gd name="T106" fmla="*/ 28 w 88"/>
                <a:gd name="T107" fmla="*/ 112 h 122"/>
                <a:gd name="T108" fmla="*/ 18 w 88"/>
                <a:gd name="T109" fmla="*/ 116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8" h="122">
                  <a:moveTo>
                    <a:pt x="10" y="120"/>
                  </a:moveTo>
                  <a:lnTo>
                    <a:pt x="10" y="120"/>
                  </a:lnTo>
                  <a:lnTo>
                    <a:pt x="12" y="122"/>
                  </a:lnTo>
                  <a:lnTo>
                    <a:pt x="12" y="122"/>
                  </a:lnTo>
                  <a:lnTo>
                    <a:pt x="12" y="122"/>
                  </a:lnTo>
                  <a:lnTo>
                    <a:pt x="10" y="120"/>
                  </a:lnTo>
                  <a:lnTo>
                    <a:pt x="0" y="108"/>
                  </a:lnTo>
                  <a:lnTo>
                    <a:pt x="0" y="104"/>
                  </a:lnTo>
                  <a:lnTo>
                    <a:pt x="0" y="104"/>
                  </a:lnTo>
                  <a:lnTo>
                    <a:pt x="2" y="102"/>
                  </a:lnTo>
                  <a:lnTo>
                    <a:pt x="4" y="100"/>
                  </a:lnTo>
                  <a:lnTo>
                    <a:pt x="6" y="98"/>
                  </a:lnTo>
                  <a:lnTo>
                    <a:pt x="6" y="96"/>
                  </a:lnTo>
                  <a:lnTo>
                    <a:pt x="8" y="96"/>
                  </a:lnTo>
                  <a:lnTo>
                    <a:pt x="10" y="92"/>
                  </a:lnTo>
                  <a:lnTo>
                    <a:pt x="14" y="92"/>
                  </a:lnTo>
                  <a:lnTo>
                    <a:pt x="18" y="90"/>
                  </a:lnTo>
                  <a:lnTo>
                    <a:pt x="20" y="84"/>
                  </a:lnTo>
                  <a:lnTo>
                    <a:pt x="22" y="90"/>
                  </a:lnTo>
                  <a:lnTo>
                    <a:pt x="24" y="90"/>
                  </a:lnTo>
                  <a:lnTo>
                    <a:pt x="28" y="90"/>
                  </a:lnTo>
                  <a:lnTo>
                    <a:pt x="32" y="88"/>
                  </a:lnTo>
                  <a:lnTo>
                    <a:pt x="38" y="86"/>
                  </a:lnTo>
                  <a:lnTo>
                    <a:pt x="44" y="84"/>
                  </a:lnTo>
                  <a:lnTo>
                    <a:pt x="46" y="82"/>
                  </a:lnTo>
                  <a:lnTo>
                    <a:pt x="48" y="82"/>
                  </a:lnTo>
                  <a:lnTo>
                    <a:pt x="48" y="80"/>
                  </a:lnTo>
                  <a:lnTo>
                    <a:pt x="48" y="78"/>
                  </a:lnTo>
                  <a:lnTo>
                    <a:pt x="50" y="74"/>
                  </a:lnTo>
                  <a:lnTo>
                    <a:pt x="50" y="66"/>
                  </a:lnTo>
                  <a:lnTo>
                    <a:pt x="50" y="58"/>
                  </a:lnTo>
                  <a:lnTo>
                    <a:pt x="44" y="58"/>
                  </a:lnTo>
                  <a:lnTo>
                    <a:pt x="44" y="58"/>
                  </a:lnTo>
                  <a:lnTo>
                    <a:pt x="44" y="56"/>
                  </a:lnTo>
                  <a:lnTo>
                    <a:pt x="44" y="52"/>
                  </a:lnTo>
                  <a:lnTo>
                    <a:pt x="44" y="50"/>
                  </a:lnTo>
                  <a:lnTo>
                    <a:pt x="44" y="48"/>
                  </a:lnTo>
                  <a:lnTo>
                    <a:pt x="46" y="48"/>
                  </a:lnTo>
                  <a:lnTo>
                    <a:pt x="48" y="48"/>
                  </a:lnTo>
                  <a:lnTo>
                    <a:pt x="48" y="46"/>
                  </a:lnTo>
                  <a:lnTo>
                    <a:pt x="48" y="42"/>
                  </a:lnTo>
                  <a:lnTo>
                    <a:pt x="50" y="40"/>
                  </a:lnTo>
                  <a:lnTo>
                    <a:pt x="50" y="36"/>
                  </a:lnTo>
                  <a:lnTo>
                    <a:pt x="48" y="34"/>
                  </a:lnTo>
                  <a:lnTo>
                    <a:pt x="30" y="32"/>
                  </a:lnTo>
                  <a:lnTo>
                    <a:pt x="30" y="32"/>
                  </a:lnTo>
                  <a:lnTo>
                    <a:pt x="28" y="28"/>
                  </a:lnTo>
                  <a:lnTo>
                    <a:pt x="28" y="24"/>
                  </a:lnTo>
                  <a:lnTo>
                    <a:pt x="28" y="22"/>
                  </a:lnTo>
                  <a:lnTo>
                    <a:pt x="32" y="22"/>
                  </a:lnTo>
                  <a:lnTo>
                    <a:pt x="42" y="22"/>
                  </a:lnTo>
                  <a:lnTo>
                    <a:pt x="56" y="20"/>
                  </a:lnTo>
                  <a:lnTo>
                    <a:pt x="66" y="20"/>
                  </a:lnTo>
                  <a:lnTo>
                    <a:pt x="72" y="22"/>
                  </a:lnTo>
                  <a:lnTo>
                    <a:pt x="72" y="20"/>
                  </a:lnTo>
                  <a:lnTo>
                    <a:pt x="72" y="18"/>
                  </a:lnTo>
                  <a:lnTo>
                    <a:pt x="70" y="16"/>
                  </a:lnTo>
                  <a:lnTo>
                    <a:pt x="72" y="12"/>
                  </a:lnTo>
                  <a:lnTo>
                    <a:pt x="74" y="8"/>
                  </a:lnTo>
                  <a:lnTo>
                    <a:pt x="78" y="6"/>
                  </a:lnTo>
                  <a:lnTo>
                    <a:pt x="80" y="6"/>
                  </a:lnTo>
                  <a:lnTo>
                    <a:pt x="82" y="4"/>
                  </a:lnTo>
                  <a:lnTo>
                    <a:pt x="84" y="2"/>
                  </a:lnTo>
                  <a:lnTo>
                    <a:pt x="86" y="0"/>
                  </a:lnTo>
                  <a:lnTo>
                    <a:pt x="86" y="0"/>
                  </a:lnTo>
                  <a:lnTo>
                    <a:pt x="88" y="0"/>
                  </a:lnTo>
                  <a:lnTo>
                    <a:pt x="88" y="4"/>
                  </a:lnTo>
                  <a:lnTo>
                    <a:pt x="88" y="10"/>
                  </a:lnTo>
                  <a:lnTo>
                    <a:pt x="88" y="10"/>
                  </a:lnTo>
                  <a:lnTo>
                    <a:pt x="88" y="14"/>
                  </a:lnTo>
                  <a:lnTo>
                    <a:pt x="88" y="18"/>
                  </a:lnTo>
                  <a:lnTo>
                    <a:pt x="86" y="24"/>
                  </a:lnTo>
                  <a:lnTo>
                    <a:pt x="86" y="28"/>
                  </a:lnTo>
                  <a:lnTo>
                    <a:pt x="86" y="34"/>
                  </a:lnTo>
                  <a:lnTo>
                    <a:pt x="86" y="38"/>
                  </a:lnTo>
                  <a:lnTo>
                    <a:pt x="86" y="40"/>
                  </a:lnTo>
                  <a:lnTo>
                    <a:pt x="86" y="44"/>
                  </a:lnTo>
                  <a:lnTo>
                    <a:pt x="86" y="48"/>
                  </a:lnTo>
                  <a:lnTo>
                    <a:pt x="84" y="54"/>
                  </a:lnTo>
                  <a:lnTo>
                    <a:pt x="84" y="60"/>
                  </a:lnTo>
                  <a:lnTo>
                    <a:pt x="82" y="66"/>
                  </a:lnTo>
                  <a:lnTo>
                    <a:pt x="80" y="68"/>
                  </a:lnTo>
                  <a:lnTo>
                    <a:pt x="80" y="70"/>
                  </a:lnTo>
                  <a:lnTo>
                    <a:pt x="78" y="72"/>
                  </a:lnTo>
                  <a:lnTo>
                    <a:pt x="76" y="78"/>
                  </a:lnTo>
                  <a:lnTo>
                    <a:pt x="74" y="82"/>
                  </a:lnTo>
                  <a:lnTo>
                    <a:pt x="72" y="88"/>
                  </a:lnTo>
                  <a:lnTo>
                    <a:pt x="70" y="92"/>
                  </a:lnTo>
                  <a:lnTo>
                    <a:pt x="68" y="96"/>
                  </a:lnTo>
                  <a:lnTo>
                    <a:pt x="66" y="98"/>
                  </a:lnTo>
                  <a:lnTo>
                    <a:pt x="66" y="100"/>
                  </a:lnTo>
                  <a:lnTo>
                    <a:pt x="64" y="102"/>
                  </a:lnTo>
                  <a:lnTo>
                    <a:pt x="62" y="106"/>
                  </a:lnTo>
                  <a:lnTo>
                    <a:pt x="60" y="110"/>
                  </a:lnTo>
                  <a:lnTo>
                    <a:pt x="56" y="112"/>
                  </a:lnTo>
                  <a:lnTo>
                    <a:pt x="56" y="112"/>
                  </a:lnTo>
                  <a:lnTo>
                    <a:pt x="54" y="112"/>
                  </a:lnTo>
                  <a:lnTo>
                    <a:pt x="50" y="112"/>
                  </a:lnTo>
                  <a:lnTo>
                    <a:pt x="46" y="110"/>
                  </a:lnTo>
                  <a:lnTo>
                    <a:pt x="44" y="112"/>
                  </a:lnTo>
                  <a:lnTo>
                    <a:pt x="42" y="112"/>
                  </a:lnTo>
                  <a:lnTo>
                    <a:pt x="38" y="116"/>
                  </a:lnTo>
                  <a:lnTo>
                    <a:pt x="34" y="114"/>
                  </a:lnTo>
                  <a:lnTo>
                    <a:pt x="34" y="114"/>
                  </a:lnTo>
                  <a:lnTo>
                    <a:pt x="34" y="112"/>
                  </a:lnTo>
                  <a:lnTo>
                    <a:pt x="32" y="112"/>
                  </a:lnTo>
                  <a:lnTo>
                    <a:pt x="30" y="112"/>
                  </a:lnTo>
                  <a:lnTo>
                    <a:pt x="28" y="112"/>
                  </a:lnTo>
                  <a:lnTo>
                    <a:pt x="24" y="114"/>
                  </a:lnTo>
                  <a:lnTo>
                    <a:pt x="18" y="116"/>
                  </a:lnTo>
                  <a:lnTo>
                    <a:pt x="10" y="12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13" name="Freeform 471"/>
            <p:cNvSpPr/>
            <p:nvPr/>
          </p:nvSpPr>
          <p:spPr bwMode="gray">
            <a:xfrm>
              <a:off x="1038812" y="4861392"/>
              <a:ext cx="240682" cy="288623"/>
            </a:xfrm>
            <a:custGeom>
              <a:avLst/>
              <a:gdLst>
                <a:gd name="T0" fmla="*/ 24 w 130"/>
                <a:gd name="T1" fmla="*/ 2 h 156"/>
                <a:gd name="T2" fmla="*/ 42 w 130"/>
                <a:gd name="T3" fmla="*/ 0 h 156"/>
                <a:gd name="T4" fmla="*/ 56 w 130"/>
                <a:gd name="T5" fmla="*/ 0 h 156"/>
                <a:gd name="T6" fmla="*/ 86 w 130"/>
                <a:gd name="T7" fmla="*/ 26 h 156"/>
                <a:gd name="T8" fmla="*/ 86 w 130"/>
                <a:gd name="T9" fmla="*/ 18 h 156"/>
                <a:gd name="T10" fmla="*/ 88 w 130"/>
                <a:gd name="T11" fmla="*/ 14 h 156"/>
                <a:gd name="T12" fmla="*/ 102 w 130"/>
                <a:gd name="T13" fmla="*/ 18 h 156"/>
                <a:gd name="T14" fmla="*/ 112 w 130"/>
                <a:gd name="T15" fmla="*/ 24 h 156"/>
                <a:gd name="T16" fmla="*/ 112 w 130"/>
                <a:gd name="T17" fmla="*/ 34 h 156"/>
                <a:gd name="T18" fmla="*/ 114 w 130"/>
                <a:gd name="T19" fmla="*/ 38 h 156"/>
                <a:gd name="T20" fmla="*/ 116 w 130"/>
                <a:gd name="T21" fmla="*/ 48 h 156"/>
                <a:gd name="T22" fmla="*/ 114 w 130"/>
                <a:gd name="T23" fmla="*/ 56 h 156"/>
                <a:gd name="T24" fmla="*/ 114 w 130"/>
                <a:gd name="T25" fmla="*/ 60 h 156"/>
                <a:gd name="T26" fmla="*/ 128 w 130"/>
                <a:gd name="T27" fmla="*/ 62 h 156"/>
                <a:gd name="T28" fmla="*/ 128 w 130"/>
                <a:gd name="T29" fmla="*/ 70 h 156"/>
                <a:gd name="T30" fmla="*/ 128 w 130"/>
                <a:gd name="T31" fmla="*/ 82 h 156"/>
                <a:gd name="T32" fmla="*/ 128 w 130"/>
                <a:gd name="T33" fmla="*/ 88 h 156"/>
                <a:gd name="T34" fmla="*/ 112 w 130"/>
                <a:gd name="T35" fmla="*/ 136 h 156"/>
                <a:gd name="T36" fmla="*/ 114 w 130"/>
                <a:gd name="T37" fmla="*/ 138 h 156"/>
                <a:gd name="T38" fmla="*/ 118 w 130"/>
                <a:gd name="T39" fmla="*/ 144 h 156"/>
                <a:gd name="T40" fmla="*/ 130 w 130"/>
                <a:gd name="T41" fmla="*/ 152 h 156"/>
                <a:gd name="T42" fmla="*/ 126 w 130"/>
                <a:gd name="T43" fmla="*/ 152 h 156"/>
                <a:gd name="T44" fmla="*/ 116 w 130"/>
                <a:gd name="T45" fmla="*/ 154 h 156"/>
                <a:gd name="T46" fmla="*/ 106 w 130"/>
                <a:gd name="T47" fmla="*/ 156 h 156"/>
                <a:gd name="T48" fmla="*/ 100 w 130"/>
                <a:gd name="T49" fmla="*/ 156 h 156"/>
                <a:gd name="T50" fmla="*/ 92 w 130"/>
                <a:gd name="T51" fmla="*/ 156 h 156"/>
                <a:gd name="T52" fmla="*/ 82 w 130"/>
                <a:gd name="T53" fmla="*/ 154 h 156"/>
                <a:gd name="T54" fmla="*/ 76 w 130"/>
                <a:gd name="T55" fmla="*/ 150 h 156"/>
                <a:gd name="T56" fmla="*/ 30 w 130"/>
                <a:gd name="T57" fmla="*/ 150 h 156"/>
                <a:gd name="T58" fmla="*/ 24 w 130"/>
                <a:gd name="T59" fmla="*/ 150 h 156"/>
                <a:gd name="T60" fmla="*/ 20 w 130"/>
                <a:gd name="T61" fmla="*/ 144 h 156"/>
                <a:gd name="T62" fmla="*/ 16 w 130"/>
                <a:gd name="T63" fmla="*/ 142 h 156"/>
                <a:gd name="T64" fmla="*/ 6 w 130"/>
                <a:gd name="T65" fmla="*/ 142 h 156"/>
                <a:gd name="T66" fmla="*/ 2 w 130"/>
                <a:gd name="T67" fmla="*/ 140 h 156"/>
                <a:gd name="T68" fmla="*/ 6 w 130"/>
                <a:gd name="T69" fmla="*/ 118 h 156"/>
                <a:gd name="T70" fmla="*/ 10 w 130"/>
                <a:gd name="T71" fmla="*/ 100 h 156"/>
                <a:gd name="T72" fmla="*/ 12 w 130"/>
                <a:gd name="T73" fmla="*/ 94 h 156"/>
                <a:gd name="T74" fmla="*/ 16 w 130"/>
                <a:gd name="T75" fmla="*/ 82 h 156"/>
                <a:gd name="T76" fmla="*/ 24 w 130"/>
                <a:gd name="T77" fmla="*/ 68 h 156"/>
                <a:gd name="T78" fmla="*/ 26 w 130"/>
                <a:gd name="T79" fmla="*/ 68 h 156"/>
                <a:gd name="T80" fmla="*/ 28 w 130"/>
                <a:gd name="T81" fmla="*/ 66 h 156"/>
                <a:gd name="T82" fmla="*/ 28 w 130"/>
                <a:gd name="T83" fmla="*/ 58 h 156"/>
                <a:gd name="T84" fmla="*/ 26 w 130"/>
                <a:gd name="T85" fmla="*/ 46 h 156"/>
                <a:gd name="T86" fmla="*/ 14 w 130"/>
                <a:gd name="T87" fmla="*/ 16 h 156"/>
                <a:gd name="T88" fmla="*/ 6 w 130"/>
                <a:gd name="T89" fmla="*/ 4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30" h="156">
                  <a:moveTo>
                    <a:pt x="6" y="4"/>
                  </a:moveTo>
                  <a:lnTo>
                    <a:pt x="24" y="2"/>
                  </a:lnTo>
                  <a:lnTo>
                    <a:pt x="32" y="0"/>
                  </a:lnTo>
                  <a:lnTo>
                    <a:pt x="42" y="0"/>
                  </a:lnTo>
                  <a:lnTo>
                    <a:pt x="52" y="0"/>
                  </a:lnTo>
                  <a:lnTo>
                    <a:pt x="56" y="0"/>
                  </a:lnTo>
                  <a:lnTo>
                    <a:pt x="64" y="24"/>
                  </a:lnTo>
                  <a:lnTo>
                    <a:pt x="86" y="26"/>
                  </a:lnTo>
                  <a:lnTo>
                    <a:pt x="86" y="22"/>
                  </a:lnTo>
                  <a:lnTo>
                    <a:pt x="86" y="18"/>
                  </a:lnTo>
                  <a:lnTo>
                    <a:pt x="88" y="14"/>
                  </a:lnTo>
                  <a:lnTo>
                    <a:pt x="88" y="14"/>
                  </a:lnTo>
                  <a:lnTo>
                    <a:pt x="102" y="12"/>
                  </a:lnTo>
                  <a:lnTo>
                    <a:pt x="102" y="18"/>
                  </a:lnTo>
                  <a:lnTo>
                    <a:pt x="112" y="18"/>
                  </a:lnTo>
                  <a:lnTo>
                    <a:pt x="112" y="24"/>
                  </a:lnTo>
                  <a:lnTo>
                    <a:pt x="112" y="28"/>
                  </a:lnTo>
                  <a:lnTo>
                    <a:pt x="112" y="34"/>
                  </a:lnTo>
                  <a:lnTo>
                    <a:pt x="114" y="38"/>
                  </a:lnTo>
                  <a:lnTo>
                    <a:pt x="114" y="38"/>
                  </a:lnTo>
                  <a:lnTo>
                    <a:pt x="116" y="42"/>
                  </a:lnTo>
                  <a:lnTo>
                    <a:pt x="116" y="48"/>
                  </a:lnTo>
                  <a:lnTo>
                    <a:pt x="116" y="52"/>
                  </a:lnTo>
                  <a:lnTo>
                    <a:pt x="114" y="56"/>
                  </a:lnTo>
                  <a:lnTo>
                    <a:pt x="114" y="60"/>
                  </a:lnTo>
                  <a:lnTo>
                    <a:pt x="114" y="60"/>
                  </a:lnTo>
                  <a:lnTo>
                    <a:pt x="128" y="62"/>
                  </a:lnTo>
                  <a:lnTo>
                    <a:pt x="128" y="62"/>
                  </a:lnTo>
                  <a:lnTo>
                    <a:pt x="128" y="66"/>
                  </a:lnTo>
                  <a:lnTo>
                    <a:pt x="128" y="70"/>
                  </a:lnTo>
                  <a:lnTo>
                    <a:pt x="128" y="76"/>
                  </a:lnTo>
                  <a:lnTo>
                    <a:pt x="128" y="82"/>
                  </a:lnTo>
                  <a:lnTo>
                    <a:pt x="128" y="86"/>
                  </a:lnTo>
                  <a:lnTo>
                    <a:pt x="128" y="88"/>
                  </a:lnTo>
                  <a:lnTo>
                    <a:pt x="112" y="90"/>
                  </a:lnTo>
                  <a:lnTo>
                    <a:pt x="112" y="136"/>
                  </a:lnTo>
                  <a:lnTo>
                    <a:pt x="112" y="136"/>
                  </a:lnTo>
                  <a:lnTo>
                    <a:pt x="114" y="138"/>
                  </a:lnTo>
                  <a:lnTo>
                    <a:pt x="116" y="140"/>
                  </a:lnTo>
                  <a:lnTo>
                    <a:pt x="118" y="144"/>
                  </a:lnTo>
                  <a:lnTo>
                    <a:pt x="124" y="148"/>
                  </a:lnTo>
                  <a:lnTo>
                    <a:pt x="130" y="152"/>
                  </a:lnTo>
                  <a:lnTo>
                    <a:pt x="130" y="152"/>
                  </a:lnTo>
                  <a:lnTo>
                    <a:pt x="126" y="152"/>
                  </a:lnTo>
                  <a:lnTo>
                    <a:pt x="122" y="152"/>
                  </a:lnTo>
                  <a:lnTo>
                    <a:pt x="116" y="154"/>
                  </a:lnTo>
                  <a:lnTo>
                    <a:pt x="110" y="154"/>
                  </a:lnTo>
                  <a:lnTo>
                    <a:pt x="106" y="156"/>
                  </a:lnTo>
                  <a:lnTo>
                    <a:pt x="102" y="156"/>
                  </a:lnTo>
                  <a:lnTo>
                    <a:pt x="100" y="156"/>
                  </a:lnTo>
                  <a:lnTo>
                    <a:pt x="98" y="156"/>
                  </a:lnTo>
                  <a:lnTo>
                    <a:pt x="92" y="156"/>
                  </a:lnTo>
                  <a:lnTo>
                    <a:pt x="88" y="154"/>
                  </a:lnTo>
                  <a:lnTo>
                    <a:pt x="82" y="154"/>
                  </a:lnTo>
                  <a:lnTo>
                    <a:pt x="78" y="152"/>
                  </a:lnTo>
                  <a:lnTo>
                    <a:pt x="76" y="150"/>
                  </a:lnTo>
                  <a:lnTo>
                    <a:pt x="32" y="150"/>
                  </a:lnTo>
                  <a:lnTo>
                    <a:pt x="30" y="150"/>
                  </a:lnTo>
                  <a:lnTo>
                    <a:pt x="28" y="150"/>
                  </a:lnTo>
                  <a:lnTo>
                    <a:pt x="24" y="150"/>
                  </a:lnTo>
                  <a:lnTo>
                    <a:pt x="22" y="148"/>
                  </a:lnTo>
                  <a:lnTo>
                    <a:pt x="20" y="144"/>
                  </a:lnTo>
                  <a:lnTo>
                    <a:pt x="18" y="144"/>
                  </a:lnTo>
                  <a:lnTo>
                    <a:pt x="16" y="142"/>
                  </a:lnTo>
                  <a:lnTo>
                    <a:pt x="12" y="142"/>
                  </a:lnTo>
                  <a:lnTo>
                    <a:pt x="6" y="142"/>
                  </a:lnTo>
                  <a:lnTo>
                    <a:pt x="0" y="144"/>
                  </a:lnTo>
                  <a:lnTo>
                    <a:pt x="2" y="140"/>
                  </a:lnTo>
                  <a:lnTo>
                    <a:pt x="4" y="130"/>
                  </a:lnTo>
                  <a:lnTo>
                    <a:pt x="6" y="118"/>
                  </a:lnTo>
                  <a:lnTo>
                    <a:pt x="10" y="108"/>
                  </a:lnTo>
                  <a:lnTo>
                    <a:pt x="10" y="100"/>
                  </a:lnTo>
                  <a:lnTo>
                    <a:pt x="10" y="98"/>
                  </a:lnTo>
                  <a:lnTo>
                    <a:pt x="12" y="94"/>
                  </a:lnTo>
                  <a:lnTo>
                    <a:pt x="14" y="90"/>
                  </a:lnTo>
                  <a:lnTo>
                    <a:pt x="16" y="82"/>
                  </a:lnTo>
                  <a:lnTo>
                    <a:pt x="20" y="76"/>
                  </a:lnTo>
                  <a:lnTo>
                    <a:pt x="24" y="68"/>
                  </a:lnTo>
                  <a:lnTo>
                    <a:pt x="26" y="68"/>
                  </a:lnTo>
                  <a:lnTo>
                    <a:pt x="26" y="68"/>
                  </a:lnTo>
                  <a:lnTo>
                    <a:pt x="26" y="68"/>
                  </a:lnTo>
                  <a:lnTo>
                    <a:pt x="28" y="66"/>
                  </a:lnTo>
                  <a:lnTo>
                    <a:pt x="28" y="62"/>
                  </a:lnTo>
                  <a:lnTo>
                    <a:pt x="28" y="58"/>
                  </a:lnTo>
                  <a:lnTo>
                    <a:pt x="28" y="54"/>
                  </a:lnTo>
                  <a:lnTo>
                    <a:pt x="26" y="46"/>
                  </a:lnTo>
                  <a:lnTo>
                    <a:pt x="24" y="38"/>
                  </a:lnTo>
                  <a:lnTo>
                    <a:pt x="14" y="16"/>
                  </a:lnTo>
                  <a:lnTo>
                    <a:pt x="6" y="10"/>
                  </a:lnTo>
                  <a:lnTo>
                    <a:pt x="6" y="4"/>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14" name="Freeform 472"/>
            <p:cNvSpPr/>
            <p:nvPr/>
          </p:nvSpPr>
          <p:spPr bwMode="gray">
            <a:xfrm>
              <a:off x="1046217" y="4569068"/>
              <a:ext cx="470255" cy="477339"/>
            </a:xfrm>
            <a:custGeom>
              <a:avLst/>
              <a:gdLst>
                <a:gd name="T0" fmla="*/ 24 w 254"/>
                <a:gd name="T1" fmla="*/ 132 h 258"/>
                <a:gd name="T2" fmla="*/ 32 w 254"/>
                <a:gd name="T3" fmla="*/ 128 h 258"/>
                <a:gd name="T4" fmla="*/ 40 w 254"/>
                <a:gd name="T5" fmla="*/ 130 h 258"/>
                <a:gd name="T6" fmla="*/ 46 w 254"/>
                <a:gd name="T7" fmla="*/ 128 h 258"/>
                <a:gd name="T8" fmla="*/ 50 w 254"/>
                <a:gd name="T9" fmla="*/ 120 h 258"/>
                <a:gd name="T10" fmla="*/ 66 w 254"/>
                <a:gd name="T11" fmla="*/ 86 h 258"/>
                <a:gd name="T12" fmla="*/ 68 w 254"/>
                <a:gd name="T13" fmla="*/ 80 h 258"/>
                <a:gd name="T14" fmla="*/ 72 w 254"/>
                <a:gd name="T15" fmla="*/ 70 h 258"/>
                <a:gd name="T16" fmla="*/ 72 w 254"/>
                <a:gd name="T17" fmla="*/ 52 h 258"/>
                <a:gd name="T18" fmla="*/ 72 w 254"/>
                <a:gd name="T19" fmla="*/ 40 h 258"/>
                <a:gd name="T20" fmla="*/ 76 w 254"/>
                <a:gd name="T21" fmla="*/ 30 h 258"/>
                <a:gd name="T22" fmla="*/ 72 w 254"/>
                <a:gd name="T23" fmla="*/ 18 h 258"/>
                <a:gd name="T24" fmla="*/ 74 w 254"/>
                <a:gd name="T25" fmla="*/ 12 h 258"/>
                <a:gd name="T26" fmla="*/ 84 w 254"/>
                <a:gd name="T27" fmla="*/ 6 h 258"/>
                <a:gd name="T28" fmla="*/ 92 w 254"/>
                <a:gd name="T29" fmla="*/ 8 h 258"/>
                <a:gd name="T30" fmla="*/ 96 w 254"/>
                <a:gd name="T31" fmla="*/ 16 h 258"/>
                <a:gd name="T32" fmla="*/ 104 w 254"/>
                <a:gd name="T33" fmla="*/ 14 h 258"/>
                <a:gd name="T34" fmla="*/ 122 w 254"/>
                <a:gd name="T35" fmla="*/ 12 h 258"/>
                <a:gd name="T36" fmla="*/ 130 w 254"/>
                <a:gd name="T37" fmla="*/ 12 h 258"/>
                <a:gd name="T38" fmla="*/ 180 w 254"/>
                <a:gd name="T39" fmla="*/ 2 h 258"/>
                <a:gd name="T40" fmla="*/ 188 w 254"/>
                <a:gd name="T41" fmla="*/ 10 h 258"/>
                <a:gd name="T42" fmla="*/ 202 w 254"/>
                <a:gd name="T43" fmla="*/ 14 h 258"/>
                <a:gd name="T44" fmla="*/ 212 w 254"/>
                <a:gd name="T45" fmla="*/ 18 h 258"/>
                <a:gd name="T46" fmla="*/ 222 w 254"/>
                <a:gd name="T47" fmla="*/ 24 h 258"/>
                <a:gd name="T48" fmla="*/ 244 w 254"/>
                <a:gd name="T49" fmla="*/ 26 h 258"/>
                <a:gd name="T50" fmla="*/ 242 w 254"/>
                <a:gd name="T51" fmla="*/ 32 h 258"/>
                <a:gd name="T52" fmla="*/ 240 w 254"/>
                <a:gd name="T53" fmla="*/ 40 h 258"/>
                <a:gd name="T54" fmla="*/ 238 w 254"/>
                <a:gd name="T55" fmla="*/ 50 h 258"/>
                <a:gd name="T56" fmla="*/ 236 w 254"/>
                <a:gd name="T57" fmla="*/ 60 h 258"/>
                <a:gd name="T58" fmla="*/ 230 w 254"/>
                <a:gd name="T59" fmla="*/ 74 h 258"/>
                <a:gd name="T60" fmla="*/ 234 w 254"/>
                <a:gd name="T61" fmla="*/ 118 h 258"/>
                <a:gd name="T62" fmla="*/ 244 w 254"/>
                <a:gd name="T63" fmla="*/ 170 h 258"/>
                <a:gd name="T64" fmla="*/ 250 w 254"/>
                <a:gd name="T65" fmla="*/ 194 h 258"/>
                <a:gd name="T66" fmla="*/ 242 w 254"/>
                <a:gd name="T67" fmla="*/ 194 h 258"/>
                <a:gd name="T68" fmla="*/ 232 w 254"/>
                <a:gd name="T69" fmla="*/ 196 h 258"/>
                <a:gd name="T70" fmla="*/ 226 w 254"/>
                <a:gd name="T71" fmla="*/ 204 h 258"/>
                <a:gd name="T72" fmla="*/ 228 w 254"/>
                <a:gd name="T73" fmla="*/ 214 h 258"/>
                <a:gd name="T74" fmla="*/ 234 w 254"/>
                <a:gd name="T75" fmla="*/ 228 h 258"/>
                <a:gd name="T76" fmla="*/ 240 w 254"/>
                <a:gd name="T77" fmla="*/ 240 h 258"/>
                <a:gd name="T78" fmla="*/ 250 w 254"/>
                <a:gd name="T79" fmla="*/ 258 h 258"/>
                <a:gd name="T80" fmla="*/ 214 w 254"/>
                <a:gd name="T81" fmla="*/ 230 h 258"/>
                <a:gd name="T82" fmla="*/ 210 w 254"/>
                <a:gd name="T83" fmla="*/ 230 h 258"/>
                <a:gd name="T84" fmla="*/ 206 w 254"/>
                <a:gd name="T85" fmla="*/ 224 h 258"/>
                <a:gd name="T86" fmla="*/ 204 w 254"/>
                <a:gd name="T87" fmla="*/ 230 h 258"/>
                <a:gd name="T88" fmla="*/ 192 w 254"/>
                <a:gd name="T89" fmla="*/ 230 h 258"/>
                <a:gd name="T90" fmla="*/ 164 w 254"/>
                <a:gd name="T91" fmla="*/ 224 h 258"/>
                <a:gd name="T92" fmla="*/ 158 w 254"/>
                <a:gd name="T93" fmla="*/ 222 h 258"/>
                <a:gd name="T94" fmla="*/ 156 w 254"/>
                <a:gd name="T95" fmla="*/ 220 h 258"/>
                <a:gd name="T96" fmla="*/ 146 w 254"/>
                <a:gd name="T97" fmla="*/ 218 h 258"/>
                <a:gd name="T98" fmla="*/ 136 w 254"/>
                <a:gd name="T99" fmla="*/ 218 h 258"/>
                <a:gd name="T100" fmla="*/ 110 w 254"/>
                <a:gd name="T101" fmla="*/ 218 h 258"/>
                <a:gd name="T102" fmla="*/ 112 w 254"/>
                <a:gd name="T103" fmla="*/ 210 h 258"/>
                <a:gd name="T104" fmla="*/ 110 w 254"/>
                <a:gd name="T105" fmla="*/ 196 h 258"/>
                <a:gd name="T106" fmla="*/ 108 w 254"/>
                <a:gd name="T107" fmla="*/ 186 h 258"/>
                <a:gd name="T108" fmla="*/ 98 w 254"/>
                <a:gd name="T109" fmla="*/ 176 h 258"/>
                <a:gd name="T110" fmla="*/ 84 w 254"/>
                <a:gd name="T111" fmla="*/ 172 h 258"/>
                <a:gd name="T112" fmla="*/ 82 w 254"/>
                <a:gd name="T113" fmla="*/ 184 h 258"/>
                <a:gd name="T114" fmla="*/ 48 w 254"/>
                <a:gd name="T115" fmla="*/ 158 h 258"/>
                <a:gd name="T116" fmla="*/ 20 w 254"/>
                <a:gd name="T117" fmla="*/ 160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4" h="258">
                  <a:moveTo>
                    <a:pt x="0" y="152"/>
                  </a:moveTo>
                  <a:lnTo>
                    <a:pt x="24" y="134"/>
                  </a:lnTo>
                  <a:lnTo>
                    <a:pt x="24" y="132"/>
                  </a:lnTo>
                  <a:lnTo>
                    <a:pt x="26" y="132"/>
                  </a:lnTo>
                  <a:lnTo>
                    <a:pt x="28" y="130"/>
                  </a:lnTo>
                  <a:lnTo>
                    <a:pt x="32" y="128"/>
                  </a:lnTo>
                  <a:lnTo>
                    <a:pt x="38" y="130"/>
                  </a:lnTo>
                  <a:lnTo>
                    <a:pt x="38" y="130"/>
                  </a:lnTo>
                  <a:lnTo>
                    <a:pt x="40" y="130"/>
                  </a:lnTo>
                  <a:lnTo>
                    <a:pt x="42" y="130"/>
                  </a:lnTo>
                  <a:lnTo>
                    <a:pt x="44" y="130"/>
                  </a:lnTo>
                  <a:lnTo>
                    <a:pt x="46" y="128"/>
                  </a:lnTo>
                  <a:lnTo>
                    <a:pt x="48" y="124"/>
                  </a:lnTo>
                  <a:lnTo>
                    <a:pt x="50" y="124"/>
                  </a:lnTo>
                  <a:lnTo>
                    <a:pt x="50" y="120"/>
                  </a:lnTo>
                  <a:lnTo>
                    <a:pt x="54" y="114"/>
                  </a:lnTo>
                  <a:lnTo>
                    <a:pt x="58" y="106"/>
                  </a:lnTo>
                  <a:lnTo>
                    <a:pt x="66" y="86"/>
                  </a:lnTo>
                  <a:lnTo>
                    <a:pt x="66" y="86"/>
                  </a:lnTo>
                  <a:lnTo>
                    <a:pt x="68" y="84"/>
                  </a:lnTo>
                  <a:lnTo>
                    <a:pt x="68" y="80"/>
                  </a:lnTo>
                  <a:lnTo>
                    <a:pt x="70" y="74"/>
                  </a:lnTo>
                  <a:lnTo>
                    <a:pt x="70" y="72"/>
                  </a:lnTo>
                  <a:lnTo>
                    <a:pt x="72" y="70"/>
                  </a:lnTo>
                  <a:lnTo>
                    <a:pt x="72" y="64"/>
                  </a:lnTo>
                  <a:lnTo>
                    <a:pt x="72" y="58"/>
                  </a:lnTo>
                  <a:lnTo>
                    <a:pt x="72" y="52"/>
                  </a:lnTo>
                  <a:lnTo>
                    <a:pt x="72" y="52"/>
                  </a:lnTo>
                  <a:lnTo>
                    <a:pt x="72" y="46"/>
                  </a:lnTo>
                  <a:lnTo>
                    <a:pt x="72" y="40"/>
                  </a:lnTo>
                  <a:lnTo>
                    <a:pt x="74" y="34"/>
                  </a:lnTo>
                  <a:lnTo>
                    <a:pt x="74" y="32"/>
                  </a:lnTo>
                  <a:lnTo>
                    <a:pt x="76" y="30"/>
                  </a:lnTo>
                  <a:lnTo>
                    <a:pt x="76" y="24"/>
                  </a:lnTo>
                  <a:lnTo>
                    <a:pt x="74" y="20"/>
                  </a:lnTo>
                  <a:lnTo>
                    <a:pt x="72" y="18"/>
                  </a:lnTo>
                  <a:lnTo>
                    <a:pt x="72" y="16"/>
                  </a:lnTo>
                  <a:lnTo>
                    <a:pt x="72" y="14"/>
                  </a:lnTo>
                  <a:lnTo>
                    <a:pt x="74" y="12"/>
                  </a:lnTo>
                  <a:lnTo>
                    <a:pt x="76" y="10"/>
                  </a:lnTo>
                  <a:lnTo>
                    <a:pt x="80" y="6"/>
                  </a:lnTo>
                  <a:lnTo>
                    <a:pt x="84" y="6"/>
                  </a:lnTo>
                  <a:lnTo>
                    <a:pt x="90" y="4"/>
                  </a:lnTo>
                  <a:lnTo>
                    <a:pt x="90" y="6"/>
                  </a:lnTo>
                  <a:lnTo>
                    <a:pt x="92" y="8"/>
                  </a:lnTo>
                  <a:lnTo>
                    <a:pt x="94" y="10"/>
                  </a:lnTo>
                  <a:lnTo>
                    <a:pt x="96" y="14"/>
                  </a:lnTo>
                  <a:lnTo>
                    <a:pt x="96" y="16"/>
                  </a:lnTo>
                  <a:lnTo>
                    <a:pt x="98" y="16"/>
                  </a:lnTo>
                  <a:lnTo>
                    <a:pt x="100" y="14"/>
                  </a:lnTo>
                  <a:lnTo>
                    <a:pt x="104" y="14"/>
                  </a:lnTo>
                  <a:lnTo>
                    <a:pt x="110" y="12"/>
                  </a:lnTo>
                  <a:lnTo>
                    <a:pt x="116" y="12"/>
                  </a:lnTo>
                  <a:lnTo>
                    <a:pt x="122" y="12"/>
                  </a:lnTo>
                  <a:lnTo>
                    <a:pt x="122" y="12"/>
                  </a:lnTo>
                  <a:lnTo>
                    <a:pt x="126" y="12"/>
                  </a:lnTo>
                  <a:lnTo>
                    <a:pt x="130" y="12"/>
                  </a:lnTo>
                  <a:lnTo>
                    <a:pt x="134" y="10"/>
                  </a:lnTo>
                  <a:lnTo>
                    <a:pt x="180" y="0"/>
                  </a:lnTo>
                  <a:lnTo>
                    <a:pt x="180" y="2"/>
                  </a:lnTo>
                  <a:lnTo>
                    <a:pt x="182" y="4"/>
                  </a:lnTo>
                  <a:lnTo>
                    <a:pt x="184" y="6"/>
                  </a:lnTo>
                  <a:lnTo>
                    <a:pt x="188" y="10"/>
                  </a:lnTo>
                  <a:lnTo>
                    <a:pt x="194" y="12"/>
                  </a:lnTo>
                  <a:lnTo>
                    <a:pt x="200" y="14"/>
                  </a:lnTo>
                  <a:lnTo>
                    <a:pt x="202" y="14"/>
                  </a:lnTo>
                  <a:lnTo>
                    <a:pt x="204" y="16"/>
                  </a:lnTo>
                  <a:lnTo>
                    <a:pt x="208" y="16"/>
                  </a:lnTo>
                  <a:lnTo>
                    <a:pt x="212" y="18"/>
                  </a:lnTo>
                  <a:lnTo>
                    <a:pt x="216" y="24"/>
                  </a:lnTo>
                  <a:lnTo>
                    <a:pt x="218" y="24"/>
                  </a:lnTo>
                  <a:lnTo>
                    <a:pt x="222" y="24"/>
                  </a:lnTo>
                  <a:lnTo>
                    <a:pt x="228" y="24"/>
                  </a:lnTo>
                  <a:lnTo>
                    <a:pt x="236" y="26"/>
                  </a:lnTo>
                  <a:lnTo>
                    <a:pt x="244" y="26"/>
                  </a:lnTo>
                  <a:lnTo>
                    <a:pt x="244" y="26"/>
                  </a:lnTo>
                  <a:lnTo>
                    <a:pt x="244" y="28"/>
                  </a:lnTo>
                  <a:lnTo>
                    <a:pt x="242" y="32"/>
                  </a:lnTo>
                  <a:lnTo>
                    <a:pt x="242" y="36"/>
                  </a:lnTo>
                  <a:lnTo>
                    <a:pt x="242" y="38"/>
                  </a:lnTo>
                  <a:lnTo>
                    <a:pt x="240" y="40"/>
                  </a:lnTo>
                  <a:lnTo>
                    <a:pt x="238" y="42"/>
                  </a:lnTo>
                  <a:lnTo>
                    <a:pt x="238" y="46"/>
                  </a:lnTo>
                  <a:lnTo>
                    <a:pt x="238" y="50"/>
                  </a:lnTo>
                  <a:lnTo>
                    <a:pt x="238" y="52"/>
                  </a:lnTo>
                  <a:lnTo>
                    <a:pt x="238" y="56"/>
                  </a:lnTo>
                  <a:lnTo>
                    <a:pt x="236" y="60"/>
                  </a:lnTo>
                  <a:lnTo>
                    <a:pt x="234" y="64"/>
                  </a:lnTo>
                  <a:lnTo>
                    <a:pt x="232" y="70"/>
                  </a:lnTo>
                  <a:lnTo>
                    <a:pt x="230" y="74"/>
                  </a:lnTo>
                  <a:lnTo>
                    <a:pt x="230" y="102"/>
                  </a:lnTo>
                  <a:lnTo>
                    <a:pt x="230" y="106"/>
                  </a:lnTo>
                  <a:lnTo>
                    <a:pt x="234" y="118"/>
                  </a:lnTo>
                  <a:lnTo>
                    <a:pt x="238" y="134"/>
                  </a:lnTo>
                  <a:lnTo>
                    <a:pt x="240" y="152"/>
                  </a:lnTo>
                  <a:lnTo>
                    <a:pt x="244" y="170"/>
                  </a:lnTo>
                  <a:lnTo>
                    <a:pt x="248" y="184"/>
                  </a:lnTo>
                  <a:lnTo>
                    <a:pt x="250" y="192"/>
                  </a:lnTo>
                  <a:lnTo>
                    <a:pt x="250" y="194"/>
                  </a:lnTo>
                  <a:lnTo>
                    <a:pt x="248" y="194"/>
                  </a:lnTo>
                  <a:lnTo>
                    <a:pt x="246" y="194"/>
                  </a:lnTo>
                  <a:lnTo>
                    <a:pt x="242" y="194"/>
                  </a:lnTo>
                  <a:lnTo>
                    <a:pt x="240" y="194"/>
                  </a:lnTo>
                  <a:lnTo>
                    <a:pt x="236" y="194"/>
                  </a:lnTo>
                  <a:lnTo>
                    <a:pt x="232" y="196"/>
                  </a:lnTo>
                  <a:lnTo>
                    <a:pt x="230" y="198"/>
                  </a:lnTo>
                  <a:lnTo>
                    <a:pt x="228" y="200"/>
                  </a:lnTo>
                  <a:lnTo>
                    <a:pt x="226" y="204"/>
                  </a:lnTo>
                  <a:lnTo>
                    <a:pt x="226" y="210"/>
                  </a:lnTo>
                  <a:lnTo>
                    <a:pt x="226" y="210"/>
                  </a:lnTo>
                  <a:lnTo>
                    <a:pt x="228" y="214"/>
                  </a:lnTo>
                  <a:lnTo>
                    <a:pt x="230" y="218"/>
                  </a:lnTo>
                  <a:lnTo>
                    <a:pt x="232" y="224"/>
                  </a:lnTo>
                  <a:lnTo>
                    <a:pt x="234" y="228"/>
                  </a:lnTo>
                  <a:lnTo>
                    <a:pt x="236" y="234"/>
                  </a:lnTo>
                  <a:lnTo>
                    <a:pt x="238" y="238"/>
                  </a:lnTo>
                  <a:lnTo>
                    <a:pt x="240" y="240"/>
                  </a:lnTo>
                  <a:lnTo>
                    <a:pt x="254" y="242"/>
                  </a:lnTo>
                  <a:lnTo>
                    <a:pt x="254" y="256"/>
                  </a:lnTo>
                  <a:lnTo>
                    <a:pt x="250" y="258"/>
                  </a:lnTo>
                  <a:lnTo>
                    <a:pt x="238" y="254"/>
                  </a:lnTo>
                  <a:lnTo>
                    <a:pt x="222" y="244"/>
                  </a:lnTo>
                  <a:lnTo>
                    <a:pt x="214" y="230"/>
                  </a:lnTo>
                  <a:lnTo>
                    <a:pt x="214" y="232"/>
                  </a:lnTo>
                  <a:lnTo>
                    <a:pt x="212" y="232"/>
                  </a:lnTo>
                  <a:lnTo>
                    <a:pt x="210" y="230"/>
                  </a:lnTo>
                  <a:lnTo>
                    <a:pt x="208" y="230"/>
                  </a:lnTo>
                  <a:lnTo>
                    <a:pt x="206" y="228"/>
                  </a:lnTo>
                  <a:lnTo>
                    <a:pt x="206" y="224"/>
                  </a:lnTo>
                  <a:lnTo>
                    <a:pt x="206" y="226"/>
                  </a:lnTo>
                  <a:lnTo>
                    <a:pt x="204" y="228"/>
                  </a:lnTo>
                  <a:lnTo>
                    <a:pt x="204" y="230"/>
                  </a:lnTo>
                  <a:lnTo>
                    <a:pt x="200" y="230"/>
                  </a:lnTo>
                  <a:lnTo>
                    <a:pt x="198" y="230"/>
                  </a:lnTo>
                  <a:lnTo>
                    <a:pt x="192" y="230"/>
                  </a:lnTo>
                  <a:lnTo>
                    <a:pt x="182" y="228"/>
                  </a:lnTo>
                  <a:lnTo>
                    <a:pt x="170" y="226"/>
                  </a:lnTo>
                  <a:lnTo>
                    <a:pt x="164" y="224"/>
                  </a:lnTo>
                  <a:lnTo>
                    <a:pt x="162" y="224"/>
                  </a:lnTo>
                  <a:lnTo>
                    <a:pt x="160" y="222"/>
                  </a:lnTo>
                  <a:lnTo>
                    <a:pt x="158" y="222"/>
                  </a:lnTo>
                  <a:lnTo>
                    <a:pt x="158" y="220"/>
                  </a:lnTo>
                  <a:lnTo>
                    <a:pt x="156" y="220"/>
                  </a:lnTo>
                  <a:lnTo>
                    <a:pt x="156" y="220"/>
                  </a:lnTo>
                  <a:lnTo>
                    <a:pt x="154" y="218"/>
                  </a:lnTo>
                  <a:lnTo>
                    <a:pt x="150" y="218"/>
                  </a:lnTo>
                  <a:lnTo>
                    <a:pt x="146" y="218"/>
                  </a:lnTo>
                  <a:lnTo>
                    <a:pt x="144" y="218"/>
                  </a:lnTo>
                  <a:lnTo>
                    <a:pt x="140" y="218"/>
                  </a:lnTo>
                  <a:lnTo>
                    <a:pt x="136" y="218"/>
                  </a:lnTo>
                  <a:lnTo>
                    <a:pt x="130" y="218"/>
                  </a:lnTo>
                  <a:lnTo>
                    <a:pt x="124" y="220"/>
                  </a:lnTo>
                  <a:lnTo>
                    <a:pt x="110" y="218"/>
                  </a:lnTo>
                  <a:lnTo>
                    <a:pt x="110" y="218"/>
                  </a:lnTo>
                  <a:lnTo>
                    <a:pt x="110" y="214"/>
                  </a:lnTo>
                  <a:lnTo>
                    <a:pt x="112" y="210"/>
                  </a:lnTo>
                  <a:lnTo>
                    <a:pt x="112" y="206"/>
                  </a:lnTo>
                  <a:lnTo>
                    <a:pt x="112" y="200"/>
                  </a:lnTo>
                  <a:lnTo>
                    <a:pt x="110" y="196"/>
                  </a:lnTo>
                  <a:lnTo>
                    <a:pt x="110" y="196"/>
                  </a:lnTo>
                  <a:lnTo>
                    <a:pt x="108" y="192"/>
                  </a:lnTo>
                  <a:lnTo>
                    <a:pt x="108" y="186"/>
                  </a:lnTo>
                  <a:lnTo>
                    <a:pt x="108" y="182"/>
                  </a:lnTo>
                  <a:lnTo>
                    <a:pt x="108" y="176"/>
                  </a:lnTo>
                  <a:lnTo>
                    <a:pt x="98" y="176"/>
                  </a:lnTo>
                  <a:lnTo>
                    <a:pt x="98" y="170"/>
                  </a:lnTo>
                  <a:lnTo>
                    <a:pt x="84" y="172"/>
                  </a:lnTo>
                  <a:lnTo>
                    <a:pt x="84" y="172"/>
                  </a:lnTo>
                  <a:lnTo>
                    <a:pt x="82" y="176"/>
                  </a:lnTo>
                  <a:lnTo>
                    <a:pt x="82" y="180"/>
                  </a:lnTo>
                  <a:lnTo>
                    <a:pt x="82" y="184"/>
                  </a:lnTo>
                  <a:lnTo>
                    <a:pt x="60" y="182"/>
                  </a:lnTo>
                  <a:lnTo>
                    <a:pt x="52" y="158"/>
                  </a:lnTo>
                  <a:lnTo>
                    <a:pt x="48" y="158"/>
                  </a:lnTo>
                  <a:lnTo>
                    <a:pt x="38" y="158"/>
                  </a:lnTo>
                  <a:lnTo>
                    <a:pt x="28" y="158"/>
                  </a:lnTo>
                  <a:lnTo>
                    <a:pt x="20" y="160"/>
                  </a:lnTo>
                  <a:lnTo>
                    <a:pt x="2" y="162"/>
                  </a:lnTo>
                  <a:lnTo>
                    <a:pt x="0" y="152"/>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15" name="Freeform 473"/>
            <p:cNvSpPr/>
            <p:nvPr/>
          </p:nvSpPr>
          <p:spPr bwMode="gray">
            <a:xfrm>
              <a:off x="1246168" y="4924297"/>
              <a:ext cx="359171" cy="222018"/>
            </a:xfrm>
            <a:custGeom>
              <a:avLst/>
              <a:gdLst>
                <a:gd name="T0" fmla="*/ 142 w 194"/>
                <a:gd name="T1" fmla="*/ 2 h 120"/>
                <a:gd name="T2" fmla="*/ 138 w 194"/>
                <a:gd name="T3" fmla="*/ 2 h 120"/>
                <a:gd name="T4" fmla="*/ 132 w 194"/>
                <a:gd name="T5" fmla="*/ 2 h 120"/>
                <a:gd name="T6" fmla="*/ 124 w 194"/>
                <a:gd name="T7" fmla="*/ 4 h 120"/>
                <a:gd name="T8" fmla="*/ 120 w 194"/>
                <a:gd name="T9" fmla="*/ 8 h 120"/>
                <a:gd name="T10" fmla="*/ 118 w 194"/>
                <a:gd name="T11" fmla="*/ 18 h 120"/>
                <a:gd name="T12" fmla="*/ 120 w 194"/>
                <a:gd name="T13" fmla="*/ 22 h 120"/>
                <a:gd name="T14" fmla="*/ 124 w 194"/>
                <a:gd name="T15" fmla="*/ 32 h 120"/>
                <a:gd name="T16" fmla="*/ 128 w 194"/>
                <a:gd name="T17" fmla="*/ 42 h 120"/>
                <a:gd name="T18" fmla="*/ 132 w 194"/>
                <a:gd name="T19" fmla="*/ 48 h 120"/>
                <a:gd name="T20" fmla="*/ 146 w 194"/>
                <a:gd name="T21" fmla="*/ 64 h 120"/>
                <a:gd name="T22" fmla="*/ 130 w 194"/>
                <a:gd name="T23" fmla="*/ 62 h 120"/>
                <a:gd name="T24" fmla="*/ 106 w 194"/>
                <a:gd name="T25" fmla="*/ 38 h 120"/>
                <a:gd name="T26" fmla="*/ 104 w 194"/>
                <a:gd name="T27" fmla="*/ 40 h 120"/>
                <a:gd name="T28" fmla="*/ 100 w 194"/>
                <a:gd name="T29" fmla="*/ 38 h 120"/>
                <a:gd name="T30" fmla="*/ 98 w 194"/>
                <a:gd name="T31" fmla="*/ 32 h 120"/>
                <a:gd name="T32" fmla="*/ 96 w 194"/>
                <a:gd name="T33" fmla="*/ 36 h 120"/>
                <a:gd name="T34" fmla="*/ 92 w 194"/>
                <a:gd name="T35" fmla="*/ 38 h 120"/>
                <a:gd name="T36" fmla="*/ 84 w 194"/>
                <a:gd name="T37" fmla="*/ 38 h 120"/>
                <a:gd name="T38" fmla="*/ 62 w 194"/>
                <a:gd name="T39" fmla="*/ 34 h 120"/>
                <a:gd name="T40" fmla="*/ 54 w 194"/>
                <a:gd name="T41" fmla="*/ 32 h 120"/>
                <a:gd name="T42" fmla="*/ 50 w 194"/>
                <a:gd name="T43" fmla="*/ 30 h 120"/>
                <a:gd name="T44" fmla="*/ 48 w 194"/>
                <a:gd name="T45" fmla="*/ 28 h 120"/>
                <a:gd name="T46" fmla="*/ 46 w 194"/>
                <a:gd name="T47" fmla="*/ 26 h 120"/>
                <a:gd name="T48" fmla="*/ 38 w 194"/>
                <a:gd name="T49" fmla="*/ 26 h 120"/>
                <a:gd name="T50" fmla="*/ 32 w 194"/>
                <a:gd name="T51" fmla="*/ 26 h 120"/>
                <a:gd name="T52" fmla="*/ 22 w 194"/>
                <a:gd name="T53" fmla="*/ 26 h 120"/>
                <a:gd name="T54" fmla="*/ 16 w 194"/>
                <a:gd name="T55" fmla="*/ 28 h 120"/>
                <a:gd name="T56" fmla="*/ 16 w 194"/>
                <a:gd name="T57" fmla="*/ 38 h 120"/>
                <a:gd name="T58" fmla="*/ 14 w 194"/>
                <a:gd name="T59" fmla="*/ 48 h 120"/>
                <a:gd name="T60" fmla="*/ 16 w 194"/>
                <a:gd name="T61" fmla="*/ 54 h 120"/>
                <a:gd name="T62" fmla="*/ 0 w 194"/>
                <a:gd name="T63" fmla="*/ 102 h 120"/>
                <a:gd name="T64" fmla="*/ 2 w 194"/>
                <a:gd name="T65" fmla="*/ 104 h 120"/>
                <a:gd name="T66" fmla="*/ 8 w 194"/>
                <a:gd name="T67" fmla="*/ 112 h 120"/>
                <a:gd name="T68" fmla="*/ 18 w 194"/>
                <a:gd name="T69" fmla="*/ 118 h 120"/>
                <a:gd name="T70" fmla="*/ 24 w 194"/>
                <a:gd name="T71" fmla="*/ 116 h 120"/>
                <a:gd name="T72" fmla="*/ 36 w 194"/>
                <a:gd name="T73" fmla="*/ 116 h 120"/>
                <a:gd name="T74" fmla="*/ 48 w 194"/>
                <a:gd name="T75" fmla="*/ 116 h 120"/>
                <a:gd name="T76" fmla="*/ 60 w 194"/>
                <a:gd name="T77" fmla="*/ 118 h 120"/>
                <a:gd name="T78" fmla="*/ 72 w 194"/>
                <a:gd name="T79" fmla="*/ 120 h 120"/>
                <a:gd name="T80" fmla="*/ 82 w 194"/>
                <a:gd name="T81" fmla="*/ 120 h 120"/>
                <a:gd name="T82" fmla="*/ 102 w 194"/>
                <a:gd name="T83" fmla="*/ 118 h 120"/>
                <a:gd name="T84" fmla="*/ 114 w 194"/>
                <a:gd name="T85" fmla="*/ 104 h 120"/>
                <a:gd name="T86" fmla="*/ 192 w 194"/>
                <a:gd name="T87" fmla="*/ 64 h 120"/>
                <a:gd name="T88" fmla="*/ 194 w 194"/>
                <a:gd name="T89" fmla="*/ 50 h 120"/>
                <a:gd name="T90" fmla="*/ 190 w 194"/>
                <a:gd name="T91" fmla="*/ 34 h 120"/>
                <a:gd name="T92" fmla="*/ 174 w 194"/>
                <a:gd name="T93" fmla="*/ 10 h 120"/>
                <a:gd name="T94" fmla="*/ 142 w 194"/>
                <a:gd name="T95"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94" h="120">
                  <a:moveTo>
                    <a:pt x="142" y="0"/>
                  </a:moveTo>
                  <a:lnTo>
                    <a:pt x="142" y="2"/>
                  </a:lnTo>
                  <a:lnTo>
                    <a:pt x="140" y="2"/>
                  </a:lnTo>
                  <a:lnTo>
                    <a:pt x="138" y="2"/>
                  </a:lnTo>
                  <a:lnTo>
                    <a:pt x="134" y="2"/>
                  </a:lnTo>
                  <a:lnTo>
                    <a:pt x="132" y="2"/>
                  </a:lnTo>
                  <a:lnTo>
                    <a:pt x="128" y="2"/>
                  </a:lnTo>
                  <a:lnTo>
                    <a:pt x="124" y="4"/>
                  </a:lnTo>
                  <a:lnTo>
                    <a:pt x="122" y="6"/>
                  </a:lnTo>
                  <a:lnTo>
                    <a:pt x="120" y="8"/>
                  </a:lnTo>
                  <a:lnTo>
                    <a:pt x="118" y="12"/>
                  </a:lnTo>
                  <a:lnTo>
                    <a:pt x="118" y="18"/>
                  </a:lnTo>
                  <a:lnTo>
                    <a:pt x="118" y="18"/>
                  </a:lnTo>
                  <a:lnTo>
                    <a:pt x="120" y="22"/>
                  </a:lnTo>
                  <a:lnTo>
                    <a:pt x="122" y="26"/>
                  </a:lnTo>
                  <a:lnTo>
                    <a:pt x="124" y="32"/>
                  </a:lnTo>
                  <a:lnTo>
                    <a:pt x="126" y="36"/>
                  </a:lnTo>
                  <a:lnTo>
                    <a:pt x="128" y="42"/>
                  </a:lnTo>
                  <a:lnTo>
                    <a:pt x="130" y="46"/>
                  </a:lnTo>
                  <a:lnTo>
                    <a:pt x="132" y="48"/>
                  </a:lnTo>
                  <a:lnTo>
                    <a:pt x="146" y="50"/>
                  </a:lnTo>
                  <a:lnTo>
                    <a:pt x="146" y="64"/>
                  </a:lnTo>
                  <a:lnTo>
                    <a:pt x="142" y="66"/>
                  </a:lnTo>
                  <a:lnTo>
                    <a:pt x="130" y="62"/>
                  </a:lnTo>
                  <a:lnTo>
                    <a:pt x="114" y="52"/>
                  </a:lnTo>
                  <a:lnTo>
                    <a:pt x="106" y="38"/>
                  </a:lnTo>
                  <a:lnTo>
                    <a:pt x="106" y="40"/>
                  </a:lnTo>
                  <a:lnTo>
                    <a:pt x="104" y="40"/>
                  </a:lnTo>
                  <a:lnTo>
                    <a:pt x="102" y="38"/>
                  </a:lnTo>
                  <a:lnTo>
                    <a:pt x="100" y="38"/>
                  </a:lnTo>
                  <a:lnTo>
                    <a:pt x="98" y="36"/>
                  </a:lnTo>
                  <a:lnTo>
                    <a:pt x="98" y="32"/>
                  </a:lnTo>
                  <a:lnTo>
                    <a:pt x="98" y="34"/>
                  </a:lnTo>
                  <a:lnTo>
                    <a:pt x="96" y="36"/>
                  </a:lnTo>
                  <a:lnTo>
                    <a:pt x="96" y="38"/>
                  </a:lnTo>
                  <a:lnTo>
                    <a:pt x="92" y="38"/>
                  </a:lnTo>
                  <a:lnTo>
                    <a:pt x="90" y="38"/>
                  </a:lnTo>
                  <a:lnTo>
                    <a:pt x="84" y="38"/>
                  </a:lnTo>
                  <a:lnTo>
                    <a:pt x="74" y="36"/>
                  </a:lnTo>
                  <a:lnTo>
                    <a:pt x="62" y="34"/>
                  </a:lnTo>
                  <a:lnTo>
                    <a:pt x="56" y="32"/>
                  </a:lnTo>
                  <a:lnTo>
                    <a:pt x="54" y="32"/>
                  </a:lnTo>
                  <a:lnTo>
                    <a:pt x="52" y="30"/>
                  </a:lnTo>
                  <a:lnTo>
                    <a:pt x="50" y="30"/>
                  </a:lnTo>
                  <a:lnTo>
                    <a:pt x="50" y="28"/>
                  </a:lnTo>
                  <a:lnTo>
                    <a:pt x="48" y="28"/>
                  </a:lnTo>
                  <a:lnTo>
                    <a:pt x="48" y="28"/>
                  </a:lnTo>
                  <a:lnTo>
                    <a:pt x="46" y="26"/>
                  </a:lnTo>
                  <a:lnTo>
                    <a:pt x="42" y="26"/>
                  </a:lnTo>
                  <a:lnTo>
                    <a:pt x="38" y="26"/>
                  </a:lnTo>
                  <a:lnTo>
                    <a:pt x="36" y="26"/>
                  </a:lnTo>
                  <a:lnTo>
                    <a:pt x="32" y="26"/>
                  </a:lnTo>
                  <a:lnTo>
                    <a:pt x="28" y="26"/>
                  </a:lnTo>
                  <a:lnTo>
                    <a:pt x="22" y="26"/>
                  </a:lnTo>
                  <a:lnTo>
                    <a:pt x="16" y="28"/>
                  </a:lnTo>
                  <a:lnTo>
                    <a:pt x="16" y="28"/>
                  </a:lnTo>
                  <a:lnTo>
                    <a:pt x="16" y="32"/>
                  </a:lnTo>
                  <a:lnTo>
                    <a:pt x="16" y="38"/>
                  </a:lnTo>
                  <a:lnTo>
                    <a:pt x="14" y="42"/>
                  </a:lnTo>
                  <a:lnTo>
                    <a:pt x="14" y="48"/>
                  </a:lnTo>
                  <a:lnTo>
                    <a:pt x="16" y="52"/>
                  </a:lnTo>
                  <a:lnTo>
                    <a:pt x="16" y="54"/>
                  </a:lnTo>
                  <a:lnTo>
                    <a:pt x="0" y="56"/>
                  </a:lnTo>
                  <a:lnTo>
                    <a:pt x="0" y="102"/>
                  </a:lnTo>
                  <a:lnTo>
                    <a:pt x="0" y="102"/>
                  </a:lnTo>
                  <a:lnTo>
                    <a:pt x="2" y="104"/>
                  </a:lnTo>
                  <a:lnTo>
                    <a:pt x="4" y="108"/>
                  </a:lnTo>
                  <a:lnTo>
                    <a:pt x="8" y="112"/>
                  </a:lnTo>
                  <a:lnTo>
                    <a:pt x="12" y="114"/>
                  </a:lnTo>
                  <a:lnTo>
                    <a:pt x="18" y="118"/>
                  </a:lnTo>
                  <a:lnTo>
                    <a:pt x="20" y="118"/>
                  </a:lnTo>
                  <a:lnTo>
                    <a:pt x="24" y="116"/>
                  </a:lnTo>
                  <a:lnTo>
                    <a:pt x="30" y="116"/>
                  </a:lnTo>
                  <a:lnTo>
                    <a:pt x="36" y="116"/>
                  </a:lnTo>
                  <a:lnTo>
                    <a:pt x="46" y="116"/>
                  </a:lnTo>
                  <a:lnTo>
                    <a:pt x="48" y="116"/>
                  </a:lnTo>
                  <a:lnTo>
                    <a:pt x="54" y="116"/>
                  </a:lnTo>
                  <a:lnTo>
                    <a:pt x="60" y="118"/>
                  </a:lnTo>
                  <a:lnTo>
                    <a:pt x="66" y="118"/>
                  </a:lnTo>
                  <a:lnTo>
                    <a:pt x="72" y="120"/>
                  </a:lnTo>
                  <a:lnTo>
                    <a:pt x="78" y="120"/>
                  </a:lnTo>
                  <a:lnTo>
                    <a:pt x="82" y="120"/>
                  </a:lnTo>
                  <a:lnTo>
                    <a:pt x="90" y="120"/>
                  </a:lnTo>
                  <a:lnTo>
                    <a:pt x="102" y="118"/>
                  </a:lnTo>
                  <a:lnTo>
                    <a:pt x="110" y="114"/>
                  </a:lnTo>
                  <a:lnTo>
                    <a:pt x="114" y="104"/>
                  </a:lnTo>
                  <a:lnTo>
                    <a:pt x="192" y="88"/>
                  </a:lnTo>
                  <a:lnTo>
                    <a:pt x="192" y="64"/>
                  </a:lnTo>
                  <a:lnTo>
                    <a:pt x="190" y="56"/>
                  </a:lnTo>
                  <a:lnTo>
                    <a:pt x="194" y="50"/>
                  </a:lnTo>
                  <a:lnTo>
                    <a:pt x="194" y="46"/>
                  </a:lnTo>
                  <a:lnTo>
                    <a:pt x="190" y="34"/>
                  </a:lnTo>
                  <a:lnTo>
                    <a:pt x="184" y="20"/>
                  </a:lnTo>
                  <a:lnTo>
                    <a:pt x="174" y="10"/>
                  </a:lnTo>
                  <a:lnTo>
                    <a:pt x="160" y="4"/>
                  </a:lnTo>
                  <a:lnTo>
                    <a:pt x="142"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16" name="Freeform 474"/>
            <p:cNvSpPr/>
            <p:nvPr/>
          </p:nvSpPr>
          <p:spPr bwMode="gray">
            <a:xfrm>
              <a:off x="1035109" y="5124113"/>
              <a:ext cx="355468" cy="307125"/>
            </a:xfrm>
            <a:custGeom>
              <a:avLst/>
              <a:gdLst>
                <a:gd name="T0" fmla="*/ 130 w 192"/>
                <a:gd name="T1" fmla="*/ 10 h 166"/>
                <a:gd name="T2" fmla="*/ 122 w 192"/>
                <a:gd name="T3" fmla="*/ 10 h 166"/>
                <a:gd name="T4" fmla="*/ 112 w 192"/>
                <a:gd name="T5" fmla="*/ 12 h 166"/>
                <a:gd name="T6" fmla="*/ 104 w 192"/>
                <a:gd name="T7" fmla="*/ 14 h 166"/>
                <a:gd name="T8" fmla="*/ 98 w 192"/>
                <a:gd name="T9" fmla="*/ 14 h 166"/>
                <a:gd name="T10" fmla="*/ 88 w 192"/>
                <a:gd name="T11" fmla="*/ 12 h 166"/>
                <a:gd name="T12" fmla="*/ 80 w 192"/>
                <a:gd name="T13" fmla="*/ 10 h 166"/>
                <a:gd name="T14" fmla="*/ 34 w 192"/>
                <a:gd name="T15" fmla="*/ 8 h 166"/>
                <a:gd name="T16" fmla="*/ 30 w 192"/>
                <a:gd name="T17" fmla="*/ 8 h 166"/>
                <a:gd name="T18" fmla="*/ 24 w 192"/>
                <a:gd name="T19" fmla="*/ 6 h 166"/>
                <a:gd name="T20" fmla="*/ 20 w 192"/>
                <a:gd name="T21" fmla="*/ 2 h 166"/>
                <a:gd name="T22" fmla="*/ 14 w 192"/>
                <a:gd name="T23" fmla="*/ 0 h 166"/>
                <a:gd name="T24" fmla="*/ 2 w 192"/>
                <a:gd name="T25" fmla="*/ 2 h 166"/>
                <a:gd name="T26" fmla="*/ 2 w 192"/>
                <a:gd name="T27" fmla="*/ 12 h 166"/>
                <a:gd name="T28" fmla="*/ 12 w 192"/>
                <a:gd name="T29" fmla="*/ 32 h 166"/>
                <a:gd name="T30" fmla="*/ 18 w 192"/>
                <a:gd name="T31" fmla="*/ 54 h 166"/>
                <a:gd name="T32" fmla="*/ 24 w 192"/>
                <a:gd name="T33" fmla="*/ 72 h 166"/>
                <a:gd name="T34" fmla="*/ 34 w 192"/>
                <a:gd name="T35" fmla="*/ 110 h 166"/>
                <a:gd name="T36" fmla="*/ 46 w 192"/>
                <a:gd name="T37" fmla="*/ 136 h 166"/>
                <a:gd name="T38" fmla="*/ 48 w 192"/>
                <a:gd name="T39" fmla="*/ 140 h 166"/>
                <a:gd name="T40" fmla="*/ 52 w 192"/>
                <a:gd name="T41" fmla="*/ 148 h 166"/>
                <a:gd name="T42" fmla="*/ 58 w 192"/>
                <a:gd name="T43" fmla="*/ 158 h 166"/>
                <a:gd name="T44" fmla="*/ 60 w 192"/>
                <a:gd name="T45" fmla="*/ 164 h 166"/>
                <a:gd name="T46" fmla="*/ 72 w 192"/>
                <a:gd name="T47" fmla="*/ 160 h 166"/>
                <a:gd name="T48" fmla="*/ 74 w 192"/>
                <a:gd name="T49" fmla="*/ 156 h 166"/>
                <a:gd name="T50" fmla="*/ 76 w 192"/>
                <a:gd name="T51" fmla="*/ 152 h 166"/>
                <a:gd name="T52" fmla="*/ 78 w 192"/>
                <a:gd name="T53" fmla="*/ 150 h 166"/>
                <a:gd name="T54" fmla="*/ 82 w 192"/>
                <a:gd name="T55" fmla="*/ 152 h 166"/>
                <a:gd name="T56" fmla="*/ 82 w 192"/>
                <a:gd name="T57" fmla="*/ 156 h 166"/>
                <a:gd name="T58" fmla="*/ 82 w 192"/>
                <a:gd name="T59" fmla="*/ 162 h 166"/>
                <a:gd name="T60" fmla="*/ 86 w 192"/>
                <a:gd name="T61" fmla="*/ 164 h 166"/>
                <a:gd name="T62" fmla="*/ 94 w 192"/>
                <a:gd name="T63" fmla="*/ 164 h 166"/>
                <a:gd name="T64" fmla="*/ 104 w 192"/>
                <a:gd name="T65" fmla="*/ 166 h 166"/>
                <a:gd name="T66" fmla="*/ 112 w 192"/>
                <a:gd name="T67" fmla="*/ 162 h 166"/>
                <a:gd name="T68" fmla="*/ 114 w 192"/>
                <a:gd name="T69" fmla="*/ 60 h 166"/>
                <a:gd name="T70" fmla="*/ 128 w 192"/>
                <a:gd name="T71" fmla="*/ 16 h 166"/>
                <a:gd name="T72" fmla="*/ 144 w 192"/>
                <a:gd name="T73" fmla="*/ 16 h 166"/>
                <a:gd name="T74" fmla="*/ 164 w 192"/>
                <a:gd name="T75" fmla="*/ 16 h 166"/>
                <a:gd name="T76" fmla="*/ 168 w 192"/>
                <a:gd name="T77" fmla="*/ 18 h 166"/>
                <a:gd name="T78" fmla="*/ 170 w 192"/>
                <a:gd name="T79" fmla="*/ 22 h 166"/>
                <a:gd name="T80" fmla="*/ 172 w 192"/>
                <a:gd name="T81" fmla="*/ 20 h 166"/>
                <a:gd name="T82" fmla="*/ 182 w 192"/>
                <a:gd name="T83" fmla="*/ 16 h 166"/>
                <a:gd name="T84" fmla="*/ 190 w 192"/>
                <a:gd name="T85" fmla="*/ 12 h 166"/>
                <a:gd name="T86" fmla="*/ 188 w 192"/>
                <a:gd name="T87" fmla="*/ 12 h 166"/>
                <a:gd name="T88" fmla="*/ 166 w 192"/>
                <a:gd name="T89" fmla="*/ 8 h 166"/>
                <a:gd name="T90" fmla="*/ 132 w 192"/>
                <a:gd name="T91" fmla="*/ 1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2" h="166">
                  <a:moveTo>
                    <a:pt x="132" y="10"/>
                  </a:moveTo>
                  <a:lnTo>
                    <a:pt x="130" y="10"/>
                  </a:lnTo>
                  <a:lnTo>
                    <a:pt x="128" y="10"/>
                  </a:lnTo>
                  <a:lnTo>
                    <a:pt x="122" y="10"/>
                  </a:lnTo>
                  <a:lnTo>
                    <a:pt x="118" y="12"/>
                  </a:lnTo>
                  <a:lnTo>
                    <a:pt x="112" y="12"/>
                  </a:lnTo>
                  <a:lnTo>
                    <a:pt x="106" y="14"/>
                  </a:lnTo>
                  <a:lnTo>
                    <a:pt x="104" y="14"/>
                  </a:lnTo>
                  <a:lnTo>
                    <a:pt x="102" y="14"/>
                  </a:lnTo>
                  <a:lnTo>
                    <a:pt x="98" y="14"/>
                  </a:lnTo>
                  <a:lnTo>
                    <a:pt x="94" y="14"/>
                  </a:lnTo>
                  <a:lnTo>
                    <a:pt x="88" y="12"/>
                  </a:lnTo>
                  <a:lnTo>
                    <a:pt x="84" y="12"/>
                  </a:lnTo>
                  <a:lnTo>
                    <a:pt x="80" y="10"/>
                  </a:lnTo>
                  <a:lnTo>
                    <a:pt x="76" y="8"/>
                  </a:lnTo>
                  <a:lnTo>
                    <a:pt x="34" y="8"/>
                  </a:lnTo>
                  <a:lnTo>
                    <a:pt x="32" y="8"/>
                  </a:lnTo>
                  <a:lnTo>
                    <a:pt x="30" y="8"/>
                  </a:lnTo>
                  <a:lnTo>
                    <a:pt x="26" y="8"/>
                  </a:lnTo>
                  <a:lnTo>
                    <a:pt x="24" y="6"/>
                  </a:lnTo>
                  <a:lnTo>
                    <a:pt x="20" y="2"/>
                  </a:lnTo>
                  <a:lnTo>
                    <a:pt x="20" y="2"/>
                  </a:lnTo>
                  <a:lnTo>
                    <a:pt x="18" y="0"/>
                  </a:lnTo>
                  <a:lnTo>
                    <a:pt x="14" y="0"/>
                  </a:lnTo>
                  <a:lnTo>
                    <a:pt x="8" y="0"/>
                  </a:lnTo>
                  <a:lnTo>
                    <a:pt x="2" y="2"/>
                  </a:lnTo>
                  <a:lnTo>
                    <a:pt x="0" y="10"/>
                  </a:lnTo>
                  <a:lnTo>
                    <a:pt x="2" y="12"/>
                  </a:lnTo>
                  <a:lnTo>
                    <a:pt x="6" y="20"/>
                  </a:lnTo>
                  <a:lnTo>
                    <a:pt x="12" y="32"/>
                  </a:lnTo>
                  <a:lnTo>
                    <a:pt x="16" y="42"/>
                  </a:lnTo>
                  <a:lnTo>
                    <a:pt x="18" y="54"/>
                  </a:lnTo>
                  <a:lnTo>
                    <a:pt x="20" y="58"/>
                  </a:lnTo>
                  <a:lnTo>
                    <a:pt x="24" y="72"/>
                  </a:lnTo>
                  <a:lnTo>
                    <a:pt x="28" y="90"/>
                  </a:lnTo>
                  <a:lnTo>
                    <a:pt x="34" y="110"/>
                  </a:lnTo>
                  <a:lnTo>
                    <a:pt x="42" y="126"/>
                  </a:lnTo>
                  <a:lnTo>
                    <a:pt x="46" y="136"/>
                  </a:lnTo>
                  <a:lnTo>
                    <a:pt x="48" y="136"/>
                  </a:lnTo>
                  <a:lnTo>
                    <a:pt x="48" y="140"/>
                  </a:lnTo>
                  <a:lnTo>
                    <a:pt x="50" y="144"/>
                  </a:lnTo>
                  <a:lnTo>
                    <a:pt x="52" y="148"/>
                  </a:lnTo>
                  <a:lnTo>
                    <a:pt x="56" y="152"/>
                  </a:lnTo>
                  <a:lnTo>
                    <a:pt x="58" y="158"/>
                  </a:lnTo>
                  <a:lnTo>
                    <a:pt x="60" y="162"/>
                  </a:lnTo>
                  <a:lnTo>
                    <a:pt x="60" y="164"/>
                  </a:lnTo>
                  <a:lnTo>
                    <a:pt x="72" y="160"/>
                  </a:lnTo>
                  <a:lnTo>
                    <a:pt x="72" y="160"/>
                  </a:lnTo>
                  <a:lnTo>
                    <a:pt x="74" y="158"/>
                  </a:lnTo>
                  <a:lnTo>
                    <a:pt x="74" y="156"/>
                  </a:lnTo>
                  <a:lnTo>
                    <a:pt x="76" y="154"/>
                  </a:lnTo>
                  <a:lnTo>
                    <a:pt x="76" y="152"/>
                  </a:lnTo>
                  <a:lnTo>
                    <a:pt x="76" y="152"/>
                  </a:lnTo>
                  <a:lnTo>
                    <a:pt x="78" y="150"/>
                  </a:lnTo>
                  <a:lnTo>
                    <a:pt x="80" y="152"/>
                  </a:lnTo>
                  <a:lnTo>
                    <a:pt x="82" y="152"/>
                  </a:lnTo>
                  <a:lnTo>
                    <a:pt x="82" y="154"/>
                  </a:lnTo>
                  <a:lnTo>
                    <a:pt x="82" y="156"/>
                  </a:lnTo>
                  <a:lnTo>
                    <a:pt x="82" y="160"/>
                  </a:lnTo>
                  <a:lnTo>
                    <a:pt x="82" y="162"/>
                  </a:lnTo>
                  <a:lnTo>
                    <a:pt x="84" y="164"/>
                  </a:lnTo>
                  <a:lnTo>
                    <a:pt x="86" y="164"/>
                  </a:lnTo>
                  <a:lnTo>
                    <a:pt x="88" y="164"/>
                  </a:lnTo>
                  <a:lnTo>
                    <a:pt x="94" y="164"/>
                  </a:lnTo>
                  <a:lnTo>
                    <a:pt x="98" y="166"/>
                  </a:lnTo>
                  <a:lnTo>
                    <a:pt x="104" y="166"/>
                  </a:lnTo>
                  <a:lnTo>
                    <a:pt x="108" y="164"/>
                  </a:lnTo>
                  <a:lnTo>
                    <a:pt x="112" y="162"/>
                  </a:lnTo>
                  <a:lnTo>
                    <a:pt x="114" y="160"/>
                  </a:lnTo>
                  <a:lnTo>
                    <a:pt x="114" y="60"/>
                  </a:lnTo>
                  <a:lnTo>
                    <a:pt x="128" y="60"/>
                  </a:lnTo>
                  <a:lnTo>
                    <a:pt x="128" y="16"/>
                  </a:lnTo>
                  <a:lnTo>
                    <a:pt x="132" y="16"/>
                  </a:lnTo>
                  <a:lnTo>
                    <a:pt x="144" y="16"/>
                  </a:lnTo>
                  <a:lnTo>
                    <a:pt x="156" y="14"/>
                  </a:lnTo>
                  <a:lnTo>
                    <a:pt x="164" y="16"/>
                  </a:lnTo>
                  <a:lnTo>
                    <a:pt x="164" y="16"/>
                  </a:lnTo>
                  <a:lnTo>
                    <a:pt x="168" y="18"/>
                  </a:lnTo>
                  <a:lnTo>
                    <a:pt x="168" y="20"/>
                  </a:lnTo>
                  <a:lnTo>
                    <a:pt x="170" y="22"/>
                  </a:lnTo>
                  <a:lnTo>
                    <a:pt x="170" y="22"/>
                  </a:lnTo>
                  <a:lnTo>
                    <a:pt x="172" y="20"/>
                  </a:lnTo>
                  <a:lnTo>
                    <a:pt x="176" y="18"/>
                  </a:lnTo>
                  <a:lnTo>
                    <a:pt x="182" y="16"/>
                  </a:lnTo>
                  <a:lnTo>
                    <a:pt x="186" y="14"/>
                  </a:lnTo>
                  <a:lnTo>
                    <a:pt x="190" y="12"/>
                  </a:lnTo>
                  <a:lnTo>
                    <a:pt x="192" y="12"/>
                  </a:lnTo>
                  <a:lnTo>
                    <a:pt x="188" y="12"/>
                  </a:lnTo>
                  <a:lnTo>
                    <a:pt x="178" y="10"/>
                  </a:lnTo>
                  <a:lnTo>
                    <a:pt x="166" y="8"/>
                  </a:lnTo>
                  <a:lnTo>
                    <a:pt x="156" y="8"/>
                  </a:lnTo>
                  <a:lnTo>
                    <a:pt x="132" y="1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17" name="Freeform 475"/>
            <p:cNvSpPr/>
            <p:nvPr/>
          </p:nvSpPr>
          <p:spPr bwMode="gray">
            <a:xfrm>
              <a:off x="1246168" y="5150015"/>
              <a:ext cx="222168" cy="255321"/>
            </a:xfrm>
            <a:custGeom>
              <a:avLst/>
              <a:gdLst>
                <a:gd name="T0" fmla="*/ 98 w 120"/>
                <a:gd name="T1" fmla="*/ 48 h 138"/>
                <a:gd name="T2" fmla="*/ 98 w 120"/>
                <a:gd name="T3" fmla="*/ 44 h 138"/>
                <a:gd name="T4" fmla="*/ 96 w 120"/>
                <a:gd name="T5" fmla="*/ 38 h 138"/>
                <a:gd name="T6" fmla="*/ 90 w 120"/>
                <a:gd name="T7" fmla="*/ 32 h 138"/>
                <a:gd name="T8" fmla="*/ 88 w 120"/>
                <a:gd name="T9" fmla="*/ 28 h 138"/>
                <a:gd name="T10" fmla="*/ 84 w 120"/>
                <a:gd name="T11" fmla="*/ 22 h 138"/>
                <a:gd name="T12" fmla="*/ 80 w 120"/>
                <a:gd name="T13" fmla="*/ 10 h 138"/>
                <a:gd name="T14" fmla="*/ 78 w 120"/>
                <a:gd name="T15" fmla="*/ 0 h 138"/>
                <a:gd name="T16" fmla="*/ 76 w 120"/>
                <a:gd name="T17" fmla="*/ 0 h 138"/>
                <a:gd name="T18" fmla="*/ 68 w 120"/>
                <a:gd name="T19" fmla="*/ 2 h 138"/>
                <a:gd name="T20" fmla="*/ 60 w 120"/>
                <a:gd name="T21" fmla="*/ 6 h 138"/>
                <a:gd name="T22" fmla="*/ 56 w 120"/>
                <a:gd name="T23" fmla="*/ 10 h 138"/>
                <a:gd name="T24" fmla="*/ 46 w 120"/>
                <a:gd name="T25" fmla="*/ 2 h 138"/>
                <a:gd name="T26" fmla="*/ 26 w 120"/>
                <a:gd name="T27" fmla="*/ 2 h 138"/>
                <a:gd name="T28" fmla="*/ 14 w 120"/>
                <a:gd name="T29" fmla="*/ 4 h 138"/>
                <a:gd name="T30" fmla="*/ 0 w 120"/>
                <a:gd name="T31" fmla="*/ 48 h 138"/>
                <a:gd name="T32" fmla="*/ 2 w 120"/>
                <a:gd name="T33" fmla="*/ 102 h 138"/>
                <a:gd name="T34" fmla="*/ 6 w 120"/>
                <a:gd name="T35" fmla="*/ 104 h 138"/>
                <a:gd name="T36" fmla="*/ 12 w 120"/>
                <a:gd name="T37" fmla="*/ 112 h 138"/>
                <a:gd name="T38" fmla="*/ 12 w 120"/>
                <a:gd name="T39" fmla="*/ 126 h 138"/>
                <a:gd name="T40" fmla="*/ 10 w 120"/>
                <a:gd name="T41" fmla="*/ 128 h 138"/>
                <a:gd name="T42" fmla="*/ 8 w 120"/>
                <a:gd name="T43" fmla="*/ 134 h 138"/>
                <a:gd name="T44" fmla="*/ 12 w 120"/>
                <a:gd name="T45" fmla="*/ 138 h 138"/>
                <a:gd name="T46" fmla="*/ 20 w 120"/>
                <a:gd name="T47" fmla="*/ 136 h 138"/>
                <a:gd name="T48" fmla="*/ 32 w 120"/>
                <a:gd name="T49" fmla="*/ 130 h 138"/>
                <a:gd name="T50" fmla="*/ 40 w 120"/>
                <a:gd name="T51" fmla="*/ 124 h 138"/>
                <a:gd name="T52" fmla="*/ 42 w 120"/>
                <a:gd name="T53" fmla="*/ 118 h 138"/>
                <a:gd name="T54" fmla="*/ 44 w 120"/>
                <a:gd name="T55" fmla="*/ 112 h 138"/>
                <a:gd name="T56" fmla="*/ 46 w 120"/>
                <a:gd name="T57" fmla="*/ 110 h 138"/>
                <a:gd name="T58" fmla="*/ 52 w 120"/>
                <a:gd name="T59" fmla="*/ 108 h 138"/>
                <a:gd name="T60" fmla="*/ 60 w 120"/>
                <a:gd name="T61" fmla="*/ 110 h 138"/>
                <a:gd name="T62" fmla="*/ 64 w 120"/>
                <a:gd name="T63" fmla="*/ 114 h 138"/>
                <a:gd name="T64" fmla="*/ 70 w 120"/>
                <a:gd name="T65" fmla="*/ 116 h 138"/>
                <a:gd name="T66" fmla="*/ 74 w 120"/>
                <a:gd name="T67" fmla="*/ 114 h 138"/>
                <a:gd name="T68" fmla="*/ 76 w 120"/>
                <a:gd name="T69" fmla="*/ 106 h 138"/>
                <a:gd name="T70" fmla="*/ 82 w 120"/>
                <a:gd name="T71" fmla="*/ 98 h 138"/>
                <a:gd name="T72" fmla="*/ 90 w 120"/>
                <a:gd name="T73" fmla="*/ 90 h 138"/>
                <a:gd name="T74" fmla="*/ 94 w 120"/>
                <a:gd name="T75" fmla="*/ 88 h 138"/>
                <a:gd name="T76" fmla="*/ 104 w 120"/>
                <a:gd name="T77" fmla="*/ 84 h 138"/>
                <a:gd name="T78" fmla="*/ 108 w 120"/>
                <a:gd name="T79" fmla="*/ 80 h 138"/>
                <a:gd name="T80" fmla="*/ 112 w 120"/>
                <a:gd name="T81" fmla="*/ 78 h 138"/>
                <a:gd name="T82" fmla="*/ 118 w 120"/>
                <a:gd name="T83" fmla="*/ 72 h 138"/>
                <a:gd name="T84" fmla="*/ 120 w 120"/>
                <a:gd name="T85" fmla="*/ 68 h 138"/>
                <a:gd name="T86" fmla="*/ 116 w 120"/>
                <a:gd name="T87" fmla="*/ 62 h 138"/>
                <a:gd name="T88" fmla="*/ 112 w 120"/>
                <a:gd name="T89" fmla="*/ 60 h 138"/>
                <a:gd name="T90" fmla="*/ 110 w 120"/>
                <a:gd name="T91" fmla="*/ 60 h 138"/>
                <a:gd name="T92" fmla="*/ 106 w 120"/>
                <a:gd name="T93" fmla="*/ 56 h 138"/>
                <a:gd name="T94" fmla="*/ 102 w 120"/>
                <a:gd name="T95" fmla="*/ 48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0" h="138">
                  <a:moveTo>
                    <a:pt x="102" y="48"/>
                  </a:moveTo>
                  <a:lnTo>
                    <a:pt x="98" y="48"/>
                  </a:lnTo>
                  <a:lnTo>
                    <a:pt x="100" y="46"/>
                  </a:lnTo>
                  <a:lnTo>
                    <a:pt x="98" y="44"/>
                  </a:lnTo>
                  <a:lnTo>
                    <a:pt x="98" y="40"/>
                  </a:lnTo>
                  <a:lnTo>
                    <a:pt x="96" y="38"/>
                  </a:lnTo>
                  <a:lnTo>
                    <a:pt x="92" y="34"/>
                  </a:lnTo>
                  <a:lnTo>
                    <a:pt x="90" y="32"/>
                  </a:lnTo>
                  <a:lnTo>
                    <a:pt x="90" y="30"/>
                  </a:lnTo>
                  <a:lnTo>
                    <a:pt x="88" y="28"/>
                  </a:lnTo>
                  <a:lnTo>
                    <a:pt x="86" y="26"/>
                  </a:lnTo>
                  <a:lnTo>
                    <a:pt x="84" y="22"/>
                  </a:lnTo>
                  <a:lnTo>
                    <a:pt x="82" y="16"/>
                  </a:lnTo>
                  <a:lnTo>
                    <a:pt x="80" y="10"/>
                  </a:lnTo>
                  <a:lnTo>
                    <a:pt x="80" y="4"/>
                  </a:lnTo>
                  <a:lnTo>
                    <a:pt x="78" y="0"/>
                  </a:lnTo>
                  <a:lnTo>
                    <a:pt x="78" y="0"/>
                  </a:lnTo>
                  <a:lnTo>
                    <a:pt x="76" y="0"/>
                  </a:lnTo>
                  <a:lnTo>
                    <a:pt x="72" y="0"/>
                  </a:lnTo>
                  <a:lnTo>
                    <a:pt x="68" y="2"/>
                  </a:lnTo>
                  <a:lnTo>
                    <a:pt x="64" y="4"/>
                  </a:lnTo>
                  <a:lnTo>
                    <a:pt x="60" y="6"/>
                  </a:lnTo>
                  <a:lnTo>
                    <a:pt x="56" y="8"/>
                  </a:lnTo>
                  <a:lnTo>
                    <a:pt x="56" y="10"/>
                  </a:lnTo>
                  <a:lnTo>
                    <a:pt x="52" y="4"/>
                  </a:lnTo>
                  <a:lnTo>
                    <a:pt x="46" y="2"/>
                  </a:lnTo>
                  <a:lnTo>
                    <a:pt x="36" y="0"/>
                  </a:lnTo>
                  <a:lnTo>
                    <a:pt x="26" y="2"/>
                  </a:lnTo>
                  <a:lnTo>
                    <a:pt x="18" y="2"/>
                  </a:lnTo>
                  <a:lnTo>
                    <a:pt x="14" y="4"/>
                  </a:lnTo>
                  <a:lnTo>
                    <a:pt x="14" y="46"/>
                  </a:lnTo>
                  <a:lnTo>
                    <a:pt x="0" y="48"/>
                  </a:lnTo>
                  <a:lnTo>
                    <a:pt x="0" y="100"/>
                  </a:lnTo>
                  <a:lnTo>
                    <a:pt x="2" y="102"/>
                  </a:lnTo>
                  <a:lnTo>
                    <a:pt x="4" y="102"/>
                  </a:lnTo>
                  <a:lnTo>
                    <a:pt x="6" y="104"/>
                  </a:lnTo>
                  <a:lnTo>
                    <a:pt x="10" y="108"/>
                  </a:lnTo>
                  <a:lnTo>
                    <a:pt x="12" y="112"/>
                  </a:lnTo>
                  <a:lnTo>
                    <a:pt x="14" y="118"/>
                  </a:lnTo>
                  <a:lnTo>
                    <a:pt x="12" y="126"/>
                  </a:lnTo>
                  <a:lnTo>
                    <a:pt x="12" y="126"/>
                  </a:lnTo>
                  <a:lnTo>
                    <a:pt x="10" y="128"/>
                  </a:lnTo>
                  <a:lnTo>
                    <a:pt x="8" y="130"/>
                  </a:lnTo>
                  <a:lnTo>
                    <a:pt x="8" y="134"/>
                  </a:lnTo>
                  <a:lnTo>
                    <a:pt x="10" y="136"/>
                  </a:lnTo>
                  <a:lnTo>
                    <a:pt x="12" y="138"/>
                  </a:lnTo>
                  <a:lnTo>
                    <a:pt x="16" y="138"/>
                  </a:lnTo>
                  <a:lnTo>
                    <a:pt x="20" y="136"/>
                  </a:lnTo>
                  <a:lnTo>
                    <a:pt x="26" y="134"/>
                  </a:lnTo>
                  <a:lnTo>
                    <a:pt x="32" y="130"/>
                  </a:lnTo>
                  <a:lnTo>
                    <a:pt x="38" y="124"/>
                  </a:lnTo>
                  <a:lnTo>
                    <a:pt x="40" y="124"/>
                  </a:lnTo>
                  <a:lnTo>
                    <a:pt x="40" y="122"/>
                  </a:lnTo>
                  <a:lnTo>
                    <a:pt x="42" y="118"/>
                  </a:lnTo>
                  <a:lnTo>
                    <a:pt x="44" y="116"/>
                  </a:lnTo>
                  <a:lnTo>
                    <a:pt x="44" y="112"/>
                  </a:lnTo>
                  <a:lnTo>
                    <a:pt x="44" y="112"/>
                  </a:lnTo>
                  <a:lnTo>
                    <a:pt x="46" y="110"/>
                  </a:lnTo>
                  <a:lnTo>
                    <a:pt x="50" y="110"/>
                  </a:lnTo>
                  <a:lnTo>
                    <a:pt x="52" y="108"/>
                  </a:lnTo>
                  <a:lnTo>
                    <a:pt x="56" y="108"/>
                  </a:lnTo>
                  <a:lnTo>
                    <a:pt x="60" y="110"/>
                  </a:lnTo>
                  <a:lnTo>
                    <a:pt x="64" y="114"/>
                  </a:lnTo>
                  <a:lnTo>
                    <a:pt x="64" y="114"/>
                  </a:lnTo>
                  <a:lnTo>
                    <a:pt x="68" y="116"/>
                  </a:lnTo>
                  <a:lnTo>
                    <a:pt x="70" y="116"/>
                  </a:lnTo>
                  <a:lnTo>
                    <a:pt x="74" y="116"/>
                  </a:lnTo>
                  <a:lnTo>
                    <a:pt x="74" y="114"/>
                  </a:lnTo>
                  <a:lnTo>
                    <a:pt x="74" y="112"/>
                  </a:lnTo>
                  <a:lnTo>
                    <a:pt x="76" y="106"/>
                  </a:lnTo>
                  <a:lnTo>
                    <a:pt x="80" y="102"/>
                  </a:lnTo>
                  <a:lnTo>
                    <a:pt x="82" y="98"/>
                  </a:lnTo>
                  <a:lnTo>
                    <a:pt x="86" y="94"/>
                  </a:lnTo>
                  <a:lnTo>
                    <a:pt x="90" y="90"/>
                  </a:lnTo>
                  <a:lnTo>
                    <a:pt x="90" y="90"/>
                  </a:lnTo>
                  <a:lnTo>
                    <a:pt x="94" y="88"/>
                  </a:lnTo>
                  <a:lnTo>
                    <a:pt x="98" y="86"/>
                  </a:lnTo>
                  <a:lnTo>
                    <a:pt x="104" y="84"/>
                  </a:lnTo>
                  <a:lnTo>
                    <a:pt x="106" y="82"/>
                  </a:lnTo>
                  <a:lnTo>
                    <a:pt x="108" y="80"/>
                  </a:lnTo>
                  <a:lnTo>
                    <a:pt x="110" y="78"/>
                  </a:lnTo>
                  <a:lnTo>
                    <a:pt x="112" y="78"/>
                  </a:lnTo>
                  <a:lnTo>
                    <a:pt x="116" y="76"/>
                  </a:lnTo>
                  <a:lnTo>
                    <a:pt x="118" y="72"/>
                  </a:lnTo>
                  <a:lnTo>
                    <a:pt x="120" y="70"/>
                  </a:lnTo>
                  <a:lnTo>
                    <a:pt x="120" y="68"/>
                  </a:lnTo>
                  <a:lnTo>
                    <a:pt x="120" y="66"/>
                  </a:lnTo>
                  <a:lnTo>
                    <a:pt x="116" y="62"/>
                  </a:lnTo>
                  <a:lnTo>
                    <a:pt x="112" y="60"/>
                  </a:lnTo>
                  <a:lnTo>
                    <a:pt x="112" y="60"/>
                  </a:lnTo>
                  <a:lnTo>
                    <a:pt x="110" y="60"/>
                  </a:lnTo>
                  <a:lnTo>
                    <a:pt x="110" y="60"/>
                  </a:lnTo>
                  <a:lnTo>
                    <a:pt x="108" y="58"/>
                  </a:lnTo>
                  <a:lnTo>
                    <a:pt x="106" y="56"/>
                  </a:lnTo>
                  <a:lnTo>
                    <a:pt x="104" y="54"/>
                  </a:lnTo>
                  <a:lnTo>
                    <a:pt x="102" y="48"/>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18" name="Freeform 476"/>
            <p:cNvSpPr/>
            <p:nvPr/>
          </p:nvSpPr>
          <p:spPr bwMode="gray">
            <a:xfrm>
              <a:off x="1760856" y="4417356"/>
              <a:ext cx="214762" cy="303425"/>
            </a:xfrm>
            <a:custGeom>
              <a:avLst/>
              <a:gdLst>
                <a:gd name="T0" fmla="*/ 4 w 116"/>
                <a:gd name="T1" fmla="*/ 164 h 164"/>
                <a:gd name="T2" fmla="*/ 28 w 116"/>
                <a:gd name="T3" fmla="*/ 148 h 164"/>
                <a:gd name="T4" fmla="*/ 32 w 116"/>
                <a:gd name="T5" fmla="*/ 144 h 164"/>
                <a:gd name="T6" fmla="*/ 38 w 116"/>
                <a:gd name="T7" fmla="*/ 136 h 164"/>
                <a:gd name="T8" fmla="*/ 50 w 116"/>
                <a:gd name="T9" fmla="*/ 126 h 164"/>
                <a:gd name="T10" fmla="*/ 62 w 116"/>
                <a:gd name="T11" fmla="*/ 112 h 164"/>
                <a:gd name="T12" fmla="*/ 72 w 116"/>
                <a:gd name="T13" fmla="*/ 98 h 164"/>
                <a:gd name="T14" fmla="*/ 82 w 116"/>
                <a:gd name="T15" fmla="*/ 84 h 164"/>
                <a:gd name="T16" fmla="*/ 92 w 116"/>
                <a:gd name="T17" fmla="*/ 66 h 164"/>
                <a:gd name="T18" fmla="*/ 100 w 116"/>
                <a:gd name="T19" fmla="*/ 50 h 164"/>
                <a:gd name="T20" fmla="*/ 106 w 116"/>
                <a:gd name="T21" fmla="*/ 36 h 164"/>
                <a:gd name="T22" fmla="*/ 108 w 116"/>
                <a:gd name="T23" fmla="*/ 32 h 164"/>
                <a:gd name="T24" fmla="*/ 116 w 116"/>
                <a:gd name="T25" fmla="*/ 18 h 164"/>
                <a:gd name="T26" fmla="*/ 116 w 116"/>
                <a:gd name="T27" fmla="*/ 0 h 164"/>
                <a:gd name="T28" fmla="*/ 108 w 116"/>
                <a:gd name="T29" fmla="*/ 0 h 164"/>
                <a:gd name="T30" fmla="*/ 108 w 116"/>
                <a:gd name="T31" fmla="*/ 0 h 164"/>
                <a:gd name="T32" fmla="*/ 106 w 116"/>
                <a:gd name="T33" fmla="*/ 2 h 164"/>
                <a:gd name="T34" fmla="*/ 102 w 116"/>
                <a:gd name="T35" fmla="*/ 2 h 164"/>
                <a:gd name="T36" fmla="*/ 98 w 116"/>
                <a:gd name="T37" fmla="*/ 4 h 164"/>
                <a:gd name="T38" fmla="*/ 92 w 116"/>
                <a:gd name="T39" fmla="*/ 4 h 164"/>
                <a:gd name="T40" fmla="*/ 80 w 116"/>
                <a:gd name="T41" fmla="*/ 6 h 164"/>
                <a:gd name="T42" fmla="*/ 66 w 116"/>
                <a:gd name="T43" fmla="*/ 8 h 164"/>
                <a:gd name="T44" fmla="*/ 54 w 116"/>
                <a:gd name="T45" fmla="*/ 10 h 164"/>
                <a:gd name="T46" fmla="*/ 50 w 116"/>
                <a:gd name="T47" fmla="*/ 10 h 164"/>
                <a:gd name="T48" fmla="*/ 28 w 116"/>
                <a:gd name="T49" fmla="*/ 14 h 164"/>
                <a:gd name="T50" fmla="*/ 28 w 116"/>
                <a:gd name="T51" fmla="*/ 14 h 164"/>
                <a:gd name="T52" fmla="*/ 26 w 116"/>
                <a:gd name="T53" fmla="*/ 12 h 164"/>
                <a:gd name="T54" fmla="*/ 24 w 116"/>
                <a:gd name="T55" fmla="*/ 12 h 164"/>
                <a:gd name="T56" fmla="*/ 20 w 116"/>
                <a:gd name="T57" fmla="*/ 10 h 164"/>
                <a:gd name="T58" fmla="*/ 14 w 116"/>
                <a:gd name="T59" fmla="*/ 20 h 164"/>
                <a:gd name="T60" fmla="*/ 16 w 116"/>
                <a:gd name="T61" fmla="*/ 22 h 164"/>
                <a:gd name="T62" fmla="*/ 14 w 116"/>
                <a:gd name="T63" fmla="*/ 28 h 164"/>
                <a:gd name="T64" fmla="*/ 24 w 116"/>
                <a:gd name="T65" fmla="*/ 34 h 164"/>
                <a:gd name="T66" fmla="*/ 56 w 116"/>
                <a:gd name="T67" fmla="*/ 52 h 164"/>
                <a:gd name="T68" fmla="*/ 70 w 116"/>
                <a:gd name="T69" fmla="*/ 54 h 164"/>
                <a:gd name="T70" fmla="*/ 40 w 116"/>
                <a:gd name="T71" fmla="*/ 96 h 164"/>
                <a:gd name="T72" fmla="*/ 24 w 116"/>
                <a:gd name="T73" fmla="*/ 102 h 164"/>
                <a:gd name="T74" fmla="*/ 22 w 116"/>
                <a:gd name="T75" fmla="*/ 108 h 164"/>
                <a:gd name="T76" fmla="*/ 6 w 116"/>
                <a:gd name="T77" fmla="*/ 108 h 164"/>
                <a:gd name="T78" fmla="*/ 0 w 116"/>
                <a:gd name="T79" fmla="*/ 122 h 164"/>
                <a:gd name="T80" fmla="*/ 0 w 116"/>
                <a:gd name="T81" fmla="*/ 156 h 164"/>
                <a:gd name="T82" fmla="*/ 4 w 116"/>
                <a:gd name="T83" fmla="*/ 16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6" h="164">
                  <a:moveTo>
                    <a:pt x="4" y="164"/>
                  </a:moveTo>
                  <a:lnTo>
                    <a:pt x="28" y="148"/>
                  </a:lnTo>
                  <a:lnTo>
                    <a:pt x="32" y="144"/>
                  </a:lnTo>
                  <a:lnTo>
                    <a:pt x="38" y="136"/>
                  </a:lnTo>
                  <a:lnTo>
                    <a:pt x="50" y="126"/>
                  </a:lnTo>
                  <a:lnTo>
                    <a:pt x="62" y="112"/>
                  </a:lnTo>
                  <a:lnTo>
                    <a:pt x="72" y="98"/>
                  </a:lnTo>
                  <a:lnTo>
                    <a:pt x="82" y="84"/>
                  </a:lnTo>
                  <a:lnTo>
                    <a:pt x="92" y="66"/>
                  </a:lnTo>
                  <a:lnTo>
                    <a:pt x="100" y="50"/>
                  </a:lnTo>
                  <a:lnTo>
                    <a:pt x="106" y="36"/>
                  </a:lnTo>
                  <a:lnTo>
                    <a:pt x="108" y="32"/>
                  </a:lnTo>
                  <a:lnTo>
                    <a:pt x="116" y="18"/>
                  </a:lnTo>
                  <a:lnTo>
                    <a:pt x="116" y="0"/>
                  </a:lnTo>
                  <a:lnTo>
                    <a:pt x="108" y="0"/>
                  </a:lnTo>
                  <a:lnTo>
                    <a:pt x="108" y="0"/>
                  </a:lnTo>
                  <a:lnTo>
                    <a:pt x="106" y="2"/>
                  </a:lnTo>
                  <a:lnTo>
                    <a:pt x="102" y="2"/>
                  </a:lnTo>
                  <a:lnTo>
                    <a:pt x="98" y="4"/>
                  </a:lnTo>
                  <a:lnTo>
                    <a:pt x="92" y="4"/>
                  </a:lnTo>
                  <a:lnTo>
                    <a:pt x="80" y="6"/>
                  </a:lnTo>
                  <a:lnTo>
                    <a:pt x="66" y="8"/>
                  </a:lnTo>
                  <a:lnTo>
                    <a:pt x="54" y="10"/>
                  </a:lnTo>
                  <a:lnTo>
                    <a:pt x="50" y="10"/>
                  </a:lnTo>
                  <a:lnTo>
                    <a:pt x="28" y="14"/>
                  </a:lnTo>
                  <a:lnTo>
                    <a:pt x="28" y="14"/>
                  </a:lnTo>
                  <a:lnTo>
                    <a:pt x="26" y="12"/>
                  </a:lnTo>
                  <a:lnTo>
                    <a:pt x="24" y="12"/>
                  </a:lnTo>
                  <a:lnTo>
                    <a:pt x="20" y="10"/>
                  </a:lnTo>
                  <a:lnTo>
                    <a:pt x="14" y="20"/>
                  </a:lnTo>
                  <a:lnTo>
                    <a:pt x="16" y="22"/>
                  </a:lnTo>
                  <a:lnTo>
                    <a:pt x="14" y="28"/>
                  </a:lnTo>
                  <a:lnTo>
                    <a:pt x="24" y="34"/>
                  </a:lnTo>
                  <a:lnTo>
                    <a:pt x="56" y="52"/>
                  </a:lnTo>
                  <a:lnTo>
                    <a:pt x="70" y="54"/>
                  </a:lnTo>
                  <a:lnTo>
                    <a:pt x="40" y="96"/>
                  </a:lnTo>
                  <a:lnTo>
                    <a:pt x="24" y="102"/>
                  </a:lnTo>
                  <a:lnTo>
                    <a:pt x="22" y="108"/>
                  </a:lnTo>
                  <a:lnTo>
                    <a:pt x="6" y="108"/>
                  </a:lnTo>
                  <a:lnTo>
                    <a:pt x="0" y="122"/>
                  </a:lnTo>
                  <a:lnTo>
                    <a:pt x="0" y="156"/>
                  </a:lnTo>
                  <a:lnTo>
                    <a:pt x="4" y="164"/>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19" name="Freeform 477"/>
            <p:cNvSpPr/>
            <p:nvPr/>
          </p:nvSpPr>
          <p:spPr bwMode="gray">
            <a:xfrm>
              <a:off x="1575717" y="4594970"/>
              <a:ext cx="196248" cy="229419"/>
            </a:xfrm>
            <a:custGeom>
              <a:avLst/>
              <a:gdLst>
                <a:gd name="T0" fmla="*/ 66 w 106"/>
                <a:gd name="T1" fmla="*/ 116 h 124"/>
                <a:gd name="T2" fmla="*/ 82 w 106"/>
                <a:gd name="T3" fmla="*/ 100 h 124"/>
                <a:gd name="T4" fmla="*/ 102 w 106"/>
                <a:gd name="T5" fmla="*/ 68 h 124"/>
                <a:gd name="T6" fmla="*/ 104 w 106"/>
                <a:gd name="T7" fmla="*/ 68 h 124"/>
                <a:gd name="T8" fmla="*/ 100 w 106"/>
                <a:gd name="T9" fmla="*/ 60 h 124"/>
                <a:gd name="T10" fmla="*/ 100 w 106"/>
                <a:gd name="T11" fmla="*/ 26 h 124"/>
                <a:gd name="T12" fmla="*/ 106 w 106"/>
                <a:gd name="T13" fmla="*/ 12 h 124"/>
                <a:gd name="T14" fmla="*/ 104 w 106"/>
                <a:gd name="T15" fmla="*/ 6 h 124"/>
                <a:gd name="T16" fmla="*/ 84 w 106"/>
                <a:gd name="T17" fmla="*/ 10 h 124"/>
                <a:gd name="T18" fmla="*/ 76 w 106"/>
                <a:gd name="T19" fmla="*/ 18 h 124"/>
                <a:gd name="T20" fmla="*/ 58 w 106"/>
                <a:gd name="T21" fmla="*/ 16 h 124"/>
                <a:gd name="T22" fmla="*/ 40 w 106"/>
                <a:gd name="T23" fmla="*/ 0 h 124"/>
                <a:gd name="T24" fmla="*/ 26 w 106"/>
                <a:gd name="T25" fmla="*/ 0 h 124"/>
                <a:gd name="T26" fmla="*/ 26 w 106"/>
                <a:gd name="T27" fmla="*/ 0 h 124"/>
                <a:gd name="T28" fmla="*/ 26 w 106"/>
                <a:gd name="T29" fmla="*/ 0 h 124"/>
                <a:gd name="T30" fmla="*/ 24 w 106"/>
                <a:gd name="T31" fmla="*/ 2 h 124"/>
                <a:gd name="T32" fmla="*/ 22 w 106"/>
                <a:gd name="T33" fmla="*/ 4 h 124"/>
                <a:gd name="T34" fmla="*/ 16 w 106"/>
                <a:gd name="T35" fmla="*/ 4 h 124"/>
                <a:gd name="T36" fmla="*/ 8 w 106"/>
                <a:gd name="T37" fmla="*/ 6 h 124"/>
                <a:gd name="T38" fmla="*/ 10 w 106"/>
                <a:gd name="T39" fmla="*/ 12 h 124"/>
                <a:gd name="T40" fmla="*/ 14 w 106"/>
                <a:gd name="T41" fmla="*/ 40 h 124"/>
                <a:gd name="T42" fmla="*/ 0 w 106"/>
                <a:gd name="T43" fmla="*/ 56 h 124"/>
                <a:gd name="T44" fmla="*/ 0 w 106"/>
                <a:gd name="T45" fmla="*/ 56 h 124"/>
                <a:gd name="T46" fmla="*/ 2 w 106"/>
                <a:gd name="T47" fmla="*/ 58 h 124"/>
                <a:gd name="T48" fmla="*/ 4 w 106"/>
                <a:gd name="T49" fmla="*/ 62 h 124"/>
                <a:gd name="T50" fmla="*/ 4 w 106"/>
                <a:gd name="T51" fmla="*/ 66 h 124"/>
                <a:gd name="T52" fmla="*/ 6 w 106"/>
                <a:gd name="T53" fmla="*/ 70 h 124"/>
                <a:gd name="T54" fmla="*/ 4 w 106"/>
                <a:gd name="T55" fmla="*/ 74 h 124"/>
                <a:gd name="T56" fmla="*/ 2 w 106"/>
                <a:gd name="T57" fmla="*/ 78 h 124"/>
                <a:gd name="T58" fmla="*/ 46 w 106"/>
                <a:gd name="T59" fmla="*/ 110 h 124"/>
                <a:gd name="T60" fmla="*/ 46 w 106"/>
                <a:gd name="T61" fmla="*/ 110 h 124"/>
                <a:gd name="T62" fmla="*/ 48 w 106"/>
                <a:gd name="T63" fmla="*/ 112 h 124"/>
                <a:gd name="T64" fmla="*/ 48 w 106"/>
                <a:gd name="T65" fmla="*/ 114 h 124"/>
                <a:gd name="T66" fmla="*/ 50 w 106"/>
                <a:gd name="T67" fmla="*/ 116 h 124"/>
                <a:gd name="T68" fmla="*/ 62 w 106"/>
                <a:gd name="T69" fmla="*/ 12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6" h="124">
                  <a:moveTo>
                    <a:pt x="66" y="116"/>
                  </a:moveTo>
                  <a:lnTo>
                    <a:pt x="82" y="100"/>
                  </a:lnTo>
                  <a:lnTo>
                    <a:pt x="102" y="68"/>
                  </a:lnTo>
                  <a:lnTo>
                    <a:pt x="104" y="68"/>
                  </a:lnTo>
                  <a:lnTo>
                    <a:pt x="100" y="60"/>
                  </a:lnTo>
                  <a:lnTo>
                    <a:pt x="100" y="26"/>
                  </a:lnTo>
                  <a:lnTo>
                    <a:pt x="106" y="12"/>
                  </a:lnTo>
                  <a:lnTo>
                    <a:pt x="104" y="6"/>
                  </a:lnTo>
                  <a:lnTo>
                    <a:pt x="84" y="10"/>
                  </a:lnTo>
                  <a:lnTo>
                    <a:pt x="76" y="18"/>
                  </a:lnTo>
                  <a:lnTo>
                    <a:pt x="58" y="16"/>
                  </a:lnTo>
                  <a:lnTo>
                    <a:pt x="40" y="0"/>
                  </a:lnTo>
                  <a:lnTo>
                    <a:pt x="26" y="0"/>
                  </a:lnTo>
                  <a:lnTo>
                    <a:pt x="26" y="0"/>
                  </a:lnTo>
                  <a:lnTo>
                    <a:pt x="26" y="0"/>
                  </a:lnTo>
                  <a:lnTo>
                    <a:pt x="24" y="2"/>
                  </a:lnTo>
                  <a:lnTo>
                    <a:pt x="22" y="4"/>
                  </a:lnTo>
                  <a:lnTo>
                    <a:pt x="16" y="4"/>
                  </a:lnTo>
                  <a:lnTo>
                    <a:pt x="8" y="6"/>
                  </a:lnTo>
                  <a:lnTo>
                    <a:pt x="10" y="12"/>
                  </a:lnTo>
                  <a:lnTo>
                    <a:pt x="14" y="40"/>
                  </a:lnTo>
                  <a:lnTo>
                    <a:pt x="0" y="56"/>
                  </a:lnTo>
                  <a:lnTo>
                    <a:pt x="0" y="56"/>
                  </a:lnTo>
                  <a:lnTo>
                    <a:pt x="2" y="58"/>
                  </a:lnTo>
                  <a:lnTo>
                    <a:pt x="4" y="62"/>
                  </a:lnTo>
                  <a:lnTo>
                    <a:pt x="4" y="66"/>
                  </a:lnTo>
                  <a:lnTo>
                    <a:pt x="6" y="70"/>
                  </a:lnTo>
                  <a:lnTo>
                    <a:pt x="4" y="74"/>
                  </a:lnTo>
                  <a:lnTo>
                    <a:pt x="2" y="78"/>
                  </a:lnTo>
                  <a:lnTo>
                    <a:pt x="46" y="110"/>
                  </a:lnTo>
                  <a:lnTo>
                    <a:pt x="46" y="110"/>
                  </a:lnTo>
                  <a:lnTo>
                    <a:pt x="48" y="112"/>
                  </a:lnTo>
                  <a:lnTo>
                    <a:pt x="48" y="114"/>
                  </a:lnTo>
                  <a:lnTo>
                    <a:pt x="50" y="116"/>
                  </a:lnTo>
                  <a:lnTo>
                    <a:pt x="62" y="124"/>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20" name="Freeform 478"/>
            <p:cNvSpPr/>
            <p:nvPr/>
          </p:nvSpPr>
          <p:spPr bwMode="gray">
            <a:xfrm>
              <a:off x="1468336" y="4606071"/>
              <a:ext cx="133301" cy="140611"/>
            </a:xfrm>
            <a:custGeom>
              <a:avLst/>
              <a:gdLst>
                <a:gd name="T0" fmla="*/ 16 w 72"/>
                <a:gd name="T1" fmla="*/ 6 h 76"/>
                <a:gd name="T2" fmla="*/ 16 w 72"/>
                <a:gd name="T3" fmla="*/ 6 h 76"/>
                <a:gd name="T4" fmla="*/ 14 w 72"/>
                <a:gd name="T5" fmla="*/ 8 h 76"/>
                <a:gd name="T6" fmla="*/ 14 w 72"/>
                <a:gd name="T7" fmla="*/ 12 h 76"/>
                <a:gd name="T8" fmla="*/ 14 w 72"/>
                <a:gd name="T9" fmla="*/ 16 h 76"/>
                <a:gd name="T10" fmla="*/ 14 w 72"/>
                <a:gd name="T11" fmla="*/ 18 h 76"/>
                <a:gd name="T12" fmla="*/ 12 w 72"/>
                <a:gd name="T13" fmla="*/ 20 h 76"/>
                <a:gd name="T14" fmla="*/ 10 w 72"/>
                <a:gd name="T15" fmla="*/ 22 h 76"/>
                <a:gd name="T16" fmla="*/ 10 w 72"/>
                <a:gd name="T17" fmla="*/ 26 h 76"/>
                <a:gd name="T18" fmla="*/ 10 w 72"/>
                <a:gd name="T19" fmla="*/ 30 h 76"/>
                <a:gd name="T20" fmla="*/ 10 w 72"/>
                <a:gd name="T21" fmla="*/ 32 h 76"/>
                <a:gd name="T22" fmla="*/ 8 w 72"/>
                <a:gd name="T23" fmla="*/ 34 h 76"/>
                <a:gd name="T24" fmla="*/ 8 w 72"/>
                <a:gd name="T25" fmla="*/ 38 h 76"/>
                <a:gd name="T26" fmla="*/ 6 w 72"/>
                <a:gd name="T27" fmla="*/ 44 h 76"/>
                <a:gd name="T28" fmla="*/ 4 w 72"/>
                <a:gd name="T29" fmla="*/ 48 h 76"/>
                <a:gd name="T30" fmla="*/ 2 w 72"/>
                <a:gd name="T31" fmla="*/ 52 h 76"/>
                <a:gd name="T32" fmla="*/ 2 w 72"/>
                <a:gd name="T33" fmla="*/ 54 h 76"/>
                <a:gd name="T34" fmla="*/ 0 w 72"/>
                <a:gd name="T35" fmla="*/ 58 h 76"/>
                <a:gd name="T36" fmla="*/ 0 w 72"/>
                <a:gd name="T37" fmla="*/ 62 h 76"/>
                <a:gd name="T38" fmla="*/ 0 w 72"/>
                <a:gd name="T39" fmla="*/ 68 h 76"/>
                <a:gd name="T40" fmla="*/ 2 w 72"/>
                <a:gd name="T41" fmla="*/ 72 h 76"/>
                <a:gd name="T42" fmla="*/ 2 w 72"/>
                <a:gd name="T43" fmla="*/ 76 h 76"/>
                <a:gd name="T44" fmla="*/ 4 w 72"/>
                <a:gd name="T45" fmla="*/ 76 h 76"/>
                <a:gd name="T46" fmla="*/ 8 w 72"/>
                <a:gd name="T47" fmla="*/ 74 h 76"/>
                <a:gd name="T48" fmla="*/ 12 w 72"/>
                <a:gd name="T49" fmla="*/ 74 h 76"/>
                <a:gd name="T50" fmla="*/ 18 w 72"/>
                <a:gd name="T51" fmla="*/ 72 h 76"/>
                <a:gd name="T52" fmla="*/ 24 w 72"/>
                <a:gd name="T53" fmla="*/ 70 h 76"/>
                <a:gd name="T54" fmla="*/ 28 w 72"/>
                <a:gd name="T55" fmla="*/ 68 h 76"/>
                <a:gd name="T56" fmla="*/ 44 w 72"/>
                <a:gd name="T57" fmla="*/ 56 h 76"/>
                <a:gd name="T58" fmla="*/ 44 w 72"/>
                <a:gd name="T59" fmla="*/ 54 h 76"/>
                <a:gd name="T60" fmla="*/ 44 w 72"/>
                <a:gd name="T61" fmla="*/ 54 h 76"/>
                <a:gd name="T62" fmla="*/ 44 w 72"/>
                <a:gd name="T63" fmla="*/ 52 h 76"/>
                <a:gd name="T64" fmla="*/ 46 w 72"/>
                <a:gd name="T65" fmla="*/ 50 h 76"/>
                <a:gd name="T66" fmla="*/ 50 w 72"/>
                <a:gd name="T67" fmla="*/ 50 h 76"/>
                <a:gd name="T68" fmla="*/ 56 w 72"/>
                <a:gd name="T69" fmla="*/ 50 h 76"/>
                <a:gd name="T70" fmla="*/ 72 w 72"/>
                <a:gd name="T71" fmla="*/ 34 h 76"/>
                <a:gd name="T72" fmla="*/ 68 w 72"/>
                <a:gd name="T73" fmla="*/ 10 h 76"/>
                <a:gd name="T74" fmla="*/ 68 w 72"/>
                <a:gd name="T75" fmla="*/ 8 h 76"/>
                <a:gd name="T76" fmla="*/ 68 w 72"/>
                <a:gd name="T77" fmla="*/ 6 h 76"/>
                <a:gd name="T78" fmla="*/ 68 w 72"/>
                <a:gd name="T79" fmla="*/ 4 h 76"/>
                <a:gd name="T80" fmla="*/ 66 w 72"/>
                <a:gd name="T81" fmla="*/ 2 h 76"/>
                <a:gd name="T82" fmla="*/ 64 w 72"/>
                <a:gd name="T83" fmla="*/ 0 h 76"/>
                <a:gd name="T84" fmla="*/ 64 w 72"/>
                <a:gd name="T85" fmla="*/ 0 h 76"/>
                <a:gd name="T86" fmla="*/ 60 w 72"/>
                <a:gd name="T87" fmla="*/ 2 h 76"/>
                <a:gd name="T88" fmla="*/ 54 w 72"/>
                <a:gd name="T89" fmla="*/ 2 h 76"/>
                <a:gd name="T90" fmla="*/ 48 w 72"/>
                <a:gd name="T91" fmla="*/ 2 h 76"/>
                <a:gd name="T92" fmla="*/ 44 w 72"/>
                <a:gd name="T93" fmla="*/ 4 h 76"/>
                <a:gd name="T94" fmla="*/ 42 w 72"/>
                <a:gd name="T95" fmla="*/ 4 h 76"/>
                <a:gd name="T96" fmla="*/ 22 w 72"/>
                <a:gd name="T97" fmla="*/ 4 h 76"/>
                <a:gd name="T98" fmla="*/ 16 w 72"/>
                <a:gd name="T99" fmla="*/ 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2" h="76">
                  <a:moveTo>
                    <a:pt x="16" y="6"/>
                  </a:moveTo>
                  <a:lnTo>
                    <a:pt x="16" y="6"/>
                  </a:lnTo>
                  <a:lnTo>
                    <a:pt x="14" y="8"/>
                  </a:lnTo>
                  <a:lnTo>
                    <a:pt x="14" y="12"/>
                  </a:lnTo>
                  <a:lnTo>
                    <a:pt x="14" y="16"/>
                  </a:lnTo>
                  <a:lnTo>
                    <a:pt x="14" y="18"/>
                  </a:lnTo>
                  <a:lnTo>
                    <a:pt x="12" y="20"/>
                  </a:lnTo>
                  <a:lnTo>
                    <a:pt x="10" y="22"/>
                  </a:lnTo>
                  <a:lnTo>
                    <a:pt x="10" y="26"/>
                  </a:lnTo>
                  <a:lnTo>
                    <a:pt x="10" y="30"/>
                  </a:lnTo>
                  <a:lnTo>
                    <a:pt x="10" y="32"/>
                  </a:lnTo>
                  <a:lnTo>
                    <a:pt x="8" y="34"/>
                  </a:lnTo>
                  <a:lnTo>
                    <a:pt x="8" y="38"/>
                  </a:lnTo>
                  <a:lnTo>
                    <a:pt x="6" y="44"/>
                  </a:lnTo>
                  <a:lnTo>
                    <a:pt x="4" y="48"/>
                  </a:lnTo>
                  <a:lnTo>
                    <a:pt x="2" y="52"/>
                  </a:lnTo>
                  <a:lnTo>
                    <a:pt x="2" y="54"/>
                  </a:lnTo>
                  <a:lnTo>
                    <a:pt x="0" y="58"/>
                  </a:lnTo>
                  <a:lnTo>
                    <a:pt x="0" y="62"/>
                  </a:lnTo>
                  <a:lnTo>
                    <a:pt x="0" y="68"/>
                  </a:lnTo>
                  <a:lnTo>
                    <a:pt x="2" y="72"/>
                  </a:lnTo>
                  <a:lnTo>
                    <a:pt x="2" y="76"/>
                  </a:lnTo>
                  <a:lnTo>
                    <a:pt x="4" y="76"/>
                  </a:lnTo>
                  <a:lnTo>
                    <a:pt x="8" y="74"/>
                  </a:lnTo>
                  <a:lnTo>
                    <a:pt x="12" y="74"/>
                  </a:lnTo>
                  <a:lnTo>
                    <a:pt x="18" y="72"/>
                  </a:lnTo>
                  <a:lnTo>
                    <a:pt x="24" y="70"/>
                  </a:lnTo>
                  <a:lnTo>
                    <a:pt x="28" y="68"/>
                  </a:lnTo>
                  <a:lnTo>
                    <a:pt x="44" y="56"/>
                  </a:lnTo>
                  <a:lnTo>
                    <a:pt x="44" y="54"/>
                  </a:lnTo>
                  <a:lnTo>
                    <a:pt x="44" y="54"/>
                  </a:lnTo>
                  <a:lnTo>
                    <a:pt x="44" y="52"/>
                  </a:lnTo>
                  <a:lnTo>
                    <a:pt x="46" y="50"/>
                  </a:lnTo>
                  <a:lnTo>
                    <a:pt x="50" y="50"/>
                  </a:lnTo>
                  <a:lnTo>
                    <a:pt x="56" y="50"/>
                  </a:lnTo>
                  <a:lnTo>
                    <a:pt x="72" y="34"/>
                  </a:lnTo>
                  <a:lnTo>
                    <a:pt x="68" y="10"/>
                  </a:lnTo>
                  <a:lnTo>
                    <a:pt x="68" y="8"/>
                  </a:lnTo>
                  <a:lnTo>
                    <a:pt x="68" y="6"/>
                  </a:lnTo>
                  <a:lnTo>
                    <a:pt x="68" y="4"/>
                  </a:lnTo>
                  <a:lnTo>
                    <a:pt x="66" y="2"/>
                  </a:lnTo>
                  <a:lnTo>
                    <a:pt x="64" y="0"/>
                  </a:lnTo>
                  <a:lnTo>
                    <a:pt x="64" y="0"/>
                  </a:lnTo>
                  <a:lnTo>
                    <a:pt x="60" y="2"/>
                  </a:lnTo>
                  <a:lnTo>
                    <a:pt x="54" y="2"/>
                  </a:lnTo>
                  <a:lnTo>
                    <a:pt x="48" y="2"/>
                  </a:lnTo>
                  <a:lnTo>
                    <a:pt x="44" y="4"/>
                  </a:lnTo>
                  <a:lnTo>
                    <a:pt x="42" y="4"/>
                  </a:lnTo>
                  <a:lnTo>
                    <a:pt x="22" y="4"/>
                  </a:lnTo>
                  <a:lnTo>
                    <a:pt x="16" y="6"/>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21" name="Freeform 479"/>
            <p:cNvSpPr/>
            <p:nvPr/>
          </p:nvSpPr>
          <p:spPr bwMode="gray">
            <a:xfrm>
              <a:off x="1564608" y="4276745"/>
              <a:ext cx="329549" cy="351528"/>
            </a:xfrm>
            <a:custGeom>
              <a:avLst/>
              <a:gdLst>
                <a:gd name="T0" fmla="*/ 66 w 178"/>
                <a:gd name="T1" fmla="*/ 0 h 190"/>
                <a:gd name="T2" fmla="*/ 62 w 178"/>
                <a:gd name="T3" fmla="*/ 4 h 190"/>
                <a:gd name="T4" fmla="*/ 56 w 178"/>
                <a:gd name="T5" fmla="*/ 10 h 190"/>
                <a:gd name="T6" fmla="*/ 52 w 178"/>
                <a:gd name="T7" fmla="*/ 12 h 190"/>
                <a:gd name="T8" fmla="*/ 46 w 178"/>
                <a:gd name="T9" fmla="*/ 18 h 190"/>
                <a:gd name="T10" fmla="*/ 40 w 178"/>
                <a:gd name="T11" fmla="*/ 26 h 190"/>
                <a:gd name="T12" fmla="*/ 36 w 178"/>
                <a:gd name="T13" fmla="*/ 30 h 190"/>
                <a:gd name="T14" fmla="*/ 30 w 178"/>
                <a:gd name="T15" fmla="*/ 50 h 190"/>
                <a:gd name="T16" fmla="*/ 24 w 178"/>
                <a:gd name="T17" fmla="*/ 62 h 190"/>
                <a:gd name="T18" fmla="*/ 12 w 178"/>
                <a:gd name="T19" fmla="*/ 76 h 190"/>
                <a:gd name="T20" fmla="*/ 6 w 178"/>
                <a:gd name="T21" fmla="*/ 86 h 190"/>
                <a:gd name="T22" fmla="*/ 4 w 178"/>
                <a:gd name="T23" fmla="*/ 90 h 190"/>
                <a:gd name="T24" fmla="*/ 4 w 178"/>
                <a:gd name="T25" fmla="*/ 104 h 190"/>
                <a:gd name="T26" fmla="*/ 4 w 178"/>
                <a:gd name="T27" fmla="*/ 112 h 190"/>
                <a:gd name="T28" fmla="*/ 0 w 178"/>
                <a:gd name="T29" fmla="*/ 116 h 190"/>
                <a:gd name="T30" fmla="*/ 0 w 178"/>
                <a:gd name="T31" fmla="*/ 122 h 190"/>
                <a:gd name="T32" fmla="*/ 4 w 178"/>
                <a:gd name="T33" fmla="*/ 126 h 190"/>
                <a:gd name="T34" fmla="*/ 8 w 178"/>
                <a:gd name="T35" fmla="*/ 128 h 190"/>
                <a:gd name="T36" fmla="*/ 14 w 178"/>
                <a:gd name="T37" fmla="*/ 134 h 190"/>
                <a:gd name="T38" fmla="*/ 22 w 178"/>
                <a:gd name="T39" fmla="*/ 144 h 190"/>
                <a:gd name="T40" fmla="*/ 28 w 178"/>
                <a:gd name="T41" fmla="*/ 152 h 190"/>
                <a:gd name="T42" fmla="*/ 30 w 178"/>
                <a:gd name="T43" fmla="*/ 154 h 190"/>
                <a:gd name="T44" fmla="*/ 46 w 178"/>
                <a:gd name="T45" fmla="*/ 172 h 190"/>
                <a:gd name="T46" fmla="*/ 82 w 178"/>
                <a:gd name="T47" fmla="*/ 190 h 190"/>
                <a:gd name="T48" fmla="*/ 110 w 178"/>
                <a:gd name="T49" fmla="*/ 178 h 190"/>
                <a:gd name="T50" fmla="*/ 128 w 178"/>
                <a:gd name="T51" fmla="*/ 184 h 190"/>
                <a:gd name="T52" fmla="*/ 146 w 178"/>
                <a:gd name="T53" fmla="*/ 172 h 190"/>
                <a:gd name="T54" fmla="*/ 162 w 178"/>
                <a:gd name="T55" fmla="*/ 128 h 190"/>
                <a:gd name="T56" fmla="*/ 120 w 178"/>
                <a:gd name="T57" fmla="*/ 104 h 190"/>
                <a:gd name="T58" fmla="*/ 120 w 178"/>
                <a:gd name="T59" fmla="*/ 96 h 190"/>
                <a:gd name="T60" fmla="*/ 104 w 178"/>
                <a:gd name="T61" fmla="*/ 80 h 190"/>
                <a:gd name="T62" fmla="*/ 114 w 178"/>
                <a:gd name="T63" fmla="*/ 74 h 190"/>
                <a:gd name="T64" fmla="*/ 118 w 178"/>
                <a:gd name="T65" fmla="*/ 68 h 190"/>
                <a:gd name="T66" fmla="*/ 118 w 178"/>
                <a:gd name="T67" fmla="*/ 66 h 190"/>
                <a:gd name="T68" fmla="*/ 114 w 178"/>
                <a:gd name="T69" fmla="*/ 60 h 190"/>
                <a:gd name="T70" fmla="*/ 104 w 178"/>
                <a:gd name="T71" fmla="*/ 50 h 190"/>
                <a:gd name="T72" fmla="*/ 96 w 178"/>
                <a:gd name="T73" fmla="*/ 42 h 190"/>
                <a:gd name="T74" fmla="*/ 90 w 178"/>
                <a:gd name="T75" fmla="*/ 38 h 190"/>
                <a:gd name="T76" fmla="*/ 82 w 178"/>
                <a:gd name="T77" fmla="*/ 30 h 190"/>
                <a:gd name="T78" fmla="*/ 76 w 178"/>
                <a:gd name="T79" fmla="*/ 20 h 190"/>
                <a:gd name="T80" fmla="*/ 72 w 178"/>
                <a:gd name="T81" fmla="*/ 14 h 190"/>
                <a:gd name="T82" fmla="*/ 70 w 178"/>
                <a:gd name="T83" fmla="*/ 10 h 190"/>
                <a:gd name="T84" fmla="*/ 66 w 178"/>
                <a:gd name="T85" fmla="*/ 0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8" h="190">
                  <a:moveTo>
                    <a:pt x="66" y="0"/>
                  </a:moveTo>
                  <a:lnTo>
                    <a:pt x="66" y="0"/>
                  </a:lnTo>
                  <a:lnTo>
                    <a:pt x="64" y="2"/>
                  </a:lnTo>
                  <a:lnTo>
                    <a:pt x="62" y="4"/>
                  </a:lnTo>
                  <a:lnTo>
                    <a:pt x="58" y="8"/>
                  </a:lnTo>
                  <a:lnTo>
                    <a:pt x="56" y="10"/>
                  </a:lnTo>
                  <a:lnTo>
                    <a:pt x="54" y="10"/>
                  </a:lnTo>
                  <a:lnTo>
                    <a:pt x="52" y="12"/>
                  </a:lnTo>
                  <a:lnTo>
                    <a:pt x="48" y="14"/>
                  </a:lnTo>
                  <a:lnTo>
                    <a:pt x="46" y="18"/>
                  </a:lnTo>
                  <a:lnTo>
                    <a:pt x="42" y="22"/>
                  </a:lnTo>
                  <a:lnTo>
                    <a:pt x="40" y="26"/>
                  </a:lnTo>
                  <a:lnTo>
                    <a:pt x="38" y="28"/>
                  </a:lnTo>
                  <a:lnTo>
                    <a:pt x="36" y="30"/>
                  </a:lnTo>
                  <a:lnTo>
                    <a:pt x="34" y="40"/>
                  </a:lnTo>
                  <a:lnTo>
                    <a:pt x="30" y="50"/>
                  </a:lnTo>
                  <a:lnTo>
                    <a:pt x="26" y="60"/>
                  </a:lnTo>
                  <a:lnTo>
                    <a:pt x="24" y="62"/>
                  </a:lnTo>
                  <a:lnTo>
                    <a:pt x="16" y="68"/>
                  </a:lnTo>
                  <a:lnTo>
                    <a:pt x="12" y="76"/>
                  </a:lnTo>
                  <a:lnTo>
                    <a:pt x="8" y="82"/>
                  </a:lnTo>
                  <a:lnTo>
                    <a:pt x="6" y="86"/>
                  </a:lnTo>
                  <a:lnTo>
                    <a:pt x="4" y="90"/>
                  </a:lnTo>
                  <a:lnTo>
                    <a:pt x="4" y="90"/>
                  </a:lnTo>
                  <a:lnTo>
                    <a:pt x="4" y="98"/>
                  </a:lnTo>
                  <a:lnTo>
                    <a:pt x="4" y="104"/>
                  </a:lnTo>
                  <a:lnTo>
                    <a:pt x="4" y="108"/>
                  </a:lnTo>
                  <a:lnTo>
                    <a:pt x="4" y="112"/>
                  </a:lnTo>
                  <a:lnTo>
                    <a:pt x="4" y="114"/>
                  </a:lnTo>
                  <a:lnTo>
                    <a:pt x="0" y="116"/>
                  </a:lnTo>
                  <a:lnTo>
                    <a:pt x="0" y="120"/>
                  </a:lnTo>
                  <a:lnTo>
                    <a:pt x="0" y="122"/>
                  </a:lnTo>
                  <a:lnTo>
                    <a:pt x="2" y="124"/>
                  </a:lnTo>
                  <a:lnTo>
                    <a:pt x="4" y="126"/>
                  </a:lnTo>
                  <a:lnTo>
                    <a:pt x="6" y="126"/>
                  </a:lnTo>
                  <a:lnTo>
                    <a:pt x="8" y="128"/>
                  </a:lnTo>
                  <a:lnTo>
                    <a:pt x="10" y="130"/>
                  </a:lnTo>
                  <a:lnTo>
                    <a:pt x="14" y="134"/>
                  </a:lnTo>
                  <a:lnTo>
                    <a:pt x="18" y="140"/>
                  </a:lnTo>
                  <a:lnTo>
                    <a:pt x="22" y="144"/>
                  </a:lnTo>
                  <a:lnTo>
                    <a:pt x="24" y="148"/>
                  </a:lnTo>
                  <a:lnTo>
                    <a:pt x="28" y="152"/>
                  </a:lnTo>
                  <a:lnTo>
                    <a:pt x="28" y="154"/>
                  </a:lnTo>
                  <a:lnTo>
                    <a:pt x="30" y="154"/>
                  </a:lnTo>
                  <a:lnTo>
                    <a:pt x="32" y="172"/>
                  </a:lnTo>
                  <a:lnTo>
                    <a:pt x="46" y="172"/>
                  </a:lnTo>
                  <a:lnTo>
                    <a:pt x="64" y="188"/>
                  </a:lnTo>
                  <a:lnTo>
                    <a:pt x="82" y="190"/>
                  </a:lnTo>
                  <a:lnTo>
                    <a:pt x="90" y="182"/>
                  </a:lnTo>
                  <a:lnTo>
                    <a:pt x="110" y="178"/>
                  </a:lnTo>
                  <a:lnTo>
                    <a:pt x="112" y="184"/>
                  </a:lnTo>
                  <a:lnTo>
                    <a:pt x="128" y="184"/>
                  </a:lnTo>
                  <a:lnTo>
                    <a:pt x="130" y="178"/>
                  </a:lnTo>
                  <a:lnTo>
                    <a:pt x="146" y="172"/>
                  </a:lnTo>
                  <a:lnTo>
                    <a:pt x="178" y="130"/>
                  </a:lnTo>
                  <a:lnTo>
                    <a:pt x="162" y="128"/>
                  </a:lnTo>
                  <a:lnTo>
                    <a:pt x="130" y="110"/>
                  </a:lnTo>
                  <a:lnTo>
                    <a:pt x="120" y="104"/>
                  </a:lnTo>
                  <a:lnTo>
                    <a:pt x="122" y="98"/>
                  </a:lnTo>
                  <a:lnTo>
                    <a:pt x="120" y="96"/>
                  </a:lnTo>
                  <a:lnTo>
                    <a:pt x="106" y="92"/>
                  </a:lnTo>
                  <a:lnTo>
                    <a:pt x="104" y="80"/>
                  </a:lnTo>
                  <a:lnTo>
                    <a:pt x="112" y="72"/>
                  </a:lnTo>
                  <a:lnTo>
                    <a:pt x="114" y="74"/>
                  </a:lnTo>
                  <a:lnTo>
                    <a:pt x="118" y="70"/>
                  </a:lnTo>
                  <a:lnTo>
                    <a:pt x="118" y="68"/>
                  </a:lnTo>
                  <a:lnTo>
                    <a:pt x="118" y="68"/>
                  </a:lnTo>
                  <a:lnTo>
                    <a:pt x="118" y="66"/>
                  </a:lnTo>
                  <a:lnTo>
                    <a:pt x="116" y="64"/>
                  </a:lnTo>
                  <a:lnTo>
                    <a:pt x="114" y="60"/>
                  </a:lnTo>
                  <a:lnTo>
                    <a:pt x="110" y="56"/>
                  </a:lnTo>
                  <a:lnTo>
                    <a:pt x="104" y="50"/>
                  </a:lnTo>
                  <a:lnTo>
                    <a:pt x="96" y="44"/>
                  </a:lnTo>
                  <a:lnTo>
                    <a:pt x="96" y="42"/>
                  </a:lnTo>
                  <a:lnTo>
                    <a:pt x="94" y="40"/>
                  </a:lnTo>
                  <a:lnTo>
                    <a:pt x="90" y="38"/>
                  </a:lnTo>
                  <a:lnTo>
                    <a:pt x="86" y="34"/>
                  </a:lnTo>
                  <a:lnTo>
                    <a:pt x="82" y="30"/>
                  </a:lnTo>
                  <a:lnTo>
                    <a:pt x="78" y="26"/>
                  </a:lnTo>
                  <a:lnTo>
                    <a:pt x="76" y="20"/>
                  </a:lnTo>
                  <a:lnTo>
                    <a:pt x="74" y="16"/>
                  </a:lnTo>
                  <a:lnTo>
                    <a:pt x="72" y="14"/>
                  </a:lnTo>
                  <a:lnTo>
                    <a:pt x="72" y="12"/>
                  </a:lnTo>
                  <a:lnTo>
                    <a:pt x="70" y="10"/>
                  </a:lnTo>
                  <a:lnTo>
                    <a:pt x="70" y="6"/>
                  </a:lnTo>
                  <a:lnTo>
                    <a:pt x="66"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22" name="Freeform 480"/>
            <p:cNvSpPr/>
            <p:nvPr/>
          </p:nvSpPr>
          <p:spPr bwMode="gray">
            <a:xfrm>
              <a:off x="1472038" y="4735582"/>
              <a:ext cx="40731" cy="48104"/>
            </a:xfrm>
            <a:custGeom>
              <a:avLst/>
              <a:gdLst>
                <a:gd name="T0" fmla="*/ 0 w 22"/>
                <a:gd name="T1" fmla="*/ 6 h 26"/>
                <a:gd name="T2" fmla="*/ 18 w 22"/>
                <a:gd name="T3" fmla="*/ 0 h 26"/>
                <a:gd name="T4" fmla="*/ 20 w 22"/>
                <a:gd name="T5" fmla="*/ 0 h 26"/>
                <a:gd name="T6" fmla="*/ 20 w 22"/>
                <a:gd name="T7" fmla="*/ 2 h 26"/>
                <a:gd name="T8" fmla="*/ 22 w 22"/>
                <a:gd name="T9" fmla="*/ 4 h 26"/>
                <a:gd name="T10" fmla="*/ 22 w 22"/>
                <a:gd name="T11" fmla="*/ 6 h 26"/>
                <a:gd name="T12" fmla="*/ 22 w 22"/>
                <a:gd name="T13" fmla="*/ 6 h 26"/>
                <a:gd name="T14" fmla="*/ 22 w 22"/>
                <a:gd name="T15" fmla="*/ 8 h 26"/>
                <a:gd name="T16" fmla="*/ 22 w 22"/>
                <a:gd name="T17" fmla="*/ 12 h 26"/>
                <a:gd name="T18" fmla="*/ 22 w 22"/>
                <a:gd name="T19" fmla="*/ 16 h 26"/>
                <a:gd name="T20" fmla="*/ 22 w 22"/>
                <a:gd name="T21" fmla="*/ 20 h 26"/>
                <a:gd name="T22" fmla="*/ 18 w 22"/>
                <a:gd name="T23" fmla="*/ 22 h 26"/>
                <a:gd name="T24" fmla="*/ 18 w 22"/>
                <a:gd name="T25" fmla="*/ 22 h 26"/>
                <a:gd name="T26" fmla="*/ 16 w 22"/>
                <a:gd name="T27" fmla="*/ 22 h 26"/>
                <a:gd name="T28" fmla="*/ 12 w 22"/>
                <a:gd name="T29" fmla="*/ 24 h 26"/>
                <a:gd name="T30" fmla="*/ 12 w 22"/>
                <a:gd name="T31" fmla="*/ 26 h 26"/>
                <a:gd name="T32" fmla="*/ 12 w 22"/>
                <a:gd name="T33" fmla="*/ 26 h 26"/>
                <a:gd name="T34" fmla="*/ 10 w 22"/>
                <a:gd name="T35" fmla="*/ 26 h 26"/>
                <a:gd name="T36" fmla="*/ 8 w 22"/>
                <a:gd name="T37" fmla="*/ 26 h 26"/>
                <a:gd name="T38" fmla="*/ 2 w 22"/>
                <a:gd name="T39" fmla="*/ 24 h 26"/>
                <a:gd name="T40" fmla="*/ 2 w 22"/>
                <a:gd name="T41" fmla="*/ 24 h 26"/>
                <a:gd name="T42" fmla="*/ 2 w 22"/>
                <a:gd name="T43" fmla="*/ 22 h 26"/>
                <a:gd name="T44" fmla="*/ 0 w 22"/>
                <a:gd name="T45" fmla="*/ 18 h 26"/>
                <a:gd name="T46" fmla="*/ 0 w 22"/>
                <a:gd name="T47" fmla="*/ 14 h 26"/>
                <a:gd name="T48" fmla="*/ 0 w 22"/>
                <a:gd name="T49" fmla="*/ 10 h 26"/>
                <a:gd name="T50" fmla="*/ 0 w 22"/>
                <a:gd name="T51" fmla="*/ 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2" h="26">
                  <a:moveTo>
                    <a:pt x="0" y="6"/>
                  </a:moveTo>
                  <a:lnTo>
                    <a:pt x="18" y="0"/>
                  </a:lnTo>
                  <a:lnTo>
                    <a:pt x="20" y="0"/>
                  </a:lnTo>
                  <a:lnTo>
                    <a:pt x="20" y="2"/>
                  </a:lnTo>
                  <a:lnTo>
                    <a:pt x="22" y="4"/>
                  </a:lnTo>
                  <a:lnTo>
                    <a:pt x="22" y="6"/>
                  </a:lnTo>
                  <a:lnTo>
                    <a:pt x="22" y="6"/>
                  </a:lnTo>
                  <a:lnTo>
                    <a:pt x="22" y="8"/>
                  </a:lnTo>
                  <a:lnTo>
                    <a:pt x="22" y="12"/>
                  </a:lnTo>
                  <a:lnTo>
                    <a:pt x="22" y="16"/>
                  </a:lnTo>
                  <a:lnTo>
                    <a:pt x="22" y="20"/>
                  </a:lnTo>
                  <a:lnTo>
                    <a:pt x="18" y="22"/>
                  </a:lnTo>
                  <a:lnTo>
                    <a:pt x="18" y="22"/>
                  </a:lnTo>
                  <a:lnTo>
                    <a:pt x="16" y="22"/>
                  </a:lnTo>
                  <a:lnTo>
                    <a:pt x="12" y="24"/>
                  </a:lnTo>
                  <a:lnTo>
                    <a:pt x="12" y="26"/>
                  </a:lnTo>
                  <a:lnTo>
                    <a:pt x="12" y="26"/>
                  </a:lnTo>
                  <a:lnTo>
                    <a:pt x="10" y="26"/>
                  </a:lnTo>
                  <a:lnTo>
                    <a:pt x="8" y="26"/>
                  </a:lnTo>
                  <a:lnTo>
                    <a:pt x="2" y="24"/>
                  </a:lnTo>
                  <a:lnTo>
                    <a:pt x="2" y="24"/>
                  </a:lnTo>
                  <a:lnTo>
                    <a:pt x="2" y="22"/>
                  </a:lnTo>
                  <a:lnTo>
                    <a:pt x="0" y="18"/>
                  </a:lnTo>
                  <a:lnTo>
                    <a:pt x="0" y="14"/>
                  </a:lnTo>
                  <a:lnTo>
                    <a:pt x="0" y="10"/>
                  </a:lnTo>
                  <a:lnTo>
                    <a:pt x="0" y="6"/>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23" name="Freeform 481"/>
            <p:cNvSpPr/>
            <p:nvPr/>
          </p:nvSpPr>
          <p:spPr bwMode="gray">
            <a:xfrm>
              <a:off x="1475741" y="4768884"/>
              <a:ext cx="44434" cy="59205"/>
            </a:xfrm>
            <a:custGeom>
              <a:avLst/>
              <a:gdLst>
                <a:gd name="T0" fmla="*/ 18 w 24"/>
                <a:gd name="T1" fmla="*/ 0 h 32"/>
                <a:gd name="T2" fmla="*/ 18 w 24"/>
                <a:gd name="T3" fmla="*/ 2 h 32"/>
                <a:gd name="T4" fmla="*/ 16 w 24"/>
                <a:gd name="T5" fmla="*/ 2 h 32"/>
                <a:gd name="T6" fmla="*/ 12 w 24"/>
                <a:gd name="T7" fmla="*/ 6 h 32"/>
                <a:gd name="T8" fmla="*/ 12 w 24"/>
                <a:gd name="T9" fmla="*/ 6 h 32"/>
                <a:gd name="T10" fmla="*/ 12 w 24"/>
                <a:gd name="T11" fmla="*/ 6 h 32"/>
                <a:gd name="T12" fmla="*/ 10 w 24"/>
                <a:gd name="T13" fmla="*/ 6 h 32"/>
                <a:gd name="T14" fmla="*/ 10 w 24"/>
                <a:gd name="T15" fmla="*/ 8 h 32"/>
                <a:gd name="T16" fmla="*/ 8 w 24"/>
                <a:gd name="T17" fmla="*/ 8 h 32"/>
                <a:gd name="T18" fmla="*/ 6 w 24"/>
                <a:gd name="T19" fmla="*/ 8 h 32"/>
                <a:gd name="T20" fmla="*/ 2 w 24"/>
                <a:gd name="T21" fmla="*/ 6 h 32"/>
                <a:gd name="T22" fmla="*/ 0 w 24"/>
                <a:gd name="T23" fmla="*/ 6 h 32"/>
                <a:gd name="T24" fmla="*/ 8 w 24"/>
                <a:gd name="T25" fmla="*/ 32 h 32"/>
                <a:gd name="T26" fmla="*/ 8 w 24"/>
                <a:gd name="T27" fmla="*/ 32 h 32"/>
                <a:gd name="T28" fmla="*/ 10 w 24"/>
                <a:gd name="T29" fmla="*/ 30 h 32"/>
                <a:gd name="T30" fmla="*/ 14 w 24"/>
                <a:gd name="T31" fmla="*/ 28 h 32"/>
                <a:gd name="T32" fmla="*/ 16 w 24"/>
                <a:gd name="T33" fmla="*/ 24 h 32"/>
                <a:gd name="T34" fmla="*/ 20 w 24"/>
                <a:gd name="T35" fmla="*/ 20 h 32"/>
                <a:gd name="T36" fmla="*/ 22 w 24"/>
                <a:gd name="T37" fmla="*/ 16 h 32"/>
                <a:gd name="T38" fmla="*/ 24 w 24"/>
                <a:gd name="T39" fmla="*/ 12 h 32"/>
                <a:gd name="T40" fmla="*/ 24 w 24"/>
                <a:gd name="T41" fmla="*/ 10 h 32"/>
                <a:gd name="T42" fmla="*/ 22 w 24"/>
                <a:gd name="T43" fmla="*/ 8 h 32"/>
                <a:gd name="T44" fmla="*/ 20 w 24"/>
                <a:gd name="T45" fmla="*/ 6 h 32"/>
                <a:gd name="T46" fmla="*/ 20 w 24"/>
                <a:gd name="T47" fmla="*/ 4 h 32"/>
                <a:gd name="T48" fmla="*/ 18 w 24"/>
                <a:gd name="T49"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32">
                  <a:moveTo>
                    <a:pt x="18" y="0"/>
                  </a:moveTo>
                  <a:lnTo>
                    <a:pt x="18" y="2"/>
                  </a:lnTo>
                  <a:lnTo>
                    <a:pt x="16" y="2"/>
                  </a:lnTo>
                  <a:lnTo>
                    <a:pt x="12" y="6"/>
                  </a:lnTo>
                  <a:lnTo>
                    <a:pt x="12" y="6"/>
                  </a:lnTo>
                  <a:lnTo>
                    <a:pt x="12" y="6"/>
                  </a:lnTo>
                  <a:lnTo>
                    <a:pt x="10" y="6"/>
                  </a:lnTo>
                  <a:lnTo>
                    <a:pt x="10" y="8"/>
                  </a:lnTo>
                  <a:lnTo>
                    <a:pt x="8" y="8"/>
                  </a:lnTo>
                  <a:lnTo>
                    <a:pt x="6" y="8"/>
                  </a:lnTo>
                  <a:lnTo>
                    <a:pt x="2" y="6"/>
                  </a:lnTo>
                  <a:lnTo>
                    <a:pt x="0" y="6"/>
                  </a:lnTo>
                  <a:lnTo>
                    <a:pt x="8" y="32"/>
                  </a:lnTo>
                  <a:lnTo>
                    <a:pt x="8" y="32"/>
                  </a:lnTo>
                  <a:lnTo>
                    <a:pt x="10" y="30"/>
                  </a:lnTo>
                  <a:lnTo>
                    <a:pt x="14" y="28"/>
                  </a:lnTo>
                  <a:lnTo>
                    <a:pt x="16" y="24"/>
                  </a:lnTo>
                  <a:lnTo>
                    <a:pt x="20" y="20"/>
                  </a:lnTo>
                  <a:lnTo>
                    <a:pt x="22" y="16"/>
                  </a:lnTo>
                  <a:lnTo>
                    <a:pt x="24" y="12"/>
                  </a:lnTo>
                  <a:lnTo>
                    <a:pt x="24" y="10"/>
                  </a:lnTo>
                  <a:lnTo>
                    <a:pt x="22" y="8"/>
                  </a:lnTo>
                  <a:lnTo>
                    <a:pt x="20" y="6"/>
                  </a:lnTo>
                  <a:lnTo>
                    <a:pt x="20" y="4"/>
                  </a:lnTo>
                  <a:lnTo>
                    <a:pt x="18"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24" name="Freeform 482"/>
            <p:cNvSpPr/>
            <p:nvPr/>
          </p:nvSpPr>
          <p:spPr bwMode="gray">
            <a:xfrm>
              <a:off x="1490552" y="4731881"/>
              <a:ext cx="233276" cy="262721"/>
            </a:xfrm>
            <a:custGeom>
              <a:avLst/>
              <a:gdLst>
                <a:gd name="T0" fmla="*/ 40 w 126"/>
                <a:gd name="T1" fmla="*/ 4 h 142"/>
                <a:gd name="T2" fmla="*/ 40 w 126"/>
                <a:gd name="T3" fmla="*/ 6 h 142"/>
                <a:gd name="T4" fmla="*/ 38 w 126"/>
                <a:gd name="T5" fmla="*/ 12 h 142"/>
                <a:gd name="T6" fmla="*/ 32 w 126"/>
                <a:gd name="T7" fmla="*/ 18 h 142"/>
                <a:gd name="T8" fmla="*/ 28 w 126"/>
                <a:gd name="T9" fmla="*/ 18 h 142"/>
                <a:gd name="T10" fmla="*/ 22 w 126"/>
                <a:gd name="T11" fmla="*/ 12 h 142"/>
                <a:gd name="T12" fmla="*/ 18 w 126"/>
                <a:gd name="T13" fmla="*/ 6 h 142"/>
                <a:gd name="T14" fmla="*/ 10 w 126"/>
                <a:gd name="T15" fmla="*/ 2 h 142"/>
                <a:gd name="T16" fmla="*/ 10 w 126"/>
                <a:gd name="T17" fmla="*/ 6 h 142"/>
                <a:gd name="T18" fmla="*/ 12 w 126"/>
                <a:gd name="T19" fmla="*/ 14 h 142"/>
                <a:gd name="T20" fmla="*/ 14 w 126"/>
                <a:gd name="T21" fmla="*/ 16 h 142"/>
                <a:gd name="T22" fmla="*/ 12 w 126"/>
                <a:gd name="T23" fmla="*/ 22 h 142"/>
                <a:gd name="T24" fmla="*/ 12 w 126"/>
                <a:gd name="T25" fmla="*/ 26 h 142"/>
                <a:gd name="T26" fmla="*/ 16 w 126"/>
                <a:gd name="T27" fmla="*/ 32 h 142"/>
                <a:gd name="T28" fmla="*/ 16 w 126"/>
                <a:gd name="T29" fmla="*/ 34 h 142"/>
                <a:gd name="T30" fmla="*/ 14 w 126"/>
                <a:gd name="T31" fmla="*/ 38 h 142"/>
                <a:gd name="T32" fmla="*/ 6 w 126"/>
                <a:gd name="T33" fmla="*/ 48 h 142"/>
                <a:gd name="T34" fmla="*/ 10 w 126"/>
                <a:gd name="T35" fmla="*/ 104 h 142"/>
                <a:gd name="T36" fmla="*/ 14 w 126"/>
                <a:gd name="T37" fmla="*/ 104 h 142"/>
                <a:gd name="T38" fmla="*/ 22 w 126"/>
                <a:gd name="T39" fmla="*/ 106 h 142"/>
                <a:gd name="T40" fmla="*/ 30 w 126"/>
                <a:gd name="T41" fmla="*/ 108 h 142"/>
                <a:gd name="T42" fmla="*/ 34 w 126"/>
                <a:gd name="T43" fmla="*/ 108 h 142"/>
                <a:gd name="T44" fmla="*/ 40 w 126"/>
                <a:gd name="T45" fmla="*/ 108 h 142"/>
                <a:gd name="T46" fmla="*/ 48 w 126"/>
                <a:gd name="T47" fmla="*/ 108 h 142"/>
                <a:gd name="T48" fmla="*/ 56 w 126"/>
                <a:gd name="T49" fmla="*/ 116 h 142"/>
                <a:gd name="T50" fmla="*/ 60 w 126"/>
                <a:gd name="T51" fmla="*/ 126 h 142"/>
                <a:gd name="T52" fmla="*/ 62 w 126"/>
                <a:gd name="T53" fmla="*/ 132 h 142"/>
                <a:gd name="T54" fmla="*/ 68 w 126"/>
                <a:gd name="T55" fmla="*/ 142 h 142"/>
                <a:gd name="T56" fmla="*/ 84 w 126"/>
                <a:gd name="T57" fmla="*/ 140 h 142"/>
                <a:gd name="T58" fmla="*/ 106 w 126"/>
                <a:gd name="T59" fmla="*/ 142 h 142"/>
                <a:gd name="T60" fmla="*/ 110 w 126"/>
                <a:gd name="T61" fmla="*/ 108 h 142"/>
                <a:gd name="T62" fmla="*/ 106 w 126"/>
                <a:gd name="T63" fmla="*/ 90 h 142"/>
                <a:gd name="T64" fmla="*/ 102 w 126"/>
                <a:gd name="T65" fmla="*/ 84 h 142"/>
                <a:gd name="T66" fmla="*/ 100 w 126"/>
                <a:gd name="T67" fmla="*/ 76 h 142"/>
                <a:gd name="T68" fmla="*/ 110 w 126"/>
                <a:gd name="T69" fmla="*/ 50 h 142"/>
                <a:gd name="T70" fmla="*/ 96 w 126"/>
                <a:gd name="T71" fmla="*/ 42 h 142"/>
                <a:gd name="T72" fmla="*/ 94 w 126"/>
                <a:gd name="T73" fmla="*/ 38 h 142"/>
                <a:gd name="T74" fmla="*/ 48 w 126"/>
                <a:gd name="T75" fmla="*/ 4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6" h="142">
                  <a:moveTo>
                    <a:pt x="48" y="4"/>
                  </a:moveTo>
                  <a:lnTo>
                    <a:pt x="40" y="4"/>
                  </a:lnTo>
                  <a:lnTo>
                    <a:pt x="40" y="4"/>
                  </a:lnTo>
                  <a:lnTo>
                    <a:pt x="40" y="6"/>
                  </a:lnTo>
                  <a:lnTo>
                    <a:pt x="38" y="10"/>
                  </a:lnTo>
                  <a:lnTo>
                    <a:pt x="38" y="12"/>
                  </a:lnTo>
                  <a:lnTo>
                    <a:pt x="36" y="16"/>
                  </a:lnTo>
                  <a:lnTo>
                    <a:pt x="32" y="18"/>
                  </a:lnTo>
                  <a:lnTo>
                    <a:pt x="28" y="18"/>
                  </a:lnTo>
                  <a:lnTo>
                    <a:pt x="28" y="18"/>
                  </a:lnTo>
                  <a:lnTo>
                    <a:pt x="24" y="16"/>
                  </a:lnTo>
                  <a:lnTo>
                    <a:pt x="22" y="12"/>
                  </a:lnTo>
                  <a:lnTo>
                    <a:pt x="20" y="10"/>
                  </a:lnTo>
                  <a:lnTo>
                    <a:pt x="18" y="6"/>
                  </a:lnTo>
                  <a:lnTo>
                    <a:pt x="18" y="0"/>
                  </a:lnTo>
                  <a:lnTo>
                    <a:pt x="10" y="2"/>
                  </a:lnTo>
                  <a:lnTo>
                    <a:pt x="10" y="4"/>
                  </a:lnTo>
                  <a:lnTo>
                    <a:pt x="10" y="6"/>
                  </a:lnTo>
                  <a:lnTo>
                    <a:pt x="12" y="10"/>
                  </a:lnTo>
                  <a:lnTo>
                    <a:pt x="12" y="14"/>
                  </a:lnTo>
                  <a:lnTo>
                    <a:pt x="12" y="14"/>
                  </a:lnTo>
                  <a:lnTo>
                    <a:pt x="14" y="16"/>
                  </a:lnTo>
                  <a:lnTo>
                    <a:pt x="12" y="18"/>
                  </a:lnTo>
                  <a:lnTo>
                    <a:pt x="12" y="22"/>
                  </a:lnTo>
                  <a:lnTo>
                    <a:pt x="12" y="22"/>
                  </a:lnTo>
                  <a:lnTo>
                    <a:pt x="12" y="26"/>
                  </a:lnTo>
                  <a:lnTo>
                    <a:pt x="14" y="28"/>
                  </a:lnTo>
                  <a:lnTo>
                    <a:pt x="16" y="32"/>
                  </a:lnTo>
                  <a:lnTo>
                    <a:pt x="16" y="32"/>
                  </a:lnTo>
                  <a:lnTo>
                    <a:pt x="16" y="34"/>
                  </a:lnTo>
                  <a:lnTo>
                    <a:pt x="16" y="36"/>
                  </a:lnTo>
                  <a:lnTo>
                    <a:pt x="14" y="38"/>
                  </a:lnTo>
                  <a:lnTo>
                    <a:pt x="10" y="42"/>
                  </a:lnTo>
                  <a:lnTo>
                    <a:pt x="6" y="48"/>
                  </a:lnTo>
                  <a:lnTo>
                    <a:pt x="0" y="54"/>
                  </a:lnTo>
                  <a:lnTo>
                    <a:pt x="10" y="104"/>
                  </a:lnTo>
                  <a:lnTo>
                    <a:pt x="10" y="104"/>
                  </a:lnTo>
                  <a:lnTo>
                    <a:pt x="14" y="104"/>
                  </a:lnTo>
                  <a:lnTo>
                    <a:pt x="16" y="106"/>
                  </a:lnTo>
                  <a:lnTo>
                    <a:pt x="22" y="106"/>
                  </a:lnTo>
                  <a:lnTo>
                    <a:pt x="26" y="108"/>
                  </a:lnTo>
                  <a:lnTo>
                    <a:pt x="30" y="108"/>
                  </a:lnTo>
                  <a:lnTo>
                    <a:pt x="34" y="108"/>
                  </a:lnTo>
                  <a:lnTo>
                    <a:pt x="34" y="108"/>
                  </a:lnTo>
                  <a:lnTo>
                    <a:pt x="36" y="108"/>
                  </a:lnTo>
                  <a:lnTo>
                    <a:pt x="40" y="108"/>
                  </a:lnTo>
                  <a:lnTo>
                    <a:pt x="42" y="108"/>
                  </a:lnTo>
                  <a:lnTo>
                    <a:pt x="48" y="108"/>
                  </a:lnTo>
                  <a:lnTo>
                    <a:pt x="52" y="112"/>
                  </a:lnTo>
                  <a:lnTo>
                    <a:pt x="56" y="116"/>
                  </a:lnTo>
                  <a:lnTo>
                    <a:pt x="60" y="124"/>
                  </a:lnTo>
                  <a:lnTo>
                    <a:pt x="60" y="126"/>
                  </a:lnTo>
                  <a:lnTo>
                    <a:pt x="62" y="128"/>
                  </a:lnTo>
                  <a:lnTo>
                    <a:pt x="62" y="132"/>
                  </a:lnTo>
                  <a:lnTo>
                    <a:pt x="64" y="138"/>
                  </a:lnTo>
                  <a:lnTo>
                    <a:pt x="68" y="142"/>
                  </a:lnTo>
                  <a:lnTo>
                    <a:pt x="80" y="142"/>
                  </a:lnTo>
                  <a:lnTo>
                    <a:pt x="84" y="140"/>
                  </a:lnTo>
                  <a:lnTo>
                    <a:pt x="86" y="142"/>
                  </a:lnTo>
                  <a:lnTo>
                    <a:pt x="106" y="142"/>
                  </a:lnTo>
                  <a:lnTo>
                    <a:pt x="126" y="134"/>
                  </a:lnTo>
                  <a:lnTo>
                    <a:pt x="110" y="108"/>
                  </a:lnTo>
                  <a:lnTo>
                    <a:pt x="108" y="90"/>
                  </a:lnTo>
                  <a:lnTo>
                    <a:pt x="106" y="90"/>
                  </a:lnTo>
                  <a:lnTo>
                    <a:pt x="104" y="88"/>
                  </a:lnTo>
                  <a:lnTo>
                    <a:pt x="102" y="84"/>
                  </a:lnTo>
                  <a:lnTo>
                    <a:pt x="102" y="80"/>
                  </a:lnTo>
                  <a:lnTo>
                    <a:pt x="100" y="76"/>
                  </a:lnTo>
                  <a:lnTo>
                    <a:pt x="102" y="70"/>
                  </a:lnTo>
                  <a:lnTo>
                    <a:pt x="110" y="50"/>
                  </a:lnTo>
                  <a:lnTo>
                    <a:pt x="98" y="44"/>
                  </a:lnTo>
                  <a:lnTo>
                    <a:pt x="96" y="42"/>
                  </a:lnTo>
                  <a:lnTo>
                    <a:pt x="94" y="40"/>
                  </a:lnTo>
                  <a:lnTo>
                    <a:pt x="94" y="38"/>
                  </a:lnTo>
                  <a:lnTo>
                    <a:pt x="94" y="36"/>
                  </a:lnTo>
                  <a:lnTo>
                    <a:pt x="48" y="4"/>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25" name="Freeform 483"/>
            <p:cNvSpPr/>
            <p:nvPr/>
          </p:nvSpPr>
          <p:spPr bwMode="gray">
            <a:xfrm>
              <a:off x="1520175" y="4979801"/>
              <a:ext cx="207356" cy="392232"/>
            </a:xfrm>
            <a:custGeom>
              <a:avLst/>
              <a:gdLst>
                <a:gd name="T0" fmla="*/ 8 w 112"/>
                <a:gd name="T1" fmla="*/ 148 h 212"/>
                <a:gd name="T2" fmla="*/ 28 w 112"/>
                <a:gd name="T3" fmla="*/ 128 h 212"/>
                <a:gd name="T4" fmla="*/ 28 w 112"/>
                <a:gd name="T5" fmla="*/ 96 h 212"/>
                <a:gd name="T6" fmla="*/ 18 w 112"/>
                <a:gd name="T7" fmla="*/ 76 h 212"/>
                <a:gd name="T8" fmla="*/ 8 w 112"/>
                <a:gd name="T9" fmla="*/ 66 h 212"/>
                <a:gd name="T10" fmla="*/ 44 w 112"/>
                <a:gd name="T11" fmla="*/ 34 h 212"/>
                <a:gd name="T12" fmla="*/ 46 w 112"/>
                <a:gd name="T13" fmla="*/ 20 h 212"/>
                <a:gd name="T14" fmla="*/ 54 w 112"/>
                <a:gd name="T15" fmla="*/ 28 h 212"/>
                <a:gd name="T16" fmla="*/ 58 w 112"/>
                <a:gd name="T17" fmla="*/ 36 h 212"/>
                <a:gd name="T18" fmla="*/ 62 w 112"/>
                <a:gd name="T19" fmla="*/ 40 h 212"/>
                <a:gd name="T20" fmla="*/ 64 w 112"/>
                <a:gd name="T21" fmla="*/ 40 h 212"/>
                <a:gd name="T22" fmla="*/ 62 w 112"/>
                <a:gd name="T23" fmla="*/ 26 h 212"/>
                <a:gd name="T24" fmla="*/ 58 w 112"/>
                <a:gd name="T25" fmla="*/ 24 h 212"/>
                <a:gd name="T26" fmla="*/ 56 w 112"/>
                <a:gd name="T27" fmla="*/ 20 h 212"/>
                <a:gd name="T28" fmla="*/ 64 w 112"/>
                <a:gd name="T29" fmla="*/ 8 h 212"/>
                <a:gd name="T30" fmla="*/ 70 w 112"/>
                <a:gd name="T31" fmla="*/ 8 h 212"/>
                <a:gd name="T32" fmla="*/ 110 w 112"/>
                <a:gd name="T33" fmla="*/ 0 h 212"/>
                <a:gd name="T34" fmla="*/ 110 w 112"/>
                <a:gd name="T35" fmla="*/ 10 h 212"/>
                <a:gd name="T36" fmla="*/ 110 w 112"/>
                <a:gd name="T37" fmla="*/ 24 h 212"/>
                <a:gd name="T38" fmla="*/ 110 w 112"/>
                <a:gd name="T39" fmla="*/ 36 h 212"/>
                <a:gd name="T40" fmla="*/ 112 w 112"/>
                <a:gd name="T41" fmla="*/ 42 h 212"/>
                <a:gd name="T42" fmla="*/ 108 w 112"/>
                <a:gd name="T43" fmla="*/ 70 h 212"/>
                <a:gd name="T44" fmla="*/ 96 w 112"/>
                <a:gd name="T45" fmla="*/ 80 h 212"/>
                <a:gd name="T46" fmla="*/ 88 w 112"/>
                <a:gd name="T47" fmla="*/ 82 h 212"/>
                <a:gd name="T48" fmla="*/ 78 w 112"/>
                <a:gd name="T49" fmla="*/ 88 h 212"/>
                <a:gd name="T50" fmla="*/ 72 w 112"/>
                <a:gd name="T51" fmla="*/ 94 h 212"/>
                <a:gd name="T52" fmla="*/ 68 w 112"/>
                <a:gd name="T53" fmla="*/ 100 h 212"/>
                <a:gd name="T54" fmla="*/ 60 w 112"/>
                <a:gd name="T55" fmla="*/ 108 h 212"/>
                <a:gd name="T56" fmla="*/ 56 w 112"/>
                <a:gd name="T57" fmla="*/ 110 h 212"/>
                <a:gd name="T58" fmla="*/ 48 w 112"/>
                <a:gd name="T59" fmla="*/ 118 h 212"/>
                <a:gd name="T60" fmla="*/ 44 w 112"/>
                <a:gd name="T61" fmla="*/ 126 h 212"/>
                <a:gd name="T62" fmla="*/ 44 w 112"/>
                <a:gd name="T63" fmla="*/ 142 h 212"/>
                <a:gd name="T64" fmla="*/ 46 w 112"/>
                <a:gd name="T65" fmla="*/ 168 h 212"/>
                <a:gd name="T66" fmla="*/ 46 w 112"/>
                <a:gd name="T67" fmla="*/ 176 h 212"/>
                <a:gd name="T68" fmla="*/ 46 w 112"/>
                <a:gd name="T69" fmla="*/ 184 h 212"/>
                <a:gd name="T70" fmla="*/ 42 w 112"/>
                <a:gd name="T71" fmla="*/ 188 h 212"/>
                <a:gd name="T72" fmla="*/ 34 w 112"/>
                <a:gd name="T73" fmla="*/ 192 h 212"/>
                <a:gd name="T74" fmla="*/ 30 w 112"/>
                <a:gd name="T75" fmla="*/ 194 h 212"/>
                <a:gd name="T76" fmla="*/ 22 w 112"/>
                <a:gd name="T77" fmla="*/ 198 h 212"/>
                <a:gd name="T78" fmla="*/ 20 w 112"/>
                <a:gd name="T79" fmla="*/ 202 h 212"/>
                <a:gd name="T80" fmla="*/ 20 w 112"/>
                <a:gd name="T81" fmla="*/ 206 h 212"/>
                <a:gd name="T82" fmla="*/ 22 w 112"/>
                <a:gd name="T83" fmla="*/ 208 h 212"/>
                <a:gd name="T84" fmla="*/ 20 w 112"/>
                <a:gd name="T85" fmla="*/ 212 h 212"/>
                <a:gd name="T86" fmla="*/ 18 w 112"/>
                <a:gd name="T87" fmla="*/ 212 h 212"/>
                <a:gd name="T88" fmla="*/ 12 w 112"/>
                <a:gd name="T89" fmla="*/ 204 h 212"/>
                <a:gd name="T90" fmla="*/ 10 w 112"/>
                <a:gd name="T91" fmla="*/ 194 h 212"/>
                <a:gd name="T92" fmla="*/ 8 w 112"/>
                <a:gd name="T93" fmla="*/ 192 h 212"/>
                <a:gd name="T94" fmla="*/ 6 w 112"/>
                <a:gd name="T95" fmla="*/ 192 h 212"/>
                <a:gd name="T96" fmla="*/ 6 w 112"/>
                <a:gd name="T97" fmla="*/ 174 h 212"/>
                <a:gd name="T98" fmla="*/ 2 w 112"/>
                <a:gd name="T99" fmla="*/ 164 h 212"/>
                <a:gd name="T100" fmla="*/ 0 w 112"/>
                <a:gd name="T101" fmla="*/ 160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2" h="212">
                  <a:moveTo>
                    <a:pt x="2" y="156"/>
                  </a:moveTo>
                  <a:lnTo>
                    <a:pt x="8" y="148"/>
                  </a:lnTo>
                  <a:lnTo>
                    <a:pt x="20" y="140"/>
                  </a:lnTo>
                  <a:lnTo>
                    <a:pt x="28" y="128"/>
                  </a:lnTo>
                  <a:lnTo>
                    <a:pt x="30" y="112"/>
                  </a:lnTo>
                  <a:lnTo>
                    <a:pt x="28" y="96"/>
                  </a:lnTo>
                  <a:lnTo>
                    <a:pt x="30" y="82"/>
                  </a:lnTo>
                  <a:lnTo>
                    <a:pt x="18" y="76"/>
                  </a:lnTo>
                  <a:lnTo>
                    <a:pt x="8" y="72"/>
                  </a:lnTo>
                  <a:lnTo>
                    <a:pt x="8" y="66"/>
                  </a:lnTo>
                  <a:lnTo>
                    <a:pt x="44" y="58"/>
                  </a:lnTo>
                  <a:lnTo>
                    <a:pt x="44" y="34"/>
                  </a:lnTo>
                  <a:lnTo>
                    <a:pt x="42" y="26"/>
                  </a:lnTo>
                  <a:lnTo>
                    <a:pt x="46" y="20"/>
                  </a:lnTo>
                  <a:lnTo>
                    <a:pt x="50" y="28"/>
                  </a:lnTo>
                  <a:lnTo>
                    <a:pt x="54" y="28"/>
                  </a:lnTo>
                  <a:lnTo>
                    <a:pt x="56" y="34"/>
                  </a:lnTo>
                  <a:lnTo>
                    <a:pt x="58" y="36"/>
                  </a:lnTo>
                  <a:lnTo>
                    <a:pt x="60" y="38"/>
                  </a:lnTo>
                  <a:lnTo>
                    <a:pt x="62" y="40"/>
                  </a:lnTo>
                  <a:lnTo>
                    <a:pt x="64" y="40"/>
                  </a:lnTo>
                  <a:lnTo>
                    <a:pt x="64" y="40"/>
                  </a:lnTo>
                  <a:lnTo>
                    <a:pt x="64" y="32"/>
                  </a:lnTo>
                  <a:lnTo>
                    <a:pt x="62" y="26"/>
                  </a:lnTo>
                  <a:lnTo>
                    <a:pt x="60" y="26"/>
                  </a:lnTo>
                  <a:lnTo>
                    <a:pt x="58" y="24"/>
                  </a:lnTo>
                  <a:lnTo>
                    <a:pt x="56" y="22"/>
                  </a:lnTo>
                  <a:lnTo>
                    <a:pt x="56" y="20"/>
                  </a:lnTo>
                  <a:lnTo>
                    <a:pt x="52" y="8"/>
                  </a:lnTo>
                  <a:lnTo>
                    <a:pt x="64" y="8"/>
                  </a:lnTo>
                  <a:lnTo>
                    <a:pt x="68" y="6"/>
                  </a:lnTo>
                  <a:lnTo>
                    <a:pt x="70" y="8"/>
                  </a:lnTo>
                  <a:lnTo>
                    <a:pt x="92" y="8"/>
                  </a:lnTo>
                  <a:lnTo>
                    <a:pt x="110" y="0"/>
                  </a:lnTo>
                  <a:lnTo>
                    <a:pt x="110" y="4"/>
                  </a:lnTo>
                  <a:lnTo>
                    <a:pt x="110" y="10"/>
                  </a:lnTo>
                  <a:lnTo>
                    <a:pt x="110" y="18"/>
                  </a:lnTo>
                  <a:lnTo>
                    <a:pt x="110" y="24"/>
                  </a:lnTo>
                  <a:lnTo>
                    <a:pt x="110" y="32"/>
                  </a:lnTo>
                  <a:lnTo>
                    <a:pt x="110" y="36"/>
                  </a:lnTo>
                  <a:lnTo>
                    <a:pt x="112" y="40"/>
                  </a:lnTo>
                  <a:lnTo>
                    <a:pt x="112" y="42"/>
                  </a:lnTo>
                  <a:lnTo>
                    <a:pt x="112" y="58"/>
                  </a:lnTo>
                  <a:lnTo>
                    <a:pt x="108" y="70"/>
                  </a:lnTo>
                  <a:lnTo>
                    <a:pt x="102" y="76"/>
                  </a:lnTo>
                  <a:lnTo>
                    <a:pt x="96" y="80"/>
                  </a:lnTo>
                  <a:lnTo>
                    <a:pt x="90" y="82"/>
                  </a:lnTo>
                  <a:lnTo>
                    <a:pt x="88" y="82"/>
                  </a:lnTo>
                  <a:lnTo>
                    <a:pt x="82" y="86"/>
                  </a:lnTo>
                  <a:lnTo>
                    <a:pt x="78" y="88"/>
                  </a:lnTo>
                  <a:lnTo>
                    <a:pt x="74" y="92"/>
                  </a:lnTo>
                  <a:lnTo>
                    <a:pt x="72" y="94"/>
                  </a:lnTo>
                  <a:lnTo>
                    <a:pt x="72" y="94"/>
                  </a:lnTo>
                  <a:lnTo>
                    <a:pt x="68" y="100"/>
                  </a:lnTo>
                  <a:lnTo>
                    <a:pt x="62" y="106"/>
                  </a:lnTo>
                  <a:lnTo>
                    <a:pt x="60" y="108"/>
                  </a:lnTo>
                  <a:lnTo>
                    <a:pt x="56" y="110"/>
                  </a:lnTo>
                  <a:lnTo>
                    <a:pt x="56" y="110"/>
                  </a:lnTo>
                  <a:lnTo>
                    <a:pt x="50" y="114"/>
                  </a:lnTo>
                  <a:lnTo>
                    <a:pt x="48" y="118"/>
                  </a:lnTo>
                  <a:lnTo>
                    <a:pt x="46" y="122"/>
                  </a:lnTo>
                  <a:lnTo>
                    <a:pt x="44" y="126"/>
                  </a:lnTo>
                  <a:lnTo>
                    <a:pt x="44" y="126"/>
                  </a:lnTo>
                  <a:lnTo>
                    <a:pt x="44" y="142"/>
                  </a:lnTo>
                  <a:lnTo>
                    <a:pt x="44" y="158"/>
                  </a:lnTo>
                  <a:lnTo>
                    <a:pt x="46" y="168"/>
                  </a:lnTo>
                  <a:lnTo>
                    <a:pt x="46" y="172"/>
                  </a:lnTo>
                  <a:lnTo>
                    <a:pt x="46" y="176"/>
                  </a:lnTo>
                  <a:lnTo>
                    <a:pt x="46" y="180"/>
                  </a:lnTo>
                  <a:lnTo>
                    <a:pt x="46" y="184"/>
                  </a:lnTo>
                  <a:lnTo>
                    <a:pt x="46" y="184"/>
                  </a:lnTo>
                  <a:lnTo>
                    <a:pt x="42" y="188"/>
                  </a:lnTo>
                  <a:lnTo>
                    <a:pt x="38" y="190"/>
                  </a:lnTo>
                  <a:lnTo>
                    <a:pt x="34" y="192"/>
                  </a:lnTo>
                  <a:lnTo>
                    <a:pt x="30" y="194"/>
                  </a:lnTo>
                  <a:lnTo>
                    <a:pt x="30" y="194"/>
                  </a:lnTo>
                  <a:lnTo>
                    <a:pt x="24" y="196"/>
                  </a:lnTo>
                  <a:lnTo>
                    <a:pt x="22" y="198"/>
                  </a:lnTo>
                  <a:lnTo>
                    <a:pt x="20" y="200"/>
                  </a:lnTo>
                  <a:lnTo>
                    <a:pt x="20" y="202"/>
                  </a:lnTo>
                  <a:lnTo>
                    <a:pt x="20" y="202"/>
                  </a:lnTo>
                  <a:lnTo>
                    <a:pt x="20" y="206"/>
                  </a:lnTo>
                  <a:lnTo>
                    <a:pt x="22" y="208"/>
                  </a:lnTo>
                  <a:lnTo>
                    <a:pt x="22" y="208"/>
                  </a:lnTo>
                  <a:lnTo>
                    <a:pt x="22" y="210"/>
                  </a:lnTo>
                  <a:lnTo>
                    <a:pt x="20" y="212"/>
                  </a:lnTo>
                  <a:lnTo>
                    <a:pt x="20" y="212"/>
                  </a:lnTo>
                  <a:lnTo>
                    <a:pt x="18" y="212"/>
                  </a:lnTo>
                  <a:lnTo>
                    <a:pt x="14" y="212"/>
                  </a:lnTo>
                  <a:lnTo>
                    <a:pt x="12" y="204"/>
                  </a:lnTo>
                  <a:lnTo>
                    <a:pt x="10" y="198"/>
                  </a:lnTo>
                  <a:lnTo>
                    <a:pt x="10" y="194"/>
                  </a:lnTo>
                  <a:lnTo>
                    <a:pt x="8" y="192"/>
                  </a:lnTo>
                  <a:lnTo>
                    <a:pt x="8" y="192"/>
                  </a:lnTo>
                  <a:lnTo>
                    <a:pt x="6" y="192"/>
                  </a:lnTo>
                  <a:lnTo>
                    <a:pt x="6" y="192"/>
                  </a:lnTo>
                  <a:lnTo>
                    <a:pt x="8" y="182"/>
                  </a:lnTo>
                  <a:lnTo>
                    <a:pt x="6" y="174"/>
                  </a:lnTo>
                  <a:lnTo>
                    <a:pt x="4" y="168"/>
                  </a:lnTo>
                  <a:lnTo>
                    <a:pt x="2" y="164"/>
                  </a:lnTo>
                  <a:lnTo>
                    <a:pt x="0" y="162"/>
                  </a:lnTo>
                  <a:lnTo>
                    <a:pt x="0" y="160"/>
                  </a:lnTo>
                  <a:lnTo>
                    <a:pt x="2" y="156"/>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26" name="Freeform 484"/>
            <p:cNvSpPr/>
            <p:nvPr/>
          </p:nvSpPr>
          <p:spPr bwMode="gray">
            <a:xfrm>
              <a:off x="1146193" y="5275825"/>
              <a:ext cx="414713" cy="325626"/>
            </a:xfrm>
            <a:custGeom>
              <a:avLst/>
              <a:gdLst>
                <a:gd name="T0" fmla="*/ 170 w 224"/>
                <a:gd name="T1" fmla="*/ 6 h 176"/>
                <a:gd name="T2" fmla="*/ 162 w 224"/>
                <a:gd name="T3" fmla="*/ 10 h 176"/>
                <a:gd name="T4" fmla="*/ 152 w 224"/>
                <a:gd name="T5" fmla="*/ 18 h 176"/>
                <a:gd name="T6" fmla="*/ 144 w 224"/>
                <a:gd name="T7" fmla="*/ 22 h 176"/>
                <a:gd name="T8" fmla="*/ 134 w 224"/>
                <a:gd name="T9" fmla="*/ 34 h 176"/>
                <a:gd name="T10" fmla="*/ 128 w 224"/>
                <a:gd name="T11" fmla="*/ 46 h 176"/>
                <a:gd name="T12" fmla="*/ 122 w 224"/>
                <a:gd name="T13" fmla="*/ 46 h 176"/>
                <a:gd name="T14" fmla="*/ 114 w 224"/>
                <a:gd name="T15" fmla="*/ 40 h 176"/>
                <a:gd name="T16" fmla="*/ 102 w 224"/>
                <a:gd name="T17" fmla="*/ 42 h 176"/>
                <a:gd name="T18" fmla="*/ 98 w 224"/>
                <a:gd name="T19" fmla="*/ 46 h 176"/>
                <a:gd name="T20" fmla="*/ 94 w 224"/>
                <a:gd name="T21" fmla="*/ 54 h 176"/>
                <a:gd name="T22" fmla="*/ 80 w 224"/>
                <a:gd name="T23" fmla="*/ 66 h 176"/>
                <a:gd name="T24" fmla="*/ 66 w 224"/>
                <a:gd name="T25" fmla="*/ 68 h 176"/>
                <a:gd name="T26" fmla="*/ 64 w 224"/>
                <a:gd name="T27" fmla="*/ 62 h 176"/>
                <a:gd name="T28" fmla="*/ 68 w 224"/>
                <a:gd name="T29" fmla="*/ 56 h 176"/>
                <a:gd name="T30" fmla="*/ 64 w 224"/>
                <a:gd name="T31" fmla="*/ 38 h 176"/>
                <a:gd name="T32" fmla="*/ 56 w 224"/>
                <a:gd name="T33" fmla="*/ 32 h 176"/>
                <a:gd name="T34" fmla="*/ 54 w 224"/>
                <a:gd name="T35" fmla="*/ 78 h 176"/>
                <a:gd name="T36" fmla="*/ 50 w 224"/>
                <a:gd name="T37" fmla="*/ 82 h 176"/>
                <a:gd name="T38" fmla="*/ 28 w 224"/>
                <a:gd name="T39" fmla="*/ 82 h 176"/>
                <a:gd name="T40" fmla="*/ 24 w 224"/>
                <a:gd name="T41" fmla="*/ 80 h 176"/>
                <a:gd name="T42" fmla="*/ 22 w 224"/>
                <a:gd name="T43" fmla="*/ 70 h 176"/>
                <a:gd name="T44" fmla="*/ 18 w 224"/>
                <a:gd name="T45" fmla="*/ 68 h 176"/>
                <a:gd name="T46" fmla="*/ 0 w 224"/>
                <a:gd name="T47" fmla="*/ 82 h 176"/>
                <a:gd name="T48" fmla="*/ 20 w 224"/>
                <a:gd name="T49" fmla="*/ 160 h 176"/>
                <a:gd name="T50" fmla="*/ 38 w 224"/>
                <a:gd name="T51" fmla="*/ 172 h 176"/>
                <a:gd name="T52" fmla="*/ 70 w 224"/>
                <a:gd name="T53" fmla="*/ 172 h 176"/>
                <a:gd name="T54" fmla="*/ 100 w 224"/>
                <a:gd name="T55" fmla="*/ 164 h 176"/>
                <a:gd name="T56" fmla="*/ 128 w 224"/>
                <a:gd name="T57" fmla="*/ 160 h 176"/>
                <a:gd name="T58" fmla="*/ 146 w 224"/>
                <a:gd name="T59" fmla="*/ 150 h 176"/>
                <a:gd name="T60" fmla="*/ 154 w 224"/>
                <a:gd name="T61" fmla="*/ 142 h 176"/>
                <a:gd name="T62" fmla="*/ 166 w 224"/>
                <a:gd name="T63" fmla="*/ 126 h 176"/>
                <a:gd name="T64" fmla="*/ 186 w 224"/>
                <a:gd name="T65" fmla="*/ 104 h 176"/>
                <a:gd name="T66" fmla="*/ 190 w 224"/>
                <a:gd name="T67" fmla="*/ 96 h 176"/>
                <a:gd name="T68" fmla="*/ 198 w 224"/>
                <a:gd name="T69" fmla="*/ 88 h 176"/>
                <a:gd name="T70" fmla="*/ 202 w 224"/>
                <a:gd name="T71" fmla="*/ 84 h 176"/>
                <a:gd name="T72" fmla="*/ 212 w 224"/>
                <a:gd name="T73" fmla="*/ 76 h 176"/>
                <a:gd name="T74" fmla="*/ 216 w 224"/>
                <a:gd name="T75" fmla="*/ 70 h 176"/>
                <a:gd name="T76" fmla="*/ 222 w 224"/>
                <a:gd name="T77" fmla="*/ 58 h 176"/>
                <a:gd name="T78" fmla="*/ 216 w 224"/>
                <a:gd name="T79" fmla="*/ 52 h 176"/>
                <a:gd name="T80" fmla="*/ 214 w 224"/>
                <a:gd name="T81" fmla="*/ 44 h 176"/>
                <a:gd name="T82" fmla="*/ 210 w 224"/>
                <a:gd name="T83" fmla="*/ 32 h 176"/>
                <a:gd name="T84" fmla="*/ 210 w 224"/>
                <a:gd name="T85" fmla="*/ 26 h 176"/>
                <a:gd name="T86" fmla="*/ 208 w 224"/>
                <a:gd name="T87" fmla="*/ 8 h 176"/>
                <a:gd name="T88" fmla="*/ 176 w 224"/>
                <a:gd name="T89"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24" h="176">
                  <a:moveTo>
                    <a:pt x="176" y="0"/>
                  </a:moveTo>
                  <a:lnTo>
                    <a:pt x="174" y="4"/>
                  </a:lnTo>
                  <a:lnTo>
                    <a:pt x="170" y="6"/>
                  </a:lnTo>
                  <a:lnTo>
                    <a:pt x="166" y="8"/>
                  </a:lnTo>
                  <a:lnTo>
                    <a:pt x="164" y="10"/>
                  </a:lnTo>
                  <a:lnTo>
                    <a:pt x="162" y="10"/>
                  </a:lnTo>
                  <a:lnTo>
                    <a:pt x="160" y="14"/>
                  </a:lnTo>
                  <a:lnTo>
                    <a:pt x="158" y="16"/>
                  </a:lnTo>
                  <a:lnTo>
                    <a:pt x="152" y="18"/>
                  </a:lnTo>
                  <a:lnTo>
                    <a:pt x="148" y="20"/>
                  </a:lnTo>
                  <a:lnTo>
                    <a:pt x="146" y="20"/>
                  </a:lnTo>
                  <a:lnTo>
                    <a:pt x="144" y="22"/>
                  </a:lnTo>
                  <a:lnTo>
                    <a:pt x="140" y="24"/>
                  </a:lnTo>
                  <a:lnTo>
                    <a:pt x="136" y="28"/>
                  </a:lnTo>
                  <a:lnTo>
                    <a:pt x="134" y="34"/>
                  </a:lnTo>
                  <a:lnTo>
                    <a:pt x="132" y="38"/>
                  </a:lnTo>
                  <a:lnTo>
                    <a:pt x="130" y="42"/>
                  </a:lnTo>
                  <a:lnTo>
                    <a:pt x="128" y="46"/>
                  </a:lnTo>
                  <a:lnTo>
                    <a:pt x="128" y="48"/>
                  </a:lnTo>
                  <a:lnTo>
                    <a:pt x="124" y="48"/>
                  </a:lnTo>
                  <a:lnTo>
                    <a:pt x="122" y="46"/>
                  </a:lnTo>
                  <a:lnTo>
                    <a:pt x="120" y="44"/>
                  </a:lnTo>
                  <a:lnTo>
                    <a:pt x="118" y="44"/>
                  </a:lnTo>
                  <a:lnTo>
                    <a:pt x="114" y="40"/>
                  </a:lnTo>
                  <a:lnTo>
                    <a:pt x="110" y="40"/>
                  </a:lnTo>
                  <a:lnTo>
                    <a:pt x="106" y="40"/>
                  </a:lnTo>
                  <a:lnTo>
                    <a:pt x="102" y="42"/>
                  </a:lnTo>
                  <a:lnTo>
                    <a:pt x="100" y="42"/>
                  </a:lnTo>
                  <a:lnTo>
                    <a:pt x="98" y="44"/>
                  </a:lnTo>
                  <a:lnTo>
                    <a:pt x="98" y="46"/>
                  </a:lnTo>
                  <a:lnTo>
                    <a:pt x="96" y="50"/>
                  </a:lnTo>
                  <a:lnTo>
                    <a:pt x="94" y="52"/>
                  </a:lnTo>
                  <a:lnTo>
                    <a:pt x="94" y="54"/>
                  </a:lnTo>
                  <a:lnTo>
                    <a:pt x="94" y="56"/>
                  </a:lnTo>
                  <a:lnTo>
                    <a:pt x="88" y="62"/>
                  </a:lnTo>
                  <a:lnTo>
                    <a:pt x="80" y="66"/>
                  </a:lnTo>
                  <a:lnTo>
                    <a:pt x="74" y="68"/>
                  </a:lnTo>
                  <a:lnTo>
                    <a:pt x="70" y="68"/>
                  </a:lnTo>
                  <a:lnTo>
                    <a:pt x="66" y="68"/>
                  </a:lnTo>
                  <a:lnTo>
                    <a:pt x="64" y="68"/>
                  </a:lnTo>
                  <a:lnTo>
                    <a:pt x="62" y="64"/>
                  </a:lnTo>
                  <a:lnTo>
                    <a:pt x="64" y="62"/>
                  </a:lnTo>
                  <a:lnTo>
                    <a:pt x="66" y="58"/>
                  </a:lnTo>
                  <a:lnTo>
                    <a:pt x="66" y="58"/>
                  </a:lnTo>
                  <a:lnTo>
                    <a:pt x="68" y="56"/>
                  </a:lnTo>
                  <a:lnTo>
                    <a:pt x="68" y="50"/>
                  </a:lnTo>
                  <a:lnTo>
                    <a:pt x="66" y="44"/>
                  </a:lnTo>
                  <a:lnTo>
                    <a:pt x="64" y="38"/>
                  </a:lnTo>
                  <a:lnTo>
                    <a:pt x="60" y="36"/>
                  </a:lnTo>
                  <a:lnTo>
                    <a:pt x="58" y="34"/>
                  </a:lnTo>
                  <a:lnTo>
                    <a:pt x="56" y="32"/>
                  </a:lnTo>
                  <a:lnTo>
                    <a:pt x="54" y="32"/>
                  </a:lnTo>
                  <a:lnTo>
                    <a:pt x="54" y="78"/>
                  </a:lnTo>
                  <a:lnTo>
                    <a:pt x="54" y="78"/>
                  </a:lnTo>
                  <a:lnTo>
                    <a:pt x="54" y="80"/>
                  </a:lnTo>
                  <a:lnTo>
                    <a:pt x="52" y="80"/>
                  </a:lnTo>
                  <a:lnTo>
                    <a:pt x="50" y="82"/>
                  </a:lnTo>
                  <a:lnTo>
                    <a:pt x="46" y="82"/>
                  </a:lnTo>
                  <a:lnTo>
                    <a:pt x="38" y="82"/>
                  </a:lnTo>
                  <a:lnTo>
                    <a:pt x="28" y="82"/>
                  </a:lnTo>
                  <a:lnTo>
                    <a:pt x="26" y="82"/>
                  </a:lnTo>
                  <a:lnTo>
                    <a:pt x="26" y="82"/>
                  </a:lnTo>
                  <a:lnTo>
                    <a:pt x="24" y="80"/>
                  </a:lnTo>
                  <a:lnTo>
                    <a:pt x="24" y="80"/>
                  </a:lnTo>
                  <a:lnTo>
                    <a:pt x="22" y="76"/>
                  </a:lnTo>
                  <a:lnTo>
                    <a:pt x="22" y="70"/>
                  </a:lnTo>
                  <a:lnTo>
                    <a:pt x="20" y="70"/>
                  </a:lnTo>
                  <a:lnTo>
                    <a:pt x="20" y="68"/>
                  </a:lnTo>
                  <a:lnTo>
                    <a:pt x="18" y="68"/>
                  </a:lnTo>
                  <a:lnTo>
                    <a:pt x="16" y="68"/>
                  </a:lnTo>
                  <a:lnTo>
                    <a:pt x="12" y="78"/>
                  </a:lnTo>
                  <a:lnTo>
                    <a:pt x="0" y="82"/>
                  </a:lnTo>
                  <a:lnTo>
                    <a:pt x="8" y="110"/>
                  </a:lnTo>
                  <a:lnTo>
                    <a:pt x="20" y="126"/>
                  </a:lnTo>
                  <a:lnTo>
                    <a:pt x="20" y="160"/>
                  </a:lnTo>
                  <a:lnTo>
                    <a:pt x="20" y="162"/>
                  </a:lnTo>
                  <a:lnTo>
                    <a:pt x="28" y="168"/>
                  </a:lnTo>
                  <a:lnTo>
                    <a:pt x="38" y="172"/>
                  </a:lnTo>
                  <a:lnTo>
                    <a:pt x="56" y="176"/>
                  </a:lnTo>
                  <a:lnTo>
                    <a:pt x="60" y="176"/>
                  </a:lnTo>
                  <a:lnTo>
                    <a:pt x="70" y="172"/>
                  </a:lnTo>
                  <a:lnTo>
                    <a:pt x="82" y="166"/>
                  </a:lnTo>
                  <a:lnTo>
                    <a:pt x="92" y="164"/>
                  </a:lnTo>
                  <a:lnTo>
                    <a:pt x="100" y="164"/>
                  </a:lnTo>
                  <a:lnTo>
                    <a:pt x="104" y="164"/>
                  </a:lnTo>
                  <a:lnTo>
                    <a:pt x="116" y="164"/>
                  </a:lnTo>
                  <a:lnTo>
                    <a:pt x="128" y="160"/>
                  </a:lnTo>
                  <a:lnTo>
                    <a:pt x="142" y="154"/>
                  </a:lnTo>
                  <a:lnTo>
                    <a:pt x="144" y="152"/>
                  </a:lnTo>
                  <a:lnTo>
                    <a:pt x="146" y="150"/>
                  </a:lnTo>
                  <a:lnTo>
                    <a:pt x="148" y="148"/>
                  </a:lnTo>
                  <a:lnTo>
                    <a:pt x="152" y="144"/>
                  </a:lnTo>
                  <a:lnTo>
                    <a:pt x="154" y="142"/>
                  </a:lnTo>
                  <a:lnTo>
                    <a:pt x="156" y="138"/>
                  </a:lnTo>
                  <a:lnTo>
                    <a:pt x="158" y="136"/>
                  </a:lnTo>
                  <a:lnTo>
                    <a:pt x="166" y="126"/>
                  </a:lnTo>
                  <a:lnTo>
                    <a:pt x="174" y="116"/>
                  </a:lnTo>
                  <a:lnTo>
                    <a:pt x="182" y="108"/>
                  </a:lnTo>
                  <a:lnTo>
                    <a:pt x="186" y="104"/>
                  </a:lnTo>
                  <a:lnTo>
                    <a:pt x="186" y="102"/>
                  </a:lnTo>
                  <a:lnTo>
                    <a:pt x="188" y="100"/>
                  </a:lnTo>
                  <a:lnTo>
                    <a:pt x="190" y="96"/>
                  </a:lnTo>
                  <a:lnTo>
                    <a:pt x="194" y="94"/>
                  </a:lnTo>
                  <a:lnTo>
                    <a:pt x="196" y="90"/>
                  </a:lnTo>
                  <a:lnTo>
                    <a:pt x="198" y="88"/>
                  </a:lnTo>
                  <a:lnTo>
                    <a:pt x="198" y="86"/>
                  </a:lnTo>
                  <a:lnTo>
                    <a:pt x="200" y="86"/>
                  </a:lnTo>
                  <a:lnTo>
                    <a:pt x="202" y="84"/>
                  </a:lnTo>
                  <a:lnTo>
                    <a:pt x="206" y="82"/>
                  </a:lnTo>
                  <a:lnTo>
                    <a:pt x="208" y="80"/>
                  </a:lnTo>
                  <a:lnTo>
                    <a:pt x="212" y="76"/>
                  </a:lnTo>
                  <a:lnTo>
                    <a:pt x="214" y="74"/>
                  </a:lnTo>
                  <a:lnTo>
                    <a:pt x="216" y="72"/>
                  </a:lnTo>
                  <a:lnTo>
                    <a:pt x="216" y="70"/>
                  </a:lnTo>
                  <a:lnTo>
                    <a:pt x="218" y="68"/>
                  </a:lnTo>
                  <a:lnTo>
                    <a:pt x="220" y="62"/>
                  </a:lnTo>
                  <a:lnTo>
                    <a:pt x="222" y="58"/>
                  </a:lnTo>
                  <a:lnTo>
                    <a:pt x="224" y="54"/>
                  </a:lnTo>
                  <a:lnTo>
                    <a:pt x="224" y="52"/>
                  </a:lnTo>
                  <a:lnTo>
                    <a:pt x="216" y="52"/>
                  </a:lnTo>
                  <a:lnTo>
                    <a:pt x="214" y="52"/>
                  </a:lnTo>
                  <a:lnTo>
                    <a:pt x="214" y="48"/>
                  </a:lnTo>
                  <a:lnTo>
                    <a:pt x="214" y="44"/>
                  </a:lnTo>
                  <a:lnTo>
                    <a:pt x="214" y="40"/>
                  </a:lnTo>
                  <a:lnTo>
                    <a:pt x="212" y="36"/>
                  </a:lnTo>
                  <a:lnTo>
                    <a:pt x="210" y="32"/>
                  </a:lnTo>
                  <a:lnTo>
                    <a:pt x="208" y="30"/>
                  </a:lnTo>
                  <a:lnTo>
                    <a:pt x="208" y="30"/>
                  </a:lnTo>
                  <a:lnTo>
                    <a:pt x="210" y="26"/>
                  </a:lnTo>
                  <a:lnTo>
                    <a:pt x="210" y="20"/>
                  </a:lnTo>
                  <a:lnTo>
                    <a:pt x="208" y="14"/>
                  </a:lnTo>
                  <a:lnTo>
                    <a:pt x="208" y="8"/>
                  </a:lnTo>
                  <a:lnTo>
                    <a:pt x="204" y="4"/>
                  </a:lnTo>
                  <a:lnTo>
                    <a:pt x="202" y="0"/>
                  </a:lnTo>
                  <a:lnTo>
                    <a:pt x="176"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27" name="Freeform 485"/>
            <p:cNvSpPr/>
            <p:nvPr/>
          </p:nvSpPr>
          <p:spPr bwMode="gray">
            <a:xfrm>
              <a:off x="1520175" y="5331330"/>
              <a:ext cx="25920" cy="51804"/>
            </a:xfrm>
            <a:custGeom>
              <a:avLst/>
              <a:gdLst>
                <a:gd name="T0" fmla="*/ 4 w 14"/>
                <a:gd name="T1" fmla="*/ 2 h 28"/>
                <a:gd name="T2" fmla="*/ 4 w 14"/>
                <a:gd name="T3" fmla="*/ 2 h 28"/>
                <a:gd name="T4" fmla="*/ 6 w 14"/>
                <a:gd name="T5" fmla="*/ 2 h 28"/>
                <a:gd name="T6" fmla="*/ 6 w 14"/>
                <a:gd name="T7" fmla="*/ 0 h 28"/>
                <a:gd name="T8" fmla="*/ 6 w 14"/>
                <a:gd name="T9" fmla="*/ 2 h 28"/>
                <a:gd name="T10" fmla="*/ 8 w 14"/>
                <a:gd name="T11" fmla="*/ 2 h 28"/>
                <a:gd name="T12" fmla="*/ 8 w 14"/>
                <a:gd name="T13" fmla="*/ 4 h 28"/>
                <a:gd name="T14" fmla="*/ 10 w 14"/>
                <a:gd name="T15" fmla="*/ 6 h 28"/>
                <a:gd name="T16" fmla="*/ 12 w 14"/>
                <a:gd name="T17" fmla="*/ 10 h 28"/>
                <a:gd name="T18" fmla="*/ 12 w 14"/>
                <a:gd name="T19" fmla="*/ 14 h 28"/>
                <a:gd name="T20" fmla="*/ 14 w 14"/>
                <a:gd name="T21" fmla="*/ 22 h 28"/>
                <a:gd name="T22" fmla="*/ 12 w 14"/>
                <a:gd name="T23" fmla="*/ 24 h 28"/>
                <a:gd name="T24" fmla="*/ 12 w 14"/>
                <a:gd name="T25" fmla="*/ 24 h 28"/>
                <a:gd name="T26" fmla="*/ 10 w 14"/>
                <a:gd name="T27" fmla="*/ 26 h 28"/>
                <a:gd name="T28" fmla="*/ 6 w 14"/>
                <a:gd name="T29" fmla="*/ 28 h 28"/>
                <a:gd name="T30" fmla="*/ 4 w 14"/>
                <a:gd name="T31" fmla="*/ 26 h 28"/>
                <a:gd name="T32" fmla="*/ 2 w 14"/>
                <a:gd name="T33" fmla="*/ 24 h 28"/>
                <a:gd name="T34" fmla="*/ 2 w 14"/>
                <a:gd name="T35" fmla="*/ 22 h 28"/>
                <a:gd name="T36" fmla="*/ 0 w 14"/>
                <a:gd name="T37" fmla="*/ 18 h 28"/>
                <a:gd name="T38" fmla="*/ 0 w 14"/>
                <a:gd name="T39" fmla="*/ 14 h 28"/>
                <a:gd name="T40" fmla="*/ 0 w 14"/>
                <a:gd name="T41" fmla="*/ 8 h 28"/>
                <a:gd name="T42" fmla="*/ 4 w 14"/>
                <a:gd name="T43" fmla="*/ 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 h="28">
                  <a:moveTo>
                    <a:pt x="4" y="2"/>
                  </a:moveTo>
                  <a:lnTo>
                    <a:pt x="4" y="2"/>
                  </a:lnTo>
                  <a:lnTo>
                    <a:pt x="6" y="2"/>
                  </a:lnTo>
                  <a:lnTo>
                    <a:pt x="6" y="0"/>
                  </a:lnTo>
                  <a:lnTo>
                    <a:pt x="6" y="2"/>
                  </a:lnTo>
                  <a:lnTo>
                    <a:pt x="8" y="2"/>
                  </a:lnTo>
                  <a:lnTo>
                    <a:pt x="8" y="4"/>
                  </a:lnTo>
                  <a:lnTo>
                    <a:pt x="10" y="6"/>
                  </a:lnTo>
                  <a:lnTo>
                    <a:pt x="12" y="10"/>
                  </a:lnTo>
                  <a:lnTo>
                    <a:pt x="12" y="14"/>
                  </a:lnTo>
                  <a:lnTo>
                    <a:pt x="14" y="22"/>
                  </a:lnTo>
                  <a:lnTo>
                    <a:pt x="12" y="24"/>
                  </a:lnTo>
                  <a:lnTo>
                    <a:pt x="12" y="24"/>
                  </a:lnTo>
                  <a:lnTo>
                    <a:pt x="10" y="26"/>
                  </a:lnTo>
                  <a:lnTo>
                    <a:pt x="6" y="28"/>
                  </a:lnTo>
                  <a:lnTo>
                    <a:pt x="4" y="26"/>
                  </a:lnTo>
                  <a:lnTo>
                    <a:pt x="2" y="24"/>
                  </a:lnTo>
                  <a:lnTo>
                    <a:pt x="2" y="22"/>
                  </a:lnTo>
                  <a:lnTo>
                    <a:pt x="0" y="18"/>
                  </a:lnTo>
                  <a:lnTo>
                    <a:pt x="0" y="14"/>
                  </a:lnTo>
                  <a:lnTo>
                    <a:pt x="0" y="8"/>
                  </a:lnTo>
                  <a:lnTo>
                    <a:pt x="4" y="2"/>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28" name="Freeform 486"/>
            <p:cNvSpPr/>
            <p:nvPr/>
          </p:nvSpPr>
          <p:spPr bwMode="gray">
            <a:xfrm>
              <a:off x="1412794" y="5416437"/>
              <a:ext cx="40731" cy="48104"/>
            </a:xfrm>
            <a:custGeom>
              <a:avLst/>
              <a:gdLst>
                <a:gd name="T0" fmla="*/ 0 w 22"/>
                <a:gd name="T1" fmla="*/ 12 h 26"/>
                <a:gd name="T2" fmla="*/ 4 w 22"/>
                <a:gd name="T3" fmla="*/ 6 h 26"/>
                <a:gd name="T4" fmla="*/ 4 w 22"/>
                <a:gd name="T5" fmla="*/ 6 h 26"/>
                <a:gd name="T6" fmla="*/ 4 w 22"/>
                <a:gd name="T7" fmla="*/ 6 h 26"/>
                <a:gd name="T8" fmla="*/ 4 w 22"/>
                <a:gd name="T9" fmla="*/ 4 h 26"/>
                <a:gd name="T10" fmla="*/ 6 w 22"/>
                <a:gd name="T11" fmla="*/ 2 h 26"/>
                <a:gd name="T12" fmla="*/ 8 w 22"/>
                <a:gd name="T13" fmla="*/ 2 h 26"/>
                <a:gd name="T14" fmla="*/ 12 w 22"/>
                <a:gd name="T15" fmla="*/ 0 h 26"/>
                <a:gd name="T16" fmla="*/ 22 w 22"/>
                <a:gd name="T17" fmla="*/ 8 h 26"/>
                <a:gd name="T18" fmla="*/ 16 w 22"/>
                <a:gd name="T19" fmla="*/ 18 h 26"/>
                <a:gd name="T20" fmla="*/ 14 w 22"/>
                <a:gd name="T21" fmla="*/ 20 h 26"/>
                <a:gd name="T22" fmla="*/ 14 w 22"/>
                <a:gd name="T23" fmla="*/ 22 h 26"/>
                <a:gd name="T24" fmla="*/ 12 w 22"/>
                <a:gd name="T25" fmla="*/ 24 h 26"/>
                <a:gd name="T26" fmla="*/ 12 w 22"/>
                <a:gd name="T27" fmla="*/ 26 h 26"/>
                <a:gd name="T28" fmla="*/ 8 w 22"/>
                <a:gd name="T29" fmla="*/ 26 h 26"/>
                <a:gd name="T30" fmla="*/ 0 w 22"/>
                <a:gd name="T31" fmla="*/ 12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 h="26">
                  <a:moveTo>
                    <a:pt x="0" y="12"/>
                  </a:moveTo>
                  <a:lnTo>
                    <a:pt x="4" y="6"/>
                  </a:lnTo>
                  <a:lnTo>
                    <a:pt x="4" y="6"/>
                  </a:lnTo>
                  <a:lnTo>
                    <a:pt x="4" y="6"/>
                  </a:lnTo>
                  <a:lnTo>
                    <a:pt x="4" y="4"/>
                  </a:lnTo>
                  <a:lnTo>
                    <a:pt x="6" y="2"/>
                  </a:lnTo>
                  <a:lnTo>
                    <a:pt x="8" y="2"/>
                  </a:lnTo>
                  <a:lnTo>
                    <a:pt x="12" y="0"/>
                  </a:lnTo>
                  <a:lnTo>
                    <a:pt x="22" y="8"/>
                  </a:lnTo>
                  <a:lnTo>
                    <a:pt x="16" y="18"/>
                  </a:lnTo>
                  <a:lnTo>
                    <a:pt x="14" y="20"/>
                  </a:lnTo>
                  <a:lnTo>
                    <a:pt x="14" y="22"/>
                  </a:lnTo>
                  <a:lnTo>
                    <a:pt x="12" y="24"/>
                  </a:lnTo>
                  <a:lnTo>
                    <a:pt x="12" y="26"/>
                  </a:lnTo>
                  <a:lnTo>
                    <a:pt x="8" y="26"/>
                  </a:lnTo>
                  <a:lnTo>
                    <a:pt x="0" y="12"/>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29" name="Freeform 487"/>
            <p:cNvSpPr/>
            <p:nvPr/>
          </p:nvSpPr>
          <p:spPr bwMode="gray">
            <a:xfrm>
              <a:off x="1390577" y="5098211"/>
              <a:ext cx="185140" cy="177614"/>
            </a:xfrm>
            <a:custGeom>
              <a:avLst/>
              <a:gdLst>
                <a:gd name="T0" fmla="*/ 18 w 100"/>
                <a:gd name="T1" fmla="*/ 26 h 96"/>
                <a:gd name="T2" fmla="*/ 34 w 100"/>
                <a:gd name="T3" fmla="*/ 16 h 96"/>
                <a:gd name="T4" fmla="*/ 36 w 100"/>
                <a:gd name="T5" fmla="*/ 10 h 96"/>
                <a:gd name="T6" fmla="*/ 78 w 100"/>
                <a:gd name="T7" fmla="*/ 8 h 96"/>
                <a:gd name="T8" fmla="*/ 100 w 100"/>
                <a:gd name="T9" fmla="*/ 18 h 96"/>
                <a:gd name="T10" fmla="*/ 100 w 100"/>
                <a:gd name="T11" fmla="*/ 48 h 96"/>
                <a:gd name="T12" fmla="*/ 90 w 100"/>
                <a:gd name="T13" fmla="*/ 76 h 96"/>
                <a:gd name="T14" fmla="*/ 72 w 100"/>
                <a:gd name="T15" fmla="*/ 92 h 96"/>
                <a:gd name="T16" fmla="*/ 42 w 100"/>
                <a:gd name="T17" fmla="*/ 96 h 96"/>
                <a:gd name="T18" fmla="*/ 40 w 100"/>
                <a:gd name="T19" fmla="*/ 94 h 96"/>
                <a:gd name="T20" fmla="*/ 34 w 100"/>
                <a:gd name="T21" fmla="*/ 88 h 96"/>
                <a:gd name="T22" fmla="*/ 32 w 100"/>
                <a:gd name="T23" fmla="*/ 88 h 96"/>
                <a:gd name="T24" fmla="*/ 28 w 100"/>
                <a:gd name="T25" fmla="*/ 86 h 96"/>
                <a:gd name="T26" fmla="*/ 26 w 100"/>
                <a:gd name="T27" fmla="*/ 80 h 96"/>
                <a:gd name="T28" fmla="*/ 20 w 100"/>
                <a:gd name="T29" fmla="*/ 74 h 96"/>
                <a:gd name="T30" fmla="*/ 20 w 100"/>
                <a:gd name="T31" fmla="*/ 74 h 96"/>
                <a:gd name="T32" fmla="*/ 18 w 100"/>
                <a:gd name="T33" fmla="*/ 68 h 96"/>
                <a:gd name="T34" fmla="*/ 12 w 100"/>
                <a:gd name="T35" fmla="*/ 58 h 96"/>
                <a:gd name="T36" fmla="*/ 4 w 100"/>
                <a:gd name="T37" fmla="*/ 46 h 96"/>
                <a:gd name="T38" fmla="*/ 0 w 100"/>
                <a:gd name="T39" fmla="*/ 28 h 96"/>
                <a:gd name="T40" fmla="*/ 2 w 100"/>
                <a:gd name="T41" fmla="*/ 38 h 96"/>
                <a:gd name="T42" fmla="*/ 6 w 100"/>
                <a:gd name="T43" fmla="*/ 50 h 96"/>
                <a:gd name="T44" fmla="*/ 10 w 100"/>
                <a:gd name="T45" fmla="*/ 56 h 96"/>
                <a:gd name="T46" fmla="*/ 12 w 100"/>
                <a:gd name="T47" fmla="*/ 58 h 96"/>
                <a:gd name="T48" fmla="*/ 16 w 100"/>
                <a:gd name="T49" fmla="*/ 64 h 96"/>
                <a:gd name="T50" fmla="*/ 20 w 100"/>
                <a:gd name="T51" fmla="*/ 72 h 96"/>
                <a:gd name="T52" fmla="*/ 20 w 100"/>
                <a:gd name="T53" fmla="*/ 74 h 96"/>
                <a:gd name="T54" fmla="*/ 26 w 100"/>
                <a:gd name="T55" fmla="*/ 80 h 96"/>
                <a:gd name="T56" fmla="*/ 28 w 100"/>
                <a:gd name="T57" fmla="*/ 86 h 96"/>
                <a:gd name="T58" fmla="*/ 32 w 100"/>
                <a:gd name="T59" fmla="*/ 88 h 96"/>
                <a:gd name="T60" fmla="*/ 34 w 100"/>
                <a:gd name="T61" fmla="*/ 88 h 96"/>
                <a:gd name="T62" fmla="*/ 40 w 100"/>
                <a:gd name="T63" fmla="*/ 94 h 96"/>
                <a:gd name="T64" fmla="*/ 42 w 100"/>
                <a:gd name="T65"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 h="96">
                  <a:moveTo>
                    <a:pt x="0" y="26"/>
                  </a:moveTo>
                  <a:lnTo>
                    <a:pt x="18" y="26"/>
                  </a:lnTo>
                  <a:lnTo>
                    <a:pt x="30" y="22"/>
                  </a:lnTo>
                  <a:lnTo>
                    <a:pt x="34" y="16"/>
                  </a:lnTo>
                  <a:lnTo>
                    <a:pt x="36" y="12"/>
                  </a:lnTo>
                  <a:lnTo>
                    <a:pt x="36" y="10"/>
                  </a:lnTo>
                  <a:lnTo>
                    <a:pt x="78" y="0"/>
                  </a:lnTo>
                  <a:lnTo>
                    <a:pt x="78" y="8"/>
                  </a:lnTo>
                  <a:lnTo>
                    <a:pt x="88" y="12"/>
                  </a:lnTo>
                  <a:lnTo>
                    <a:pt x="100" y="18"/>
                  </a:lnTo>
                  <a:lnTo>
                    <a:pt x="98" y="32"/>
                  </a:lnTo>
                  <a:lnTo>
                    <a:pt x="100" y="48"/>
                  </a:lnTo>
                  <a:lnTo>
                    <a:pt x="98" y="64"/>
                  </a:lnTo>
                  <a:lnTo>
                    <a:pt x="90" y="76"/>
                  </a:lnTo>
                  <a:lnTo>
                    <a:pt x="78" y="86"/>
                  </a:lnTo>
                  <a:lnTo>
                    <a:pt x="72" y="92"/>
                  </a:lnTo>
                  <a:lnTo>
                    <a:pt x="70" y="96"/>
                  </a:lnTo>
                  <a:lnTo>
                    <a:pt x="42" y="96"/>
                  </a:lnTo>
                  <a:lnTo>
                    <a:pt x="42" y="96"/>
                  </a:lnTo>
                  <a:lnTo>
                    <a:pt x="40" y="94"/>
                  </a:lnTo>
                  <a:lnTo>
                    <a:pt x="38" y="90"/>
                  </a:lnTo>
                  <a:lnTo>
                    <a:pt x="34" y="88"/>
                  </a:lnTo>
                  <a:lnTo>
                    <a:pt x="34" y="88"/>
                  </a:lnTo>
                  <a:lnTo>
                    <a:pt x="32" y="88"/>
                  </a:lnTo>
                  <a:lnTo>
                    <a:pt x="30" y="88"/>
                  </a:lnTo>
                  <a:lnTo>
                    <a:pt x="28" y="86"/>
                  </a:lnTo>
                  <a:lnTo>
                    <a:pt x="26" y="84"/>
                  </a:lnTo>
                  <a:lnTo>
                    <a:pt x="26" y="80"/>
                  </a:lnTo>
                  <a:lnTo>
                    <a:pt x="24" y="76"/>
                  </a:lnTo>
                  <a:lnTo>
                    <a:pt x="20" y="74"/>
                  </a:lnTo>
                  <a:lnTo>
                    <a:pt x="20" y="74"/>
                  </a:lnTo>
                  <a:lnTo>
                    <a:pt x="20" y="74"/>
                  </a:lnTo>
                  <a:lnTo>
                    <a:pt x="20" y="72"/>
                  </a:lnTo>
                  <a:lnTo>
                    <a:pt x="18" y="68"/>
                  </a:lnTo>
                  <a:lnTo>
                    <a:pt x="16" y="64"/>
                  </a:lnTo>
                  <a:lnTo>
                    <a:pt x="12" y="58"/>
                  </a:lnTo>
                  <a:lnTo>
                    <a:pt x="8" y="52"/>
                  </a:lnTo>
                  <a:lnTo>
                    <a:pt x="4" y="46"/>
                  </a:lnTo>
                  <a:lnTo>
                    <a:pt x="0" y="26"/>
                  </a:lnTo>
                  <a:lnTo>
                    <a:pt x="0" y="28"/>
                  </a:lnTo>
                  <a:lnTo>
                    <a:pt x="2" y="32"/>
                  </a:lnTo>
                  <a:lnTo>
                    <a:pt x="2" y="38"/>
                  </a:lnTo>
                  <a:lnTo>
                    <a:pt x="4" y="44"/>
                  </a:lnTo>
                  <a:lnTo>
                    <a:pt x="6" y="50"/>
                  </a:lnTo>
                  <a:lnTo>
                    <a:pt x="8" y="54"/>
                  </a:lnTo>
                  <a:lnTo>
                    <a:pt x="10" y="56"/>
                  </a:lnTo>
                  <a:lnTo>
                    <a:pt x="10" y="56"/>
                  </a:lnTo>
                  <a:lnTo>
                    <a:pt x="12" y="58"/>
                  </a:lnTo>
                  <a:lnTo>
                    <a:pt x="14" y="62"/>
                  </a:lnTo>
                  <a:lnTo>
                    <a:pt x="16" y="64"/>
                  </a:lnTo>
                  <a:lnTo>
                    <a:pt x="18" y="68"/>
                  </a:lnTo>
                  <a:lnTo>
                    <a:pt x="20" y="72"/>
                  </a:lnTo>
                  <a:lnTo>
                    <a:pt x="20" y="74"/>
                  </a:lnTo>
                  <a:lnTo>
                    <a:pt x="20" y="74"/>
                  </a:lnTo>
                  <a:lnTo>
                    <a:pt x="24" y="76"/>
                  </a:lnTo>
                  <a:lnTo>
                    <a:pt x="26" y="80"/>
                  </a:lnTo>
                  <a:lnTo>
                    <a:pt x="28" y="84"/>
                  </a:lnTo>
                  <a:lnTo>
                    <a:pt x="28" y="86"/>
                  </a:lnTo>
                  <a:lnTo>
                    <a:pt x="30" y="88"/>
                  </a:lnTo>
                  <a:lnTo>
                    <a:pt x="32" y="88"/>
                  </a:lnTo>
                  <a:lnTo>
                    <a:pt x="34" y="88"/>
                  </a:lnTo>
                  <a:lnTo>
                    <a:pt x="34" y="88"/>
                  </a:lnTo>
                  <a:lnTo>
                    <a:pt x="38" y="90"/>
                  </a:lnTo>
                  <a:lnTo>
                    <a:pt x="40" y="94"/>
                  </a:lnTo>
                  <a:lnTo>
                    <a:pt x="42" y="96"/>
                  </a:lnTo>
                  <a:lnTo>
                    <a:pt x="42" y="96"/>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30" name="Freeform 488"/>
            <p:cNvSpPr/>
            <p:nvPr/>
          </p:nvSpPr>
          <p:spPr bwMode="gray">
            <a:xfrm>
              <a:off x="472284" y="4062127"/>
              <a:ext cx="388793" cy="370030"/>
            </a:xfrm>
            <a:custGeom>
              <a:avLst/>
              <a:gdLst>
                <a:gd name="T0" fmla="*/ 74 w 210"/>
                <a:gd name="T1" fmla="*/ 0 h 200"/>
                <a:gd name="T2" fmla="*/ 74 w 210"/>
                <a:gd name="T3" fmla="*/ 0 h 200"/>
                <a:gd name="T4" fmla="*/ 72 w 210"/>
                <a:gd name="T5" fmla="*/ 2 h 200"/>
                <a:gd name="T6" fmla="*/ 78 w 210"/>
                <a:gd name="T7" fmla="*/ 114 h 200"/>
                <a:gd name="T8" fmla="*/ 80 w 210"/>
                <a:gd name="T9" fmla="*/ 120 h 200"/>
                <a:gd name="T10" fmla="*/ 82 w 210"/>
                <a:gd name="T11" fmla="*/ 128 h 200"/>
                <a:gd name="T12" fmla="*/ 24 w 210"/>
                <a:gd name="T13" fmla="*/ 130 h 200"/>
                <a:gd name="T14" fmla="*/ 22 w 210"/>
                <a:gd name="T15" fmla="*/ 132 h 200"/>
                <a:gd name="T16" fmla="*/ 18 w 210"/>
                <a:gd name="T17" fmla="*/ 134 h 200"/>
                <a:gd name="T18" fmla="*/ 16 w 210"/>
                <a:gd name="T19" fmla="*/ 132 h 200"/>
                <a:gd name="T20" fmla="*/ 14 w 210"/>
                <a:gd name="T21" fmla="*/ 132 h 200"/>
                <a:gd name="T22" fmla="*/ 12 w 210"/>
                <a:gd name="T23" fmla="*/ 136 h 200"/>
                <a:gd name="T24" fmla="*/ 12 w 210"/>
                <a:gd name="T25" fmla="*/ 140 h 200"/>
                <a:gd name="T26" fmla="*/ 10 w 210"/>
                <a:gd name="T27" fmla="*/ 144 h 200"/>
                <a:gd name="T28" fmla="*/ 8 w 210"/>
                <a:gd name="T29" fmla="*/ 146 h 200"/>
                <a:gd name="T30" fmla="*/ 6 w 210"/>
                <a:gd name="T31" fmla="*/ 150 h 200"/>
                <a:gd name="T32" fmla="*/ 2 w 210"/>
                <a:gd name="T33" fmla="*/ 154 h 200"/>
                <a:gd name="T34" fmla="*/ 0 w 210"/>
                <a:gd name="T35" fmla="*/ 156 h 200"/>
                <a:gd name="T36" fmla="*/ 0 w 210"/>
                <a:gd name="T37" fmla="*/ 164 h 200"/>
                <a:gd name="T38" fmla="*/ 2 w 210"/>
                <a:gd name="T39" fmla="*/ 172 h 200"/>
                <a:gd name="T40" fmla="*/ 2 w 210"/>
                <a:gd name="T41" fmla="*/ 174 h 200"/>
                <a:gd name="T42" fmla="*/ 4 w 210"/>
                <a:gd name="T43" fmla="*/ 176 h 200"/>
                <a:gd name="T44" fmla="*/ 10 w 210"/>
                <a:gd name="T45" fmla="*/ 178 h 200"/>
                <a:gd name="T46" fmla="*/ 14 w 210"/>
                <a:gd name="T47" fmla="*/ 180 h 200"/>
                <a:gd name="T48" fmla="*/ 22 w 210"/>
                <a:gd name="T49" fmla="*/ 182 h 200"/>
                <a:gd name="T50" fmla="*/ 24 w 210"/>
                <a:gd name="T51" fmla="*/ 182 h 200"/>
                <a:gd name="T52" fmla="*/ 30 w 210"/>
                <a:gd name="T53" fmla="*/ 182 h 200"/>
                <a:gd name="T54" fmla="*/ 30 w 210"/>
                <a:gd name="T55" fmla="*/ 176 h 200"/>
                <a:gd name="T56" fmla="*/ 32 w 210"/>
                <a:gd name="T57" fmla="*/ 176 h 200"/>
                <a:gd name="T58" fmla="*/ 38 w 210"/>
                <a:gd name="T59" fmla="*/ 174 h 200"/>
                <a:gd name="T60" fmla="*/ 44 w 210"/>
                <a:gd name="T61" fmla="*/ 178 h 200"/>
                <a:gd name="T62" fmla="*/ 44 w 210"/>
                <a:gd name="T63" fmla="*/ 182 h 200"/>
                <a:gd name="T64" fmla="*/ 48 w 210"/>
                <a:gd name="T65" fmla="*/ 190 h 200"/>
                <a:gd name="T66" fmla="*/ 56 w 210"/>
                <a:gd name="T67" fmla="*/ 198 h 200"/>
                <a:gd name="T68" fmla="*/ 60 w 210"/>
                <a:gd name="T69" fmla="*/ 200 h 200"/>
                <a:gd name="T70" fmla="*/ 70 w 210"/>
                <a:gd name="T71" fmla="*/ 198 h 200"/>
                <a:gd name="T72" fmla="*/ 74 w 210"/>
                <a:gd name="T73" fmla="*/ 196 h 200"/>
                <a:gd name="T74" fmla="*/ 78 w 210"/>
                <a:gd name="T75" fmla="*/ 192 h 200"/>
                <a:gd name="T76" fmla="*/ 84 w 210"/>
                <a:gd name="T77" fmla="*/ 196 h 200"/>
                <a:gd name="T78" fmla="*/ 86 w 210"/>
                <a:gd name="T79" fmla="*/ 196 h 200"/>
                <a:gd name="T80" fmla="*/ 90 w 210"/>
                <a:gd name="T81" fmla="*/ 196 h 200"/>
                <a:gd name="T82" fmla="*/ 92 w 210"/>
                <a:gd name="T83" fmla="*/ 194 h 200"/>
                <a:gd name="T84" fmla="*/ 94 w 210"/>
                <a:gd name="T85" fmla="*/ 186 h 200"/>
                <a:gd name="T86" fmla="*/ 98 w 210"/>
                <a:gd name="T87" fmla="*/ 176 h 200"/>
                <a:gd name="T88" fmla="*/ 102 w 210"/>
                <a:gd name="T89" fmla="*/ 170 h 200"/>
                <a:gd name="T90" fmla="*/ 106 w 210"/>
                <a:gd name="T91" fmla="*/ 166 h 200"/>
                <a:gd name="T92" fmla="*/ 114 w 210"/>
                <a:gd name="T93" fmla="*/ 164 h 200"/>
                <a:gd name="T94" fmla="*/ 130 w 210"/>
                <a:gd name="T95" fmla="*/ 162 h 200"/>
                <a:gd name="T96" fmla="*/ 148 w 210"/>
                <a:gd name="T97" fmla="*/ 156 h 200"/>
                <a:gd name="T98" fmla="*/ 154 w 210"/>
                <a:gd name="T99" fmla="*/ 150 h 200"/>
                <a:gd name="T100" fmla="*/ 162 w 210"/>
                <a:gd name="T101" fmla="*/ 150 h 200"/>
                <a:gd name="T102" fmla="*/ 176 w 210"/>
                <a:gd name="T103" fmla="*/ 148 h 200"/>
                <a:gd name="T104" fmla="*/ 180 w 210"/>
                <a:gd name="T105" fmla="*/ 148 h 200"/>
                <a:gd name="T106" fmla="*/ 186 w 210"/>
                <a:gd name="T107" fmla="*/ 142 h 200"/>
                <a:gd name="T108" fmla="*/ 196 w 210"/>
                <a:gd name="T109" fmla="*/ 132 h 200"/>
                <a:gd name="T110" fmla="*/ 202 w 210"/>
                <a:gd name="T111" fmla="*/ 120 h 200"/>
                <a:gd name="T112" fmla="*/ 208 w 210"/>
                <a:gd name="T113" fmla="*/ 92 h 200"/>
                <a:gd name="T114" fmla="*/ 202 w 210"/>
                <a:gd name="T115" fmla="*/ 74 h 200"/>
                <a:gd name="T116" fmla="*/ 170 w 210"/>
                <a:gd name="T117" fmla="*/ 58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10" h="200">
                  <a:moveTo>
                    <a:pt x="94" y="0"/>
                  </a:moveTo>
                  <a:lnTo>
                    <a:pt x="74" y="0"/>
                  </a:lnTo>
                  <a:lnTo>
                    <a:pt x="74" y="0"/>
                  </a:lnTo>
                  <a:lnTo>
                    <a:pt x="74" y="0"/>
                  </a:lnTo>
                  <a:lnTo>
                    <a:pt x="72" y="0"/>
                  </a:lnTo>
                  <a:lnTo>
                    <a:pt x="72" y="2"/>
                  </a:lnTo>
                  <a:lnTo>
                    <a:pt x="78" y="114"/>
                  </a:lnTo>
                  <a:lnTo>
                    <a:pt x="78" y="114"/>
                  </a:lnTo>
                  <a:lnTo>
                    <a:pt x="80" y="118"/>
                  </a:lnTo>
                  <a:lnTo>
                    <a:pt x="80" y="120"/>
                  </a:lnTo>
                  <a:lnTo>
                    <a:pt x="82" y="124"/>
                  </a:lnTo>
                  <a:lnTo>
                    <a:pt x="82" y="128"/>
                  </a:lnTo>
                  <a:lnTo>
                    <a:pt x="76" y="136"/>
                  </a:lnTo>
                  <a:lnTo>
                    <a:pt x="24" y="130"/>
                  </a:lnTo>
                  <a:lnTo>
                    <a:pt x="24" y="130"/>
                  </a:lnTo>
                  <a:lnTo>
                    <a:pt x="22" y="132"/>
                  </a:lnTo>
                  <a:lnTo>
                    <a:pt x="20" y="134"/>
                  </a:lnTo>
                  <a:lnTo>
                    <a:pt x="18" y="134"/>
                  </a:lnTo>
                  <a:lnTo>
                    <a:pt x="16" y="132"/>
                  </a:lnTo>
                  <a:lnTo>
                    <a:pt x="16" y="132"/>
                  </a:lnTo>
                  <a:lnTo>
                    <a:pt x="16" y="132"/>
                  </a:lnTo>
                  <a:lnTo>
                    <a:pt x="14" y="132"/>
                  </a:lnTo>
                  <a:lnTo>
                    <a:pt x="12" y="134"/>
                  </a:lnTo>
                  <a:lnTo>
                    <a:pt x="12" y="136"/>
                  </a:lnTo>
                  <a:lnTo>
                    <a:pt x="12" y="138"/>
                  </a:lnTo>
                  <a:lnTo>
                    <a:pt x="12" y="140"/>
                  </a:lnTo>
                  <a:lnTo>
                    <a:pt x="12" y="144"/>
                  </a:lnTo>
                  <a:lnTo>
                    <a:pt x="10" y="144"/>
                  </a:lnTo>
                  <a:lnTo>
                    <a:pt x="8" y="144"/>
                  </a:lnTo>
                  <a:lnTo>
                    <a:pt x="8" y="146"/>
                  </a:lnTo>
                  <a:lnTo>
                    <a:pt x="8" y="148"/>
                  </a:lnTo>
                  <a:lnTo>
                    <a:pt x="6" y="150"/>
                  </a:lnTo>
                  <a:lnTo>
                    <a:pt x="4" y="154"/>
                  </a:lnTo>
                  <a:lnTo>
                    <a:pt x="2" y="154"/>
                  </a:lnTo>
                  <a:lnTo>
                    <a:pt x="0" y="154"/>
                  </a:lnTo>
                  <a:lnTo>
                    <a:pt x="0" y="156"/>
                  </a:lnTo>
                  <a:lnTo>
                    <a:pt x="0" y="158"/>
                  </a:lnTo>
                  <a:lnTo>
                    <a:pt x="0" y="164"/>
                  </a:lnTo>
                  <a:lnTo>
                    <a:pt x="2" y="168"/>
                  </a:lnTo>
                  <a:lnTo>
                    <a:pt x="2" y="172"/>
                  </a:lnTo>
                  <a:lnTo>
                    <a:pt x="2" y="174"/>
                  </a:lnTo>
                  <a:lnTo>
                    <a:pt x="2" y="174"/>
                  </a:lnTo>
                  <a:lnTo>
                    <a:pt x="2" y="176"/>
                  </a:lnTo>
                  <a:lnTo>
                    <a:pt x="4" y="176"/>
                  </a:lnTo>
                  <a:lnTo>
                    <a:pt x="6" y="178"/>
                  </a:lnTo>
                  <a:lnTo>
                    <a:pt x="10" y="178"/>
                  </a:lnTo>
                  <a:lnTo>
                    <a:pt x="10" y="178"/>
                  </a:lnTo>
                  <a:lnTo>
                    <a:pt x="14" y="180"/>
                  </a:lnTo>
                  <a:lnTo>
                    <a:pt x="18" y="182"/>
                  </a:lnTo>
                  <a:lnTo>
                    <a:pt x="22" y="182"/>
                  </a:lnTo>
                  <a:lnTo>
                    <a:pt x="22" y="182"/>
                  </a:lnTo>
                  <a:lnTo>
                    <a:pt x="24" y="182"/>
                  </a:lnTo>
                  <a:lnTo>
                    <a:pt x="28" y="182"/>
                  </a:lnTo>
                  <a:lnTo>
                    <a:pt x="30" y="182"/>
                  </a:lnTo>
                  <a:lnTo>
                    <a:pt x="30" y="180"/>
                  </a:lnTo>
                  <a:lnTo>
                    <a:pt x="30" y="176"/>
                  </a:lnTo>
                  <a:lnTo>
                    <a:pt x="32" y="176"/>
                  </a:lnTo>
                  <a:lnTo>
                    <a:pt x="32" y="176"/>
                  </a:lnTo>
                  <a:lnTo>
                    <a:pt x="36" y="174"/>
                  </a:lnTo>
                  <a:lnTo>
                    <a:pt x="38" y="174"/>
                  </a:lnTo>
                  <a:lnTo>
                    <a:pt x="42" y="176"/>
                  </a:lnTo>
                  <a:lnTo>
                    <a:pt x="44" y="178"/>
                  </a:lnTo>
                  <a:lnTo>
                    <a:pt x="44" y="180"/>
                  </a:lnTo>
                  <a:lnTo>
                    <a:pt x="44" y="182"/>
                  </a:lnTo>
                  <a:lnTo>
                    <a:pt x="46" y="186"/>
                  </a:lnTo>
                  <a:lnTo>
                    <a:pt x="48" y="190"/>
                  </a:lnTo>
                  <a:lnTo>
                    <a:pt x="50" y="194"/>
                  </a:lnTo>
                  <a:lnTo>
                    <a:pt x="56" y="198"/>
                  </a:lnTo>
                  <a:lnTo>
                    <a:pt x="56" y="198"/>
                  </a:lnTo>
                  <a:lnTo>
                    <a:pt x="60" y="200"/>
                  </a:lnTo>
                  <a:lnTo>
                    <a:pt x="64" y="200"/>
                  </a:lnTo>
                  <a:lnTo>
                    <a:pt x="70" y="198"/>
                  </a:lnTo>
                  <a:lnTo>
                    <a:pt x="74" y="196"/>
                  </a:lnTo>
                  <a:lnTo>
                    <a:pt x="74" y="196"/>
                  </a:lnTo>
                  <a:lnTo>
                    <a:pt x="76" y="194"/>
                  </a:lnTo>
                  <a:lnTo>
                    <a:pt x="78" y="192"/>
                  </a:lnTo>
                  <a:lnTo>
                    <a:pt x="82" y="192"/>
                  </a:lnTo>
                  <a:lnTo>
                    <a:pt x="84" y="196"/>
                  </a:lnTo>
                  <a:lnTo>
                    <a:pt x="86" y="196"/>
                  </a:lnTo>
                  <a:lnTo>
                    <a:pt x="86" y="196"/>
                  </a:lnTo>
                  <a:lnTo>
                    <a:pt x="88" y="198"/>
                  </a:lnTo>
                  <a:lnTo>
                    <a:pt x="90" y="196"/>
                  </a:lnTo>
                  <a:lnTo>
                    <a:pt x="92" y="194"/>
                  </a:lnTo>
                  <a:lnTo>
                    <a:pt x="92" y="194"/>
                  </a:lnTo>
                  <a:lnTo>
                    <a:pt x="92" y="190"/>
                  </a:lnTo>
                  <a:lnTo>
                    <a:pt x="94" y="186"/>
                  </a:lnTo>
                  <a:lnTo>
                    <a:pt x="96" y="180"/>
                  </a:lnTo>
                  <a:lnTo>
                    <a:pt x="98" y="176"/>
                  </a:lnTo>
                  <a:lnTo>
                    <a:pt x="100" y="172"/>
                  </a:lnTo>
                  <a:lnTo>
                    <a:pt x="102" y="170"/>
                  </a:lnTo>
                  <a:lnTo>
                    <a:pt x="102" y="168"/>
                  </a:lnTo>
                  <a:lnTo>
                    <a:pt x="106" y="166"/>
                  </a:lnTo>
                  <a:lnTo>
                    <a:pt x="108" y="164"/>
                  </a:lnTo>
                  <a:lnTo>
                    <a:pt x="114" y="164"/>
                  </a:lnTo>
                  <a:lnTo>
                    <a:pt x="120" y="164"/>
                  </a:lnTo>
                  <a:lnTo>
                    <a:pt x="130" y="162"/>
                  </a:lnTo>
                  <a:lnTo>
                    <a:pt x="140" y="160"/>
                  </a:lnTo>
                  <a:lnTo>
                    <a:pt x="148" y="156"/>
                  </a:lnTo>
                  <a:lnTo>
                    <a:pt x="152" y="150"/>
                  </a:lnTo>
                  <a:lnTo>
                    <a:pt x="154" y="150"/>
                  </a:lnTo>
                  <a:lnTo>
                    <a:pt x="158" y="150"/>
                  </a:lnTo>
                  <a:lnTo>
                    <a:pt x="162" y="150"/>
                  </a:lnTo>
                  <a:lnTo>
                    <a:pt x="168" y="150"/>
                  </a:lnTo>
                  <a:lnTo>
                    <a:pt x="176" y="148"/>
                  </a:lnTo>
                  <a:lnTo>
                    <a:pt x="176" y="148"/>
                  </a:lnTo>
                  <a:lnTo>
                    <a:pt x="180" y="148"/>
                  </a:lnTo>
                  <a:lnTo>
                    <a:pt x="182" y="146"/>
                  </a:lnTo>
                  <a:lnTo>
                    <a:pt x="186" y="142"/>
                  </a:lnTo>
                  <a:lnTo>
                    <a:pt x="192" y="138"/>
                  </a:lnTo>
                  <a:lnTo>
                    <a:pt x="196" y="132"/>
                  </a:lnTo>
                  <a:lnTo>
                    <a:pt x="200" y="124"/>
                  </a:lnTo>
                  <a:lnTo>
                    <a:pt x="202" y="120"/>
                  </a:lnTo>
                  <a:lnTo>
                    <a:pt x="204" y="108"/>
                  </a:lnTo>
                  <a:lnTo>
                    <a:pt x="208" y="92"/>
                  </a:lnTo>
                  <a:lnTo>
                    <a:pt x="210" y="72"/>
                  </a:lnTo>
                  <a:lnTo>
                    <a:pt x="202" y="74"/>
                  </a:lnTo>
                  <a:lnTo>
                    <a:pt x="198" y="58"/>
                  </a:lnTo>
                  <a:lnTo>
                    <a:pt x="170" y="58"/>
                  </a:lnTo>
                  <a:lnTo>
                    <a:pt x="94"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31" name="Freeform 489"/>
            <p:cNvSpPr/>
            <p:nvPr/>
          </p:nvSpPr>
          <p:spPr bwMode="gray">
            <a:xfrm>
              <a:off x="1375766" y="3914115"/>
              <a:ext cx="255493" cy="277522"/>
            </a:xfrm>
            <a:custGeom>
              <a:avLst/>
              <a:gdLst>
                <a:gd name="T0" fmla="*/ 0 w 138"/>
                <a:gd name="T1" fmla="*/ 150 h 150"/>
                <a:gd name="T2" fmla="*/ 0 w 138"/>
                <a:gd name="T3" fmla="*/ 0 h 150"/>
                <a:gd name="T4" fmla="*/ 2 w 138"/>
                <a:gd name="T5" fmla="*/ 0 h 150"/>
                <a:gd name="T6" fmla="*/ 6 w 138"/>
                <a:gd name="T7" fmla="*/ 2 h 150"/>
                <a:gd name="T8" fmla="*/ 12 w 138"/>
                <a:gd name="T9" fmla="*/ 2 h 150"/>
                <a:gd name="T10" fmla="*/ 18 w 138"/>
                <a:gd name="T11" fmla="*/ 2 h 150"/>
                <a:gd name="T12" fmla="*/ 22 w 138"/>
                <a:gd name="T13" fmla="*/ 2 h 150"/>
                <a:gd name="T14" fmla="*/ 26 w 138"/>
                <a:gd name="T15" fmla="*/ 4 h 150"/>
                <a:gd name="T16" fmla="*/ 28 w 138"/>
                <a:gd name="T17" fmla="*/ 4 h 150"/>
                <a:gd name="T18" fmla="*/ 30 w 138"/>
                <a:gd name="T19" fmla="*/ 6 h 150"/>
                <a:gd name="T20" fmla="*/ 34 w 138"/>
                <a:gd name="T21" fmla="*/ 8 h 150"/>
                <a:gd name="T22" fmla="*/ 38 w 138"/>
                <a:gd name="T23" fmla="*/ 10 h 150"/>
                <a:gd name="T24" fmla="*/ 44 w 138"/>
                <a:gd name="T25" fmla="*/ 10 h 150"/>
                <a:gd name="T26" fmla="*/ 68 w 138"/>
                <a:gd name="T27" fmla="*/ 4 h 150"/>
                <a:gd name="T28" fmla="*/ 68 w 138"/>
                <a:gd name="T29" fmla="*/ 4 h 150"/>
                <a:gd name="T30" fmla="*/ 70 w 138"/>
                <a:gd name="T31" fmla="*/ 4 h 150"/>
                <a:gd name="T32" fmla="*/ 72 w 138"/>
                <a:gd name="T33" fmla="*/ 2 h 150"/>
                <a:gd name="T34" fmla="*/ 76 w 138"/>
                <a:gd name="T35" fmla="*/ 2 h 150"/>
                <a:gd name="T36" fmla="*/ 80 w 138"/>
                <a:gd name="T37" fmla="*/ 4 h 150"/>
                <a:gd name="T38" fmla="*/ 86 w 138"/>
                <a:gd name="T39" fmla="*/ 6 h 150"/>
                <a:gd name="T40" fmla="*/ 86 w 138"/>
                <a:gd name="T41" fmla="*/ 6 h 150"/>
                <a:gd name="T42" fmla="*/ 86 w 138"/>
                <a:gd name="T43" fmla="*/ 10 h 150"/>
                <a:gd name="T44" fmla="*/ 86 w 138"/>
                <a:gd name="T45" fmla="*/ 14 h 150"/>
                <a:gd name="T46" fmla="*/ 88 w 138"/>
                <a:gd name="T47" fmla="*/ 20 h 150"/>
                <a:gd name="T48" fmla="*/ 92 w 138"/>
                <a:gd name="T49" fmla="*/ 26 h 150"/>
                <a:gd name="T50" fmla="*/ 92 w 138"/>
                <a:gd name="T51" fmla="*/ 30 h 150"/>
                <a:gd name="T52" fmla="*/ 98 w 138"/>
                <a:gd name="T53" fmla="*/ 40 h 150"/>
                <a:gd name="T54" fmla="*/ 106 w 138"/>
                <a:gd name="T55" fmla="*/ 56 h 150"/>
                <a:gd name="T56" fmla="*/ 114 w 138"/>
                <a:gd name="T57" fmla="*/ 74 h 150"/>
                <a:gd name="T58" fmla="*/ 122 w 138"/>
                <a:gd name="T59" fmla="*/ 92 h 150"/>
                <a:gd name="T60" fmla="*/ 130 w 138"/>
                <a:gd name="T61" fmla="*/ 108 h 150"/>
                <a:gd name="T62" fmla="*/ 136 w 138"/>
                <a:gd name="T63" fmla="*/ 122 h 150"/>
                <a:gd name="T64" fmla="*/ 138 w 138"/>
                <a:gd name="T65" fmla="*/ 128 h 150"/>
                <a:gd name="T66" fmla="*/ 138 w 138"/>
                <a:gd name="T67" fmla="*/ 130 h 150"/>
                <a:gd name="T68" fmla="*/ 136 w 138"/>
                <a:gd name="T69" fmla="*/ 132 h 150"/>
                <a:gd name="T70" fmla="*/ 132 w 138"/>
                <a:gd name="T71" fmla="*/ 138 h 150"/>
                <a:gd name="T72" fmla="*/ 126 w 138"/>
                <a:gd name="T73" fmla="*/ 142 h 150"/>
                <a:gd name="T74" fmla="*/ 120 w 138"/>
                <a:gd name="T75" fmla="*/ 146 h 150"/>
                <a:gd name="T76" fmla="*/ 110 w 138"/>
                <a:gd name="T77" fmla="*/ 150 h 150"/>
                <a:gd name="T78" fmla="*/ 0 w 138"/>
                <a:gd name="T79" fmla="*/ 15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8" h="150">
                  <a:moveTo>
                    <a:pt x="0" y="150"/>
                  </a:moveTo>
                  <a:lnTo>
                    <a:pt x="0" y="0"/>
                  </a:lnTo>
                  <a:lnTo>
                    <a:pt x="2" y="0"/>
                  </a:lnTo>
                  <a:lnTo>
                    <a:pt x="6" y="2"/>
                  </a:lnTo>
                  <a:lnTo>
                    <a:pt x="12" y="2"/>
                  </a:lnTo>
                  <a:lnTo>
                    <a:pt x="18" y="2"/>
                  </a:lnTo>
                  <a:lnTo>
                    <a:pt x="22" y="2"/>
                  </a:lnTo>
                  <a:lnTo>
                    <a:pt x="26" y="4"/>
                  </a:lnTo>
                  <a:lnTo>
                    <a:pt x="28" y="4"/>
                  </a:lnTo>
                  <a:lnTo>
                    <a:pt x="30" y="6"/>
                  </a:lnTo>
                  <a:lnTo>
                    <a:pt x="34" y="8"/>
                  </a:lnTo>
                  <a:lnTo>
                    <a:pt x="38" y="10"/>
                  </a:lnTo>
                  <a:lnTo>
                    <a:pt x="44" y="10"/>
                  </a:lnTo>
                  <a:lnTo>
                    <a:pt x="68" y="4"/>
                  </a:lnTo>
                  <a:lnTo>
                    <a:pt x="68" y="4"/>
                  </a:lnTo>
                  <a:lnTo>
                    <a:pt x="70" y="4"/>
                  </a:lnTo>
                  <a:lnTo>
                    <a:pt x="72" y="2"/>
                  </a:lnTo>
                  <a:lnTo>
                    <a:pt x="76" y="2"/>
                  </a:lnTo>
                  <a:lnTo>
                    <a:pt x="80" y="4"/>
                  </a:lnTo>
                  <a:lnTo>
                    <a:pt x="86" y="6"/>
                  </a:lnTo>
                  <a:lnTo>
                    <a:pt x="86" y="6"/>
                  </a:lnTo>
                  <a:lnTo>
                    <a:pt x="86" y="10"/>
                  </a:lnTo>
                  <a:lnTo>
                    <a:pt x="86" y="14"/>
                  </a:lnTo>
                  <a:lnTo>
                    <a:pt x="88" y="20"/>
                  </a:lnTo>
                  <a:lnTo>
                    <a:pt x="92" y="26"/>
                  </a:lnTo>
                  <a:lnTo>
                    <a:pt x="92" y="30"/>
                  </a:lnTo>
                  <a:lnTo>
                    <a:pt x="98" y="40"/>
                  </a:lnTo>
                  <a:lnTo>
                    <a:pt x="106" y="56"/>
                  </a:lnTo>
                  <a:lnTo>
                    <a:pt x="114" y="74"/>
                  </a:lnTo>
                  <a:lnTo>
                    <a:pt x="122" y="92"/>
                  </a:lnTo>
                  <a:lnTo>
                    <a:pt x="130" y="108"/>
                  </a:lnTo>
                  <a:lnTo>
                    <a:pt x="136" y="122"/>
                  </a:lnTo>
                  <a:lnTo>
                    <a:pt x="138" y="128"/>
                  </a:lnTo>
                  <a:lnTo>
                    <a:pt x="138" y="130"/>
                  </a:lnTo>
                  <a:lnTo>
                    <a:pt x="136" y="132"/>
                  </a:lnTo>
                  <a:lnTo>
                    <a:pt x="132" y="138"/>
                  </a:lnTo>
                  <a:lnTo>
                    <a:pt x="126" y="142"/>
                  </a:lnTo>
                  <a:lnTo>
                    <a:pt x="120" y="146"/>
                  </a:lnTo>
                  <a:lnTo>
                    <a:pt x="110" y="150"/>
                  </a:lnTo>
                  <a:lnTo>
                    <a:pt x="0" y="15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32" name="Freeform 490"/>
            <p:cNvSpPr/>
            <p:nvPr/>
          </p:nvSpPr>
          <p:spPr bwMode="gray">
            <a:xfrm>
              <a:off x="1534986" y="3921516"/>
              <a:ext cx="74056" cy="92507"/>
            </a:xfrm>
            <a:custGeom>
              <a:avLst/>
              <a:gdLst>
                <a:gd name="T0" fmla="*/ 0 w 40"/>
                <a:gd name="T1" fmla="*/ 0 h 50"/>
                <a:gd name="T2" fmla="*/ 0 w 40"/>
                <a:gd name="T3" fmla="*/ 8 h 50"/>
                <a:gd name="T4" fmla="*/ 0 w 40"/>
                <a:gd name="T5" fmla="*/ 10 h 50"/>
                <a:gd name="T6" fmla="*/ 2 w 40"/>
                <a:gd name="T7" fmla="*/ 12 h 50"/>
                <a:gd name="T8" fmla="*/ 2 w 40"/>
                <a:gd name="T9" fmla="*/ 16 h 50"/>
                <a:gd name="T10" fmla="*/ 4 w 40"/>
                <a:gd name="T11" fmla="*/ 20 h 50"/>
                <a:gd name="T12" fmla="*/ 6 w 40"/>
                <a:gd name="T13" fmla="*/ 24 h 50"/>
                <a:gd name="T14" fmla="*/ 8 w 40"/>
                <a:gd name="T15" fmla="*/ 28 h 50"/>
                <a:gd name="T16" fmla="*/ 10 w 40"/>
                <a:gd name="T17" fmla="*/ 30 h 50"/>
                <a:gd name="T18" fmla="*/ 14 w 40"/>
                <a:gd name="T19" fmla="*/ 34 h 50"/>
                <a:gd name="T20" fmla="*/ 16 w 40"/>
                <a:gd name="T21" fmla="*/ 38 h 50"/>
                <a:gd name="T22" fmla="*/ 22 w 40"/>
                <a:gd name="T23" fmla="*/ 42 h 50"/>
                <a:gd name="T24" fmla="*/ 26 w 40"/>
                <a:gd name="T25" fmla="*/ 44 h 50"/>
                <a:gd name="T26" fmla="*/ 30 w 40"/>
                <a:gd name="T27" fmla="*/ 48 h 50"/>
                <a:gd name="T28" fmla="*/ 32 w 40"/>
                <a:gd name="T29" fmla="*/ 50 h 50"/>
                <a:gd name="T30" fmla="*/ 32 w 40"/>
                <a:gd name="T31" fmla="*/ 50 h 50"/>
                <a:gd name="T32" fmla="*/ 34 w 40"/>
                <a:gd name="T33" fmla="*/ 50 h 50"/>
                <a:gd name="T34" fmla="*/ 36 w 40"/>
                <a:gd name="T35" fmla="*/ 48 h 50"/>
                <a:gd name="T36" fmla="*/ 38 w 40"/>
                <a:gd name="T37" fmla="*/ 44 h 50"/>
                <a:gd name="T38" fmla="*/ 40 w 40"/>
                <a:gd name="T39" fmla="*/ 32 h 50"/>
                <a:gd name="T40" fmla="*/ 38 w 40"/>
                <a:gd name="T41" fmla="*/ 28 h 50"/>
                <a:gd name="T42" fmla="*/ 32 w 40"/>
                <a:gd name="T43" fmla="*/ 18 h 50"/>
                <a:gd name="T44" fmla="*/ 26 w 40"/>
                <a:gd name="T45" fmla="*/ 8 h 50"/>
                <a:gd name="T46" fmla="*/ 22 w 40"/>
                <a:gd name="T47" fmla="*/ 0 h 50"/>
                <a:gd name="T48" fmla="*/ 22 w 40"/>
                <a:gd name="T49" fmla="*/ 0 h 50"/>
                <a:gd name="T50" fmla="*/ 18 w 40"/>
                <a:gd name="T51" fmla="*/ 0 h 50"/>
                <a:gd name="T52" fmla="*/ 12 w 40"/>
                <a:gd name="T53" fmla="*/ 0 h 50"/>
                <a:gd name="T54" fmla="*/ 8 w 40"/>
                <a:gd name="T55" fmla="*/ 0 h 50"/>
                <a:gd name="T56" fmla="*/ 2 w 40"/>
                <a:gd name="T57" fmla="*/ 0 h 50"/>
                <a:gd name="T58" fmla="*/ 0 w 40"/>
                <a:gd name="T59"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0" h="50">
                  <a:moveTo>
                    <a:pt x="0" y="0"/>
                  </a:moveTo>
                  <a:lnTo>
                    <a:pt x="0" y="8"/>
                  </a:lnTo>
                  <a:lnTo>
                    <a:pt x="0" y="10"/>
                  </a:lnTo>
                  <a:lnTo>
                    <a:pt x="2" y="12"/>
                  </a:lnTo>
                  <a:lnTo>
                    <a:pt x="2" y="16"/>
                  </a:lnTo>
                  <a:lnTo>
                    <a:pt x="4" y="20"/>
                  </a:lnTo>
                  <a:lnTo>
                    <a:pt x="6" y="24"/>
                  </a:lnTo>
                  <a:lnTo>
                    <a:pt x="8" y="28"/>
                  </a:lnTo>
                  <a:lnTo>
                    <a:pt x="10" y="30"/>
                  </a:lnTo>
                  <a:lnTo>
                    <a:pt x="14" y="34"/>
                  </a:lnTo>
                  <a:lnTo>
                    <a:pt x="16" y="38"/>
                  </a:lnTo>
                  <a:lnTo>
                    <a:pt x="22" y="42"/>
                  </a:lnTo>
                  <a:lnTo>
                    <a:pt x="26" y="44"/>
                  </a:lnTo>
                  <a:lnTo>
                    <a:pt x="30" y="48"/>
                  </a:lnTo>
                  <a:lnTo>
                    <a:pt x="32" y="50"/>
                  </a:lnTo>
                  <a:lnTo>
                    <a:pt x="32" y="50"/>
                  </a:lnTo>
                  <a:lnTo>
                    <a:pt x="34" y="50"/>
                  </a:lnTo>
                  <a:lnTo>
                    <a:pt x="36" y="48"/>
                  </a:lnTo>
                  <a:lnTo>
                    <a:pt x="38" y="44"/>
                  </a:lnTo>
                  <a:lnTo>
                    <a:pt x="40" y="32"/>
                  </a:lnTo>
                  <a:lnTo>
                    <a:pt x="38" y="28"/>
                  </a:lnTo>
                  <a:lnTo>
                    <a:pt x="32" y="18"/>
                  </a:lnTo>
                  <a:lnTo>
                    <a:pt x="26" y="8"/>
                  </a:lnTo>
                  <a:lnTo>
                    <a:pt x="22" y="0"/>
                  </a:lnTo>
                  <a:lnTo>
                    <a:pt x="22" y="0"/>
                  </a:lnTo>
                  <a:lnTo>
                    <a:pt x="18" y="0"/>
                  </a:lnTo>
                  <a:lnTo>
                    <a:pt x="12" y="0"/>
                  </a:lnTo>
                  <a:lnTo>
                    <a:pt x="8" y="0"/>
                  </a:lnTo>
                  <a:lnTo>
                    <a:pt x="2" y="0"/>
                  </a:lnTo>
                  <a:lnTo>
                    <a:pt x="0"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33" name="Freeform 491"/>
            <p:cNvSpPr/>
            <p:nvPr/>
          </p:nvSpPr>
          <p:spPr bwMode="gray">
            <a:xfrm>
              <a:off x="1790479" y="4983502"/>
              <a:ext cx="159220" cy="336727"/>
            </a:xfrm>
            <a:custGeom>
              <a:avLst/>
              <a:gdLst>
                <a:gd name="T0" fmla="*/ 78 w 86"/>
                <a:gd name="T1" fmla="*/ 0 h 182"/>
                <a:gd name="T2" fmla="*/ 72 w 86"/>
                <a:gd name="T3" fmla="*/ 4 h 182"/>
                <a:gd name="T4" fmla="*/ 64 w 86"/>
                <a:gd name="T5" fmla="*/ 12 h 182"/>
                <a:gd name="T6" fmla="*/ 60 w 86"/>
                <a:gd name="T7" fmla="*/ 20 h 182"/>
                <a:gd name="T8" fmla="*/ 56 w 86"/>
                <a:gd name="T9" fmla="*/ 24 h 182"/>
                <a:gd name="T10" fmla="*/ 48 w 86"/>
                <a:gd name="T11" fmla="*/ 32 h 182"/>
                <a:gd name="T12" fmla="*/ 40 w 86"/>
                <a:gd name="T13" fmla="*/ 42 h 182"/>
                <a:gd name="T14" fmla="*/ 34 w 86"/>
                <a:gd name="T15" fmla="*/ 50 h 182"/>
                <a:gd name="T16" fmla="*/ 28 w 86"/>
                <a:gd name="T17" fmla="*/ 54 h 182"/>
                <a:gd name="T18" fmla="*/ 24 w 86"/>
                <a:gd name="T19" fmla="*/ 54 h 182"/>
                <a:gd name="T20" fmla="*/ 22 w 86"/>
                <a:gd name="T21" fmla="*/ 54 h 182"/>
                <a:gd name="T22" fmla="*/ 16 w 86"/>
                <a:gd name="T23" fmla="*/ 54 h 182"/>
                <a:gd name="T24" fmla="*/ 10 w 86"/>
                <a:gd name="T25" fmla="*/ 60 h 182"/>
                <a:gd name="T26" fmla="*/ 6 w 86"/>
                <a:gd name="T27" fmla="*/ 68 h 182"/>
                <a:gd name="T28" fmla="*/ 6 w 86"/>
                <a:gd name="T29" fmla="*/ 82 h 182"/>
                <a:gd name="T30" fmla="*/ 4 w 86"/>
                <a:gd name="T31" fmla="*/ 90 h 182"/>
                <a:gd name="T32" fmla="*/ 6 w 86"/>
                <a:gd name="T33" fmla="*/ 92 h 182"/>
                <a:gd name="T34" fmla="*/ 8 w 86"/>
                <a:gd name="T35" fmla="*/ 92 h 182"/>
                <a:gd name="T36" fmla="*/ 14 w 86"/>
                <a:gd name="T37" fmla="*/ 100 h 182"/>
                <a:gd name="T38" fmla="*/ 14 w 86"/>
                <a:gd name="T39" fmla="*/ 106 h 182"/>
                <a:gd name="T40" fmla="*/ 10 w 86"/>
                <a:gd name="T41" fmla="*/ 110 h 182"/>
                <a:gd name="T42" fmla="*/ 6 w 86"/>
                <a:gd name="T43" fmla="*/ 116 h 182"/>
                <a:gd name="T44" fmla="*/ 0 w 86"/>
                <a:gd name="T45" fmla="*/ 138 h 182"/>
                <a:gd name="T46" fmla="*/ 6 w 86"/>
                <a:gd name="T47" fmla="*/ 172 h 182"/>
                <a:gd name="T48" fmla="*/ 8 w 86"/>
                <a:gd name="T49" fmla="*/ 172 h 182"/>
                <a:gd name="T50" fmla="*/ 16 w 86"/>
                <a:gd name="T51" fmla="*/ 172 h 182"/>
                <a:gd name="T52" fmla="*/ 22 w 86"/>
                <a:gd name="T53" fmla="*/ 172 h 182"/>
                <a:gd name="T54" fmla="*/ 20 w 86"/>
                <a:gd name="T55" fmla="*/ 174 h 182"/>
                <a:gd name="T56" fmla="*/ 24 w 86"/>
                <a:gd name="T57" fmla="*/ 178 h 182"/>
                <a:gd name="T58" fmla="*/ 28 w 86"/>
                <a:gd name="T59" fmla="*/ 182 h 182"/>
                <a:gd name="T60" fmla="*/ 36 w 86"/>
                <a:gd name="T61" fmla="*/ 182 h 182"/>
                <a:gd name="T62" fmla="*/ 44 w 86"/>
                <a:gd name="T63" fmla="*/ 178 h 182"/>
                <a:gd name="T64" fmla="*/ 50 w 86"/>
                <a:gd name="T65" fmla="*/ 164 h 182"/>
                <a:gd name="T66" fmla="*/ 58 w 86"/>
                <a:gd name="T67" fmla="*/ 134 h 182"/>
                <a:gd name="T68" fmla="*/ 58 w 86"/>
                <a:gd name="T69" fmla="*/ 126 h 182"/>
                <a:gd name="T70" fmla="*/ 60 w 86"/>
                <a:gd name="T71" fmla="*/ 120 h 182"/>
                <a:gd name="T72" fmla="*/ 66 w 86"/>
                <a:gd name="T73" fmla="*/ 108 h 182"/>
                <a:gd name="T74" fmla="*/ 72 w 86"/>
                <a:gd name="T75" fmla="*/ 82 h 182"/>
                <a:gd name="T76" fmla="*/ 78 w 86"/>
                <a:gd name="T77" fmla="*/ 54 h 182"/>
                <a:gd name="T78" fmla="*/ 78 w 86"/>
                <a:gd name="T79" fmla="*/ 50 h 182"/>
                <a:gd name="T80" fmla="*/ 82 w 86"/>
                <a:gd name="T81" fmla="*/ 40 h 182"/>
                <a:gd name="T82" fmla="*/ 84 w 86"/>
                <a:gd name="T83" fmla="*/ 28 h 182"/>
                <a:gd name="T84" fmla="*/ 84 w 86"/>
                <a:gd name="T85" fmla="*/ 20 h 182"/>
                <a:gd name="T86" fmla="*/ 86 w 86"/>
                <a:gd name="T87" fmla="*/ 12 h 182"/>
                <a:gd name="T88" fmla="*/ 86 w 86"/>
                <a:gd name="T89" fmla="*/ 4 h 182"/>
                <a:gd name="T90" fmla="*/ 78 w 86"/>
                <a:gd name="T91" fmla="*/ 0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6" h="182">
                  <a:moveTo>
                    <a:pt x="78" y="0"/>
                  </a:moveTo>
                  <a:lnTo>
                    <a:pt x="78" y="0"/>
                  </a:lnTo>
                  <a:lnTo>
                    <a:pt x="76" y="2"/>
                  </a:lnTo>
                  <a:lnTo>
                    <a:pt x="72" y="4"/>
                  </a:lnTo>
                  <a:lnTo>
                    <a:pt x="68" y="6"/>
                  </a:lnTo>
                  <a:lnTo>
                    <a:pt x="64" y="12"/>
                  </a:lnTo>
                  <a:lnTo>
                    <a:pt x="62" y="20"/>
                  </a:lnTo>
                  <a:lnTo>
                    <a:pt x="60" y="20"/>
                  </a:lnTo>
                  <a:lnTo>
                    <a:pt x="58" y="22"/>
                  </a:lnTo>
                  <a:lnTo>
                    <a:pt x="56" y="24"/>
                  </a:lnTo>
                  <a:lnTo>
                    <a:pt x="52" y="28"/>
                  </a:lnTo>
                  <a:lnTo>
                    <a:pt x="48" y="32"/>
                  </a:lnTo>
                  <a:lnTo>
                    <a:pt x="44" y="36"/>
                  </a:lnTo>
                  <a:lnTo>
                    <a:pt x="40" y="42"/>
                  </a:lnTo>
                  <a:lnTo>
                    <a:pt x="38" y="46"/>
                  </a:lnTo>
                  <a:lnTo>
                    <a:pt x="34" y="50"/>
                  </a:lnTo>
                  <a:lnTo>
                    <a:pt x="30" y="52"/>
                  </a:lnTo>
                  <a:lnTo>
                    <a:pt x="28" y="54"/>
                  </a:lnTo>
                  <a:lnTo>
                    <a:pt x="26" y="54"/>
                  </a:lnTo>
                  <a:lnTo>
                    <a:pt x="24" y="54"/>
                  </a:lnTo>
                  <a:lnTo>
                    <a:pt x="24" y="54"/>
                  </a:lnTo>
                  <a:lnTo>
                    <a:pt x="22" y="54"/>
                  </a:lnTo>
                  <a:lnTo>
                    <a:pt x="20" y="54"/>
                  </a:lnTo>
                  <a:lnTo>
                    <a:pt x="16" y="54"/>
                  </a:lnTo>
                  <a:lnTo>
                    <a:pt x="14" y="56"/>
                  </a:lnTo>
                  <a:lnTo>
                    <a:pt x="10" y="60"/>
                  </a:lnTo>
                  <a:lnTo>
                    <a:pt x="8" y="64"/>
                  </a:lnTo>
                  <a:lnTo>
                    <a:pt x="6" y="68"/>
                  </a:lnTo>
                  <a:lnTo>
                    <a:pt x="6" y="76"/>
                  </a:lnTo>
                  <a:lnTo>
                    <a:pt x="6" y="82"/>
                  </a:lnTo>
                  <a:lnTo>
                    <a:pt x="6" y="88"/>
                  </a:lnTo>
                  <a:lnTo>
                    <a:pt x="4" y="90"/>
                  </a:lnTo>
                  <a:lnTo>
                    <a:pt x="6" y="90"/>
                  </a:lnTo>
                  <a:lnTo>
                    <a:pt x="6" y="92"/>
                  </a:lnTo>
                  <a:lnTo>
                    <a:pt x="6" y="92"/>
                  </a:lnTo>
                  <a:lnTo>
                    <a:pt x="8" y="92"/>
                  </a:lnTo>
                  <a:lnTo>
                    <a:pt x="12" y="96"/>
                  </a:lnTo>
                  <a:lnTo>
                    <a:pt x="14" y="100"/>
                  </a:lnTo>
                  <a:lnTo>
                    <a:pt x="14" y="102"/>
                  </a:lnTo>
                  <a:lnTo>
                    <a:pt x="14" y="106"/>
                  </a:lnTo>
                  <a:lnTo>
                    <a:pt x="12" y="108"/>
                  </a:lnTo>
                  <a:lnTo>
                    <a:pt x="10" y="110"/>
                  </a:lnTo>
                  <a:lnTo>
                    <a:pt x="8" y="112"/>
                  </a:lnTo>
                  <a:lnTo>
                    <a:pt x="6" y="116"/>
                  </a:lnTo>
                  <a:lnTo>
                    <a:pt x="2" y="124"/>
                  </a:lnTo>
                  <a:lnTo>
                    <a:pt x="0" y="138"/>
                  </a:lnTo>
                  <a:lnTo>
                    <a:pt x="0" y="154"/>
                  </a:lnTo>
                  <a:lnTo>
                    <a:pt x="6" y="172"/>
                  </a:lnTo>
                  <a:lnTo>
                    <a:pt x="8" y="172"/>
                  </a:lnTo>
                  <a:lnTo>
                    <a:pt x="8" y="172"/>
                  </a:lnTo>
                  <a:lnTo>
                    <a:pt x="12" y="172"/>
                  </a:lnTo>
                  <a:lnTo>
                    <a:pt x="16" y="172"/>
                  </a:lnTo>
                  <a:lnTo>
                    <a:pt x="20" y="172"/>
                  </a:lnTo>
                  <a:lnTo>
                    <a:pt x="22" y="172"/>
                  </a:lnTo>
                  <a:lnTo>
                    <a:pt x="22" y="172"/>
                  </a:lnTo>
                  <a:lnTo>
                    <a:pt x="20" y="174"/>
                  </a:lnTo>
                  <a:lnTo>
                    <a:pt x="22" y="176"/>
                  </a:lnTo>
                  <a:lnTo>
                    <a:pt x="24" y="178"/>
                  </a:lnTo>
                  <a:lnTo>
                    <a:pt x="26" y="180"/>
                  </a:lnTo>
                  <a:lnTo>
                    <a:pt x="28" y="182"/>
                  </a:lnTo>
                  <a:lnTo>
                    <a:pt x="32" y="182"/>
                  </a:lnTo>
                  <a:lnTo>
                    <a:pt x="36" y="182"/>
                  </a:lnTo>
                  <a:lnTo>
                    <a:pt x="40" y="182"/>
                  </a:lnTo>
                  <a:lnTo>
                    <a:pt x="44" y="178"/>
                  </a:lnTo>
                  <a:lnTo>
                    <a:pt x="46" y="172"/>
                  </a:lnTo>
                  <a:lnTo>
                    <a:pt x="50" y="164"/>
                  </a:lnTo>
                  <a:lnTo>
                    <a:pt x="56" y="146"/>
                  </a:lnTo>
                  <a:lnTo>
                    <a:pt x="58" y="134"/>
                  </a:lnTo>
                  <a:lnTo>
                    <a:pt x="60" y="128"/>
                  </a:lnTo>
                  <a:lnTo>
                    <a:pt x="58" y="126"/>
                  </a:lnTo>
                  <a:lnTo>
                    <a:pt x="58" y="124"/>
                  </a:lnTo>
                  <a:lnTo>
                    <a:pt x="60" y="120"/>
                  </a:lnTo>
                  <a:lnTo>
                    <a:pt x="62" y="114"/>
                  </a:lnTo>
                  <a:lnTo>
                    <a:pt x="66" y="108"/>
                  </a:lnTo>
                  <a:lnTo>
                    <a:pt x="70" y="98"/>
                  </a:lnTo>
                  <a:lnTo>
                    <a:pt x="72" y="82"/>
                  </a:lnTo>
                  <a:lnTo>
                    <a:pt x="76" y="66"/>
                  </a:lnTo>
                  <a:lnTo>
                    <a:pt x="78" y="54"/>
                  </a:lnTo>
                  <a:lnTo>
                    <a:pt x="78" y="52"/>
                  </a:lnTo>
                  <a:lnTo>
                    <a:pt x="78" y="50"/>
                  </a:lnTo>
                  <a:lnTo>
                    <a:pt x="80" y="44"/>
                  </a:lnTo>
                  <a:lnTo>
                    <a:pt x="82" y="40"/>
                  </a:lnTo>
                  <a:lnTo>
                    <a:pt x="82" y="34"/>
                  </a:lnTo>
                  <a:lnTo>
                    <a:pt x="84" y="28"/>
                  </a:lnTo>
                  <a:lnTo>
                    <a:pt x="84" y="24"/>
                  </a:lnTo>
                  <a:lnTo>
                    <a:pt x="84" y="20"/>
                  </a:lnTo>
                  <a:lnTo>
                    <a:pt x="86" y="16"/>
                  </a:lnTo>
                  <a:lnTo>
                    <a:pt x="86" y="12"/>
                  </a:lnTo>
                  <a:lnTo>
                    <a:pt x="86" y="8"/>
                  </a:lnTo>
                  <a:lnTo>
                    <a:pt x="86" y="4"/>
                  </a:lnTo>
                  <a:lnTo>
                    <a:pt x="84" y="2"/>
                  </a:lnTo>
                  <a:lnTo>
                    <a:pt x="78"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34" name="Freeform 492"/>
            <p:cNvSpPr/>
            <p:nvPr/>
          </p:nvSpPr>
          <p:spPr bwMode="gray">
            <a:xfrm>
              <a:off x="4167672" y="5834571"/>
              <a:ext cx="107381" cy="103608"/>
            </a:xfrm>
            <a:custGeom>
              <a:avLst/>
              <a:gdLst>
                <a:gd name="T0" fmla="*/ 10 w 58"/>
                <a:gd name="T1" fmla="*/ 2 h 56"/>
                <a:gd name="T2" fmla="*/ 10 w 58"/>
                <a:gd name="T3" fmla="*/ 2 h 56"/>
                <a:gd name="T4" fmla="*/ 8 w 58"/>
                <a:gd name="T5" fmla="*/ 2 h 56"/>
                <a:gd name="T6" fmla="*/ 6 w 58"/>
                <a:gd name="T7" fmla="*/ 2 h 56"/>
                <a:gd name="T8" fmla="*/ 4 w 58"/>
                <a:gd name="T9" fmla="*/ 4 h 56"/>
                <a:gd name="T10" fmla="*/ 2 w 58"/>
                <a:gd name="T11" fmla="*/ 6 h 56"/>
                <a:gd name="T12" fmla="*/ 0 w 58"/>
                <a:gd name="T13" fmla="*/ 8 h 56"/>
                <a:gd name="T14" fmla="*/ 0 w 58"/>
                <a:gd name="T15" fmla="*/ 14 h 56"/>
                <a:gd name="T16" fmla="*/ 6 w 58"/>
                <a:gd name="T17" fmla="*/ 30 h 56"/>
                <a:gd name="T18" fmla="*/ 6 w 58"/>
                <a:gd name="T19" fmla="*/ 30 h 56"/>
                <a:gd name="T20" fmla="*/ 8 w 58"/>
                <a:gd name="T21" fmla="*/ 32 h 56"/>
                <a:gd name="T22" fmla="*/ 10 w 58"/>
                <a:gd name="T23" fmla="*/ 36 h 56"/>
                <a:gd name="T24" fmla="*/ 14 w 58"/>
                <a:gd name="T25" fmla="*/ 40 h 56"/>
                <a:gd name="T26" fmla="*/ 14 w 58"/>
                <a:gd name="T27" fmla="*/ 44 h 56"/>
                <a:gd name="T28" fmla="*/ 18 w 58"/>
                <a:gd name="T29" fmla="*/ 46 h 56"/>
                <a:gd name="T30" fmla="*/ 22 w 58"/>
                <a:gd name="T31" fmla="*/ 50 h 56"/>
                <a:gd name="T32" fmla="*/ 26 w 58"/>
                <a:gd name="T33" fmla="*/ 52 h 56"/>
                <a:gd name="T34" fmla="*/ 32 w 58"/>
                <a:gd name="T35" fmla="*/ 54 h 56"/>
                <a:gd name="T36" fmla="*/ 36 w 58"/>
                <a:gd name="T37" fmla="*/ 56 h 56"/>
                <a:gd name="T38" fmla="*/ 40 w 58"/>
                <a:gd name="T39" fmla="*/ 54 h 56"/>
                <a:gd name="T40" fmla="*/ 42 w 58"/>
                <a:gd name="T41" fmla="*/ 52 h 56"/>
                <a:gd name="T42" fmla="*/ 46 w 58"/>
                <a:gd name="T43" fmla="*/ 50 h 56"/>
                <a:gd name="T44" fmla="*/ 50 w 58"/>
                <a:gd name="T45" fmla="*/ 44 h 56"/>
                <a:gd name="T46" fmla="*/ 54 w 58"/>
                <a:gd name="T47" fmla="*/ 40 h 56"/>
                <a:gd name="T48" fmla="*/ 56 w 58"/>
                <a:gd name="T49" fmla="*/ 34 h 56"/>
                <a:gd name="T50" fmla="*/ 58 w 58"/>
                <a:gd name="T51" fmla="*/ 30 h 56"/>
                <a:gd name="T52" fmla="*/ 56 w 58"/>
                <a:gd name="T53" fmla="*/ 24 h 56"/>
                <a:gd name="T54" fmla="*/ 56 w 58"/>
                <a:gd name="T55" fmla="*/ 18 h 56"/>
                <a:gd name="T56" fmla="*/ 56 w 58"/>
                <a:gd name="T57" fmla="*/ 12 h 56"/>
                <a:gd name="T58" fmla="*/ 56 w 58"/>
                <a:gd name="T59" fmla="*/ 8 h 56"/>
                <a:gd name="T60" fmla="*/ 56 w 58"/>
                <a:gd name="T61" fmla="*/ 6 h 56"/>
                <a:gd name="T62" fmla="*/ 54 w 58"/>
                <a:gd name="T63" fmla="*/ 6 h 56"/>
                <a:gd name="T64" fmla="*/ 52 w 58"/>
                <a:gd name="T65" fmla="*/ 4 h 56"/>
                <a:gd name="T66" fmla="*/ 50 w 58"/>
                <a:gd name="T67" fmla="*/ 2 h 56"/>
                <a:gd name="T68" fmla="*/ 46 w 58"/>
                <a:gd name="T69" fmla="*/ 0 h 56"/>
                <a:gd name="T70" fmla="*/ 42 w 58"/>
                <a:gd name="T71" fmla="*/ 0 h 56"/>
                <a:gd name="T72" fmla="*/ 40 w 58"/>
                <a:gd name="T73" fmla="*/ 0 h 56"/>
                <a:gd name="T74" fmla="*/ 38 w 58"/>
                <a:gd name="T75" fmla="*/ 2 h 56"/>
                <a:gd name="T76" fmla="*/ 36 w 58"/>
                <a:gd name="T77" fmla="*/ 4 h 56"/>
                <a:gd name="T78" fmla="*/ 34 w 58"/>
                <a:gd name="T79" fmla="*/ 8 h 56"/>
                <a:gd name="T80" fmla="*/ 32 w 58"/>
                <a:gd name="T81" fmla="*/ 10 h 56"/>
                <a:gd name="T82" fmla="*/ 32 w 58"/>
                <a:gd name="T83" fmla="*/ 10 h 56"/>
                <a:gd name="T84" fmla="*/ 16 w 58"/>
                <a:gd name="T85" fmla="*/ 2 h 56"/>
                <a:gd name="T86" fmla="*/ 10 w 58"/>
                <a:gd name="T87" fmla="*/ 2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8" h="56">
                  <a:moveTo>
                    <a:pt x="10" y="2"/>
                  </a:moveTo>
                  <a:lnTo>
                    <a:pt x="10" y="2"/>
                  </a:lnTo>
                  <a:lnTo>
                    <a:pt x="8" y="2"/>
                  </a:lnTo>
                  <a:lnTo>
                    <a:pt x="6" y="2"/>
                  </a:lnTo>
                  <a:lnTo>
                    <a:pt x="4" y="4"/>
                  </a:lnTo>
                  <a:lnTo>
                    <a:pt x="2" y="6"/>
                  </a:lnTo>
                  <a:lnTo>
                    <a:pt x="0" y="8"/>
                  </a:lnTo>
                  <a:lnTo>
                    <a:pt x="0" y="14"/>
                  </a:lnTo>
                  <a:lnTo>
                    <a:pt x="6" y="30"/>
                  </a:lnTo>
                  <a:lnTo>
                    <a:pt x="6" y="30"/>
                  </a:lnTo>
                  <a:lnTo>
                    <a:pt x="8" y="32"/>
                  </a:lnTo>
                  <a:lnTo>
                    <a:pt x="10" y="36"/>
                  </a:lnTo>
                  <a:lnTo>
                    <a:pt x="14" y="40"/>
                  </a:lnTo>
                  <a:lnTo>
                    <a:pt x="14" y="44"/>
                  </a:lnTo>
                  <a:lnTo>
                    <a:pt x="18" y="46"/>
                  </a:lnTo>
                  <a:lnTo>
                    <a:pt x="22" y="50"/>
                  </a:lnTo>
                  <a:lnTo>
                    <a:pt x="26" y="52"/>
                  </a:lnTo>
                  <a:lnTo>
                    <a:pt x="32" y="54"/>
                  </a:lnTo>
                  <a:lnTo>
                    <a:pt x="36" y="56"/>
                  </a:lnTo>
                  <a:lnTo>
                    <a:pt x="40" y="54"/>
                  </a:lnTo>
                  <a:lnTo>
                    <a:pt x="42" y="52"/>
                  </a:lnTo>
                  <a:lnTo>
                    <a:pt x="46" y="50"/>
                  </a:lnTo>
                  <a:lnTo>
                    <a:pt x="50" y="44"/>
                  </a:lnTo>
                  <a:lnTo>
                    <a:pt x="54" y="40"/>
                  </a:lnTo>
                  <a:lnTo>
                    <a:pt x="56" y="34"/>
                  </a:lnTo>
                  <a:lnTo>
                    <a:pt x="58" y="30"/>
                  </a:lnTo>
                  <a:lnTo>
                    <a:pt x="56" y="24"/>
                  </a:lnTo>
                  <a:lnTo>
                    <a:pt x="56" y="18"/>
                  </a:lnTo>
                  <a:lnTo>
                    <a:pt x="56" y="12"/>
                  </a:lnTo>
                  <a:lnTo>
                    <a:pt x="56" y="8"/>
                  </a:lnTo>
                  <a:lnTo>
                    <a:pt x="56" y="6"/>
                  </a:lnTo>
                  <a:lnTo>
                    <a:pt x="54" y="6"/>
                  </a:lnTo>
                  <a:lnTo>
                    <a:pt x="52" y="4"/>
                  </a:lnTo>
                  <a:lnTo>
                    <a:pt x="50" y="2"/>
                  </a:lnTo>
                  <a:lnTo>
                    <a:pt x="46" y="0"/>
                  </a:lnTo>
                  <a:lnTo>
                    <a:pt x="42" y="0"/>
                  </a:lnTo>
                  <a:lnTo>
                    <a:pt x="40" y="0"/>
                  </a:lnTo>
                  <a:lnTo>
                    <a:pt x="38" y="2"/>
                  </a:lnTo>
                  <a:lnTo>
                    <a:pt x="36" y="4"/>
                  </a:lnTo>
                  <a:lnTo>
                    <a:pt x="34" y="8"/>
                  </a:lnTo>
                  <a:lnTo>
                    <a:pt x="32" y="10"/>
                  </a:lnTo>
                  <a:lnTo>
                    <a:pt x="32" y="10"/>
                  </a:lnTo>
                  <a:lnTo>
                    <a:pt x="16" y="2"/>
                  </a:lnTo>
                  <a:lnTo>
                    <a:pt x="10" y="2"/>
                  </a:lnTo>
                </a:path>
              </a:pathLst>
            </a:custGeom>
            <a:solidFill>
              <a:srgbClr val="007150"/>
            </a:solidFill>
            <a:ln w="6350">
              <a:solidFill>
                <a:schemeClr val="bg1"/>
              </a:solidFill>
              <a:prstDash val="solid"/>
              <a:round/>
            </a:ln>
            <a:effectLst/>
          </p:spPr>
          <p:txBody>
            <a:bodyPr/>
            <a:lstStyle/>
            <a:p>
              <a:endParaRPr lang="zh-CN" altLang="en-US">
                <a:ea typeface="微软雅黑"/>
              </a:endParaRPr>
            </a:p>
          </p:txBody>
        </p:sp>
        <p:sp>
          <p:nvSpPr>
            <p:cNvPr id="135" name="Freeform 493"/>
            <p:cNvSpPr/>
            <p:nvPr/>
          </p:nvSpPr>
          <p:spPr bwMode="gray">
            <a:xfrm>
              <a:off x="4267647" y="4746683"/>
              <a:ext cx="129598" cy="99908"/>
            </a:xfrm>
            <a:custGeom>
              <a:avLst/>
              <a:gdLst>
                <a:gd name="T0" fmla="*/ 2 w 70"/>
                <a:gd name="T1" fmla="*/ 44 h 54"/>
                <a:gd name="T2" fmla="*/ 34 w 70"/>
                <a:gd name="T3" fmla="*/ 28 h 54"/>
                <a:gd name="T4" fmla="*/ 34 w 70"/>
                <a:gd name="T5" fmla="*/ 28 h 54"/>
                <a:gd name="T6" fmla="*/ 38 w 70"/>
                <a:gd name="T7" fmla="*/ 26 h 54"/>
                <a:gd name="T8" fmla="*/ 40 w 70"/>
                <a:gd name="T9" fmla="*/ 22 h 54"/>
                <a:gd name="T10" fmla="*/ 44 w 70"/>
                <a:gd name="T11" fmla="*/ 18 h 54"/>
                <a:gd name="T12" fmla="*/ 48 w 70"/>
                <a:gd name="T13" fmla="*/ 14 h 54"/>
                <a:gd name="T14" fmla="*/ 52 w 70"/>
                <a:gd name="T15" fmla="*/ 10 h 54"/>
                <a:gd name="T16" fmla="*/ 54 w 70"/>
                <a:gd name="T17" fmla="*/ 4 h 54"/>
                <a:gd name="T18" fmla="*/ 54 w 70"/>
                <a:gd name="T19" fmla="*/ 0 h 54"/>
                <a:gd name="T20" fmla="*/ 64 w 70"/>
                <a:gd name="T21" fmla="*/ 0 h 54"/>
                <a:gd name="T22" fmla="*/ 70 w 70"/>
                <a:gd name="T23" fmla="*/ 8 h 54"/>
                <a:gd name="T24" fmla="*/ 68 w 70"/>
                <a:gd name="T25" fmla="*/ 12 h 54"/>
                <a:gd name="T26" fmla="*/ 64 w 70"/>
                <a:gd name="T27" fmla="*/ 22 h 54"/>
                <a:gd name="T28" fmla="*/ 56 w 70"/>
                <a:gd name="T29" fmla="*/ 32 h 54"/>
                <a:gd name="T30" fmla="*/ 46 w 70"/>
                <a:gd name="T31" fmla="*/ 42 h 54"/>
                <a:gd name="T32" fmla="*/ 28 w 70"/>
                <a:gd name="T33" fmla="*/ 50 h 54"/>
                <a:gd name="T34" fmla="*/ 16 w 70"/>
                <a:gd name="T35" fmla="*/ 54 h 54"/>
                <a:gd name="T36" fmla="*/ 10 w 70"/>
                <a:gd name="T37" fmla="*/ 54 h 54"/>
                <a:gd name="T38" fmla="*/ 10 w 70"/>
                <a:gd name="T39" fmla="*/ 54 h 54"/>
                <a:gd name="T40" fmla="*/ 8 w 70"/>
                <a:gd name="T41" fmla="*/ 54 h 54"/>
                <a:gd name="T42" fmla="*/ 6 w 70"/>
                <a:gd name="T43" fmla="*/ 54 h 54"/>
                <a:gd name="T44" fmla="*/ 4 w 70"/>
                <a:gd name="T45" fmla="*/ 52 h 54"/>
                <a:gd name="T46" fmla="*/ 2 w 70"/>
                <a:gd name="T47" fmla="*/ 52 h 54"/>
                <a:gd name="T48" fmla="*/ 0 w 70"/>
                <a:gd name="T49" fmla="*/ 50 h 54"/>
                <a:gd name="T50" fmla="*/ 0 w 70"/>
                <a:gd name="T51" fmla="*/ 48 h 54"/>
                <a:gd name="T52" fmla="*/ 2 w 70"/>
                <a:gd name="T53" fmla="*/ 4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0" h="54">
                  <a:moveTo>
                    <a:pt x="2" y="44"/>
                  </a:moveTo>
                  <a:lnTo>
                    <a:pt x="34" y="28"/>
                  </a:lnTo>
                  <a:lnTo>
                    <a:pt x="34" y="28"/>
                  </a:lnTo>
                  <a:lnTo>
                    <a:pt x="38" y="26"/>
                  </a:lnTo>
                  <a:lnTo>
                    <a:pt x="40" y="22"/>
                  </a:lnTo>
                  <a:lnTo>
                    <a:pt x="44" y="18"/>
                  </a:lnTo>
                  <a:lnTo>
                    <a:pt x="48" y="14"/>
                  </a:lnTo>
                  <a:lnTo>
                    <a:pt x="52" y="10"/>
                  </a:lnTo>
                  <a:lnTo>
                    <a:pt x="54" y="4"/>
                  </a:lnTo>
                  <a:lnTo>
                    <a:pt x="54" y="0"/>
                  </a:lnTo>
                  <a:lnTo>
                    <a:pt x="64" y="0"/>
                  </a:lnTo>
                  <a:lnTo>
                    <a:pt x="70" y="8"/>
                  </a:lnTo>
                  <a:lnTo>
                    <a:pt x="68" y="12"/>
                  </a:lnTo>
                  <a:lnTo>
                    <a:pt x="64" y="22"/>
                  </a:lnTo>
                  <a:lnTo>
                    <a:pt x="56" y="32"/>
                  </a:lnTo>
                  <a:lnTo>
                    <a:pt x="46" y="42"/>
                  </a:lnTo>
                  <a:lnTo>
                    <a:pt x="28" y="50"/>
                  </a:lnTo>
                  <a:lnTo>
                    <a:pt x="16" y="54"/>
                  </a:lnTo>
                  <a:lnTo>
                    <a:pt x="10" y="54"/>
                  </a:lnTo>
                  <a:lnTo>
                    <a:pt x="10" y="54"/>
                  </a:lnTo>
                  <a:lnTo>
                    <a:pt x="8" y="54"/>
                  </a:lnTo>
                  <a:lnTo>
                    <a:pt x="6" y="54"/>
                  </a:lnTo>
                  <a:lnTo>
                    <a:pt x="4" y="52"/>
                  </a:lnTo>
                  <a:lnTo>
                    <a:pt x="2" y="52"/>
                  </a:lnTo>
                  <a:lnTo>
                    <a:pt x="0" y="50"/>
                  </a:lnTo>
                  <a:lnTo>
                    <a:pt x="0" y="48"/>
                  </a:lnTo>
                  <a:lnTo>
                    <a:pt x="2" y="44"/>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36" name="Freeform 494"/>
            <p:cNvSpPr/>
            <p:nvPr/>
          </p:nvSpPr>
          <p:spPr bwMode="gray">
            <a:xfrm>
              <a:off x="4686063" y="5797568"/>
              <a:ext cx="137003" cy="203516"/>
            </a:xfrm>
            <a:custGeom>
              <a:avLst/>
              <a:gdLst>
                <a:gd name="T0" fmla="*/ 8 w 74"/>
                <a:gd name="T1" fmla="*/ 0 h 110"/>
                <a:gd name="T2" fmla="*/ 4 w 74"/>
                <a:gd name="T3" fmla="*/ 2 h 110"/>
                <a:gd name="T4" fmla="*/ 2 w 74"/>
                <a:gd name="T5" fmla="*/ 4 h 110"/>
                <a:gd name="T6" fmla="*/ 2 w 74"/>
                <a:gd name="T7" fmla="*/ 12 h 110"/>
                <a:gd name="T8" fmla="*/ 8 w 74"/>
                <a:gd name="T9" fmla="*/ 20 h 110"/>
                <a:gd name="T10" fmla="*/ 14 w 74"/>
                <a:gd name="T11" fmla="*/ 30 h 110"/>
                <a:gd name="T12" fmla="*/ 20 w 74"/>
                <a:gd name="T13" fmla="*/ 38 h 110"/>
                <a:gd name="T14" fmla="*/ 22 w 74"/>
                <a:gd name="T15" fmla="*/ 40 h 110"/>
                <a:gd name="T16" fmla="*/ 22 w 74"/>
                <a:gd name="T17" fmla="*/ 54 h 110"/>
                <a:gd name="T18" fmla="*/ 18 w 74"/>
                <a:gd name="T19" fmla="*/ 74 h 110"/>
                <a:gd name="T20" fmla="*/ 18 w 74"/>
                <a:gd name="T21" fmla="*/ 78 h 110"/>
                <a:gd name="T22" fmla="*/ 22 w 74"/>
                <a:gd name="T23" fmla="*/ 84 h 110"/>
                <a:gd name="T24" fmla="*/ 28 w 74"/>
                <a:gd name="T25" fmla="*/ 92 h 110"/>
                <a:gd name="T26" fmla="*/ 32 w 74"/>
                <a:gd name="T27" fmla="*/ 102 h 110"/>
                <a:gd name="T28" fmla="*/ 36 w 74"/>
                <a:gd name="T29" fmla="*/ 110 h 110"/>
                <a:gd name="T30" fmla="*/ 38 w 74"/>
                <a:gd name="T31" fmla="*/ 110 h 110"/>
                <a:gd name="T32" fmla="*/ 40 w 74"/>
                <a:gd name="T33" fmla="*/ 102 h 110"/>
                <a:gd name="T34" fmla="*/ 46 w 74"/>
                <a:gd name="T35" fmla="*/ 90 h 110"/>
                <a:gd name="T36" fmla="*/ 54 w 74"/>
                <a:gd name="T37" fmla="*/ 82 h 110"/>
                <a:gd name="T38" fmla="*/ 60 w 74"/>
                <a:gd name="T39" fmla="*/ 78 h 110"/>
                <a:gd name="T40" fmla="*/ 66 w 74"/>
                <a:gd name="T41" fmla="*/ 68 h 110"/>
                <a:gd name="T42" fmla="*/ 70 w 74"/>
                <a:gd name="T43" fmla="*/ 58 h 110"/>
                <a:gd name="T44" fmla="*/ 72 w 74"/>
                <a:gd name="T45" fmla="*/ 50 h 110"/>
                <a:gd name="T46" fmla="*/ 72 w 74"/>
                <a:gd name="T47" fmla="*/ 50 h 110"/>
                <a:gd name="T48" fmla="*/ 64 w 74"/>
                <a:gd name="T49" fmla="*/ 52 h 110"/>
                <a:gd name="T50" fmla="*/ 54 w 74"/>
                <a:gd name="T51" fmla="*/ 52 h 110"/>
                <a:gd name="T52" fmla="*/ 46 w 74"/>
                <a:gd name="T53" fmla="*/ 48 h 110"/>
                <a:gd name="T54" fmla="*/ 38 w 74"/>
                <a:gd name="T55" fmla="*/ 40 h 110"/>
                <a:gd name="T56" fmla="*/ 34 w 74"/>
                <a:gd name="T57" fmla="*/ 32 h 110"/>
                <a:gd name="T58" fmla="*/ 32 w 74"/>
                <a:gd name="T59" fmla="*/ 28 h 110"/>
                <a:gd name="T60" fmla="*/ 18 w 74"/>
                <a:gd name="T61" fmla="*/ 10 h 110"/>
                <a:gd name="T62" fmla="*/ 18 w 74"/>
                <a:gd name="T63" fmla="*/ 6 h 110"/>
                <a:gd name="T64" fmla="*/ 12 w 74"/>
                <a:gd name="T65" fmla="*/ 2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4" h="110">
                  <a:moveTo>
                    <a:pt x="10" y="0"/>
                  </a:moveTo>
                  <a:lnTo>
                    <a:pt x="8" y="0"/>
                  </a:lnTo>
                  <a:lnTo>
                    <a:pt x="6" y="2"/>
                  </a:lnTo>
                  <a:lnTo>
                    <a:pt x="4" y="2"/>
                  </a:lnTo>
                  <a:lnTo>
                    <a:pt x="2" y="2"/>
                  </a:lnTo>
                  <a:lnTo>
                    <a:pt x="2" y="4"/>
                  </a:lnTo>
                  <a:lnTo>
                    <a:pt x="0" y="8"/>
                  </a:lnTo>
                  <a:lnTo>
                    <a:pt x="2" y="12"/>
                  </a:lnTo>
                  <a:lnTo>
                    <a:pt x="4" y="16"/>
                  </a:lnTo>
                  <a:lnTo>
                    <a:pt x="8" y="20"/>
                  </a:lnTo>
                  <a:lnTo>
                    <a:pt x="10" y="26"/>
                  </a:lnTo>
                  <a:lnTo>
                    <a:pt x="14" y="30"/>
                  </a:lnTo>
                  <a:lnTo>
                    <a:pt x="16" y="34"/>
                  </a:lnTo>
                  <a:lnTo>
                    <a:pt x="20" y="38"/>
                  </a:lnTo>
                  <a:lnTo>
                    <a:pt x="22" y="40"/>
                  </a:lnTo>
                  <a:lnTo>
                    <a:pt x="22" y="40"/>
                  </a:lnTo>
                  <a:lnTo>
                    <a:pt x="22" y="44"/>
                  </a:lnTo>
                  <a:lnTo>
                    <a:pt x="22" y="54"/>
                  </a:lnTo>
                  <a:lnTo>
                    <a:pt x="20" y="64"/>
                  </a:lnTo>
                  <a:lnTo>
                    <a:pt x="18" y="74"/>
                  </a:lnTo>
                  <a:lnTo>
                    <a:pt x="18" y="74"/>
                  </a:lnTo>
                  <a:lnTo>
                    <a:pt x="18" y="78"/>
                  </a:lnTo>
                  <a:lnTo>
                    <a:pt x="18" y="80"/>
                  </a:lnTo>
                  <a:lnTo>
                    <a:pt x="22" y="84"/>
                  </a:lnTo>
                  <a:lnTo>
                    <a:pt x="24" y="88"/>
                  </a:lnTo>
                  <a:lnTo>
                    <a:pt x="28" y="92"/>
                  </a:lnTo>
                  <a:lnTo>
                    <a:pt x="30" y="96"/>
                  </a:lnTo>
                  <a:lnTo>
                    <a:pt x="32" y="102"/>
                  </a:lnTo>
                  <a:lnTo>
                    <a:pt x="34" y="106"/>
                  </a:lnTo>
                  <a:lnTo>
                    <a:pt x="36" y="110"/>
                  </a:lnTo>
                  <a:lnTo>
                    <a:pt x="36" y="110"/>
                  </a:lnTo>
                  <a:lnTo>
                    <a:pt x="38" y="110"/>
                  </a:lnTo>
                  <a:lnTo>
                    <a:pt x="38" y="106"/>
                  </a:lnTo>
                  <a:lnTo>
                    <a:pt x="40" y="102"/>
                  </a:lnTo>
                  <a:lnTo>
                    <a:pt x="44" y="96"/>
                  </a:lnTo>
                  <a:lnTo>
                    <a:pt x="46" y="90"/>
                  </a:lnTo>
                  <a:lnTo>
                    <a:pt x="50" y="86"/>
                  </a:lnTo>
                  <a:lnTo>
                    <a:pt x="54" y="82"/>
                  </a:lnTo>
                  <a:lnTo>
                    <a:pt x="56" y="80"/>
                  </a:lnTo>
                  <a:lnTo>
                    <a:pt x="60" y="78"/>
                  </a:lnTo>
                  <a:lnTo>
                    <a:pt x="64" y="74"/>
                  </a:lnTo>
                  <a:lnTo>
                    <a:pt x="66" y="68"/>
                  </a:lnTo>
                  <a:lnTo>
                    <a:pt x="68" y="64"/>
                  </a:lnTo>
                  <a:lnTo>
                    <a:pt x="70" y="58"/>
                  </a:lnTo>
                  <a:lnTo>
                    <a:pt x="72" y="54"/>
                  </a:lnTo>
                  <a:lnTo>
                    <a:pt x="72" y="50"/>
                  </a:lnTo>
                  <a:lnTo>
                    <a:pt x="74" y="50"/>
                  </a:lnTo>
                  <a:lnTo>
                    <a:pt x="72" y="50"/>
                  </a:lnTo>
                  <a:lnTo>
                    <a:pt x="68" y="50"/>
                  </a:lnTo>
                  <a:lnTo>
                    <a:pt x="64" y="52"/>
                  </a:lnTo>
                  <a:lnTo>
                    <a:pt x="58" y="52"/>
                  </a:lnTo>
                  <a:lnTo>
                    <a:pt x="54" y="52"/>
                  </a:lnTo>
                  <a:lnTo>
                    <a:pt x="48" y="50"/>
                  </a:lnTo>
                  <a:lnTo>
                    <a:pt x="46" y="48"/>
                  </a:lnTo>
                  <a:lnTo>
                    <a:pt x="42" y="44"/>
                  </a:lnTo>
                  <a:lnTo>
                    <a:pt x="38" y="40"/>
                  </a:lnTo>
                  <a:lnTo>
                    <a:pt x="36" y="36"/>
                  </a:lnTo>
                  <a:lnTo>
                    <a:pt x="34" y="32"/>
                  </a:lnTo>
                  <a:lnTo>
                    <a:pt x="32" y="30"/>
                  </a:lnTo>
                  <a:lnTo>
                    <a:pt x="32" y="28"/>
                  </a:lnTo>
                  <a:lnTo>
                    <a:pt x="18" y="10"/>
                  </a:lnTo>
                  <a:lnTo>
                    <a:pt x="18" y="10"/>
                  </a:lnTo>
                  <a:lnTo>
                    <a:pt x="18" y="8"/>
                  </a:lnTo>
                  <a:lnTo>
                    <a:pt x="18" y="6"/>
                  </a:lnTo>
                  <a:lnTo>
                    <a:pt x="16" y="2"/>
                  </a:lnTo>
                  <a:lnTo>
                    <a:pt x="12" y="2"/>
                  </a:lnTo>
                  <a:lnTo>
                    <a:pt x="10"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37" name="Freeform 495"/>
            <p:cNvSpPr/>
            <p:nvPr/>
          </p:nvSpPr>
          <p:spPr bwMode="gray">
            <a:xfrm>
              <a:off x="4556465" y="5989983"/>
              <a:ext cx="170328" cy="192416"/>
            </a:xfrm>
            <a:custGeom>
              <a:avLst/>
              <a:gdLst>
                <a:gd name="T0" fmla="*/ 4 w 92"/>
                <a:gd name="T1" fmla="*/ 80 h 104"/>
                <a:gd name="T2" fmla="*/ 4 w 92"/>
                <a:gd name="T3" fmla="*/ 80 h 104"/>
                <a:gd name="T4" fmla="*/ 2 w 92"/>
                <a:gd name="T5" fmla="*/ 82 h 104"/>
                <a:gd name="T6" fmla="*/ 0 w 92"/>
                <a:gd name="T7" fmla="*/ 84 h 104"/>
                <a:gd name="T8" fmla="*/ 0 w 92"/>
                <a:gd name="T9" fmla="*/ 88 h 104"/>
                <a:gd name="T10" fmla="*/ 0 w 92"/>
                <a:gd name="T11" fmla="*/ 90 h 104"/>
                <a:gd name="T12" fmla="*/ 0 w 92"/>
                <a:gd name="T13" fmla="*/ 94 h 104"/>
                <a:gd name="T14" fmla="*/ 4 w 92"/>
                <a:gd name="T15" fmla="*/ 96 h 104"/>
                <a:gd name="T16" fmla="*/ 10 w 92"/>
                <a:gd name="T17" fmla="*/ 98 h 104"/>
                <a:gd name="T18" fmla="*/ 16 w 92"/>
                <a:gd name="T19" fmla="*/ 100 h 104"/>
                <a:gd name="T20" fmla="*/ 22 w 92"/>
                <a:gd name="T21" fmla="*/ 102 h 104"/>
                <a:gd name="T22" fmla="*/ 28 w 92"/>
                <a:gd name="T23" fmla="*/ 104 h 104"/>
                <a:gd name="T24" fmla="*/ 34 w 92"/>
                <a:gd name="T25" fmla="*/ 104 h 104"/>
                <a:gd name="T26" fmla="*/ 36 w 92"/>
                <a:gd name="T27" fmla="*/ 104 h 104"/>
                <a:gd name="T28" fmla="*/ 40 w 92"/>
                <a:gd name="T29" fmla="*/ 102 h 104"/>
                <a:gd name="T30" fmla="*/ 44 w 92"/>
                <a:gd name="T31" fmla="*/ 98 h 104"/>
                <a:gd name="T32" fmla="*/ 48 w 92"/>
                <a:gd name="T33" fmla="*/ 94 h 104"/>
                <a:gd name="T34" fmla="*/ 50 w 92"/>
                <a:gd name="T35" fmla="*/ 90 h 104"/>
                <a:gd name="T36" fmla="*/ 52 w 92"/>
                <a:gd name="T37" fmla="*/ 86 h 104"/>
                <a:gd name="T38" fmla="*/ 52 w 92"/>
                <a:gd name="T39" fmla="*/ 82 h 104"/>
                <a:gd name="T40" fmla="*/ 52 w 92"/>
                <a:gd name="T41" fmla="*/ 78 h 104"/>
                <a:gd name="T42" fmla="*/ 50 w 92"/>
                <a:gd name="T43" fmla="*/ 74 h 104"/>
                <a:gd name="T44" fmla="*/ 52 w 92"/>
                <a:gd name="T45" fmla="*/ 70 h 104"/>
                <a:gd name="T46" fmla="*/ 54 w 92"/>
                <a:gd name="T47" fmla="*/ 66 h 104"/>
                <a:gd name="T48" fmla="*/ 58 w 92"/>
                <a:gd name="T49" fmla="*/ 64 h 104"/>
                <a:gd name="T50" fmla="*/ 62 w 92"/>
                <a:gd name="T51" fmla="*/ 60 h 104"/>
                <a:gd name="T52" fmla="*/ 66 w 92"/>
                <a:gd name="T53" fmla="*/ 54 h 104"/>
                <a:gd name="T54" fmla="*/ 70 w 92"/>
                <a:gd name="T55" fmla="*/ 50 h 104"/>
                <a:gd name="T56" fmla="*/ 72 w 92"/>
                <a:gd name="T57" fmla="*/ 46 h 104"/>
                <a:gd name="T58" fmla="*/ 74 w 92"/>
                <a:gd name="T59" fmla="*/ 44 h 104"/>
                <a:gd name="T60" fmla="*/ 74 w 92"/>
                <a:gd name="T61" fmla="*/ 42 h 104"/>
                <a:gd name="T62" fmla="*/ 80 w 92"/>
                <a:gd name="T63" fmla="*/ 30 h 104"/>
                <a:gd name="T64" fmla="*/ 82 w 92"/>
                <a:gd name="T65" fmla="*/ 28 h 104"/>
                <a:gd name="T66" fmla="*/ 84 w 92"/>
                <a:gd name="T67" fmla="*/ 26 h 104"/>
                <a:gd name="T68" fmla="*/ 86 w 92"/>
                <a:gd name="T69" fmla="*/ 24 h 104"/>
                <a:gd name="T70" fmla="*/ 88 w 92"/>
                <a:gd name="T71" fmla="*/ 20 h 104"/>
                <a:gd name="T72" fmla="*/ 90 w 92"/>
                <a:gd name="T73" fmla="*/ 16 h 104"/>
                <a:gd name="T74" fmla="*/ 92 w 92"/>
                <a:gd name="T75" fmla="*/ 12 h 104"/>
                <a:gd name="T76" fmla="*/ 92 w 92"/>
                <a:gd name="T77" fmla="*/ 8 h 104"/>
                <a:gd name="T78" fmla="*/ 90 w 92"/>
                <a:gd name="T79" fmla="*/ 6 h 104"/>
                <a:gd name="T80" fmla="*/ 86 w 92"/>
                <a:gd name="T81" fmla="*/ 4 h 104"/>
                <a:gd name="T82" fmla="*/ 82 w 92"/>
                <a:gd name="T83" fmla="*/ 2 h 104"/>
                <a:gd name="T84" fmla="*/ 78 w 92"/>
                <a:gd name="T85" fmla="*/ 0 h 104"/>
                <a:gd name="T86" fmla="*/ 74 w 92"/>
                <a:gd name="T87" fmla="*/ 0 h 104"/>
                <a:gd name="T88" fmla="*/ 70 w 92"/>
                <a:gd name="T89" fmla="*/ 0 h 104"/>
                <a:gd name="T90" fmla="*/ 68 w 92"/>
                <a:gd name="T91" fmla="*/ 2 h 104"/>
                <a:gd name="T92" fmla="*/ 66 w 92"/>
                <a:gd name="T93" fmla="*/ 4 h 104"/>
                <a:gd name="T94" fmla="*/ 64 w 92"/>
                <a:gd name="T95" fmla="*/ 8 h 104"/>
                <a:gd name="T96" fmla="*/ 62 w 92"/>
                <a:gd name="T97" fmla="*/ 10 h 104"/>
                <a:gd name="T98" fmla="*/ 60 w 92"/>
                <a:gd name="T99" fmla="*/ 12 h 104"/>
                <a:gd name="T100" fmla="*/ 60 w 92"/>
                <a:gd name="T101" fmla="*/ 12 h 104"/>
                <a:gd name="T102" fmla="*/ 58 w 92"/>
                <a:gd name="T103" fmla="*/ 26 h 104"/>
                <a:gd name="T104" fmla="*/ 42 w 92"/>
                <a:gd name="T105" fmla="*/ 36 h 104"/>
                <a:gd name="T106" fmla="*/ 32 w 92"/>
                <a:gd name="T107" fmla="*/ 44 h 104"/>
                <a:gd name="T108" fmla="*/ 20 w 92"/>
                <a:gd name="T109" fmla="*/ 62 h 104"/>
                <a:gd name="T110" fmla="*/ 14 w 92"/>
                <a:gd name="T111" fmla="*/ 72 h 104"/>
                <a:gd name="T112" fmla="*/ 14 w 92"/>
                <a:gd name="T113" fmla="*/ 72 h 104"/>
                <a:gd name="T114" fmla="*/ 12 w 92"/>
                <a:gd name="T115" fmla="*/ 72 h 104"/>
                <a:gd name="T116" fmla="*/ 8 w 92"/>
                <a:gd name="T117" fmla="*/ 72 h 104"/>
                <a:gd name="T118" fmla="*/ 6 w 92"/>
                <a:gd name="T119" fmla="*/ 76 h 104"/>
                <a:gd name="T120" fmla="*/ 4 w 92"/>
                <a:gd name="T121" fmla="*/ 8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2" h="104">
                  <a:moveTo>
                    <a:pt x="4" y="80"/>
                  </a:moveTo>
                  <a:lnTo>
                    <a:pt x="4" y="80"/>
                  </a:lnTo>
                  <a:lnTo>
                    <a:pt x="2" y="82"/>
                  </a:lnTo>
                  <a:lnTo>
                    <a:pt x="0" y="84"/>
                  </a:lnTo>
                  <a:lnTo>
                    <a:pt x="0" y="88"/>
                  </a:lnTo>
                  <a:lnTo>
                    <a:pt x="0" y="90"/>
                  </a:lnTo>
                  <a:lnTo>
                    <a:pt x="0" y="94"/>
                  </a:lnTo>
                  <a:lnTo>
                    <a:pt x="4" y="96"/>
                  </a:lnTo>
                  <a:lnTo>
                    <a:pt x="10" y="98"/>
                  </a:lnTo>
                  <a:lnTo>
                    <a:pt x="16" y="100"/>
                  </a:lnTo>
                  <a:lnTo>
                    <a:pt x="22" y="102"/>
                  </a:lnTo>
                  <a:lnTo>
                    <a:pt x="28" y="104"/>
                  </a:lnTo>
                  <a:lnTo>
                    <a:pt x="34" y="104"/>
                  </a:lnTo>
                  <a:lnTo>
                    <a:pt x="36" y="104"/>
                  </a:lnTo>
                  <a:lnTo>
                    <a:pt x="40" y="102"/>
                  </a:lnTo>
                  <a:lnTo>
                    <a:pt x="44" y="98"/>
                  </a:lnTo>
                  <a:lnTo>
                    <a:pt x="48" y="94"/>
                  </a:lnTo>
                  <a:lnTo>
                    <a:pt x="50" y="90"/>
                  </a:lnTo>
                  <a:lnTo>
                    <a:pt x="52" y="86"/>
                  </a:lnTo>
                  <a:lnTo>
                    <a:pt x="52" y="82"/>
                  </a:lnTo>
                  <a:lnTo>
                    <a:pt x="52" y="78"/>
                  </a:lnTo>
                  <a:lnTo>
                    <a:pt x="50" y="74"/>
                  </a:lnTo>
                  <a:lnTo>
                    <a:pt x="52" y="70"/>
                  </a:lnTo>
                  <a:lnTo>
                    <a:pt x="54" y="66"/>
                  </a:lnTo>
                  <a:lnTo>
                    <a:pt x="58" y="64"/>
                  </a:lnTo>
                  <a:lnTo>
                    <a:pt x="62" y="60"/>
                  </a:lnTo>
                  <a:lnTo>
                    <a:pt x="66" y="54"/>
                  </a:lnTo>
                  <a:lnTo>
                    <a:pt x="70" y="50"/>
                  </a:lnTo>
                  <a:lnTo>
                    <a:pt x="72" y="46"/>
                  </a:lnTo>
                  <a:lnTo>
                    <a:pt x="74" y="44"/>
                  </a:lnTo>
                  <a:lnTo>
                    <a:pt x="74" y="42"/>
                  </a:lnTo>
                  <a:lnTo>
                    <a:pt x="80" y="30"/>
                  </a:lnTo>
                  <a:lnTo>
                    <a:pt x="82" y="28"/>
                  </a:lnTo>
                  <a:lnTo>
                    <a:pt x="84" y="26"/>
                  </a:lnTo>
                  <a:lnTo>
                    <a:pt x="86" y="24"/>
                  </a:lnTo>
                  <a:lnTo>
                    <a:pt x="88" y="20"/>
                  </a:lnTo>
                  <a:lnTo>
                    <a:pt x="90" y="16"/>
                  </a:lnTo>
                  <a:lnTo>
                    <a:pt x="92" y="12"/>
                  </a:lnTo>
                  <a:lnTo>
                    <a:pt x="92" y="8"/>
                  </a:lnTo>
                  <a:lnTo>
                    <a:pt x="90" y="6"/>
                  </a:lnTo>
                  <a:lnTo>
                    <a:pt x="86" y="4"/>
                  </a:lnTo>
                  <a:lnTo>
                    <a:pt x="82" y="2"/>
                  </a:lnTo>
                  <a:lnTo>
                    <a:pt x="78" y="0"/>
                  </a:lnTo>
                  <a:lnTo>
                    <a:pt x="74" y="0"/>
                  </a:lnTo>
                  <a:lnTo>
                    <a:pt x="70" y="0"/>
                  </a:lnTo>
                  <a:lnTo>
                    <a:pt x="68" y="2"/>
                  </a:lnTo>
                  <a:lnTo>
                    <a:pt x="66" y="4"/>
                  </a:lnTo>
                  <a:lnTo>
                    <a:pt x="64" y="8"/>
                  </a:lnTo>
                  <a:lnTo>
                    <a:pt x="62" y="10"/>
                  </a:lnTo>
                  <a:lnTo>
                    <a:pt x="60" y="12"/>
                  </a:lnTo>
                  <a:lnTo>
                    <a:pt x="60" y="12"/>
                  </a:lnTo>
                  <a:lnTo>
                    <a:pt x="58" y="26"/>
                  </a:lnTo>
                  <a:lnTo>
                    <a:pt x="42" y="36"/>
                  </a:lnTo>
                  <a:lnTo>
                    <a:pt x="32" y="44"/>
                  </a:lnTo>
                  <a:lnTo>
                    <a:pt x="20" y="62"/>
                  </a:lnTo>
                  <a:lnTo>
                    <a:pt x="14" y="72"/>
                  </a:lnTo>
                  <a:lnTo>
                    <a:pt x="14" y="72"/>
                  </a:lnTo>
                  <a:lnTo>
                    <a:pt x="12" y="72"/>
                  </a:lnTo>
                  <a:lnTo>
                    <a:pt x="8" y="72"/>
                  </a:lnTo>
                  <a:lnTo>
                    <a:pt x="6" y="76"/>
                  </a:lnTo>
                  <a:lnTo>
                    <a:pt x="4" y="8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38" name="Freeform 496"/>
            <p:cNvSpPr/>
            <p:nvPr/>
          </p:nvSpPr>
          <p:spPr bwMode="gray">
            <a:xfrm>
              <a:off x="3586333" y="4247142"/>
              <a:ext cx="66650" cy="177614"/>
            </a:xfrm>
            <a:custGeom>
              <a:avLst/>
              <a:gdLst>
                <a:gd name="T0" fmla="*/ 20 w 36"/>
                <a:gd name="T1" fmla="*/ 0 h 96"/>
                <a:gd name="T2" fmla="*/ 20 w 36"/>
                <a:gd name="T3" fmla="*/ 0 h 96"/>
                <a:gd name="T4" fmla="*/ 16 w 36"/>
                <a:gd name="T5" fmla="*/ 0 h 96"/>
                <a:gd name="T6" fmla="*/ 12 w 36"/>
                <a:gd name="T7" fmla="*/ 0 h 96"/>
                <a:gd name="T8" fmla="*/ 8 w 36"/>
                <a:gd name="T9" fmla="*/ 2 h 96"/>
                <a:gd name="T10" fmla="*/ 4 w 36"/>
                <a:gd name="T11" fmla="*/ 4 h 96"/>
                <a:gd name="T12" fmla="*/ 2 w 36"/>
                <a:gd name="T13" fmla="*/ 8 h 96"/>
                <a:gd name="T14" fmla="*/ 2 w 36"/>
                <a:gd name="T15" fmla="*/ 12 h 96"/>
                <a:gd name="T16" fmla="*/ 0 w 36"/>
                <a:gd name="T17" fmla="*/ 26 h 96"/>
                <a:gd name="T18" fmla="*/ 0 w 36"/>
                <a:gd name="T19" fmla="*/ 40 h 96"/>
                <a:gd name="T20" fmla="*/ 2 w 36"/>
                <a:gd name="T21" fmla="*/ 48 h 96"/>
                <a:gd name="T22" fmla="*/ 2 w 36"/>
                <a:gd name="T23" fmla="*/ 52 h 96"/>
                <a:gd name="T24" fmla="*/ 4 w 36"/>
                <a:gd name="T25" fmla="*/ 54 h 96"/>
                <a:gd name="T26" fmla="*/ 4 w 36"/>
                <a:gd name="T27" fmla="*/ 54 h 96"/>
                <a:gd name="T28" fmla="*/ 4 w 36"/>
                <a:gd name="T29" fmla="*/ 54 h 96"/>
                <a:gd name="T30" fmla="*/ 4 w 36"/>
                <a:gd name="T31" fmla="*/ 56 h 96"/>
                <a:gd name="T32" fmla="*/ 2 w 36"/>
                <a:gd name="T33" fmla="*/ 58 h 96"/>
                <a:gd name="T34" fmla="*/ 2 w 36"/>
                <a:gd name="T35" fmla="*/ 60 h 96"/>
                <a:gd name="T36" fmla="*/ 0 w 36"/>
                <a:gd name="T37" fmla="*/ 64 h 96"/>
                <a:gd name="T38" fmla="*/ 0 w 36"/>
                <a:gd name="T39" fmla="*/ 66 h 96"/>
                <a:gd name="T40" fmla="*/ 2 w 36"/>
                <a:gd name="T41" fmla="*/ 70 h 96"/>
                <a:gd name="T42" fmla="*/ 4 w 36"/>
                <a:gd name="T43" fmla="*/ 76 h 96"/>
                <a:gd name="T44" fmla="*/ 6 w 36"/>
                <a:gd name="T45" fmla="*/ 82 h 96"/>
                <a:gd name="T46" fmla="*/ 10 w 36"/>
                <a:gd name="T47" fmla="*/ 88 h 96"/>
                <a:gd name="T48" fmla="*/ 12 w 36"/>
                <a:gd name="T49" fmla="*/ 92 h 96"/>
                <a:gd name="T50" fmla="*/ 14 w 36"/>
                <a:gd name="T51" fmla="*/ 94 h 96"/>
                <a:gd name="T52" fmla="*/ 16 w 36"/>
                <a:gd name="T53" fmla="*/ 96 h 96"/>
                <a:gd name="T54" fmla="*/ 18 w 36"/>
                <a:gd name="T55" fmla="*/ 94 h 96"/>
                <a:gd name="T56" fmla="*/ 22 w 36"/>
                <a:gd name="T57" fmla="*/ 90 h 96"/>
                <a:gd name="T58" fmla="*/ 24 w 36"/>
                <a:gd name="T59" fmla="*/ 88 h 96"/>
                <a:gd name="T60" fmla="*/ 24 w 36"/>
                <a:gd name="T61" fmla="*/ 84 h 96"/>
                <a:gd name="T62" fmla="*/ 24 w 36"/>
                <a:gd name="T63" fmla="*/ 78 h 96"/>
                <a:gd name="T64" fmla="*/ 24 w 36"/>
                <a:gd name="T65" fmla="*/ 72 h 96"/>
                <a:gd name="T66" fmla="*/ 24 w 36"/>
                <a:gd name="T67" fmla="*/ 66 h 96"/>
                <a:gd name="T68" fmla="*/ 24 w 36"/>
                <a:gd name="T69" fmla="*/ 60 h 96"/>
                <a:gd name="T70" fmla="*/ 24 w 36"/>
                <a:gd name="T71" fmla="*/ 56 h 96"/>
                <a:gd name="T72" fmla="*/ 24 w 36"/>
                <a:gd name="T73" fmla="*/ 56 h 96"/>
                <a:gd name="T74" fmla="*/ 30 w 36"/>
                <a:gd name="T75" fmla="*/ 42 h 96"/>
                <a:gd name="T76" fmla="*/ 30 w 36"/>
                <a:gd name="T77" fmla="*/ 40 h 96"/>
                <a:gd name="T78" fmla="*/ 30 w 36"/>
                <a:gd name="T79" fmla="*/ 36 h 96"/>
                <a:gd name="T80" fmla="*/ 30 w 36"/>
                <a:gd name="T81" fmla="*/ 32 h 96"/>
                <a:gd name="T82" fmla="*/ 30 w 36"/>
                <a:gd name="T83" fmla="*/ 28 h 96"/>
                <a:gd name="T84" fmla="*/ 32 w 36"/>
                <a:gd name="T85" fmla="*/ 24 h 96"/>
                <a:gd name="T86" fmla="*/ 32 w 36"/>
                <a:gd name="T87" fmla="*/ 24 h 96"/>
                <a:gd name="T88" fmla="*/ 34 w 36"/>
                <a:gd name="T89" fmla="*/ 22 h 96"/>
                <a:gd name="T90" fmla="*/ 34 w 36"/>
                <a:gd name="T91" fmla="*/ 20 h 96"/>
                <a:gd name="T92" fmla="*/ 34 w 36"/>
                <a:gd name="T93" fmla="*/ 16 h 96"/>
                <a:gd name="T94" fmla="*/ 34 w 36"/>
                <a:gd name="T95" fmla="*/ 10 h 96"/>
                <a:gd name="T96" fmla="*/ 34 w 36"/>
                <a:gd name="T97" fmla="*/ 6 h 96"/>
                <a:gd name="T98" fmla="*/ 34 w 36"/>
                <a:gd name="T99" fmla="*/ 2 h 96"/>
                <a:gd name="T100" fmla="*/ 36 w 36"/>
                <a:gd name="T101" fmla="*/ 0 h 96"/>
                <a:gd name="T102" fmla="*/ 34 w 36"/>
                <a:gd name="T103" fmla="*/ 0 h 96"/>
                <a:gd name="T104" fmla="*/ 32 w 36"/>
                <a:gd name="T105" fmla="*/ 0 h 96"/>
                <a:gd name="T106" fmla="*/ 28 w 36"/>
                <a:gd name="T107" fmla="*/ 2 h 96"/>
                <a:gd name="T108" fmla="*/ 24 w 36"/>
                <a:gd name="T109" fmla="*/ 2 h 96"/>
                <a:gd name="T110" fmla="*/ 20 w 36"/>
                <a:gd name="T111"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6" h="96">
                  <a:moveTo>
                    <a:pt x="20" y="0"/>
                  </a:moveTo>
                  <a:lnTo>
                    <a:pt x="20" y="0"/>
                  </a:lnTo>
                  <a:lnTo>
                    <a:pt x="16" y="0"/>
                  </a:lnTo>
                  <a:lnTo>
                    <a:pt x="12" y="0"/>
                  </a:lnTo>
                  <a:lnTo>
                    <a:pt x="8" y="2"/>
                  </a:lnTo>
                  <a:lnTo>
                    <a:pt x="4" y="4"/>
                  </a:lnTo>
                  <a:lnTo>
                    <a:pt x="2" y="8"/>
                  </a:lnTo>
                  <a:lnTo>
                    <a:pt x="2" y="12"/>
                  </a:lnTo>
                  <a:lnTo>
                    <a:pt x="0" y="26"/>
                  </a:lnTo>
                  <a:lnTo>
                    <a:pt x="0" y="40"/>
                  </a:lnTo>
                  <a:lnTo>
                    <a:pt x="2" y="48"/>
                  </a:lnTo>
                  <a:lnTo>
                    <a:pt x="2" y="52"/>
                  </a:lnTo>
                  <a:lnTo>
                    <a:pt x="4" y="54"/>
                  </a:lnTo>
                  <a:lnTo>
                    <a:pt x="4" y="54"/>
                  </a:lnTo>
                  <a:lnTo>
                    <a:pt x="4" y="54"/>
                  </a:lnTo>
                  <a:lnTo>
                    <a:pt x="4" y="56"/>
                  </a:lnTo>
                  <a:lnTo>
                    <a:pt x="2" y="58"/>
                  </a:lnTo>
                  <a:lnTo>
                    <a:pt x="2" y="60"/>
                  </a:lnTo>
                  <a:lnTo>
                    <a:pt x="0" y="64"/>
                  </a:lnTo>
                  <a:lnTo>
                    <a:pt x="0" y="66"/>
                  </a:lnTo>
                  <a:lnTo>
                    <a:pt x="2" y="70"/>
                  </a:lnTo>
                  <a:lnTo>
                    <a:pt x="4" y="76"/>
                  </a:lnTo>
                  <a:lnTo>
                    <a:pt x="6" y="82"/>
                  </a:lnTo>
                  <a:lnTo>
                    <a:pt x="10" y="88"/>
                  </a:lnTo>
                  <a:lnTo>
                    <a:pt x="12" y="92"/>
                  </a:lnTo>
                  <a:lnTo>
                    <a:pt x="14" y="94"/>
                  </a:lnTo>
                  <a:lnTo>
                    <a:pt x="16" y="96"/>
                  </a:lnTo>
                  <a:lnTo>
                    <a:pt x="18" y="94"/>
                  </a:lnTo>
                  <a:lnTo>
                    <a:pt x="22" y="90"/>
                  </a:lnTo>
                  <a:lnTo>
                    <a:pt x="24" y="88"/>
                  </a:lnTo>
                  <a:lnTo>
                    <a:pt x="24" y="84"/>
                  </a:lnTo>
                  <a:lnTo>
                    <a:pt x="24" y="78"/>
                  </a:lnTo>
                  <a:lnTo>
                    <a:pt x="24" y="72"/>
                  </a:lnTo>
                  <a:lnTo>
                    <a:pt x="24" y="66"/>
                  </a:lnTo>
                  <a:lnTo>
                    <a:pt x="24" y="60"/>
                  </a:lnTo>
                  <a:lnTo>
                    <a:pt x="24" y="56"/>
                  </a:lnTo>
                  <a:lnTo>
                    <a:pt x="24" y="56"/>
                  </a:lnTo>
                  <a:lnTo>
                    <a:pt x="30" y="42"/>
                  </a:lnTo>
                  <a:lnTo>
                    <a:pt x="30" y="40"/>
                  </a:lnTo>
                  <a:lnTo>
                    <a:pt x="30" y="36"/>
                  </a:lnTo>
                  <a:lnTo>
                    <a:pt x="30" y="32"/>
                  </a:lnTo>
                  <a:lnTo>
                    <a:pt x="30" y="28"/>
                  </a:lnTo>
                  <a:lnTo>
                    <a:pt x="32" y="24"/>
                  </a:lnTo>
                  <a:lnTo>
                    <a:pt x="32" y="24"/>
                  </a:lnTo>
                  <a:lnTo>
                    <a:pt x="34" y="22"/>
                  </a:lnTo>
                  <a:lnTo>
                    <a:pt x="34" y="20"/>
                  </a:lnTo>
                  <a:lnTo>
                    <a:pt x="34" y="16"/>
                  </a:lnTo>
                  <a:lnTo>
                    <a:pt x="34" y="10"/>
                  </a:lnTo>
                  <a:lnTo>
                    <a:pt x="34" y="6"/>
                  </a:lnTo>
                  <a:lnTo>
                    <a:pt x="34" y="2"/>
                  </a:lnTo>
                  <a:lnTo>
                    <a:pt x="36" y="0"/>
                  </a:lnTo>
                  <a:lnTo>
                    <a:pt x="34" y="0"/>
                  </a:lnTo>
                  <a:lnTo>
                    <a:pt x="32" y="0"/>
                  </a:lnTo>
                  <a:lnTo>
                    <a:pt x="28" y="2"/>
                  </a:lnTo>
                  <a:lnTo>
                    <a:pt x="24" y="2"/>
                  </a:lnTo>
                  <a:lnTo>
                    <a:pt x="20"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39" name="Freeform 497"/>
            <p:cNvSpPr/>
            <p:nvPr/>
          </p:nvSpPr>
          <p:spPr bwMode="gray">
            <a:xfrm>
              <a:off x="3527088" y="4432157"/>
              <a:ext cx="59245" cy="62905"/>
            </a:xfrm>
            <a:custGeom>
              <a:avLst/>
              <a:gdLst>
                <a:gd name="T0" fmla="*/ 2 w 32"/>
                <a:gd name="T1" fmla="*/ 28 h 34"/>
                <a:gd name="T2" fmla="*/ 2 w 32"/>
                <a:gd name="T3" fmla="*/ 28 h 34"/>
                <a:gd name="T4" fmla="*/ 0 w 32"/>
                <a:gd name="T5" fmla="*/ 30 h 34"/>
                <a:gd name="T6" fmla="*/ 0 w 32"/>
                <a:gd name="T7" fmla="*/ 30 h 34"/>
                <a:gd name="T8" fmla="*/ 2 w 32"/>
                <a:gd name="T9" fmla="*/ 32 h 34"/>
                <a:gd name="T10" fmla="*/ 4 w 32"/>
                <a:gd name="T11" fmla="*/ 34 h 34"/>
                <a:gd name="T12" fmla="*/ 6 w 32"/>
                <a:gd name="T13" fmla="*/ 32 h 34"/>
                <a:gd name="T14" fmla="*/ 10 w 32"/>
                <a:gd name="T15" fmla="*/ 32 h 34"/>
                <a:gd name="T16" fmla="*/ 12 w 32"/>
                <a:gd name="T17" fmla="*/ 30 h 34"/>
                <a:gd name="T18" fmla="*/ 16 w 32"/>
                <a:gd name="T19" fmla="*/ 26 h 34"/>
                <a:gd name="T20" fmla="*/ 20 w 32"/>
                <a:gd name="T21" fmla="*/ 24 h 34"/>
                <a:gd name="T22" fmla="*/ 22 w 32"/>
                <a:gd name="T23" fmla="*/ 22 h 34"/>
                <a:gd name="T24" fmla="*/ 22 w 32"/>
                <a:gd name="T25" fmla="*/ 22 h 34"/>
                <a:gd name="T26" fmla="*/ 22 w 32"/>
                <a:gd name="T27" fmla="*/ 22 h 34"/>
                <a:gd name="T28" fmla="*/ 24 w 32"/>
                <a:gd name="T29" fmla="*/ 20 h 34"/>
                <a:gd name="T30" fmla="*/ 26 w 32"/>
                <a:gd name="T31" fmla="*/ 16 h 34"/>
                <a:gd name="T32" fmla="*/ 28 w 32"/>
                <a:gd name="T33" fmla="*/ 12 h 34"/>
                <a:gd name="T34" fmla="*/ 30 w 32"/>
                <a:gd name="T35" fmla="*/ 10 h 34"/>
                <a:gd name="T36" fmla="*/ 32 w 32"/>
                <a:gd name="T37" fmla="*/ 6 h 34"/>
                <a:gd name="T38" fmla="*/ 32 w 32"/>
                <a:gd name="T39" fmla="*/ 4 h 34"/>
                <a:gd name="T40" fmla="*/ 32 w 32"/>
                <a:gd name="T41" fmla="*/ 4 h 34"/>
                <a:gd name="T42" fmla="*/ 32 w 32"/>
                <a:gd name="T43" fmla="*/ 2 h 34"/>
                <a:gd name="T44" fmla="*/ 30 w 32"/>
                <a:gd name="T45" fmla="*/ 0 h 34"/>
                <a:gd name="T46" fmla="*/ 28 w 32"/>
                <a:gd name="T47" fmla="*/ 0 h 34"/>
                <a:gd name="T48" fmla="*/ 26 w 32"/>
                <a:gd name="T49" fmla="*/ 0 h 34"/>
                <a:gd name="T50" fmla="*/ 22 w 32"/>
                <a:gd name="T51" fmla="*/ 2 h 34"/>
                <a:gd name="T52" fmla="*/ 20 w 32"/>
                <a:gd name="T53" fmla="*/ 6 h 34"/>
                <a:gd name="T54" fmla="*/ 16 w 32"/>
                <a:gd name="T55" fmla="*/ 10 h 34"/>
                <a:gd name="T56" fmla="*/ 12 w 32"/>
                <a:gd name="T57" fmla="*/ 14 h 34"/>
                <a:gd name="T58" fmla="*/ 8 w 32"/>
                <a:gd name="T59" fmla="*/ 20 h 34"/>
                <a:gd name="T60" fmla="*/ 4 w 32"/>
                <a:gd name="T61" fmla="*/ 24 h 34"/>
                <a:gd name="T62" fmla="*/ 2 w 32"/>
                <a:gd name="T63" fmla="*/ 26 h 34"/>
                <a:gd name="T64" fmla="*/ 2 w 32"/>
                <a:gd name="T65" fmla="*/ 2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 h="34">
                  <a:moveTo>
                    <a:pt x="2" y="28"/>
                  </a:moveTo>
                  <a:lnTo>
                    <a:pt x="2" y="28"/>
                  </a:lnTo>
                  <a:lnTo>
                    <a:pt x="0" y="30"/>
                  </a:lnTo>
                  <a:lnTo>
                    <a:pt x="0" y="30"/>
                  </a:lnTo>
                  <a:lnTo>
                    <a:pt x="2" y="32"/>
                  </a:lnTo>
                  <a:lnTo>
                    <a:pt x="4" y="34"/>
                  </a:lnTo>
                  <a:lnTo>
                    <a:pt x="6" y="32"/>
                  </a:lnTo>
                  <a:lnTo>
                    <a:pt x="10" y="32"/>
                  </a:lnTo>
                  <a:lnTo>
                    <a:pt x="12" y="30"/>
                  </a:lnTo>
                  <a:lnTo>
                    <a:pt x="16" y="26"/>
                  </a:lnTo>
                  <a:lnTo>
                    <a:pt x="20" y="24"/>
                  </a:lnTo>
                  <a:lnTo>
                    <a:pt x="22" y="22"/>
                  </a:lnTo>
                  <a:lnTo>
                    <a:pt x="22" y="22"/>
                  </a:lnTo>
                  <a:lnTo>
                    <a:pt x="22" y="22"/>
                  </a:lnTo>
                  <a:lnTo>
                    <a:pt x="24" y="20"/>
                  </a:lnTo>
                  <a:lnTo>
                    <a:pt x="26" y="16"/>
                  </a:lnTo>
                  <a:lnTo>
                    <a:pt x="28" y="12"/>
                  </a:lnTo>
                  <a:lnTo>
                    <a:pt x="30" y="10"/>
                  </a:lnTo>
                  <a:lnTo>
                    <a:pt x="32" y="6"/>
                  </a:lnTo>
                  <a:lnTo>
                    <a:pt x="32" y="4"/>
                  </a:lnTo>
                  <a:lnTo>
                    <a:pt x="32" y="4"/>
                  </a:lnTo>
                  <a:lnTo>
                    <a:pt x="32" y="2"/>
                  </a:lnTo>
                  <a:lnTo>
                    <a:pt x="30" y="0"/>
                  </a:lnTo>
                  <a:lnTo>
                    <a:pt x="28" y="0"/>
                  </a:lnTo>
                  <a:lnTo>
                    <a:pt x="26" y="0"/>
                  </a:lnTo>
                  <a:lnTo>
                    <a:pt x="22" y="2"/>
                  </a:lnTo>
                  <a:lnTo>
                    <a:pt x="20" y="6"/>
                  </a:lnTo>
                  <a:lnTo>
                    <a:pt x="16" y="10"/>
                  </a:lnTo>
                  <a:lnTo>
                    <a:pt x="12" y="14"/>
                  </a:lnTo>
                  <a:lnTo>
                    <a:pt x="8" y="20"/>
                  </a:lnTo>
                  <a:lnTo>
                    <a:pt x="4" y="24"/>
                  </a:lnTo>
                  <a:lnTo>
                    <a:pt x="2" y="26"/>
                  </a:lnTo>
                  <a:lnTo>
                    <a:pt x="2" y="28"/>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40" name="Freeform 498"/>
            <p:cNvSpPr/>
            <p:nvPr/>
          </p:nvSpPr>
          <p:spPr bwMode="gray">
            <a:xfrm>
              <a:off x="3638172" y="4476561"/>
              <a:ext cx="111084" cy="85107"/>
            </a:xfrm>
            <a:custGeom>
              <a:avLst/>
              <a:gdLst>
                <a:gd name="T0" fmla="*/ 42 w 60"/>
                <a:gd name="T1" fmla="*/ 2 h 46"/>
                <a:gd name="T2" fmla="*/ 30 w 60"/>
                <a:gd name="T3" fmla="*/ 8 h 46"/>
                <a:gd name="T4" fmla="*/ 20 w 60"/>
                <a:gd name="T5" fmla="*/ 10 h 46"/>
                <a:gd name="T6" fmla="*/ 6 w 60"/>
                <a:gd name="T7" fmla="*/ 16 h 46"/>
                <a:gd name="T8" fmla="*/ 6 w 60"/>
                <a:gd name="T9" fmla="*/ 18 h 46"/>
                <a:gd name="T10" fmla="*/ 4 w 60"/>
                <a:gd name="T11" fmla="*/ 20 h 46"/>
                <a:gd name="T12" fmla="*/ 2 w 60"/>
                <a:gd name="T13" fmla="*/ 22 h 46"/>
                <a:gd name="T14" fmla="*/ 2 w 60"/>
                <a:gd name="T15" fmla="*/ 26 h 46"/>
                <a:gd name="T16" fmla="*/ 0 w 60"/>
                <a:gd name="T17" fmla="*/ 30 h 46"/>
                <a:gd name="T18" fmla="*/ 0 w 60"/>
                <a:gd name="T19" fmla="*/ 32 h 46"/>
                <a:gd name="T20" fmla="*/ 0 w 60"/>
                <a:gd name="T21" fmla="*/ 34 h 46"/>
                <a:gd name="T22" fmla="*/ 2 w 60"/>
                <a:gd name="T23" fmla="*/ 36 h 46"/>
                <a:gd name="T24" fmla="*/ 8 w 60"/>
                <a:gd name="T25" fmla="*/ 34 h 46"/>
                <a:gd name="T26" fmla="*/ 12 w 60"/>
                <a:gd name="T27" fmla="*/ 34 h 46"/>
                <a:gd name="T28" fmla="*/ 16 w 60"/>
                <a:gd name="T29" fmla="*/ 32 h 46"/>
                <a:gd name="T30" fmla="*/ 20 w 60"/>
                <a:gd name="T31" fmla="*/ 32 h 46"/>
                <a:gd name="T32" fmla="*/ 20 w 60"/>
                <a:gd name="T33" fmla="*/ 32 h 46"/>
                <a:gd name="T34" fmla="*/ 20 w 60"/>
                <a:gd name="T35" fmla="*/ 32 h 46"/>
                <a:gd name="T36" fmla="*/ 20 w 60"/>
                <a:gd name="T37" fmla="*/ 34 h 46"/>
                <a:gd name="T38" fmla="*/ 20 w 60"/>
                <a:gd name="T39" fmla="*/ 38 h 46"/>
                <a:gd name="T40" fmla="*/ 22 w 60"/>
                <a:gd name="T41" fmla="*/ 40 h 46"/>
                <a:gd name="T42" fmla="*/ 24 w 60"/>
                <a:gd name="T43" fmla="*/ 42 h 46"/>
                <a:gd name="T44" fmla="*/ 26 w 60"/>
                <a:gd name="T45" fmla="*/ 44 h 46"/>
                <a:gd name="T46" fmla="*/ 30 w 60"/>
                <a:gd name="T47" fmla="*/ 44 h 46"/>
                <a:gd name="T48" fmla="*/ 32 w 60"/>
                <a:gd name="T49" fmla="*/ 46 h 46"/>
                <a:gd name="T50" fmla="*/ 36 w 60"/>
                <a:gd name="T51" fmla="*/ 46 h 46"/>
                <a:gd name="T52" fmla="*/ 40 w 60"/>
                <a:gd name="T53" fmla="*/ 46 h 46"/>
                <a:gd name="T54" fmla="*/ 42 w 60"/>
                <a:gd name="T55" fmla="*/ 46 h 46"/>
                <a:gd name="T56" fmla="*/ 44 w 60"/>
                <a:gd name="T57" fmla="*/ 42 h 46"/>
                <a:gd name="T58" fmla="*/ 44 w 60"/>
                <a:gd name="T59" fmla="*/ 38 h 46"/>
                <a:gd name="T60" fmla="*/ 44 w 60"/>
                <a:gd name="T61" fmla="*/ 34 h 46"/>
                <a:gd name="T62" fmla="*/ 42 w 60"/>
                <a:gd name="T63" fmla="*/ 32 h 46"/>
                <a:gd name="T64" fmla="*/ 42 w 60"/>
                <a:gd name="T65" fmla="*/ 30 h 46"/>
                <a:gd name="T66" fmla="*/ 44 w 60"/>
                <a:gd name="T67" fmla="*/ 28 h 46"/>
                <a:gd name="T68" fmla="*/ 46 w 60"/>
                <a:gd name="T69" fmla="*/ 28 h 46"/>
                <a:gd name="T70" fmla="*/ 48 w 60"/>
                <a:gd name="T71" fmla="*/ 30 h 46"/>
                <a:gd name="T72" fmla="*/ 50 w 60"/>
                <a:gd name="T73" fmla="*/ 32 h 46"/>
                <a:gd name="T74" fmla="*/ 52 w 60"/>
                <a:gd name="T75" fmla="*/ 34 h 46"/>
                <a:gd name="T76" fmla="*/ 54 w 60"/>
                <a:gd name="T77" fmla="*/ 36 h 46"/>
                <a:gd name="T78" fmla="*/ 56 w 60"/>
                <a:gd name="T79" fmla="*/ 34 h 46"/>
                <a:gd name="T80" fmla="*/ 58 w 60"/>
                <a:gd name="T81" fmla="*/ 30 h 46"/>
                <a:gd name="T82" fmla="*/ 60 w 60"/>
                <a:gd name="T83" fmla="*/ 24 h 46"/>
                <a:gd name="T84" fmla="*/ 60 w 60"/>
                <a:gd name="T85" fmla="*/ 20 h 46"/>
                <a:gd name="T86" fmla="*/ 60 w 60"/>
                <a:gd name="T87" fmla="*/ 16 h 46"/>
                <a:gd name="T88" fmla="*/ 58 w 60"/>
                <a:gd name="T89" fmla="*/ 12 h 46"/>
                <a:gd name="T90" fmla="*/ 56 w 60"/>
                <a:gd name="T91" fmla="*/ 8 h 46"/>
                <a:gd name="T92" fmla="*/ 52 w 60"/>
                <a:gd name="T93" fmla="*/ 4 h 46"/>
                <a:gd name="T94" fmla="*/ 48 w 60"/>
                <a:gd name="T95" fmla="*/ 2 h 46"/>
                <a:gd name="T96" fmla="*/ 46 w 60"/>
                <a:gd name="T97" fmla="*/ 0 h 46"/>
                <a:gd name="T98" fmla="*/ 42 w 60"/>
                <a:gd name="T99" fmla="*/ 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0" h="46">
                  <a:moveTo>
                    <a:pt x="42" y="2"/>
                  </a:moveTo>
                  <a:lnTo>
                    <a:pt x="30" y="8"/>
                  </a:lnTo>
                  <a:lnTo>
                    <a:pt x="20" y="10"/>
                  </a:lnTo>
                  <a:lnTo>
                    <a:pt x="6" y="16"/>
                  </a:lnTo>
                  <a:lnTo>
                    <a:pt x="6" y="18"/>
                  </a:lnTo>
                  <a:lnTo>
                    <a:pt x="4" y="20"/>
                  </a:lnTo>
                  <a:lnTo>
                    <a:pt x="2" y="22"/>
                  </a:lnTo>
                  <a:lnTo>
                    <a:pt x="2" y="26"/>
                  </a:lnTo>
                  <a:lnTo>
                    <a:pt x="0" y="30"/>
                  </a:lnTo>
                  <a:lnTo>
                    <a:pt x="0" y="32"/>
                  </a:lnTo>
                  <a:lnTo>
                    <a:pt x="0" y="34"/>
                  </a:lnTo>
                  <a:lnTo>
                    <a:pt x="2" y="36"/>
                  </a:lnTo>
                  <a:lnTo>
                    <a:pt x="8" y="34"/>
                  </a:lnTo>
                  <a:lnTo>
                    <a:pt x="12" y="34"/>
                  </a:lnTo>
                  <a:lnTo>
                    <a:pt x="16" y="32"/>
                  </a:lnTo>
                  <a:lnTo>
                    <a:pt x="20" y="32"/>
                  </a:lnTo>
                  <a:lnTo>
                    <a:pt x="20" y="32"/>
                  </a:lnTo>
                  <a:lnTo>
                    <a:pt x="20" y="32"/>
                  </a:lnTo>
                  <a:lnTo>
                    <a:pt x="20" y="34"/>
                  </a:lnTo>
                  <a:lnTo>
                    <a:pt x="20" y="38"/>
                  </a:lnTo>
                  <a:lnTo>
                    <a:pt x="22" y="40"/>
                  </a:lnTo>
                  <a:lnTo>
                    <a:pt x="24" y="42"/>
                  </a:lnTo>
                  <a:lnTo>
                    <a:pt x="26" y="44"/>
                  </a:lnTo>
                  <a:lnTo>
                    <a:pt x="30" y="44"/>
                  </a:lnTo>
                  <a:lnTo>
                    <a:pt x="32" y="46"/>
                  </a:lnTo>
                  <a:lnTo>
                    <a:pt x="36" y="46"/>
                  </a:lnTo>
                  <a:lnTo>
                    <a:pt x="40" y="46"/>
                  </a:lnTo>
                  <a:lnTo>
                    <a:pt x="42" y="46"/>
                  </a:lnTo>
                  <a:lnTo>
                    <a:pt x="44" y="42"/>
                  </a:lnTo>
                  <a:lnTo>
                    <a:pt x="44" y="38"/>
                  </a:lnTo>
                  <a:lnTo>
                    <a:pt x="44" y="34"/>
                  </a:lnTo>
                  <a:lnTo>
                    <a:pt x="42" y="32"/>
                  </a:lnTo>
                  <a:lnTo>
                    <a:pt x="42" y="30"/>
                  </a:lnTo>
                  <a:lnTo>
                    <a:pt x="44" y="28"/>
                  </a:lnTo>
                  <a:lnTo>
                    <a:pt x="46" y="28"/>
                  </a:lnTo>
                  <a:lnTo>
                    <a:pt x="48" y="30"/>
                  </a:lnTo>
                  <a:lnTo>
                    <a:pt x="50" y="32"/>
                  </a:lnTo>
                  <a:lnTo>
                    <a:pt x="52" y="34"/>
                  </a:lnTo>
                  <a:lnTo>
                    <a:pt x="54" y="36"/>
                  </a:lnTo>
                  <a:lnTo>
                    <a:pt x="56" y="34"/>
                  </a:lnTo>
                  <a:lnTo>
                    <a:pt x="58" y="30"/>
                  </a:lnTo>
                  <a:lnTo>
                    <a:pt x="60" y="24"/>
                  </a:lnTo>
                  <a:lnTo>
                    <a:pt x="60" y="20"/>
                  </a:lnTo>
                  <a:lnTo>
                    <a:pt x="60" y="16"/>
                  </a:lnTo>
                  <a:lnTo>
                    <a:pt x="58" y="12"/>
                  </a:lnTo>
                  <a:lnTo>
                    <a:pt x="56" y="8"/>
                  </a:lnTo>
                  <a:lnTo>
                    <a:pt x="52" y="4"/>
                  </a:lnTo>
                  <a:lnTo>
                    <a:pt x="48" y="2"/>
                  </a:lnTo>
                  <a:lnTo>
                    <a:pt x="46" y="0"/>
                  </a:lnTo>
                  <a:lnTo>
                    <a:pt x="42" y="2"/>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41" name="Freeform 499"/>
            <p:cNvSpPr/>
            <p:nvPr/>
          </p:nvSpPr>
          <p:spPr bwMode="gray">
            <a:xfrm>
              <a:off x="3375274" y="4528365"/>
              <a:ext cx="199951" cy="177614"/>
            </a:xfrm>
            <a:custGeom>
              <a:avLst/>
              <a:gdLst>
                <a:gd name="T0" fmla="*/ 70 w 108"/>
                <a:gd name="T1" fmla="*/ 46 h 96"/>
                <a:gd name="T2" fmla="*/ 90 w 108"/>
                <a:gd name="T3" fmla="*/ 46 h 96"/>
                <a:gd name="T4" fmla="*/ 100 w 108"/>
                <a:gd name="T5" fmla="*/ 44 h 96"/>
                <a:gd name="T6" fmla="*/ 86 w 108"/>
                <a:gd name="T7" fmla="*/ 38 h 96"/>
                <a:gd name="T8" fmla="*/ 108 w 108"/>
                <a:gd name="T9" fmla="*/ 30 h 96"/>
                <a:gd name="T10" fmla="*/ 108 w 108"/>
                <a:gd name="T11" fmla="*/ 26 h 96"/>
                <a:gd name="T12" fmla="*/ 104 w 108"/>
                <a:gd name="T13" fmla="*/ 22 h 96"/>
                <a:gd name="T14" fmla="*/ 98 w 108"/>
                <a:gd name="T15" fmla="*/ 16 h 96"/>
                <a:gd name="T16" fmla="*/ 92 w 108"/>
                <a:gd name="T17" fmla="*/ 10 h 96"/>
                <a:gd name="T18" fmla="*/ 90 w 108"/>
                <a:gd name="T19" fmla="*/ 6 h 96"/>
                <a:gd name="T20" fmla="*/ 88 w 108"/>
                <a:gd name="T21" fmla="*/ 4 h 96"/>
                <a:gd name="T22" fmla="*/ 84 w 108"/>
                <a:gd name="T23" fmla="*/ 0 h 96"/>
                <a:gd name="T24" fmla="*/ 78 w 108"/>
                <a:gd name="T25" fmla="*/ 2 h 96"/>
                <a:gd name="T26" fmla="*/ 72 w 108"/>
                <a:gd name="T27" fmla="*/ 4 h 96"/>
                <a:gd name="T28" fmla="*/ 66 w 108"/>
                <a:gd name="T29" fmla="*/ 10 h 96"/>
                <a:gd name="T30" fmla="*/ 58 w 108"/>
                <a:gd name="T31" fmla="*/ 14 h 96"/>
                <a:gd name="T32" fmla="*/ 48 w 108"/>
                <a:gd name="T33" fmla="*/ 38 h 96"/>
                <a:gd name="T34" fmla="*/ 42 w 108"/>
                <a:gd name="T35" fmla="*/ 40 h 96"/>
                <a:gd name="T36" fmla="*/ 36 w 108"/>
                <a:gd name="T37" fmla="*/ 46 h 96"/>
                <a:gd name="T38" fmla="*/ 30 w 108"/>
                <a:gd name="T39" fmla="*/ 48 h 96"/>
                <a:gd name="T40" fmla="*/ 24 w 108"/>
                <a:gd name="T41" fmla="*/ 54 h 96"/>
                <a:gd name="T42" fmla="*/ 18 w 108"/>
                <a:gd name="T43" fmla="*/ 60 h 96"/>
                <a:gd name="T44" fmla="*/ 16 w 108"/>
                <a:gd name="T45" fmla="*/ 64 h 96"/>
                <a:gd name="T46" fmla="*/ 0 w 108"/>
                <a:gd name="T47" fmla="*/ 88 h 96"/>
                <a:gd name="T48" fmla="*/ 2 w 108"/>
                <a:gd name="T49" fmla="*/ 90 h 96"/>
                <a:gd name="T50" fmla="*/ 10 w 108"/>
                <a:gd name="T51" fmla="*/ 94 h 96"/>
                <a:gd name="T52" fmla="*/ 16 w 108"/>
                <a:gd name="T53" fmla="*/ 96 h 96"/>
                <a:gd name="T54" fmla="*/ 22 w 108"/>
                <a:gd name="T55" fmla="*/ 90 h 96"/>
                <a:gd name="T56" fmla="*/ 24 w 108"/>
                <a:gd name="T57" fmla="*/ 86 h 96"/>
                <a:gd name="T58" fmla="*/ 28 w 108"/>
                <a:gd name="T59" fmla="*/ 82 h 96"/>
                <a:gd name="T60" fmla="*/ 32 w 108"/>
                <a:gd name="T61" fmla="*/ 80 h 96"/>
                <a:gd name="T62" fmla="*/ 46 w 108"/>
                <a:gd name="T63" fmla="*/ 74 h 96"/>
                <a:gd name="T64" fmla="*/ 62 w 108"/>
                <a:gd name="T65" fmla="*/ 5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8" h="96">
                  <a:moveTo>
                    <a:pt x="62" y="56"/>
                  </a:moveTo>
                  <a:lnTo>
                    <a:pt x="70" y="46"/>
                  </a:lnTo>
                  <a:lnTo>
                    <a:pt x="84" y="46"/>
                  </a:lnTo>
                  <a:lnTo>
                    <a:pt x="90" y="46"/>
                  </a:lnTo>
                  <a:lnTo>
                    <a:pt x="96" y="44"/>
                  </a:lnTo>
                  <a:lnTo>
                    <a:pt x="100" y="44"/>
                  </a:lnTo>
                  <a:lnTo>
                    <a:pt x="102" y="42"/>
                  </a:lnTo>
                  <a:lnTo>
                    <a:pt x="86" y="38"/>
                  </a:lnTo>
                  <a:lnTo>
                    <a:pt x="108" y="32"/>
                  </a:lnTo>
                  <a:lnTo>
                    <a:pt x="108" y="30"/>
                  </a:lnTo>
                  <a:lnTo>
                    <a:pt x="108" y="28"/>
                  </a:lnTo>
                  <a:lnTo>
                    <a:pt x="108" y="26"/>
                  </a:lnTo>
                  <a:lnTo>
                    <a:pt x="104" y="24"/>
                  </a:lnTo>
                  <a:lnTo>
                    <a:pt x="104" y="22"/>
                  </a:lnTo>
                  <a:lnTo>
                    <a:pt x="102" y="20"/>
                  </a:lnTo>
                  <a:lnTo>
                    <a:pt x="98" y="16"/>
                  </a:lnTo>
                  <a:lnTo>
                    <a:pt x="96" y="14"/>
                  </a:lnTo>
                  <a:lnTo>
                    <a:pt x="92" y="10"/>
                  </a:lnTo>
                  <a:lnTo>
                    <a:pt x="90" y="8"/>
                  </a:lnTo>
                  <a:lnTo>
                    <a:pt x="90" y="6"/>
                  </a:lnTo>
                  <a:lnTo>
                    <a:pt x="88" y="6"/>
                  </a:lnTo>
                  <a:lnTo>
                    <a:pt x="88" y="4"/>
                  </a:lnTo>
                  <a:lnTo>
                    <a:pt x="86" y="2"/>
                  </a:lnTo>
                  <a:lnTo>
                    <a:pt x="84" y="0"/>
                  </a:lnTo>
                  <a:lnTo>
                    <a:pt x="82" y="0"/>
                  </a:lnTo>
                  <a:lnTo>
                    <a:pt x="78" y="2"/>
                  </a:lnTo>
                  <a:lnTo>
                    <a:pt x="74" y="4"/>
                  </a:lnTo>
                  <a:lnTo>
                    <a:pt x="72" y="4"/>
                  </a:lnTo>
                  <a:lnTo>
                    <a:pt x="70" y="6"/>
                  </a:lnTo>
                  <a:lnTo>
                    <a:pt x="66" y="10"/>
                  </a:lnTo>
                  <a:lnTo>
                    <a:pt x="62" y="12"/>
                  </a:lnTo>
                  <a:lnTo>
                    <a:pt x="58" y="14"/>
                  </a:lnTo>
                  <a:lnTo>
                    <a:pt x="48" y="36"/>
                  </a:lnTo>
                  <a:lnTo>
                    <a:pt x="48" y="38"/>
                  </a:lnTo>
                  <a:lnTo>
                    <a:pt x="46" y="38"/>
                  </a:lnTo>
                  <a:lnTo>
                    <a:pt x="42" y="40"/>
                  </a:lnTo>
                  <a:lnTo>
                    <a:pt x="38" y="44"/>
                  </a:lnTo>
                  <a:lnTo>
                    <a:pt x="36" y="46"/>
                  </a:lnTo>
                  <a:lnTo>
                    <a:pt x="32" y="48"/>
                  </a:lnTo>
                  <a:lnTo>
                    <a:pt x="30" y="48"/>
                  </a:lnTo>
                  <a:lnTo>
                    <a:pt x="26" y="52"/>
                  </a:lnTo>
                  <a:lnTo>
                    <a:pt x="24" y="54"/>
                  </a:lnTo>
                  <a:lnTo>
                    <a:pt x="20" y="58"/>
                  </a:lnTo>
                  <a:lnTo>
                    <a:pt x="18" y="60"/>
                  </a:lnTo>
                  <a:lnTo>
                    <a:pt x="16" y="62"/>
                  </a:lnTo>
                  <a:lnTo>
                    <a:pt x="16" y="64"/>
                  </a:lnTo>
                  <a:lnTo>
                    <a:pt x="8" y="84"/>
                  </a:lnTo>
                  <a:lnTo>
                    <a:pt x="0" y="88"/>
                  </a:lnTo>
                  <a:lnTo>
                    <a:pt x="0" y="88"/>
                  </a:lnTo>
                  <a:lnTo>
                    <a:pt x="2" y="90"/>
                  </a:lnTo>
                  <a:lnTo>
                    <a:pt x="6" y="92"/>
                  </a:lnTo>
                  <a:lnTo>
                    <a:pt x="10" y="94"/>
                  </a:lnTo>
                  <a:lnTo>
                    <a:pt x="14" y="96"/>
                  </a:lnTo>
                  <a:lnTo>
                    <a:pt x="16" y="96"/>
                  </a:lnTo>
                  <a:lnTo>
                    <a:pt x="18" y="94"/>
                  </a:lnTo>
                  <a:lnTo>
                    <a:pt x="22" y="90"/>
                  </a:lnTo>
                  <a:lnTo>
                    <a:pt x="24" y="86"/>
                  </a:lnTo>
                  <a:lnTo>
                    <a:pt x="24" y="86"/>
                  </a:lnTo>
                  <a:lnTo>
                    <a:pt x="26" y="84"/>
                  </a:lnTo>
                  <a:lnTo>
                    <a:pt x="28" y="82"/>
                  </a:lnTo>
                  <a:lnTo>
                    <a:pt x="28" y="82"/>
                  </a:lnTo>
                  <a:lnTo>
                    <a:pt x="32" y="80"/>
                  </a:lnTo>
                  <a:lnTo>
                    <a:pt x="38" y="78"/>
                  </a:lnTo>
                  <a:lnTo>
                    <a:pt x="46" y="74"/>
                  </a:lnTo>
                  <a:lnTo>
                    <a:pt x="54" y="70"/>
                  </a:lnTo>
                  <a:lnTo>
                    <a:pt x="62" y="56"/>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42" name="Freeform 500"/>
            <p:cNvSpPr/>
            <p:nvPr/>
          </p:nvSpPr>
          <p:spPr bwMode="gray">
            <a:xfrm>
              <a:off x="3338246" y="4606071"/>
              <a:ext cx="222168" cy="203516"/>
            </a:xfrm>
            <a:custGeom>
              <a:avLst/>
              <a:gdLst>
                <a:gd name="T0" fmla="*/ 102 w 120"/>
                <a:gd name="T1" fmla="*/ 32 h 110"/>
                <a:gd name="T2" fmla="*/ 104 w 120"/>
                <a:gd name="T3" fmla="*/ 34 h 110"/>
                <a:gd name="T4" fmla="*/ 112 w 120"/>
                <a:gd name="T5" fmla="*/ 36 h 110"/>
                <a:gd name="T6" fmla="*/ 120 w 120"/>
                <a:gd name="T7" fmla="*/ 42 h 110"/>
                <a:gd name="T8" fmla="*/ 116 w 120"/>
                <a:gd name="T9" fmla="*/ 46 h 110"/>
                <a:gd name="T10" fmla="*/ 114 w 120"/>
                <a:gd name="T11" fmla="*/ 48 h 110"/>
                <a:gd name="T12" fmla="*/ 106 w 120"/>
                <a:gd name="T13" fmla="*/ 50 h 110"/>
                <a:gd name="T14" fmla="*/ 102 w 120"/>
                <a:gd name="T15" fmla="*/ 54 h 110"/>
                <a:gd name="T16" fmla="*/ 100 w 120"/>
                <a:gd name="T17" fmla="*/ 56 h 110"/>
                <a:gd name="T18" fmla="*/ 94 w 120"/>
                <a:gd name="T19" fmla="*/ 70 h 110"/>
                <a:gd name="T20" fmla="*/ 88 w 120"/>
                <a:gd name="T21" fmla="*/ 76 h 110"/>
                <a:gd name="T22" fmla="*/ 86 w 120"/>
                <a:gd name="T23" fmla="*/ 80 h 110"/>
                <a:gd name="T24" fmla="*/ 84 w 120"/>
                <a:gd name="T25" fmla="*/ 84 h 110"/>
                <a:gd name="T26" fmla="*/ 82 w 120"/>
                <a:gd name="T27" fmla="*/ 94 h 110"/>
                <a:gd name="T28" fmla="*/ 78 w 120"/>
                <a:gd name="T29" fmla="*/ 102 h 110"/>
                <a:gd name="T30" fmla="*/ 74 w 120"/>
                <a:gd name="T31" fmla="*/ 106 h 110"/>
                <a:gd name="T32" fmla="*/ 66 w 120"/>
                <a:gd name="T33" fmla="*/ 108 h 110"/>
                <a:gd name="T34" fmla="*/ 60 w 120"/>
                <a:gd name="T35" fmla="*/ 100 h 110"/>
                <a:gd name="T36" fmla="*/ 50 w 120"/>
                <a:gd name="T37" fmla="*/ 98 h 110"/>
                <a:gd name="T38" fmla="*/ 46 w 120"/>
                <a:gd name="T39" fmla="*/ 96 h 110"/>
                <a:gd name="T40" fmla="*/ 40 w 120"/>
                <a:gd name="T41" fmla="*/ 96 h 110"/>
                <a:gd name="T42" fmla="*/ 34 w 120"/>
                <a:gd name="T43" fmla="*/ 96 h 110"/>
                <a:gd name="T44" fmla="*/ 26 w 120"/>
                <a:gd name="T45" fmla="*/ 94 h 110"/>
                <a:gd name="T46" fmla="*/ 22 w 120"/>
                <a:gd name="T47" fmla="*/ 90 h 110"/>
                <a:gd name="T48" fmla="*/ 16 w 120"/>
                <a:gd name="T49" fmla="*/ 86 h 110"/>
                <a:gd name="T50" fmla="*/ 6 w 120"/>
                <a:gd name="T51" fmla="*/ 82 h 110"/>
                <a:gd name="T52" fmla="*/ 0 w 120"/>
                <a:gd name="T53" fmla="*/ 78 h 110"/>
                <a:gd name="T54" fmla="*/ 0 w 120"/>
                <a:gd name="T55" fmla="*/ 74 h 110"/>
                <a:gd name="T56" fmla="*/ 4 w 120"/>
                <a:gd name="T57" fmla="*/ 72 h 110"/>
                <a:gd name="T58" fmla="*/ 2 w 120"/>
                <a:gd name="T59" fmla="*/ 60 h 110"/>
                <a:gd name="T60" fmla="*/ 2 w 120"/>
                <a:gd name="T61" fmla="*/ 52 h 110"/>
                <a:gd name="T62" fmla="*/ 6 w 120"/>
                <a:gd name="T63" fmla="*/ 44 h 110"/>
                <a:gd name="T64" fmla="*/ 8 w 120"/>
                <a:gd name="T65" fmla="*/ 42 h 110"/>
                <a:gd name="T66" fmla="*/ 20 w 120"/>
                <a:gd name="T67" fmla="*/ 46 h 110"/>
                <a:gd name="T68" fmla="*/ 22 w 120"/>
                <a:gd name="T69" fmla="*/ 48 h 110"/>
                <a:gd name="T70" fmla="*/ 28 w 120"/>
                <a:gd name="T71" fmla="*/ 52 h 110"/>
                <a:gd name="T72" fmla="*/ 36 w 120"/>
                <a:gd name="T73" fmla="*/ 52 h 110"/>
                <a:gd name="T74" fmla="*/ 44 w 120"/>
                <a:gd name="T75" fmla="*/ 44 h 110"/>
                <a:gd name="T76" fmla="*/ 48 w 120"/>
                <a:gd name="T77" fmla="*/ 42 h 110"/>
                <a:gd name="T78" fmla="*/ 56 w 120"/>
                <a:gd name="T79" fmla="*/ 38 h 110"/>
                <a:gd name="T80" fmla="*/ 62 w 120"/>
                <a:gd name="T81" fmla="*/ 34 h 110"/>
                <a:gd name="T82" fmla="*/ 70 w 120"/>
                <a:gd name="T83" fmla="*/ 30 h 110"/>
                <a:gd name="T84" fmla="*/ 74 w 120"/>
                <a:gd name="T85" fmla="*/ 28 h 110"/>
                <a:gd name="T86" fmla="*/ 90 w 120"/>
                <a:gd name="T87" fmla="*/ 4 h 110"/>
                <a:gd name="T88" fmla="*/ 94 w 120"/>
                <a:gd name="T89" fmla="*/ 4 h 110"/>
                <a:gd name="T90" fmla="*/ 106 w 120"/>
                <a:gd name="T91" fmla="*/ 4 h 110"/>
                <a:gd name="T92" fmla="*/ 116 w 120"/>
                <a:gd name="T93" fmla="*/ 2 h 110"/>
                <a:gd name="T94" fmla="*/ 120 w 120"/>
                <a:gd name="T95" fmla="*/ 2 h 110"/>
                <a:gd name="T96" fmla="*/ 116 w 120"/>
                <a:gd name="T97" fmla="*/ 6 h 110"/>
                <a:gd name="T98" fmla="*/ 108 w 120"/>
                <a:gd name="T99" fmla="*/ 12 h 110"/>
                <a:gd name="T100" fmla="*/ 102 w 120"/>
                <a:gd name="T101" fmla="*/ 28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0" h="110">
                  <a:moveTo>
                    <a:pt x="102" y="28"/>
                  </a:moveTo>
                  <a:lnTo>
                    <a:pt x="102" y="32"/>
                  </a:lnTo>
                  <a:lnTo>
                    <a:pt x="102" y="34"/>
                  </a:lnTo>
                  <a:lnTo>
                    <a:pt x="104" y="34"/>
                  </a:lnTo>
                  <a:lnTo>
                    <a:pt x="106" y="34"/>
                  </a:lnTo>
                  <a:lnTo>
                    <a:pt x="112" y="36"/>
                  </a:lnTo>
                  <a:lnTo>
                    <a:pt x="116" y="38"/>
                  </a:lnTo>
                  <a:lnTo>
                    <a:pt x="120" y="42"/>
                  </a:lnTo>
                  <a:lnTo>
                    <a:pt x="118" y="44"/>
                  </a:lnTo>
                  <a:lnTo>
                    <a:pt x="116" y="46"/>
                  </a:lnTo>
                  <a:lnTo>
                    <a:pt x="114" y="48"/>
                  </a:lnTo>
                  <a:lnTo>
                    <a:pt x="114" y="48"/>
                  </a:lnTo>
                  <a:lnTo>
                    <a:pt x="108" y="48"/>
                  </a:lnTo>
                  <a:lnTo>
                    <a:pt x="106" y="50"/>
                  </a:lnTo>
                  <a:lnTo>
                    <a:pt x="102" y="52"/>
                  </a:lnTo>
                  <a:lnTo>
                    <a:pt x="102" y="54"/>
                  </a:lnTo>
                  <a:lnTo>
                    <a:pt x="100" y="56"/>
                  </a:lnTo>
                  <a:lnTo>
                    <a:pt x="100" y="56"/>
                  </a:lnTo>
                  <a:lnTo>
                    <a:pt x="98" y="70"/>
                  </a:lnTo>
                  <a:lnTo>
                    <a:pt x="94" y="70"/>
                  </a:lnTo>
                  <a:lnTo>
                    <a:pt x="90" y="74"/>
                  </a:lnTo>
                  <a:lnTo>
                    <a:pt x="88" y="76"/>
                  </a:lnTo>
                  <a:lnTo>
                    <a:pt x="86" y="78"/>
                  </a:lnTo>
                  <a:lnTo>
                    <a:pt x="86" y="80"/>
                  </a:lnTo>
                  <a:lnTo>
                    <a:pt x="84" y="82"/>
                  </a:lnTo>
                  <a:lnTo>
                    <a:pt x="84" y="84"/>
                  </a:lnTo>
                  <a:lnTo>
                    <a:pt x="82" y="90"/>
                  </a:lnTo>
                  <a:lnTo>
                    <a:pt x="82" y="94"/>
                  </a:lnTo>
                  <a:lnTo>
                    <a:pt x="80" y="98"/>
                  </a:lnTo>
                  <a:lnTo>
                    <a:pt x="78" y="102"/>
                  </a:lnTo>
                  <a:lnTo>
                    <a:pt x="76" y="104"/>
                  </a:lnTo>
                  <a:lnTo>
                    <a:pt x="74" y="106"/>
                  </a:lnTo>
                  <a:lnTo>
                    <a:pt x="70" y="108"/>
                  </a:lnTo>
                  <a:lnTo>
                    <a:pt x="66" y="108"/>
                  </a:lnTo>
                  <a:lnTo>
                    <a:pt x="64" y="110"/>
                  </a:lnTo>
                  <a:lnTo>
                    <a:pt x="60" y="100"/>
                  </a:lnTo>
                  <a:lnTo>
                    <a:pt x="50" y="100"/>
                  </a:lnTo>
                  <a:lnTo>
                    <a:pt x="50" y="98"/>
                  </a:lnTo>
                  <a:lnTo>
                    <a:pt x="50" y="96"/>
                  </a:lnTo>
                  <a:lnTo>
                    <a:pt x="46" y="96"/>
                  </a:lnTo>
                  <a:lnTo>
                    <a:pt x="42" y="96"/>
                  </a:lnTo>
                  <a:lnTo>
                    <a:pt x="40" y="96"/>
                  </a:lnTo>
                  <a:lnTo>
                    <a:pt x="38" y="96"/>
                  </a:lnTo>
                  <a:lnTo>
                    <a:pt x="34" y="96"/>
                  </a:lnTo>
                  <a:lnTo>
                    <a:pt x="30" y="96"/>
                  </a:lnTo>
                  <a:lnTo>
                    <a:pt x="26" y="94"/>
                  </a:lnTo>
                  <a:lnTo>
                    <a:pt x="24" y="92"/>
                  </a:lnTo>
                  <a:lnTo>
                    <a:pt x="22" y="90"/>
                  </a:lnTo>
                  <a:lnTo>
                    <a:pt x="20" y="88"/>
                  </a:lnTo>
                  <a:lnTo>
                    <a:pt x="16" y="86"/>
                  </a:lnTo>
                  <a:lnTo>
                    <a:pt x="12" y="84"/>
                  </a:lnTo>
                  <a:lnTo>
                    <a:pt x="6" y="82"/>
                  </a:lnTo>
                  <a:lnTo>
                    <a:pt x="2" y="80"/>
                  </a:lnTo>
                  <a:lnTo>
                    <a:pt x="0" y="78"/>
                  </a:lnTo>
                  <a:lnTo>
                    <a:pt x="0" y="76"/>
                  </a:lnTo>
                  <a:lnTo>
                    <a:pt x="0" y="74"/>
                  </a:lnTo>
                  <a:lnTo>
                    <a:pt x="2" y="74"/>
                  </a:lnTo>
                  <a:lnTo>
                    <a:pt x="4" y="72"/>
                  </a:lnTo>
                  <a:lnTo>
                    <a:pt x="4" y="72"/>
                  </a:lnTo>
                  <a:lnTo>
                    <a:pt x="2" y="60"/>
                  </a:lnTo>
                  <a:lnTo>
                    <a:pt x="2" y="56"/>
                  </a:lnTo>
                  <a:lnTo>
                    <a:pt x="2" y="52"/>
                  </a:lnTo>
                  <a:lnTo>
                    <a:pt x="4" y="48"/>
                  </a:lnTo>
                  <a:lnTo>
                    <a:pt x="6" y="44"/>
                  </a:lnTo>
                  <a:lnTo>
                    <a:pt x="8" y="42"/>
                  </a:lnTo>
                  <a:lnTo>
                    <a:pt x="8" y="42"/>
                  </a:lnTo>
                  <a:lnTo>
                    <a:pt x="28" y="42"/>
                  </a:lnTo>
                  <a:lnTo>
                    <a:pt x="20" y="46"/>
                  </a:lnTo>
                  <a:lnTo>
                    <a:pt x="20" y="46"/>
                  </a:lnTo>
                  <a:lnTo>
                    <a:pt x="22" y="48"/>
                  </a:lnTo>
                  <a:lnTo>
                    <a:pt x="26" y="50"/>
                  </a:lnTo>
                  <a:lnTo>
                    <a:pt x="28" y="52"/>
                  </a:lnTo>
                  <a:lnTo>
                    <a:pt x="32" y="54"/>
                  </a:lnTo>
                  <a:lnTo>
                    <a:pt x="36" y="52"/>
                  </a:lnTo>
                  <a:lnTo>
                    <a:pt x="40" y="50"/>
                  </a:lnTo>
                  <a:lnTo>
                    <a:pt x="44" y="44"/>
                  </a:lnTo>
                  <a:lnTo>
                    <a:pt x="44" y="44"/>
                  </a:lnTo>
                  <a:lnTo>
                    <a:pt x="48" y="42"/>
                  </a:lnTo>
                  <a:lnTo>
                    <a:pt x="50" y="38"/>
                  </a:lnTo>
                  <a:lnTo>
                    <a:pt x="56" y="38"/>
                  </a:lnTo>
                  <a:lnTo>
                    <a:pt x="58" y="36"/>
                  </a:lnTo>
                  <a:lnTo>
                    <a:pt x="62" y="34"/>
                  </a:lnTo>
                  <a:lnTo>
                    <a:pt x="66" y="32"/>
                  </a:lnTo>
                  <a:lnTo>
                    <a:pt x="70" y="30"/>
                  </a:lnTo>
                  <a:lnTo>
                    <a:pt x="72" y="28"/>
                  </a:lnTo>
                  <a:lnTo>
                    <a:pt x="74" y="28"/>
                  </a:lnTo>
                  <a:lnTo>
                    <a:pt x="82" y="14"/>
                  </a:lnTo>
                  <a:lnTo>
                    <a:pt x="90" y="4"/>
                  </a:lnTo>
                  <a:lnTo>
                    <a:pt x="90" y="4"/>
                  </a:lnTo>
                  <a:lnTo>
                    <a:pt x="94" y="4"/>
                  </a:lnTo>
                  <a:lnTo>
                    <a:pt x="100" y="4"/>
                  </a:lnTo>
                  <a:lnTo>
                    <a:pt x="106" y="4"/>
                  </a:lnTo>
                  <a:lnTo>
                    <a:pt x="112" y="4"/>
                  </a:lnTo>
                  <a:lnTo>
                    <a:pt x="116" y="2"/>
                  </a:lnTo>
                  <a:lnTo>
                    <a:pt x="120" y="0"/>
                  </a:lnTo>
                  <a:lnTo>
                    <a:pt x="120" y="2"/>
                  </a:lnTo>
                  <a:lnTo>
                    <a:pt x="118" y="4"/>
                  </a:lnTo>
                  <a:lnTo>
                    <a:pt x="116" y="6"/>
                  </a:lnTo>
                  <a:lnTo>
                    <a:pt x="112" y="8"/>
                  </a:lnTo>
                  <a:lnTo>
                    <a:pt x="108" y="12"/>
                  </a:lnTo>
                  <a:lnTo>
                    <a:pt x="102" y="14"/>
                  </a:lnTo>
                  <a:lnTo>
                    <a:pt x="102" y="28"/>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43" name="Freeform 501"/>
            <p:cNvSpPr/>
            <p:nvPr/>
          </p:nvSpPr>
          <p:spPr bwMode="gray">
            <a:xfrm>
              <a:off x="4086210" y="4761484"/>
              <a:ext cx="236979" cy="199816"/>
            </a:xfrm>
            <a:custGeom>
              <a:avLst/>
              <a:gdLst>
                <a:gd name="T0" fmla="*/ 78 w 128"/>
                <a:gd name="T1" fmla="*/ 40 h 108"/>
                <a:gd name="T2" fmla="*/ 78 w 128"/>
                <a:gd name="T3" fmla="*/ 38 h 108"/>
                <a:gd name="T4" fmla="*/ 76 w 128"/>
                <a:gd name="T5" fmla="*/ 36 h 108"/>
                <a:gd name="T6" fmla="*/ 72 w 128"/>
                <a:gd name="T7" fmla="*/ 36 h 108"/>
                <a:gd name="T8" fmla="*/ 70 w 128"/>
                <a:gd name="T9" fmla="*/ 34 h 108"/>
                <a:gd name="T10" fmla="*/ 68 w 128"/>
                <a:gd name="T11" fmla="*/ 32 h 108"/>
                <a:gd name="T12" fmla="*/ 62 w 128"/>
                <a:gd name="T13" fmla="*/ 28 h 108"/>
                <a:gd name="T14" fmla="*/ 58 w 128"/>
                <a:gd name="T15" fmla="*/ 24 h 108"/>
                <a:gd name="T16" fmla="*/ 52 w 128"/>
                <a:gd name="T17" fmla="*/ 20 h 108"/>
                <a:gd name="T18" fmla="*/ 46 w 128"/>
                <a:gd name="T19" fmla="*/ 16 h 108"/>
                <a:gd name="T20" fmla="*/ 42 w 128"/>
                <a:gd name="T21" fmla="*/ 12 h 108"/>
                <a:gd name="T22" fmla="*/ 40 w 128"/>
                <a:gd name="T23" fmla="*/ 10 h 108"/>
                <a:gd name="T24" fmla="*/ 38 w 128"/>
                <a:gd name="T25" fmla="*/ 10 h 108"/>
                <a:gd name="T26" fmla="*/ 34 w 128"/>
                <a:gd name="T27" fmla="*/ 10 h 108"/>
                <a:gd name="T28" fmla="*/ 26 w 128"/>
                <a:gd name="T29" fmla="*/ 8 h 108"/>
                <a:gd name="T30" fmla="*/ 14 w 128"/>
                <a:gd name="T31" fmla="*/ 4 h 108"/>
                <a:gd name="T32" fmla="*/ 4 w 128"/>
                <a:gd name="T33" fmla="*/ 0 h 108"/>
                <a:gd name="T34" fmla="*/ 0 w 128"/>
                <a:gd name="T35" fmla="*/ 80 h 108"/>
                <a:gd name="T36" fmla="*/ 12 w 128"/>
                <a:gd name="T37" fmla="*/ 86 h 108"/>
                <a:gd name="T38" fmla="*/ 28 w 128"/>
                <a:gd name="T39" fmla="*/ 80 h 108"/>
                <a:gd name="T40" fmla="*/ 28 w 128"/>
                <a:gd name="T41" fmla="*/ 78 h 108"/>
                <a:gd name="T42" fmla="*/ 28 w 128"/>
                <a:gd name="T43" fmla="*/ 76 h 108"/>
                <a:gd name="T44" fmla="*/ 30 w 128"/>
                <a:gd name="T45" fmla="*/ 74 h 108"/>
                <a:gd name="T46" fmla="*/ 34 w 128"/>
                <a:gd name="T47" fmla="*/ 72 h 108"/>
                <a:gd name="T48" fmla="*/ 38 w 128"/>
                <a:gd name="T49" fmla="*/ 68 h 108"/>
                <a:gd name="T50" fmla="*/ 42 w 128"/>
                <a:gd name="T51" fmla="*/ 68 h 108"/>
                <a:gd name="T52" fmla="*/ 46 w 128"/>
                <a:gd name="T53" fmla="*/ 66 h 108"/>
                <a:gd name="T54" fmla="*/ 52 w 128"/>
                <a:gd name="T55" fmla="*/ 68 h 108"/>
                <a:gd name="T56" fmla="*/ 76 w 128"/>
                <a:gd name="T57" fmla="*/ 82 h 108"/>
                <a:gd name="T58" fmla="*/ 86 w 128"/>
                <a:gd name="T59" fmla="*/ 94 h 108"/>
                <a:gd name="T60" fmla="*/ 104 w 128"/>
                <a:gd name="T61" fmla="*/ 102 h 108"/>
                <a:gd name="T62" fmla="*/ 126 w 128"/>
                <a:gd name="T63" fmla="*/ 108 h 108"/>
                <a:gd name="T64" fmla="*/ 128 w 128"/>
                <a:gd name="T65" fmla="*/ 108 h 108"/>
                <a:gd name="T66" fmla="*/ 128 w 128"/>
                <a:gd name="T67" fmla="*/ 106 h 108"/>
                <a:gd name="T68" fmla="*/ 128 w 128"/>
                <a:gd name="T69" fmla="*/ 104 h 108"/>
                <a:gd name="T70" fmla="*/ 128 w 128"/>
                <a:gd name="T71" fmla="*/ 100 h 108"/>
                <a:gd name="T72" fmla="*/ 126 w 128"/>
                <a:gd name="T73" fmla="*/ 98 h 108"/>
                <a:gd name="T74" fmla="*/ 124 w 128"/>
                <a:gd name="T75" fmla="*/ 94 h 108"/>
                <a:gd name="T76" fmla="*/ 120 w 128"/>
                <a:gd name="T77" fmla="*/ 92 h 108"/>
                <a:gd name="T78" fmla="*/ 116 w 128"/>
                <a:gd name="T79" fmla="*/ 88 h 108"/>
                <a:gd name="T80" fmla="*/ 110 w 128"/>
                <a:gd name="T81" fmla="*/ 84 h 108"/>
                <a:gd name="T82" fmla="*/ 106 w 128"/>
                <a:gd name="T83" fmla="*/ 80 h 108"/>
                <a:gd name="T84" fmla="*/ 102 w 128"/>
                <a:gd name="T85" fmla="*/ 76 h 108"/>
                <a:gd name="T86" fmla="*/ 98 w 128"/>
                <a:gd name="T87" fmla="*/ 72 h 108"/>
                <a:gd name="T88" fmla="*/ 96 w 128"/>
                <a:gd name="T89" fmla="*/ 70 h 108"/>
                <a:gd name="T90" fmla="*/ 96 w 128"/>
                <a:gd name="T91" fmla="*/ 70 h 108"/>
                <a:gd name="T92" fmla="*/ 80 w 128"/>
                <a:gd name="T93" fmla="*/ 60 h 108"/>
                <a:gd name="T94" fmla="*/ 96 w 128"/>
                <a:gd name="T95" fmla="*/ 54 h 108"/>
                <a:gd name="T96" fmla="*/ 92 w 128"/>
                <a:gd name="T97" fmla="*/ 46 h 108"/>
                <a:gd name="T98" fmla="*/ 90 w 128"/>
                <a:gd name="T99" fmla="*/ 46 h 108"/>
                <a:gd name="T100" fmla="*/ 88 w 128"/>
                <a:gd name="T101" fmla="*/ 44 h 108"/>
                <a:gd name="T102" fmla="*/ 84 w 128"/>
                <a:gd name="T103" fmla="*/ 44 h 108"/>
                <a:gd name="T104" fmla="*/ 80 w 128"/>
                <a:gd name="T105" fmla="*/ 42 h 108"/>
                <a:gd name="T106" fmla="*/ 78 w 128"/>
                <a:gd name="T107" fmla="*/ 42 h 108"/>
                <a:gd name="T108" fmla="*/ 78 w 128"/>
                <a:gd name="T109" fmla="*/ 4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8" h="108">
                  <a:moveTo>
                    <a:pt x="78" y="40"/>
                  </a:moveTo>
                  <a:lnTo>
                    <a:pt x="78" y="38"/>
                  </a:lnTo>
                  <a:lnTo>
                    <a:pt x="76" y="36"/>
                  </a:lnTo>
                  <a:lnTo>
                    <a:pt x="72" y="36"/>
                  </a:lnTo>
                  <a:lnTo>
                    <a:pt x="70" y="34"/>
                  </a:lnTo>
                  <a:lnTo>
                    <a:pt x="68" y="32"/>
                  </a:lnTo>
                  <a:lnTo>
                    <a:pt x="62" y="28"/>
                  </a:lnTo>
                  <a:lnTo>
                    <a:pt x="58" y="24"/>
                  </a:lnTo>
                  <a:lnTo>
                    <a:pt x="52" y="20"/>
                  </a:lnTo>
                  <a:lnTo>
                    <a:pt x="46" y="16"/>
                  </a:lnTo>
                  <a:lnTo>
                    <a:pt x="42" y="12"/>
                  </a:lnTo>
                  <a:lnTo>
                    <a:pt x="40" y="10"/>
                  </a:lnTo>
                  <a:lnTo>
                    <a:pt x="38" y="10"/>
                  </a:lnTo>
                  <a:lnTo>
                    <a:pt x="34" y="10"/>
                  </a:lnTo>
                  <a:lnTo>
                    <a:pt x="26" y="8"/>
                  </a:lnTo>
                  <a:lnTo>
                    <a:pt x="14" y="4"/>
                  </a:lnTo>
                  <a:lnTo>
                    <a:pt x="4" y="0"/>
                  </a:lnTo>
                  <a:lnTo>
                    <a:pt x="0" y="80"/>
                  </a:lnTo>
                  <a:lnTo>
                    <a:pt x="12" y="86"/>
                  </a:lnTo>
                  <a:lnTo>
                    <a:pt x="28" y="80"/>
                  </a:lnTo>
                  <a:lnTo>
                    <a:pt x="28" y="78"/>
                  </a:lnTo>
                  <a:lnTo>
                    <a:pt x="28" y="76"/>
                  </a:lnTo>
                  <a:lnTo>
                    <a:pt x="30" y="74"/>
                  </a:lnTo>
                  <a:lnTo>
                    <a:pt x="34" y="72"/>
                  </a:lnTo>
                  <a:lnTo>
                    <a:pt x="38" y="68"/>
                  </a:lnTo>
                  <a:lnTo>
                    <a:pt x="42" y="68"/>
                  </a:lnTo>
                  <a:lnTo>
                    <a:pt x="46" y="66"/>
                  </a:lnTo>
                  <a:lnTo>
                    <a:pt x="52" y="68"/>
                  </a:lnTo>
                  <a:lnTo>
                    <a:pt x="76" y="82"/>
                  </a:lnTo>
                  <a:lnTo>
                    <a:pt x="86" y="94"/>
                  </a:lnTo>
                  <a:lnTo>
                    <a:pt x="104" y="102"/>
                  </a:lnTo>
                  <a:lnTo>
                    <a:pt x="126" y="108"/>
                  </a:lnTo>
                  <a:lnTo>
                    <a:pt x="128" y="108"/>
                  </a:lnTo>
                  <a:lnTo>
                    <a:pt x="128" y="106"/>
                  </a:lnTo>
                  <a:lnTo>
                    <a:pt x="128" y="104"/>
                  </a:lnTo>
                  <a:lnTo>
                    <a:pt x="128" y="100"/>
                  </a:lnTo>
                  <a:lnTo>
                    <a:pt x="126" y="98"/>
                  </a:lnTo>
                  <a:lnTo>
                    <a:pt x="124" y="94"/>
                  </a:lnTo>
                  <a:lnTo>
                    <a:pt x="120" y="92"/>
                  </a:lnTo>
                  <a:lnTo>
                    <a:pt x="116" y="88"/>
                  </a:lnTo>
                  <a:lnTo>
                    <a:pt x="110" y="84"/>
                  </a:lnTo>
                  <a:lnTo>
                    <a:pt x="106" y="80"/>
                  </a:lnTo>
                  <a:lnTo>
                    <a:pt x="102" y="76"/>
                  </a:lnTo>
                  <a:lnTo>
                    <a:pt x="98" y="72"/>
                  </a:lnTo>
                  <a:lnTo>
                    <a:pt x="96" y="70"/>
                  </a:lnTo>
                  <a:lnTo>
                    <a:pt x="96" y="70"/>
                  </a:lnTo>
                  <a:lnTo>
                    <a:pt x="80" y="60"/>
                  </a:lnTo>
                  <a:lnTo>
                    <a:pt x="96" y="54"/>
                  </a:lnTo>
                  <a:lnTo>
                    <a:pt x="92" y="46"/>
                  </a:lnTo>
                  <a:lnTo>
                    <a:pt x="90" y="46"/>
                  </a:lnTo>
                  <a:lnTo>
                    <a:pt x="88" y="44"/>
                  </a:lnTo>
                  <a:lnTo>
                    <a:pt x="84" y="44"/>
                  </a:lnTo>
                  <a:lnTo>
                    <a:pt x="80" y="42"/>
                  </a:lnTo>
                  <a:lnTo>
                    <a:pt x="78" y="42"/>
                  </a:lnTo>
                  <a:lnTo>
                    <a:pt x="78" y="4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44" name="Freeform 502"/>
            <p:cNvSpPr/>
            <p:nvPr/>
          </p:nvSpPr>
          <p:spPr bwMode="gray">
            <a:xfrm>
              <a:off x="3864043" y="4709680"/>
              <a:ext cx="225870" cy="199816"/>
            </a:xfrm>
            <a:custGeom>
              <a:avLst/>
              <a:gdLst>
                <a:gd name="T0" fmla="*/ 122 w 122"/>
                <a:gd name="T1" fmla="*/ 28 h 108"/>
                <a:gd name="T2" fmla="*/ 114 w 122"/>
                <a:gd name="T3" fmla="*/ 24 h 108"/>
                <a:gd name="T4" fmla="*/ 102 w 122"/>
                <a:gd name="T5" fmla="*/ 18 h 108"/>
                <a:gd name="T6" fmla="*/ 92 w 122"/>
                <a:gd name="T7" fmla="*/ 14 h 108"/>
                <a:gd name="T8" fmla="*/ 80 w 122"/>
                <a:gd name="T9" fmla="*/ 14 h 108"/>
                <a:gd name="T10" fmla="*/ 72 w 122"/>
                <a:gd name="T11" fmla="*/ 20 h 108"/>
                <a:gd name="T12" fmla="*/ 72 w 122"/>
                <a:gd name="T13" fmla="*/ 20 h 108"/>
                <a:gd name="T14" fmla="*/ 72 w 122"/>
                <a:gd name="T15" fmla="*/ 24 h 108"/>
                <a:gd name="T16" fmla="*/ 72 w 122"/>
                <a:gd name="T17" fmla="*/ 28 h 108"/>
                <a:gd name="T18" fmla="*/ 70 w 122"/>
                <a:gd name="T19" fmla="*/ 32 h 108"/>
                <a:gd name="T20" fmla="*/ 70 w 122"/>
                <a:gd name="T21" fmla="*/ 36 h 108"/>
                <a:gd name="T22" fmla="*/ 66 w 122"/>
                <a:gd name="T23" fmla="*/ 40 h 108"/>
                <a:gd name="T24" fmla="*/ 64 w 122"/>
                <a:gd name="T25" fmla="*/ 42 h 108"/>
                <a:gd name="T26" fmla="*/ 58 w 122"/>
                <a:gd name="T27" fmla="*/ 42 h 108"/>
                <a:gd name="T28" fmla="*/ 52 w 122"/>
                <a:gd name="T29" fmla="*/ 42 h 108"/>
                <a:gd name="T30" fmla="*/ 48 w 122"/>
                <a:gd name="T31" fmla="*/ 40 h 108"/>
                <a:gd name="T32" fmla="*/ 42 w 122"/>
                <a:gd name="T33" fmla="*/ 38 h 108"/>
                <a:gd name="T34" fmla="*/ 40 w 122"/>
                <a:gd name="T35" fmla="*/ 32 h 108"/>
                <a:gd name="T36" fmla="*/ 38 w 122"/>
                <a:gd name="T37" fmla="*/ 28 h 108"/>
                <a:gd name="T38" fmla="*/ 34 w 122"/>
                <a:gd name="T39" fmla="*/ 22 h 108"/>
                <a:gd name="T40" fmla="*/ 34 w 122"/>
                <a:gd name="T41" fmla="*/ 18 h 108"/>
                <a:gd name="T42" fmla="*/ 32 w 122"/>
                <a:gd name="T43" fmla="*/ 14 h 108"/>
                <a:gd name="T44" fmla="*/ 32 w 122"/>
                <a:gd name="T45" fmla="*/ 12 h 108"/>
                <a:gd name="T46" fmla="*/ 30 w 122"/>
                <a:gd name="T47" fmla="*/ 12 h 108"/>
                <a:gd name="T48" fmla="*/ 28 w 122"/>
                <a:gd name="T49" fmla="*/ 10 h 108"/>
                <a:gd name="T50" fmla="*/ 26 w 122"/>
                <a:gd name="T51" fmla="*/ 6 h 108"/>
                <a:gd name="T52" fmla="*/ 22 w 122"/>
                <a:gd name="T53" fmla="*/ 4 h 108"/>
                <a:gd name="T54" fmla="*/ 18 w 122"/>
                <a:gd name="T55" fmla="*/ 2 h 108"/>
                <a:gd name="T56" fmla="*/ 12 w 122"/>
                <a:gd name="T57" fmla="*/ 0 h 108"/>
                <a:gd name="T58" fmla="*/ 8 w 122"/>
                <a:gd name="T59" fmla="*/ 2 h 108"/>
                <a:gd name="T60" fmla="*/ 2 w 122"/>
                <a:gd name="T61" fmla="*/ 4 h 108"/>
                <a:gd name="T62" fmla="*/ 2 w 122"/>
                <a:gd name="T63" fmla="*/ 6 h 108"/>
                <a:gd name="T64" fmla="*/ 0 w 122"/>
                <a:gd name="T65" fmla="*/ 8 h 108"/>
                <a:gd name="T66" fmla="*/ 0 w 122"/>
                <a:gd name="T67" fmla="*/ 10 h 108"/>
                <a:gd name="T68" fmla="*/ 2 w 122"/>
                <a:gd name="T69" fmla="*/ 14 h 108"/>
                <a:gd name="T70" fmla="*/ 6 w 122"/>
                <a:gd name="T71" fmla="*/ 18 h 108"/>
                <a:gd name="T72" fmla="*/ 10 w 122"/>
                <a:gd name="T73" fmla="*/ 26 h 108"/>
                <a:gd name="T74" fmla="*/ 12 w 122"/>
                <a:gd name="T75" fmla="*/ 32 h 108"/>
                <a:gd name="T76" fmla="*/ 14 w 122"/>
                <a:gd name="T77" fmla="*/ 38 h 108"/>
                <a:gd name="T78" fmla="*/ 14 w 122"/>
                <a:gd name="T79" fmla="*/ 42 h 108"/>
                <a:gd name="T80" fmla="*/ 16 w 122"/>
                <a:gd name="T81" fmla="*/ 46 h 108"/>
                <a:gd name="T82" fmla="*/ 18 w 122"/>
                <a:gd name="T83" fmla="*/ 48 h 108"/>
                <a:gd name="T84" fmla="*/ 20 w 122"/>
                <a:gd name="T85" fmla="*/ 50 h 108"/>
                <a:gd name="T86" fmla="*/ 24 w 122"/>
                <a:gd name="T87" fmla="*/ 50 h 108"/>
                <a:gd name="T88" fmla="*/ 28 w 122"/>
                <a:gd name="T89" fmla="*/ 48 h 108"/>
                <a:gd name="T90" fmla="*/ 34 w 122"/>
                <a:gd name="T91" fmla="*/ 48 h 108"/>
                <a:gd name="T92" fmla="*/ 38 w 122"/>
                <a:gd name="T93" fmla="*/ 50 h 108"/>
                <a:gd name="T94" fmla="*/ 42 w 122"/>
                <a:gd name="T95" fmla="*/ 52 h 108"/>
                <a:gd name="T96" fmla="*/ 46 w 122"/>
                <a:gd name="T97" fmla="*/ 54 h 108"/>
                <a:gd name="T98" fmla="*/ 50 w 122"/>
                <a:gd name="T99" fmla="*/ 54 h 108"/>
                <a:gd name="T100" fmla="*/ 56 w 122"/>
                <a:gd name="T101" fmla="*/ 56 h 108"/>
                <a:gd name="T102" fmla="*/ 62 w 122"/>
                <a:gd name="T103" fmla="*/ 56 h 108"/>
                <a:gd name="T104" fmla="*/ 68 w 122"/>
                <a:gd name="T105" fmla="*/ 58 h 108"/>
                <a:gd name="T106" fmla="*/ 70 w 122"/>
                <a:gd name="T107" fmla="*/ 58 h 108"/>
                <a:gd name="T108" fmla="*/ 72 w 122"/>
                <a:gd name="T109" fmla="*/ 58 h 108"/>
                <a:gd name="T110" fmla="*/ 88 w 122"/>
                <a:gd name="T111" fmla="*/ 72 h 108"/>
                <a:gd name="T112" fmla="*/ 98 w 122"/>
                <a:gd name="T113" fmla="*/ 90 h 108"/>
                <a:gd name="T114" fmla="*/ 114 w 122"/>
                <a:gd name="T115" fmla="*/ 104 h 108"/>
                <a:gd name="T116" fmla="*/ 118 w 122"/>
                <a:gd name="T117" fmla="*/ 108 h 108"/>
                <a:gd name="T118" fmla="*/ 122 w 122"/>
                <a:gd name="T119" fmla="*/ 2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2" h="108">
                  <a:moveTo>
                    <a:pt x="122" y="28"/>
                  </a:moveTo>
                  <a:lnTo>
                    <a:pt x="114" y="24"/>
                  </a:lnTo>
                  <a:lnTo>
                    <a:pt x="102" y="18"/>
                  </a:lnTo>
                  <a:lnTo>
                    <a:pt x="92" y="14"/>
                  </a:lnTo>
                  <a:lnTo>
                    <a:pt x="80" y="14"/>
                  </a:lnTo>
                  <a:lnTo>
                    <a:pt x="72" y="20"/>
                  </a:lnTo>
                  <a:lnTo>
                    <a:pt x="72" y="20"/>
                  </a:lnTo>
                  <a:lnTo>
                    <a:pt x="72" y="24"/>
                  </a:lnTo>
                  <a:lnTo>
                    <a:pt x="72" y="28"/>
                  </a:lnTo>
                  <a:lnTo>
                    <a:pt x="70" y="32"/>
                  </a:lnTo>
                  <a:lnTo>
                    <a:pt x="70" y="36"/>
                  </a:lnTo>
                  <a:lnTo>
                    <a:pt x="66" y="40"/>
                  </a:lnTo>
                  <a:lnTo>
                    <a:pt x="64" y="42"/>
                  </a:lnTo>
                  <a:lnTo>
                    <a:pt x="58" y="42"/>
                  </a:lnTo>
                  <a:lnTo>
                    <a:pt x="52" y="42"/>
                  </a:lnTo>
                  <a:lnTo>
                    <a:pt x="48" y="40"/>
                  </a:lnTo>
                  <a:lnTo>
                    <a:pt x="42" y="38"/>
                  </a:lnTo>
                  <a:lnTo>
                    <a:pt x="40" y="32"/>
                  </a:lnTo>
                  <a:lnTo>
                    <a:pt x="38" y="28"/>
                  </a:lnTo>
                  <a:lnTo>
                    <a:pt x="34" y="22"/>
                  </a:lnTo>
                  <a:lnTo>
                    <a:pt x="34" y="18"/>
                  </a:lnTo>
                  <a:lnTo>
                    <a:pt x="32" y="14"/>
                  </a:lnTo>
                  <a:lnTo>
                    <a:pt x="32" y="12"/>
                  </a:lnTo>
                  <a:lnTo>
                    <a:pt x="30" y="12"/>
                  </a:lnTo>
                  <a:lnTo>
                    <a:pt x="28" y="10"/>
                  </a:lnTo>
                  <a:lnTo>
                    <a:pt x="26" y="6"/>
                  </a:lnTo>
                  <a:lnTo>
                    <a:pt x="22" y="4"/>
                  </a:lnTo>
                  <a:lnTo>
                    <a:pt x="18" y="2"/>
                  </a:lnTo>
                  <a:lnTo>
                    <a:pt x="12" y="0"/>
                  </a:lnTo>
                  <a:lnTo>
                    <a:pt x="8" y="2"/>
                  </a:lnTo>
                  <a:lnTo>
                    <a:pt x="2" y="4"/>
                  </a:lnTo>
                  <a:lnTo>
                    <a:pt x="2" y="6"/>
                  </a:lnTo>
                  <a:lnTo>
                    <a:pt x="0" y="8"/>
                  </a:lnTo>
                  <a:lnTo>
                    <a:pt x="0" y="10"/>
                  </a:lnTo>
                  <a:lnTo>
                    <a:pt x="2" y="14"/>
                  </a:lnTo>
                  <a:lnTo>
                    <a:pt x="6" y="18"/>
                  </a:lnTo>
                  <a:lnTo>
                    <a:pt x="10" y="26"/>
                  </a:lnTo>
                  <a:lnTo>
                    <a:pt x="12" y="32"/>
                  </a:lnTo>
                  <a:lnTo>
                    <a:pt x="14" y="38"/>
                  </a:lnTo>
                  <a:lnTo>
                    <a:pt x="14" y="42"/>
                  </a:lnTo>
                  <a:lnTo>
                    <a:pt x="16" y="46"/>
                  </a:lnTo>
                  <a:lnTo>
                    <a:pt x="18" y="48"/>
                  </a:lnTo>
                  <a:lnTo>
                    <a:pt x="20" y="50"/>
                  </a:lnTo>
                  <a:lnTo>
                    <a:pt x="24" y="50"/>
                  </a:lnTo>
                  <a:lnTo>
                    <a:pt x="28" y="48"/>
                  </a:lnTo>
                  <a:lnTo>
                    <a:pt x="34" y="48"/>
                  </a:lnTo>
                  <a:lnTo>
                    <a:pt x="38" y="50"/>
                  </a:lnTo>
                  <a:lnTo>
                    <a:pt x="42" y="52"/>
                  </a:lnTo>
                  <a:lnTo>
                    <a:pt x="46" y="54"/>
                  </a:lnTo>
                  <a:lnTo>
                    <a:pt x="50" y="54"/>
                  </a:lnTo>
                  <a:lnTo>
                    <a:pt x="56" y="56"/>
                  </a:lnTo>
                  <a:lnTo>
                    <a:pt x="62" y="56"/>
                  </a:lnTo>
                  <a:lnTo>
                    <a:pt x="68" y="58"/>
                  </a:lnTo>
                  <a:lnTo>
                    <a:pt x="70" y="58"/>
                  </a:lnTo>
                  <a:lnTo>
                    <a:pt x="72" y="58"/>
                  </a:lnTo>
                  <a:lnTo>
                    <a:pt x="88" y="72"/>
                  </a:lnTo>
                  <a:lnTo>
                    <a:pt x="98" y="90"/>
                  </a:lnTo>
                  <a:lnTo>
                    <a:pt x="114" y="104"/>
                  </a:lnTo>
                  <a:lnTo>
                    <a:pt x="118" y="108"/>
                  </a:lnTo>
                  <a:lnTo>
                    <a:pt x="122" y="28"/>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45" name="Freeform 503"/>
            <p:cNvSpPr/>
            <p:nvPr/>
          </p:nvSpPr>
          <p:spPr bwMode="gray">
            <a:xfrm>
              <a:off x="3441924" y="5039006"/>
              <a:ext cx="940509" cy="754861"/>
            </a:xfrm>
            <a:custGeom>
              <a:avLst/>
              <a:gdLst>
                <a:gd name="T0" fmla="*/ 98 w 508"/>
                <a:gd name="T1" fmla="*/ 124 h 408"/>
                <a:gd name="T2" fmla="*/ 110 w 508"/>
                <a:gd name="T3" fmla="*/ 100 h 408"/>
                <a:gd name="T4" fmla="*/ 128 w 508"/>
                <a:gd name="T5" fmla="*/ 86 h 408"/>
                <a:gd name="T6" fmla="*/ 134 w 508"/>
                <a:gd name="T7" fmla="*/ 70 h 408"/>
                <a:gd name="T8" fmla="*/ 170 w 508"/>
                <a:gd name="T9" fmla="*/ 48 h 408"/>
                <a:gd name="T10" fmla="*/ 190 w 508"/>
                <a:gd name="T11" fmla="*/ 60 h 408"/>
                <a:gd name="T12" fmla="*/ 202 w 508"/>
                <a:gd name="T13" fmla="*/ 56 h 408"/>
                <a:gd name="T14" fmla="*/ 196 w 508"/>
                <a:gd name="T15" fmla="*/ 44 h 408"/>
                <a:gd name="T16" fmla="*/ 204 w 508"/>
                <a:gd name="T17" fmla="*/ 28 h 408"/>
                <a:gd name="T18" fmla="*/ 230 w 508"/>
                <a:gd name="T19" fmla="*/ 18 h 408"/>
                <a:gd name="T20" fmla="*/ 222 w 508"/>
                <a:gd name="T21" fmla="*/ 8 h 408"/>
                <a:gd name="T22" fmla="*/ 238 w 508"/>
                <a:gd name="T23" fmla="*/ 0 h 408"/>
                <a:gd name="T24" fmla="*/ 246 w 508"/>
                <a:gd name="T25" fmla="*/ 8 h 408"/>
                <a:gd name="T26" fmla="*/ 252 w 508"/>
                <a:gd name="T27" fmla="*/ 12 h 408"/>
                <a:gd name="T28" fmla="*/ 256 w 508"/>
                <a:gd name="T29" fmla="*/ 4 h 408"/>
                <a:gd name="T30" fmla="*/ 268 w 508"/>
                <a:gd name="T31" fmla="*/ 20 h 408"/>
                <a:gd name="T32" fmla="*/ 298 w 508"/>
                <a:gd name="T33" fmla="*/ 18 h 408"/>
                <a:gd name="T34" fmla="*/ 300 w 508"/>
                <a:gd name="T35" fmla="*/ 32 h 408"/>
                <a:gd name="T36" fmla="*/ 286 w 508"/>
                <a:gd name="T37" fmla="*/ 52 h 408"/>
                <a:gd name="T38" fmla="*/ 326 w 508"/>
                <a:gd name="T39" fmla="*/ 82 h 408"/>
                <a:gd name="T40" fmla="*/ 344 w 508"/>
                <a:gd name="T41" fmla="*/ 78 h 408"/>
                <a:gd name="T42" fmla="*/ 358 w 508"/>
                <a:gd name="T43" fmla="*/ 10 h 408"/>
                <a:gd name="T44" fmla="*/ 364 w 508"/>
                <a:gd name="T45" fmla="*/ 0 h 408"/>
                <a:gd name="T46" fmla="*/ 378 w 508"/>
                <a:gd name="T47" fmla="*/ 20 h 408"/>
                <a:gd name="T48" fmla="*/ 376 w 508"/>
                <a:gd name="T49" fmla="*/ 36 h 408"/>
                <a:gd name="T50" fmla="*/ 390 w 508"/>
                <a:gd name="T51" fmla="*/ 42 h 408"/>
                <a:gd name="T52" fmla="*/ 404 w 508"/>
                <a:gd name="T53" fmla="*/ 66 h 408"/>
                <a:gd name="T54" fmla="*/ 412 w 508"/>
                <a:gd name="T55" fmla="*/ 80 h 408"/>
                <a:gd name="T56" fmla="*/ 424 w 508"/>
                <a:gd name="T57" fmla="*/ 100 h 408"/>
                <a:gd name="T58" fmla="*/ 454 w 508"/>
                <a:gd name="T59" fmla="*/ 136 h 408"/>
                <a:gd name="T60" fmla="*/ 506 w 508"/>
                <a:gd name="T61" fmla="*/ 210 h 408"/>
                <a:gd name="T62" fmla="*/ 508 w 508"/>
                <a:gd name="T63" fmla="*/ 272 h 408"/>
                <a:gd name="T64" fmla="*/ 488 w 508"/>
                <a:gd name="T65" fmla="*/ 294 h 408"/>
                <a:gd name="T66" fmla="*/ 472 w 508"/>
                <a:gd name="T67" fmla="*/ 332 h 408"/>
                <a:gd name="T68" fmla="*/ 460 w 508"/>
                <a:gd name="T69" fmla="*/ 352 h 408"/>
                <a:gd name="T70" fmla="*/ 460 w 508"/>
                <a:gd name="T71" fmla="*/ 384 h 408"/>
                <a:gd name="T72" fmla="*/ 414 w 508"/>
                <a:gd name="T73" fmla="*/ 408 h 408"/>
                <a:gd name="T74" fmla="*/ 394 w 508"/>
                <a:gd name="T75" fmla="*/ 392 h 408"/>
                <a:gd name="T76" fmla="*/ 376 w 508"/>
                <a:gd name="T77" fmla="*/ 396 h 408"/>
                <a:gd name="T78" fmla="*/ 344 w 508"/>
                <a:gd name="T79" fmla="*/ 388 h 408"/>
                <a:gd name="T80" fmla="*/ 274 w 508"/>
                <a:gd name="T81" fmla="*/ 318 h 408"/>
                <a:gd name="T82" fmla="*/ 214 w 508"/>
                <a:gd name="T83" fmla="*/ 294 h 408"/>
                <a:gd name="T84" fmla="*/ 134 w 508"/>
                <a:gd name="T85" fmla="*/ 326 h 408"/>
                <a:gd name="T86" fmla="*/ 120 w 508"/>
                <a:gd name="T87" fmla="*/ 340 h 408"/>
                <a:gd name="T88" fmla="*/ 80 w 508"/>
                <a:gd name="T89" fmla="*/ 338 h 408"/>
                <a:gd name="T90" fmla="*/ 64 w 508"/>
                <a:gd name="T91" fmla="*/ 352 h 408"/>
                <a:gd name="T92" fmla="*/ 36 w 508"/>
                <a:gd name="T93" fmla="*/ 350 h 408"/>
                <a:gd name="T94" fmla="*/ 30 w 508"/>
                <a:gd name="T95" fmla="*/ 340 h 408"/>
                <a:gd name="T96" fmla="*/ 20 w 508"/>
                <a:gd name="T97" fmla="*/ 342 h 408"/>
                <a:gd name="T98" fmla="*/ 26 w 508"/>
                <a:gd name="T99" fmla="*/ 326 h 408"/>
                <a:gd name="T100" fmla="*/ 24 w 508"/>
                <a:gd name="T101" fmla="*/ 284 h 408"/>
                <a:gd name="T102" fmla="*/ 4 w 508"/>
                <a:gd name="T103" fmla="*/ 228 h 408"/>
                <a:gd name="T104" fmla="*/ 4 w 508"/>
                <a:gd name="T105" fmla="*/ 194 h 408"/>
                <a:gd name="T106" fmla="*/ 12 w 508"/>
                <a:gd name="T107" fmla="*/ 154 h 408"/>
                <a:gd name="T108" fmla="*/ 30 w 508"/>
                <a:gd name="T109" fmla="*/ 138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8" h="408">
                  <a:moveTo>
                    <a:pt x="30" y="138"/>
                  </a:moveTo>
                  <a:lnTo>
                    <a:pt x="60" y="136"/>
                  </a:lnTo>
                  <a:lnTo>
                    <a:pt x="92" y="130"/>
                  </a:lnTo>
                  <a:lnTo>
                    <a:pt x="92" y="130"/>
                  </a:lnTo>
                  <a:lnTo>
                    <a:pt x="94" y="128"/>
                  </a:lnTo>
                  <a:lnTo>
                    <a:pt x="98" y="124"/>
                  </a:lnTo>
                  <a:lnTo>
                    <a:pt x="100" y="120"/>
                  </a:lnTo>
                  <a:lnTo>
                    <a:pt x="104" y="116"/>
                  </a:lnTo>
                  <a:lnTo>
                    <a:pt x="106" y="112"/>
                  </a:lnTo>
                  <a:lnTo>
                    <a:pt x="108" y="108"/>
                  </a:lnTo>
                  <a:lnTo>
                    <a:pt x="110" y="104"/>
                  </a:lnTo>
                  <a:lnTo>
                    <a:pt x="110" y="100"/>
                  </a:lnTo>
                  <a:lnTo>
                    <a:pt x="110" y="96"/>
                  </a:lnTo>
                  <a:lnTo>
                    <a:pt x="112" y="92"/>
                  </a:lnTo>
                  <a:lnTo>
                    <a:pt x="114" y="88"/>
                  </a:lnTo>
                  <a:lnTo>
                    <a:pt x="118" y="86"/>
                  </a:lnTo>
                  <a:lnTo>
                    <a:pt x="122" y="86"/>
                  </a:lnTo>
                  <a:lnTo>
                    <a:pt x="128" y="86"/>
                  </a:lnTo>
                  <a:lnTo>
                    <a:pt x="128" y="84"/>
                  </a:lnTo>
                  <a:lnTo>
                    <a:pt x="128" y="82"/>
                  </a:lnTo>
                  <a:lnTo>
                    <a:pt x="128" y="80"/>
                  </a:lnTo>
                  <a:lnTo>
                    <a:pt x="130" y="76"/>
                  </a:lnTo>
                  <a:lnTo>
                    <a:pt x="130" y="72"/>
                  </a:lnTo>
                  <a:lnTo>
                    <a:pt x="134" y="70"/>
                  </a:lnTo>
                  <a:lnTo>
                    <a:pt x="136" y="70"/>
                  </a:lnTo>
                  <a:lnTo>
                    <a:pt x="140" y="66"/>
                  </a:lnTo>
                  <a:lnTo>
                    <a:pt x="146" y="56"/>
                  </a:lnTo>
                  <a:lnTo>
                    <a:pt x="156" y="48"/>
                  </a:lnTo>
                  <a:lnTo>
                    <a:pt x="170" y="48"/>
                  </a:lnTo>
                  <a:lnTo>
                    <a:pt x="170" y="48"/>
                  </a:lnTo>
                  <a:lnTo>
                    <a:pt x="172" y="50"/>
                  </a:lnTo>
                  <a:lnTo>
                    <a:pt x="176" y="52"/>
                  </a:lnTo>
                  <a:lnTo>
                    <a:pt x="180" y="54"/>
                  </a:lnTo>
                  <a:lnTo>
                    <a:pt x="182" y="56"/>
                  </a:lnTo>
                  <a:lnTo>
                    <a:pt x="186" y="58"/>
                  </a:lnTo>
                  <a:lnTo>
                    <a:pt x="190" y="60"/>
                  </a:lnTo>
                  <a:lnTo>
                    <a:pt x="194" y="60"/>
                  </a:lnTo>
                  <a:lnTo>
                    <a:pt x="196" y="60"/>
                  </a:lnTo>
                  <a:lnTo>
                    <a:pt x="198" y="62"/>
                  </a:lnTo>
                  <a:lnTo>
                    <a:pt x="198" y="60"/>
                  </a:lnTo>
                  <a:lnTo>
                    <a:pt x="200" y="58"/>
                  </a:lnTo>
                  <a:lnTo>
                    <a:pt x="202" y="56"/>
                  </a:lnTo>
                  <a:lnTo>
                    <a:pt x="202" y="54"/>
                  </a:lnTo>
                  <a:lnTo>
                    <a:pt x="202" y="52"/>
                  </a:lnTo>
                  <a:lnTo>
                    <a:pt x="200" y="50"/>
                  </a:lnTo>
                  <a:lnTo>
                    <a:pt x="198" y="48"/>
                  </a:lnTo>
                  <a:lnTo>
                    <a:pt x="196" y="46"/>
                  </a:lnTo>
                  <a:lnTo>
                    <a:pt x="196" y="44"/>
                  </a:lnTo>
                  <a:lnTo>
                    <a:pt x="198" y="42"/>
                  </a:lnTo>
                  <a:lnTo>
                    <a:pt x="202" y="40"/>
                  </a:lnTo>
                  <a:lnTo>
                    <a:pt x="204" y="32"/>
                  </a:lnTo>
                  <a:lnTo>
                    <a:pt x="202" y="32"/>
                  </a:lnTo>
                  <a:lnTo>
                    <a:pt x="204" y="30"/>
                  </a:lnTo>
                  <a:lnTo>
                    <a:pt x="204" y="28"/>
                  </a:lnTo>
                  <a:lnTo>
                    <a:pt x="206" y="24"/>
                  </a:lnTo>
                  <a:lnTo>
                    <a:pt x="208" y="22"/>
                  </a:lnTo>
                  <a:lnTo>
                    <a:pt x="212" y="20"/>
                  </a:lnTo>
                  <a:lnTo>
                    <a:pt x="228" y="20"/>
                  </a:lnTo>
                  <a:lnTo>
                    <a:pt x="228" y="18"/>
                  </a:lnTo>
                  <a:lnTo>
                    <a:pt x="230" y="18"/>
                  </a:lnTo>
                  <a:lnTo>
                    <a:pt x="232" y="16"/>
                  </a:lnTo>
                  <a:lnTo>
                    <a:pt x="232" y="14"/>
                  </a:lnTo>
                  <a:lnTo>
                    <a:pt x="232" y="10"/>
                  </a:lnTo>
                  <a:lnTo>
                    <a:pt x="222" y="10"/>
                  </a:lnTo>
                  <a:lnTo>
                    <a:pt x="222" y="10"/>
                  </a:lnTo>
                  <a:lnTo>
                    <a:pt x="222" y="8"/>
                  </a:lnTo>
                  <a:lnTo>
                    <a:pt x="224" y="6"/>
                  </a:lnTo>
                  <a:lnTo>
                    <a:pt x="224" y="4"/>
                  </a:lnTo>
                  <a:lnTo>
                    <a:pt x="228" y="2"/>
                  </a:lnTo>
                  <a:lnTo>
                    <a:pt x="232" y="0"/>
                  </a:lnTo>
                  <a:lnTo>
                    <a:pt x="234" y="0"/>
                  </a:lnTo>
                  <a:lnTo>
                    <a:pt x="238" y="0"/>
                  </a:lnTo>
                  <a:lnTo>
                    <a:pt x="242" y="0"/>
                  </a:lnTo>
                  <a:lnTo>
                    <a:pt x="244" y="0"/>
                  </a:lnTo>
                  <a:lnTo>
                    <a:pt x="246" y="2"/>
                  </a:lnTo>
                  <a:lnTo>
                    <a:pt x="248" y="2"/>
                  </a:lnTo>
                  <a:lnTo>
                    <a:pt x="246" y="6"/>
                  </a:lnTo>
                  <a:lnTo>
                    <a:pt x="246" y="8"/>
                  </a:lnTo>
                  <a:lnTo>
                    <a:pt x="244" y="8"/>
                  </a:lnTo>
                  <a:lnTo>
                    <a:pt x="244" y="10"/>
                  </a:lnTo>
                  <a:lnTo>
                    <a:pt x="244" y="10"/>
                  </a:lnTo>
                  <a:lnTo>
                    <a:pt x="246" y="10"/>
                  </a:lnTo>
                  <a:lnTo>
                    <a:pt x="248" y="12"/>
                  </a:lnTo>
                  <a:lnTo>
                    <a:pt x="252" y="12"/>
                  </a:lnTo>
                  <a:lnTo>
                    <a:pt x="252" y="12"/>
                  </a:lnTo>
                  <a:lnTo>
                    <a:pt x="254" y="10"/>
                  </a:lnTo>
                  <a:lnTo>
                    <a:pt x="254" y="8"/>
                  </a:lnTo>
                  <a:lnTo>
                    <a:pt x="254" y="6"/>
                  </a:lnTo>
                  <a:lnTo>
                    <a:pt x="254" y="4"/>
                  </a:lnTo>
                  <a:lnTo>
                    <a:pt x="256" y="4"/>
                  </a:lnTo>
                  <a:lnTo>
                    <a:pt x="258" y="4"/>
                  </a:lnTo>
                  <a:lnTo>
                    <a:pt x="262" y="6"/>
                  </a:lnTo>
                  <a:lnTo>
                    <a:pt x="264" y="12"/>
                  </a:lnTo>
                  <a:lnTo>
                    <a:pt x="266" y="16"/>
                  </a:lnTo>
                  <a:lnTo>
                    <a:pt x="268" y="18"/>
                  </a:lnTo>
                  <a:lnTo>
                    <a:pt x="268" y="20"/>
                  </a:lnTo>
                  <a:lnTo>
                    <a:pt x="280" y="14"/>
                  </a:lnTo>
                  <a:lnTo>
                    <a:pt x="282" y="14"/>
                  </a:lnTo>
                  <a:lnTo>
                    <a:pt x="284" y="14"/>
                  </a:lnTo>
                  <a:lnTo>
                    <a:pt x="290" y="14"/>
                  </a:lnTo>
                  <a:lnTo>
                    <a:pt x="294" y="16"/>
                  </a:lnTo>
                  <a:lnTo>
                    <a:pt x="298" y="18"/>
                  </a:lnTo>
                  <a:lnTo>
                    <a:pt x="300" y="20"/>
                  </a:lnTo>
                  <a:lnTo>
                    <a:pt x="302" y="24"/>
                  </a:lnTo>
                  <a:lnTo>
                    <a:pt x="304" y="28"/>
                  </a:lnTo>
                  <a:lnTo>
                    <a:pt x="302" y="30"/>
                  </a:lnTo>
                  <a:lnTo>
                    <a:pt x="302" y="32"/>
                  </a:lnTo>
                  <a:lnTo>
                    <a:pt x="300" y="32"/>
                  </a:lnTo>
                  <a:lnTo>
                    <a:pt x="298" y="34"/>
                  </a:lnTo>
                  <a:lnTo>
                    <a:pt x="294" y="36"/>
                  </a:lnTo>
                  <a:lnTo>
                    <a:pt x="292" y="40"/>
                  </a:lnTo>
                  <a:lnTo>
                    <a:pt x="290" y="44"/>
                  </a:lnTo>
                  <a:lnTo>
                    <a:pt x="288" y="48"/>
                  </a:lnTo>
                  <a:lnTo>
                    <a:pt x="286" y="52"/>
                  </a:lnTo>
                  <a:lnTo>
                    <a:pt x="286" y="54"/>
                  </a:lnTo>
                  <a:lnTo>
                    <a:pt x="290" y="56"/>
                  </a:lnTo>
                  <a:lnTo>
                    <a:pt x="298" y="62"/>
                  </a:lnTo>
                  <a:lnTo>
                    <a:pt x="308" y="70"/>
                  </a:lnTo>
                  <a:lnTo>
                    <a:pt x="318" y="76"/>
                  </a:lnTo>
                  <a:lnTo>
                    <a:pt x="326" y="82"/>
                  </a:lnTo>
                  <a:lnTo>
                    <a:pt x="330" y="82"/>
                  </a:lnTo>
                  <a:lnTo>
                    <a:pt x="330" y="84"/>
                  </a:lnTo>
                  <a:lnTo>
                    <a:pt x="334" y="84"/>
                  </a:lnTo>
                  <a:lnTo>
                    <a:pt x="336" y="84"/>
                  </a:lnTo>
                  <a:lnTo>
                    <a:pt x="340" y="82"/>
                  </a:lnTo>
                  <a:lnTo>
                    <a:pt x="344" y="78"/>
                  </a:lnTo>
                  <a:lnTo>
                    <a:pt x="348" y="70"/>
                  </a:lnTo>
                  <a:lnTo>
                    <a:pt x="352" y="58"/>
                  </a:lnTo>
                  <a:lnTo>
                    <a:pt x="354" y="48"/>
                  </a:lnTo>
                  <a:lnTo>
                    <a:pt x="356" y="42"/>
                  </a:lnTo>
                  <a:lnTo>
                    <a:pt x="358" y="12"/>
                  </a:lnTo>
                  <a:lnTo>
                    <a:pt x="358" y="10"/>
                  </a:lnTo>
                  <a:lnTo>
                    <a:pt x="358" y="10"/>
                  </a:lnTo>
                  <a:lnTo>
                    <a:pt x="358" y="6"/>
                  </a:lnTo>
                  <a:lnTo>
                    <a:pt x="358" y="4"/>
                  </a:lnTo>
                  <a:lnTo>
                    <a:pt x="360" y="2"/>
                  </a:lnTo>
                  <a:lnTo>
                    <a:pt x="360" y="0"/>
                  </a:lnTo>
                  <a:lnTo>
                    <a:pt x="364" y="0"/>
                  </a:lnTo>
                  <a:lnTo>
                    <a:pt x="368" y="0"/>
                  </a:lnTo>
                  <a:lnTo>
                    <a:pt x="372" y="4"/>
                  </a:lnTo>
                  <a:lnTo>
                    <a:pt x="376" y="6"/>
                  </a:lnTo>
                  <a:lnTo>
                    <a:pt x="376" y="12"/>
                  </a:lnTo>
                  <a:lnTo>
                    <a:pt x="378" y="16"/>
                  </a:lnTo>
                  <a:lnTo>
                    <a:pt x="378" y="20"/>
                  </a:lnTo>
                  <a:lnTo>
                    <a:pt x="378" y="22"/>
                  </a:lnTo>
                  <a:lnTo>
                    <a:pt x="378" y="24"/>
                  </a:lnTo>
                  <a:lnTo>
                    <a:pt x="376" y="24"/>
                  </a:lnTo>
                  <a:lnTo>
                    <a:pt x="376" y="28"/>
                  </a:lnTo>
                  <a:lnTo>
                    <a:pt x="376" y="32"/>
                  </a:lnTo>
                  <a:lnTo>
                    <a:pt x="376" y="36"/>
                  </a:lnTo>
                  <a:lnTo>
                    <a:pt x="378" y="40"/>
                  </a:lnTo>
                  <a:lnTo>
                    <a:pt x="378" y="42"/>
                  </a:lnTo>
                  <a:lnTo>
                    <a:pt x="382" y="42"/>
                  </a:lnTo>
                  <a:lnTo>
                    <a:pt x="384" y="42"/>
                  </a:lnTo>
                  <a:lnTo>
                    <a:pt x="388" y="42"/>
                  </a:lnTo>
                  <a:lnTo>
                    <a:pt x="390" y="42"/>
                  </a:lnTo>
                  <a:lnTo>
                    <a:pt x="392" y="44"/>
                  </a:lnTo>
                  <a:lnTo>
                    <a:pt x="394" y="46"/>
                  </a:lnTo>
                  <a:lnTo>
                    <a:pt x="396" y="50"/>
                  </a:lnTo>
                  <a:lnTo>
                    <a:pt x="398" y="56"/>
                  </a:lnTo>
                  <a:lnTo>
                    <a:pt x="402" y="62"/>
                  </a:lnTo>
                  <a:lnTo>
                    <a:pt x="404" y="66"/>
                  </a:lnTo>
                  <a:lnTo>
                    <a:pt x="408" y="68"/>
                  </a:lnTo>
                  <a:lnTo>
                    <a:pt x="408" y="68"/>
                  </a:lnTo>
                  <a:lnTo>
                    <a:pt x="408" y="70"/>
                  </a:lnTo>
                  <a:lnTo>
                    <a:pt x="410" y="72"/>
                  </a:lnTo>
                  <a:lnTo>
                    <a:pt x="410" y="76"/>
                  </a:lnTo>
                  <a:lnTo>
                    <a:pt x="412" y="80"/>
                  </a:lnTo>
                  <a:lnTo>
                    <a:pt x="414" y="84"/>
                  </a:lnTo>
                  <a:lnTo>
                    <a:pt x="416" y="88"/>
                  </a:lnTo>
                  <a:lnTo>
                    <a:pt x="416" y="92"/>
                  </a:lnTo>
                  <a:lnTo>
                    <a:pt x="418" y="94"/>
                  </a:lnTo>
                  <a:lnTo>
                    <a:pt x="420" y="98"/>
                  </a:lnTo>
                  <a:lnTo>
                    <a:pt x="424" y="100"/>
                  </a:lnTo>
                  <a:lnTo>
                    <a:pt x="426" y="104"/>
                  </a:lnTo>
                  <a:lnTo>
                    <a:pt x="430" y="108"/>
                  </a:lnTo>
                  <a:lnTo>
                    <a:pt x="434" y="112"/>
                  </a:lnTo>
                  <a:lnTo>
                    <a:pt x="436" y="114"/>
                  </a:lnTo>
                  <a:lnTo>
                    <a:pt x="436" y="114"/>
                  </a:lnTo>
                  <a:lnTo>
                    <a:pt x="454" y="136"/>
                  </a:lnTo>
                  <a:lnTo>
                    <a:pt x="454" y="144"/>
                  </a:lnTo>
                  <a:lnTo>
                    <a:pt x="488" y="170"/>
                  </a:lnTo>
                  <a:lnTo>
                    <a:pt x="490" y="174"/>
                  </a:lnTo>
                  <a:lnTo>
                    <a:pt x="496" y="182"/>
                  </a:lnTo>
                  <a:lnTo>
                    <a:pt x="502" y="194"/>
                  </a:lnTo>
                  <a:lnTo>
                    <a:pt x="506" y="210"/>
                  </a:lnTo>
                  <a:lnTo>
                    <a:pt x="506" y="224"/>
                  </a:lnTo>
                  <a:lnTo>
                    <a:pt x="508" y="240"/>
                  </a:lnTo>
                  <a:lnTo>
                    <a:pt x="508" y="256"/>
                  </a:lnTo>
                  <a:lnTo>
                    <a:pt x="508" y="268"/>
                  </a:lnTo>
                  <a:lnTo>
                    <a:pt x="508" y="272"/>
                  </a:lnTo>
                  <a:lnTo>
                    <a:pt x="508" y="272"/>
                  </a:lnTo>
                  <a:lnTo>
                    <a:pt x="508" y="276"/>
                  </a:lnTo>
                  <a:lnTo>
                    <a:pt x="504" y="280"/>
                  </a:lnTo>
                  <a:lnTo>
                    <a:pt x="502" y="284"/>
                  </a:lnTo>
                  <a:lnTo>
                    <a:pt x="498" y="288"/>
                  </a:lnTo>
                  <a:lnTo>
                    <a:pt x="494" y="292"/>
                  </a:lnTo>
                  <a:lnTo>
                    <a:pt x="488" y="294"/>
                  </a:lnTo>
                  <a:lnTo>
                    <a:pt x="480" y="312"/>
                  </a:lnTo>
                  <a:lnTo>
                    <a:pt x="480" y="312"/>
                  </a:lnTo>
                  <a:lnTo>
                    <a:pt x="478" y="316"/>
                  </a:lnTo>
                  <a:lnTo>
                    <a:pt x="476" y="322"/>
                  </a:lnTo>
                  <a:lnTo>
                    <a:pt x="474" y="326"/>
                  </a:lnTo>
                  <a:lnTo>
                    <a:pt x="472" y="332"/>
                  </a:lnTo>
                  <a:lnTo>
                    <a:pt x="470" y="336"/>
                  </a:lnTo>
                  <a:lnTo>
                    <a:pt x="466" y="338"/>
                  </a:lnTo>
                  <a:lnTo>
                    <a:pt x="462" y="340"/>
                  </a:lnTo>
                  <a:lnTo>
                    <a:pt x="460" y="344"/>
                  </a:lnTo>
                  <a:lnTo>
                    <a:pt x="460" y="346"/>
                  </a:lnTo>
                  <a:lnTo>
                    <a:pt x="460" y="352"/>
                  </a:lnTo>
                  <a:lnTo>
                    <a:pt x="462" y="358"/>
                  </a:lnTo>
                  <a:lnTo>
                    <a:pt x="464" y="364"/>
                  </a:lnTo>
                  <a:lnTo>
                    <a:pt x="466" y="370"/>
                  </a:lnTo>
                  <a:lnTo>
                    <a:pt x="466" y="376"/>
                  </a:lnTo>
                  <a:lnTo>
                    <a:pt x="464" y="380"/>
                  </a:lnTo>
                  <a:lnTo>
                    <a:pt x="460" y="384"/>
                  </a:lnTo>
                  <a:lnTo>
                    <a:pt x="452" y="388"/>
                  </a:lnTo>
                  <a:lnTo>
                    <a:pt x="440" y="394"/>
                  </a:lnTo>
                  <a:lnTo>
                    <a:pt x="430" y="402"/>
                  </a:lnTo>
                  <a:lnTo>
                    <a:pt x="420" y="406"/>
                  </a:lnTo>
                  <a:lnTo>
                    <a:pt x="416" y="408"/>
                  </a:lnTo>
                  <a:lnTo>
                    <a:pt x="414" y="408"/>
                  </a:lnTo>
                  <a:lnTo>
                    <a:pt x="412" y="406"/>
                  </a:lnTo>
                  <a:lnTo>
                    <a:pt x="408" y="404"/>
                  </a:lnTo>
                  <a:lnTo>
                    <a:pt x="402" y="400"/>
                  </a:lnTo>
                  <a:lnTo>
                    <a:pt x="398" y="396"/>
                  </a:lnTo>
                  <a:lnTo>
                    <a:pt x="396" y="392"/>
                  </a:lnTo>
                  <a:lnTo>
                    <a:pt x="394" y="392"/>
                  </a:lnTo>
                  <a:lnTo>
                    <a:pt x="392" y="392"/>
                  </a:lnTo>
                  <a:lnTo>
                    <a:pt x="390" y="392"/>
                  </a:lnTo>
                  <a:lnTo>
                    <a:pt x="386" y="394"/>
                  </a:lnTo>
                  <a:lnTo>
                    <a:pt x="384" y="396"/>
                  </a:lnTo>
                  <a:lnTo>
                    <a:pt x="380" y="396"/>
                  </a:lnTo>
                  <a:lnTo>
                    <a:pt x="376" y="396"/>
                  </a:lnTo>
                  <a:lnTo>
                    <a:pt x="372" y="396"/>
                  </a:lnTo>
                  <a:lnTo>
                    <a:pt x="368" y="394"/>
                  </a:lnTo>
                  <a:lnTo>
                    <a:pt x="366" y="394"/>
                  </a:lnTo>
                  <a:lnTo>
                    <a:pt x="364" y="392"/>
                  </a:lnTo>
                  <a:lnTo>
                    <a:pt x="346" y="392"/>
                  </a:lnTo>
                  <a:lnTo>
                    <a:pt x="344" y="388"/>
                  </a:lnTo>
                  <a:lnTo>
                    <a:pt x="338" y="380"/>
                  </a:lnTo>
                  <a:lnTo>
                    <a:pt x="334" y="366"/>
                  </a:lnTo>
                  <a:lnTo>
                    <a:pt x="330" y="354"/>
                  </a:lnTo>
                  <a:lnTo>
                    <a:pt x="318" y="334"/>
                  </a:lnTo>
                  <a:lnTo>
                    <a:pt x="292" y="332"/>
                  </a:lnTo>
                  <a:lnTo>
                    <a:pt x="274" y="318"/>
                  </a:lnTo>
                  <a:lnTo>
                    <a:pt x="272" y="316"/>
                  </a:lnTo>
                  <a:lnTo>
                    <a:pt x="266" y="310"/>
                  </a:lnTo>
                  <a:lnTo>
                    <a:pt x="256" y="304"/>
                  </a:lnTo>
                  <a:lnTo>
                    <a:pt x="240" y="296"/>
                  </a:lnTo>
                  <a:lnTo>
                    <a:pt x="220" y="292"/>
                  </a:lnTo>
                  <a:lnTo>
                    <a:pt x="214" y="294"/>
                  </a:lnTo>
                  <a:lnTo>
                    <a:pt x="204" y="296"/>
                  </a:lnTo>
                  <a:lnTo>
                    <a:pt x="190" y="300"/>
                  </a:lnTo>
                  <a:lnTo>
                    <a:pt x="178" y="304"/>
                  </a:lnTo>
                  <a:lnTo>
                    <a:pt x="144" y="324"/>
                  </a:lnTo>
                  <a:lnTo>
                    <a:pt x="136" y="324"/>
                  </a:lnTo>
                  <a:lnTo>
                    <a:pt x="134" y="326"/>
                  </a:lnTo>
                  <a:lnTo>
                    <a:pt x="134" y="328"/>
                  </a:lnTo>
                  <a:lnTo>
                    <a:pt x="132" y="332"/>
                  </a:lnTo>
                  <a:lnTo>
                    <a:pt x="130" y="334"/>
                  </a:lnTo>
                  <a:lnTo>
                    <a:pt x="128" y="338"/>
                  </a:lnTo>
                  <a:lnTo>
                    <a:pt x="124" y="340"/>
                  </a:lnTo>
                  <a:lnTo>
                    <a:pt x="120" y="340"/>
                  </a:lnTo>
                  <a:lnTo>
                    <a:pt x="116" y="340"/>
                  </a:lnTo>
                  <a:lnTo>
                    <a:pt x="110" y="340"/>
                  </a:lnTo>
                  <a:lnTo>
                    <a:pt x="106" y="340"/>
                  </a:lnTo>
                  <a:lnTo>
                    <a:pt x="104" y="338"/>
                  </a:lnTo>
                  <a:lnTo>
                    <a:pt x="102" y="338"/>
                  </a:lnTo>
                  <a:lnTo>
                    <a:pt x="80" y="338"/>
                  </a:lnTo>
                  <a:lnTo>
                    <a:pt x="78" y="338"/>
                  </a:lnTo>
                  <a:lnTo>
                    <a:pt x="76" y="340"/>
                  </a:lnTo>
                  <a:lnTo>
                    <a:pt x="74" y="342"/>
                  </a:lnTo>
                  <a:lnTo>
                    <a:pt x="70" y="344"/>
                  </a:lnTo>
                  <a:lnTo>
                    <a:pt x="68" y="346"/>
                  </a:lnTo>
                  <a:lnTo>
                    <a:pt x="64" y="352"/>
                  </a:lnTo>
                  <a:lnTo>
                    <a:pt x="60" y="352"/>
                  </a:lnTo>
                  <a:lnTo>
                    <a:pt x="52" y="352"/>
                  </a:lnTo>
                  <a:lnTo>
                    <a:pt x="48" y="352"/>
                  </a:lnTo>
                  <a:lnTo>
                    <a:pt x="44" y="352"/>
                  </a:lnTo>
                  <a:lnTo>
                    <a:pt x="40" y="352"/>
                  </a:lnTo>
                  <a:lnTo>
                    <a:pt x="36" y="350"/>
                  </a:lnTo>
                  <a:lnTo>
                    <a:pt x="34" y="350"/>
                  </a:lnTo>
                  <a:lnTo>
                    <a:pt x="32" y="348"/>
                  </a:lnTo>
                  <a:lnTo>
                    <a:pt x="32" y="346"/>
                  </a:lnTo>
                  <a:lnTo>
                    <a:pt x="32" y="342"/>
                  </a:lnTo>
                  <a:lnTo>
                    <a:pt x="32" y="342"/>
                  </a:lnTo>
                  <a:lnTo>
                    <a:pt x="30" y="340"/>
                  </a:lnTo>
                  <a:lnTo>
                    <a:pt x="30" y="342"/>
                  </a:lnTo>
                  <a:lnTo>
                    <a:pt x="28" y="342"/>
                  </a:lnTo>
                  <a:lnTo>
                    <a:pt x="26" y="344"/>
                  </a:lnTo>
                  <a:lnTo>
                    <a:pt x="24" y="344"/>
                  </a:lnTo>
                  <a:lnTo>
                    <a:pt x="22" y="344"/>
                  </a:lnTo>
                  <a:lnTo>
                    <a:pt x="20" y="342"/>
                  </a:lnTo>
                  <a:lnTo>
                    <a:pt x="18" y="342"/>
                  </a:lnTo>
                  <a:lnTo>
                    <a:pt x="16" y="338"/>
                  </a:lnTo>
                  <a:lnTo>
                    <a:pt x="16" y="336"/>
                  </a:lnTo>
                  <a:lnTo>
                    <a:pt x="16" y="332"/>
                  </a:lnTo>
                  <a:lnTo>
                    <a:pt x="20" y="330"/>
                  </a:lnTo>
                  <a:lnTo>
                    <a:pt x="26" y="326"/>
                  </a:lnTo>
                  <a:lnTo>
                    <a:pt x="30" y="300"/>
                  </a:lnTo>
                  <a:lnTo>
                    <a:pt x="30" y="300"/>
                  </a:lnTo>
                  <a:lnTo>
                    <a:pt x="28" y="296"/>
                  </a:lnTo>
                  <a:lnTo>
                    <a:pt x="28" y="292"/>
                  </a:lnTo>
                  <a:lnTo>
                    <a:pt x="26" y="288"/>
                  </a:lnTo>
                  <a:lnTo>
                    <a:pt x="24" y="284"/>
                  </a:lnTo>
                  <a:lnTo>
                    <a:pt x="22" y="280"/>
                  </a:lnTo>
                  <a:lnTo>
                    <a:pt x="22" y="278"/>
                  </a:lnTo>
                  <a:lnTo>
                    <a:pt x="18" y="272"/>
                  </a:lnTo>
                  <a:lnTo>
                    <a:pt x="12" y="258"/>
                  </a:lnTo>
                  <a:lnTo>
                    <a:pt x="8" y="242"/>
                  </a:lnTo>
                  <a:lnTo>
                    <a:pt x="4" y="228"/>
                  </a:lnTo>
                  <a:lnTo>
                    <a:pt x="4" y="218"/>
                  </a:lnTo>
                  <a:lnTo>
                    <a:pt x="8" y="214"/>
                  </a:lnTo>
                  <a:lnTo>
                    <a:pt x="8" y="208"/>
                  </a:lnTo>
                  <a:lnTo>
                    <a:pt x="8" y="202"/>
                  </a:lnTo>
                  <a:lnTo>
                    <a:pt x="6" y="196"/>
                  </a:lnTo>
                  <a:lnTo>
                    <a:pt x="4" y="194"/>
                  </a:lnTo>
                  <a:lnTo>
                    <a:pt x="2" y="188"/>
                  </a:lnTo>
                  <a:lnTo>
                    <a:pt x="0" y="178"/>
                  </a:lnTo>
                  <a:lnTo>
                    <a:pt x="0" y="168"/>
                  </a:lnTo>
                  <a:lnTo>
                    <a:pt x="4" y="160"/>
                  </a:lnTo>
                  <a:lnTo>
                    <a:pt x="8" y="158"/>
                  </a:lnTo>
                  <a:lnTo>
                    <a:pt x="12" y="154"/>
                  </a:lnTo>
                  <a:lnTo>
                    <a:pt x="16" y="150"/>
                  </a:lnTo>
                  <a:lnTo>
                    <a:pt x="20" y="148"/>
                  </a:lnTo>
                  <a:lnTo>
                    <a:pt x="24" y="144"/>
                  </a:lnTo>
                  <a:lnTo>
                    <a:pt x="28" y="140"/>
                  </a:lnTo>
                  <a:lnTo>
                    <a:pt x="30" y="138"/>
                  </a:lnTo>
                  <a:lnTo>
                    <a:pt x="30" y="138"/>
                  </a:lnTo>
                </a:path>
              </a:pathLst>
            </a:custGeom>
            <a:solidFill>
              <a:srgbClr val="007150"/>
            </a:solidFill>
            <a:ln w="6350">
              <a:solidFill>
                <a:schemeClr val="bg1"/>
              </a:solidFill>
              <a:prstDash val="solid"/>
              <a:round/>
            </a:ln>
            <a:effectLst/>
          </p:spPr>
          <p:txBody>
            <a:bodyPr/>
            <a:lstStyle/>
            <a:p>
              <a:endParaRPr lang="zh-CN" altLang="en-US">
                <a:ea typeface="微软雅黑"/>
              </a:endParaRPr>
            </a:p>
          </p:txBody>
        </p:sp>
        <p:sp>
          <p:nvSpPr>
            <p:cNvPr id="146" name="Freeform 504"/>
            <p:cNvSpPr/>
            <p:nvPr/>
          </p:nvSpPr>
          <p:spPr bwMode="gray">
            <a:xfrm>
              <a:off x="3567819" y="4646774"/>
              <a:ext cx="151815" cy="177614"/>
            </a:xfrm>
            <a:custGeom>
              <a:avLst/>
              <a:gdLst>
                <a:gd name="T0" fmla="*/ 10 w 82"/>
                <a:gd name="T1" fmla="*/ 92 h 96"/>
                <a:gd name="T2" fmla="*/ 8 w 82"/>
                <a:gd name="T3" fmla="*/ 86 h 96"/>
                <a:gd name="T4" fmla="*/ 8 w 82"/>
                <a:gd name="T5" fmla="*/ 78 h 96"/>
                <a:gd name="T6" fmla="*/ 10 w 82"/>
                <a:gd name="T7" fmla="*/ 68 h 96"/>
                <a:gd name="T8" fmla="*/ 12 w 82"/>
                <a:gd name="T9" fmla="*/ 62 h 96"/>
                <a:gd name="T10" fmla="*/ 10 w 82"/>
                <a:gd name="T11" fmla="*/ 56 h 96"/>
                <a:gd name="T12" fmla="*/ 6 w 82"/>
                <a:gd name="T13" fmla="*/ 52 h 96"/>
                <a:gd name="T14" fmla="*/ 2 w 82"/>
                <a:gd name="T15" fmla="*/ 52 h 96"/>
                <a:gd name="T16" fmla="*/ 0 w 82"/>
                <a:gd name="T17" fmla="*/ 46 h 96"/>
                <a:gd name="T18" fmla="*/ 4 w 82"/>
                <a:gd name="T19" fmla="*/ 38 h 96"/>
                <a:gd name="T20" fmla="*/ 8 w 82"/>
                <a:gd name="T21" fmla="*/ 32 h 96"/>
                <a:gd name="T22" fmla="*/ 8 w 82"/>
                <a:gd name="T23" fmla="*/ 30 h 96"/>
                <a:gd name="T24" fmla="*/ 8 w 82"/>
                <a:gd name="T25" fmla="*/ 24 h 96"/>
                <a:gd name="T26" fmla="*/ 10 w 82"/>
                <a:gd name="T27" fmla="*/ 18 h 96"/>
                <a:gd name="T28" fmla="*/ 14 w 82"/>
                <a:gd name="T29" fmla="*/ 18 h 96"/>
                <a:gd name="T30" fmla="*/ 18 w 82"/>
                <a:gd name="T31" fmla="*/ 16 h 96"/>
                <a:gd name="T32" fmla="*/ 20 w 82"/>
                <a:gd name="T33" fmla="*/ 12 h 96"/>
                <a:gd name="T34" fmla="*/ 24 w 82"/>
                <a:gd name="T35" fmla="*/ 8 h 96"/>
                <a:gd name="T36" fmla="*/ 34 w 82"/>
                <a:gd name="T37" fmla="*/ 2 h 96"/>
                <a:gd name="T38" fmla="*/ 44 w 82"/>
                <a:gd name="T39" fmla="*/ 0 h 96"/>
                <a:gd name="T40" fmla="*/ 52 w 82"/>
                <a:gd name="T41" fmla="*/ 0 h 96"/>
                <a:gd name="T42" fmla="*/ 62 w 82"/>
                <a:gd name="T43" fmla="*/ 2 h 96"/>
                <a:gd name="T44" fmla="*/ 68 w 82"/>
                <a:gd name="T45" fmla="*/ 4 h 96"/>
                <a:gd name="T46" fmla="*/ 72 w 82"/>
                <a:gd name="T47" fmla="*/ 6 h 96"/>
                <a:gd name="T48" fmla="*/ 76 w 82"/>
                <a:gd name="T49" fmla="*/ 6 h 96"/>
                <a:gd name="T50" fmla="*/ 78 w 82"/>
                <a:gd name="T51" fmla="*/ 4 h 96"/>
                <a:gd name="T52" fmla="*/ 82 w 82"/>
                <a:gd name="T53" fmla="*/ 10 h 96"/>
                <a:gd name="T54" fmla="*/ 82 w 82"/>
                <a:gd name="T55" fmla="*/ 18 h 96"/>
                <a:gd name="T56" fmla="*/ 74 w 82"/>
                <a:gd name="T57" fmla="*/ 22 h 96"/>
                <a:gd name="T58" fmla="*/ 68 w 82"/>
                <a:gd name="T59" fmla="*/ 22 h 96"/>
                <a:gd name="T60" fmla="*/ 64 w 82"/>
                <a:gd name="T61" fmla="*/ 16 h 96"/>
                <a:gd name="T62" fmla="*/ 60 w 82"/>
                <a:gd name="T63" fmla="*/ 12 h 96"/>
                <a:gd name="T64" fmla="*/ 54 w 82"/>
                <a:gd name="T65" fmla="*/ 8 h 96"/>
                <a:gd name="T66" fmla="*/ 46 w 82"/>
                <a:gd name="T67" fmla="*/ 6 h 96"/>
                <a:gd name="T68" fmla="*/ 36 w 82"/>
                <a:gd name="T69" fmla="*/ 10 h 96"/>
                <a:gd name="T70" fmla="*/ 26 w 82"/>
                <a:gd name="T71" fmla="*/ 16 h 96"/>
                <a:gd name="T72" fmla="*/ 22 w 82"/>
                <a:gd name="T73" fmla="*/ 22 h 96"/>
                <a:gd name="T74" fmla="*/ 22 w 82"/>
                <a:gd name="T75" fmla="*/ 28 h 96"/>
                <a:gd name="T76" fmla="*/ 20 w 82"/>
                <a:gd name="T77" fmla="*/ 34 h 96"/>
                <a:gd name="T78" fmla="*/ 20 w 82"/>
                <a:gd name="T79" fmla="*/ 38 h 96"/>
                <a:gd name="T80" fmla="*/ 24 w 82"/>
                <a:gd name="T81" fmla="*/ 38 h 96"/>
                <a:gd name="T82" fmla="*/ 34 w 82"/>
                <a:gd name="T83" fmla="*/ 36 h 96"/>
                <a:gd name="T84" fmla="*/ 42 w 82"/>
                <a:gd name="T85" fmla="*/ 34 h 96"/>
                <a:gd name="T86" fmla="*/ 44 w 82"/>
                <a:gd name="T87" fmla="*/ 30 h 96"/>
                <a:gd name="T88" fmla="*/ 50 w 82"/>
                <a:gd name="T89" fmla="*/ 28 h 96"/>
                <a:gd name="T90" fmla="*/ 54 w 82"/>
                <a:gd name="T91" fmla="*/ 28 h 96"/>
                <a:gd name="T92" fmla="*/ 54 w 82"/>
                <a:gd name="T93" fmla="*/ 32 h 96"/>
                <a:gd name="T94" fmla="*/ 54 w 82"/>
                <a:gd name="T95" fmla="*/ 36 h 96"/>
                <a:gd name="T96" fmla="*/ 50 w 82"/>
                <a:gd name="T97" fmla="*/ 38 h 96"/>
                <a:gd name="T98" fmla="*/ 42 w 82"/>
                <a:gd name="T99" fmla="*/ 40 h 96"/>
                <a:gd name="T100" fmla="*/ 36 w 82"/>
                <a:gd name="T101" fmla="*/ 44 h 96"/>
                <a:gd name="T102" fmla="*/ 32 w 82"/>
                <a:gd name="T103" fmla="*/ 44 h 96"/>
                <a:gd name="T104" fmla="*/ 32 w 82"/>
                <a:gd name="T105" fmla="*/ 46 h 96"/>
                <a:gd name="T106" fmla="*/ 32 w 82"/>
                <a:gd name="T107" fmla="*/ 50 h 96"/>
                <a:gd name="T108" fmla="*/ 36 w 82"/>
                <a:gd name="T109" fmla="*/ 52 h 96"/>
                <a:gd name="T110" fmla="*/ 42 w 82"/>
                <a:gd name="T111" fmla="*/ 58 h 96"/>
                <a:gd name="T112" fmla="*/ 46 w 82"/>
                <a:gd name="T113" fmla="*/ 66 h 96"/>
                <a:gd name="T114" fmla="*/ 46 w 82"/>
                <a:gd name="T115" fmla="*/ 70 h 96"/>
                <a:gd name="T116" fmla="*/ 62 w 82"/>
                <a:gd name="T117" fmla="*/ 90 h 96"/>
                <a:gd name="T118" fmla="*/ 38 w 82"/>
                <a:gd name="T119" fmla="*/ 96 h 96"/>
                <a:gd name="T120" fmla="*/ 34 w 82"/>
                <a:gd name="T121" fmla="*/ 64 h 96"/>
                <a:gd name="T122" fmla="*/ 28 w 82"/>
                <a:gd name="T123" fmla="*/ 58 h 96"/>
                <a:gd name="T124" fmla="*/ 24 w 82"/>
                <a:gd name="T125" fmla="*/ 7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 h="96">
                  <a:moveTo>
                    <a:pt x="16" y="88"/>
                  </a:moveTo>
                  <a:lnTo>
                    <a:pt x="10" y="92"/>
                  </a:lnTo>
                  <a:lnTo>
                    <a:pt x="10" y="90"/>
                  </a:lnTo>
                  <a:lnTo>
                    <a:pt x="8" y="86"/>
                  </a:lnTo>
                  <a:lnTo>
                    <a:pt x="8" y="82"/>
                  </a:lnTo>
                  <a:lnTo>
                    <a:pt x="8" y="78"/>
                  </a:lnTo>
                  <a:lnTo>
                    <a:pt x="8" y="72"/>
                  </a:lnTo>
                  <a:lnTo>
                    <a:pt x="10" y="68"/>
                  </a:lnTo>
                  <a:lnTo>
                    <a:pt x="12" y="64"/>
                  </a:lnTo>
                  <a:lnTo>
                    <a:pt x="12" y="62"/>
                  </a:lnTo>
                  <a:lnTo>
                    <a:pt x="12" y="58"/>
                  </a:lnTo>
                  <a:lnTo>
                    <a:pt x="10" y="56"/>
                  </a:lnTo>
                  <a:lnTo>
                    <a:pt x="8" y="54"/>
                  </a:lnTo>
                  <a:lnTo>
                    <a:pt x="6" y="52"/>
                  </a:lnTo>
                  <a:lnTo>
                    <a:pt x="2" y="52"/>
                  </a:lnTo>
                  <a:lnTo>
                    <a:pt x="2" y="52"/>
                  </a:lnTo>
                  <a:lnTo>
                    <a:pt x="0" y="50"/>
                  </a:lnTo>
                  <a:lnTo>
                    <a:pt x="0" y="46"/>
                  </a:lnTo>
                  <a:lnTo>
                    <a:pt x="2" y="42"/>
                  </a:lnTo>
                  <a:lnTo>
                    <a:pt x="4" y="38"/>
                  </a:lnTo>
                  <a:lnTo>
                    <a:pt x="6" y="34"/>
                  </a:lnTo>
                  <a:lnTo>
                    <a:pt x="8" y="32"/>
                  </a:lnTo>
                  <a:lnTo>
                    <a:pt x="8" y="30"/>
                  </a:lnTo>
                  <a:lnTo>
                    <a:pt x="8" y="30"/>
                  </a:lnTo>
                  <a:lnTo>
                    <a:pt x="8" y="28"/>
                  </a:lnTo>
                  <a:lnTo>
                    <a:pt x="8" y="24"/>
                  </a:lnTo>
                  <a:lnTo>
                    <a:pt x="8" y="20"/>
                  </a:lnTo>
                  <a:lnTo>
                    <a:pt x="10" y="18"/>
                  </a:lnTo>
                  <a:lnTo>
                    <a:pt x="14" y="16"/>
                  </a:lnTo>
                  <a:lnTo>
                    <a:pt x="14" y="18"/>
                  </a:lnTo>
                  <a:lnTo>
                    <a:pt x="16" y="18"/>
                  </a:lnTo>
                  <a:lnTo>
                    <a:pt x="18" y="16"/>
                  </a:lnTo>
                  <a:lnTo>
                    <a:pt x="20" y="16"/>
                  </a:lnTo>
                  <a:lnTo>
                    <a:pt x="20" y="12"/>
                  </a:lnTo>
                  <a:lnTo>
                    <a:pt x="22" y="10"/>
                  </a:lnTo>
                  <a:lnTo>
                    <a:pt x="24" y="8"/>
                  </a:lnTo>
                  <a:lnTo>
                    <a:pt x="30" y="4"/>
                  </a:lnTo>
                  <a:lnTo>
                    <a:pt x="34" y="2"/>
                  </a:lnTo>
                  <a:lnTo>
                    <a:pt x="42" y="0"/>
                  </a:lnTo>
                  <a:lnTo>
                    <a:pt x="44" y="0"/>
                  </a:lnTo>
                  <a:lnTo>
                    <a:pt x="46" y="0"/>
                  </a:lnTo>
                  <a:lnTo>
                    <a:pt x="52" y="0"/>
                  </a:lnTo>
                  <a:lnTo>
                    <a:pt x="56" y="0"/>
                  </a:lnTo>
                  <a:lnTo>
                    <a:pt x="62" y="2"/>
                  </a:lnTo>
                  <a:lnTo>
                    <a:pt x="68" y="4"/>
                  </a:lnTo>
                  <a:lnTo>
                    <a:pt x="68" y="4"/>
                  </a:lnTo>
                  <a:lnTo>
                    <a:pt x="70" y="6"/>
                  </a:lnTo>
                  <a:lnTo>
                    <a:pt x="72" y="6"/>
                  </a:lnTo>
                  <a:lnTo>
                    <a:pt x="74" y="6"/>
                  </a:lnTo>
                  <a:lnTo>
                    <a:pt x="76" y="6"/>
                  </a:lnTo>
                  <a:lnTo>
                    <a:pt x="76" y="4"/>
                  </a:lnTo>
                  <a:lnTo>
                    <a:pt x="78" y="4"/>
                  </a:lnTo>
                  <a:lnTo>
                    <a:pt x="80" y="6"/>
                  </a:lnTo>
                  <a:lnTo>
                    <a:pt x="82" y="10"/>
                  </a:lnTo>
                  <a:lnTo>
                    <a:pt x="82" y="14"/>
                  </a:lnTo>
                  <a:lnTo>
                    <a:pt x="82" y="18"/>
                  </a:lnTo>
                  <a:lnTo>
                    <a:pt x="78" y="20"/>
                  </a:lnTo>
                  <a:lnTo>
                    <a:pt x="74" y="22"/>
                  </a:lnTo>
                  <a:lnTo>
                    <a:pt x="72" y="22"/>
                  </a:lnTo>
                  <a:lnTo>
                    <a:pt x="68" y="22"/>
                  </a:lnTo>
                  <a:lnTo>
                    <a:pt x="66" y="20"/>
                  </a:lnTo>
                  <a:lnTo>
                    <a:pt x="64" y="16"/>
                  </a:lnTo>
                  <a:lnTo>
                    <a:pt x="62" y="14"/>
                  </a:lnTo>
                  <a:lnTo>
                    <a:pt x="60" y="12"/>
                  </a:lnTo>
                  <a:lnTo>
                    <a:pt x="58" y="10"/>
                  </a:lnTo>
                  <a:lnTo>
                    <a:pt x="54" y="8"/>
                  </a:lnTo>
                  <a:lnTo>
                    <a:pt x="50" y="8"/>
                  </a:lnTo>
                  <a:lnTo>
                    <a:pt x="46" y="6"/>
                  </a:lnTo>
                  <a:lnTo>
                    <a:pt x="40" y="8"/>
                  </a:lnTo>
                  <a:lnTo>
                    <a:pt x="36" y="10"/>
                  </a:lnTo>
                  <a:lnTo>
                    <a:pt x="30" y="14"/>
                  </a:lnTo>
                  <a:lnTo>
                    <a:pt x="26" y="16"/>
                  </a:lnTo>
                  <a:lnTo>
                    <a:pt x="24" y="18"/>
                  </a:lnTo>
                  <a:lnTo>
                    <a:pt x="22" y="22"/>
                  </a:lnTo>
                  <a:lnTo>
                    <a:pt x="22" y="24"/>
                  </a:lnTo>
                  <a:lnTo>
                    <a:pt x="22" y="28"/>
                  </a:lnTo>
                  <a:lnTo>
                    <a:pt x="22" y="30"/>
                  </a:lnTo>
                  <a:lnTo>
                    <a:pt x="20" y="34"/>
                  </a:lnTo>
                  <a:lnTo>
                    <a:pt x="20" y="36"/>
                  </a:lnTo>
                  <a:lnTo>
                    <a:pt x="20" y="38"/>
                  </a:lnTo>
                  <a:lnTo>
                    <a:pt x="20" y="38"/>
                  </a:lnTo>
                  <a:lnTo>
                    <a:pt x="24" y="38"/>
                  </a:lnTo>
                  <a:lnTo>
                    <a:pt x="28" y="36"/>
                  </a:lnTo>
                  <a:lnTo>
                    <a:pt x="34" y="36"/>
                  </a:lnTo>
                  <a:lnTo>
                    <a:pt x="40" y="36"/>
                  </a:lnTo>
                  <a:lnTo>
                    <a:pt x="42" y="34"/>
                  </a:lnTo>
                  <a:lnTo>
                    <a:pt x="44" y="32"/>
                  </a:lnTo>
                  <a:lnTo>
                    <a:pt x="44" y="30"/>
                  </a:lnTo>
                  <a:lnTo>
                    <a:pt x="48" y="28"/>
                  </a:lnTo>
                  <a:lnTo>
                    <a:pt x="50" y="28"/>
                  </a:lnTo>
                  <a:lnTo>
                    <a:pt x="52" y="28"/>
                  </a:lnTo>
                  <a:lnTo>
                    <a:pt x="54" y="28"/>
                  </a:lnTo>
                  <a:lnTo>
                    <a:pt x="54" y="30"/>
                  </a:lnTo>
                  <a:lnTo>
                    <a:pt x="54" y="32"/>
                  </a:lnTo>
                  <a:lnTo>
                    <a:pt x="54" y="34"/>
                  </a:lnTo>
                  <a:lnTo>
                    <a:pt x="54" y="36"/>
                  </a:lnTo>
                  <a:lnTo>
                    <a:pt x="52" y="38"/>
                  </a:lnTo>
                  <a:lnTo>
                    <a:pt x="50" y="38"/>
                  </a:lnTo>
                  <a:lnTo>
                    <a:pt x="46" y="40"/>
                  </a:lnTo>
                  <a:lnTo>
                    <a:pt x="42" y="40"/>
                  </a:lnTo>
                  <a:lnTo>
                    <a:pt x="38" y="42"/>
                  </a:lnTo>
                  <a:lnTo>
                    <a:pt x="36" y="44"/>
                  </a:lnTo>
                  <a:lnTo>
                    <a:pt x="32" y="44"/>
                  </a:lnTo>
                  <a:lnTo>
                    <a:pt x="32" y="44"/>
                  </a:lnTo>
                  <a:lnTo>
                    <a:pt x="32" y="46"/>
                  </a:lnTo>
                  <a:lnTo>
                    <a:pt x="32" y="46"/>
                  </a:lnTo>
                  <a:lnTo>
                    <a:pt x="30" y="48"/>
                  </a:lnTo>
                  <a:lnTo>
                    <a:pt x="32" y="50"/>
                  </a:lnTo>
                  <a:lnTo>
                    <a:pt x="32" y="50"/>
                  </a:lnTo>
                  <a:lnTo>
                    <a:pt x="36" y="52"/>
                  </a:lnTo>
                  <a:lnTo>
                    <a:pt x="40" y="54"/>
                  </a:lnTo>
                  <a:lnTo>
                    <a:pt x="42" y="58"/>
                  </a:lnTo>
                  <a:lnTo>
                    <a:pt x="44" y="62"/>
                  </a:lnTo>
                  <a:lnTo>
                    <a:pt x="46" y="66"/>
                  </a:lnTo>
                  <a:lnTo>
                    <a:pt x="46" y="68"/>
                  </a:lnTo>
                  <a:lnTo>
                    <a:pt x="46" y="70"/>
                  </a:lnTo>
                  <a:lnTo>
                    <a:pt x="58" y="76"/>
                  </a:lnTo>
                  <a:lnTo>
                    <a:pt x="62" y="90"/>
                  </a:lnTo>
                  <a:lnTo>
                    <a:pt x="46" y="92"/>
                  </a:lnTo>
                  <a:lnTo>
                    <a:pt x="38" y="96"/>
                  </a:lnTo>
                  <a:lnTo>
                    <a:pt x="34" y="80"/>
                  </a:lnTo>
                  <a:lnTo>
                    <a:pt x="34" y="64"/>
                  </a:lnTo>
                  <a:lnTo>
                    <a:pt x="32" y="62"/>
                  </a:lnTo>
                  <a:lnTo>
                    <a:pt x="28" y="58"/>
                  </a:lnTo>
                  <a:lnTo>
                    <a:pt x="24" y="58"/>
                  </a:lnTo>
                  <a:lnTo>
                    <a:pt x="24" y="78"/>
                  </a:lnTo>
                  <a:lnTo>
                    <a:pt x="16" y="88"/>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47" name="Freeform 505"/>
            <p:cNvSpPr/>
            <p:nvPr/>
          </p:nvSpPr>
          <p:spPr bwMode="gray">
            <a:xfrm>
              <a:off x="3001292" y="4569068"/>
              <a:ext cx="251790" cy="273822"/>
            </a:xfrm>
            <a:custGeom>
              <a:avLst/>
              <a:gdLst>
                <a:gd name="T0" fmla="*/ 2 w 136"/>
                <a:gd name="T1" fmla="*/ 2 h 148"/>
                <a:gd name="T2" fmla="*/ 8 w 136"/>
                <a:gd name="T3" fmla="*/ 4 h 148"/>
                <a:gd name="T4" fmla="*/ 18 w 136"/>
                <a:gd name="T5" fmla="*/ 2 h 148"/>
                <a:gd name="T6" fmla="*/ 24 w 136"/>
                <a:gd name="T7" fmla="*/ 0 h 148"/>
                <a:gd name="T8" fmla="*/ 32 w 136"/>
                <a:gd name="T9" fmla="*/ 4 h 148"/>
                <a:gd name="T10" fmla="*/ 38 w 136"/>
                <a:gd name="T11" fmla="*/ 14 h 148"/>
                <a:gd name="T12" fmla="*/ 42 w 136"/>
                <a:gd name="T13" fmla="*/ 18 h 148"/>
                <a:gd name="T14" fmla="*/ 42 w 136"/>
                <a:gd name="T15" fmla="*/ 20 h 148"/>
                <a:gd name="T16" fmla="*/ 66 w 136"/>
                <a:gd name="T17" fmla="*/ 42 h 148"/>
                <a:gd name="T18" fmla="*/ 72 w 136"/>
                <a:gd name="T19" fmla="*/ 42 h 148"/>
                <a:gd name="T20" fmla="*/ 92 w 136"/>
                <a:gd name="T21" fmla="*/ 60 h 148"/>
                <a:gd name="T22" fmla="*/ 110 w 136"/>
                <a:gd name="T23" fmla="*/ 74 h 148"/>
                <a:gd name="T24" fmla="*/ 108 w 136"/>
                <a:gd name="T25" fmla="*/ 74 h 148"/>
                <a:gd name="T26" fmla="*/ 104 w 136"/>
                <a:gd name="T27" fmla="*/ 76 h 148"/>
                <a:gd name="T28" fmla="*/ 104 w 136"/>
                <a:gd name="T29" fmla="*/ 78 h 148"/>
                <a:gd name="T30" fmla="*/ 114 w 136"/>
                <a:gd name="T31" fmla="*/ 88 h 148"/>
                <a:gd name="T32" fmla="*/ 126 w 136"/>
                <a:gd name="T33" fmla="*/ 100 h 148"/>
                <a:gd name="T34" fmla="*/ 128 w 136"/>
                <a:gd name="T35" fmla="*/ 102 h 148"/>
                <a:gd name="T36" fmla="*/ 132 w 136"/>
                <a:gd name="T37" fmla="*/ 108 h 148"/>
                <a:gd name="T38" fmla="*/ 136 w 136"/>
                <a:gd name="T39" fmla="*/ 116 h 148"/>
                <a:gd name="T40" fmla="*/ 134 w 136"/>
                <a:gd name="T41" fmla="*/ 116 h 148"/>
                <a:gd name="T42" fmla="*/ 134 w 136"/>
                <a:gd name="T43" fmla="*/ 120 h 148"/>
                <a:gd name="T44" fmla="*/ 136 w 136"/>
                <a:gd name="T45" fmla="*/ 128 h 148"/>
                <a:gd name="T46" fmla="*/ 136 w 136"/>
                <a:gd name="T47" fmla="*/ 132 h 148"/>
                <a:gd name="T48" fmla="*/ 136 w 136"/>
                <a:gd name="T49" fmla="*/ 140 h 148"/>
                <a:gd name="T50" fmla="*/ 132 w 136"/>
                <a:gd name="T51" fmla="*/ 146 h 148"/>
                <a:gd name="T52" fmla="*/ 126 w 136"/>
                <a:gd name="T53" fmla="*/ 148 h 148"/>
                <a:gd name="T54" fmla="*/ 122 w 136"/>
                <a:gd name="T55" fmla="*/ 148 h 148"/>
                <a:gd name="T56" fmla="*/ 100 w 136"/>
                <a:gd name="T57" fmla="*/ 138 h 148"/>
                <a:gd name="T58" fmla="*/ 82 w 136"/>
                <a:gd name="T59" fmla="*/ 116 h 148"/>
                <a:gd name="T60" fmla="*/ 62 w 136"/>
                <a:gd name="T61" fmla="*/ 88 h 148"/>
                <a:gd name="T62" fmla="*/ 52 w 136"/>
                <a:gd name="T63" fmla="*/ 68 h 148"/>
                <a:gd name="T64" fmla="*/ 44 w 136"/>
                <a:gd name="T65" fmla="*/ 60 h 148"/>
                <a:gd name="T66" fmla="*/ 40 w 136"/>
                <a:gd name="T67" fmla="*/ 54 h 148"/>
                <a:gd name="T68" fmla="*/ 34 w 136"/>
                <a:gd name="T69" fmla="*/ 46 h 148"/>
                <a:gd name="T70" fmla="*/ 14 w 136"/>
                <a:gd name="T71" fmla="*/ 18 h 148"/>
                <a:gd name="T72" fmla="*/ 12 w 136"/>
                <a:gd name="T73" fmla="*/ 16 h 148"/>
                <a:gd name="T74" fmla="*/ 6 w 136"/>
                <a:gd name="T75" fmla="*/ 12 h 148"/>
                <a:gd name="T76" fmla="*/ 0 w 136"/>
                <a:gd name="T77" fmla="*/ 6 h 148"/>
                <a:gd name="T78" fmla="*/ 0 w 136"/>
                <a:gd name="T79" fmla="*/ 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6" h="148">
                  <a:moveTo>
                    <a:pt x="0" y="0"/>
                  </a:moveTo>
                  <a:lnTo>
                    <a:pt x="2" y="2"/>
                  </a:lnTo>
                  <a:lnTo>
                    <a:pt x="4" y="2"/>
                  </a:lnTo>
                  <a:lnTo>
                    <a:pt x="8" y="4"/>
                  </a:lnTo>
                  <a:lnTo>
                    <a:pt x="12" y="4"/>
                  </a:lnTo>
                  <a:lnTo>
                    <a:pt x="18" y="2"/>
                  </a:lnTo>
                  <a:lnTo>
                    <a:pt x="20" y="2"/>
                  </a:lnTo>
                  <a:lnTo>
                    <a:pt x="24" y="0"/>
                  </a:lnTo>
                  <a:lnTo>
                    <a:pt x="28" y="2"/>
                  </a:lnTo>
                  <a:lnTo>
                    <a:pt x="32" y="4"/>
                  </a:lnTo>
                  <a:lnTo>
                    <a:pt x="36" y="8"/>
                  </a:lnTo>
                  <a:lnTo>
                    <a:pt x="38" y="14"/>
                  </a:lnTo>
                  <a:lnTo>
                    <a:pt x="40" y="16"/>
                  </a:lnTo>
                  <a:lnTo>
                    <a:pt x="42" y="18"/>
                  </a:lnTo>
                  <a:lnTo>
                    <a:pt x="42" y="20"/>
                  </a:lnTo>
                  <a:lnTo>
                    <a:pt x="42" y="20"/>
                  </a:lnTo>
                  <a:lnTo>
                    <a:pt x="42" y="20"/>
                  </a:lnTo>
                  <a:lnTo>
                    <a:pt x="66" y="42"/>
                  </a:lnTo>
                  <a:lnTo>
                    <a:pt x="68" y="40"/>
                  </a:lnTo>
                  <a:lnTo>
                    <a:pt x="72" y="42"/>
                  </a:lnTo>
                  <a:lnTo>
                    <a:pt x="82" y="50"/>
                  </a:lnTo>
                  <a:lnTo>
                    <a:pt x="92" y="60"/>
                  </a:lnTo>
                  <a:lnTo>
                    <a:pt x="104" y="68"/>
                  </a:lnTo>
                  <a:lnTo>
                    <a:pt x="110" y="74"/>
                  </a:lnTo>
                  <a:lnTo>
                    <a:pt x="108" y="74"/>
                  </a:lnTo>
                  <a:lnTo>
                    <a:pt x="108" y="74"/>
                  </a:lnTo>
                  <a:lnTo>
                    <a:pt x="106" y="74"/>
                  </a:lnTo>
                  <a:lnTo>
                    <a:pt x="104" y="76"/>
                  </a:lnTo>
                  <a:lnTo>
                    <a:pt x="102" y="76"/>
                  </a:lnTo>
                  <a:lnTo>
                    <a:pt x="104" y="78"/>
                  </a:lnTo>
                  <a:lnTo>
                    <a:pt x="106" y="82"/>
                  </a:lnTo>
                  <a:lnTo>
                    <a:pt x="114" y="88"/>
                  </a:lnTo>
                  <a:lnTo>
                    <a:pt x="114" y="100"/>
                  </a:lnTo>
                  <a:lnTo>
                    <a:pt x="126" y="100"/>
                  </a:lnTo>
                  <a:lnTo>
                    <a:pt x="126" y="100"/>
                  </a:lnTo>
                  <a:lnTo>
                    <a:pt x="128" y="102"/>
                  </a:lnTo>
                  <a:lnTo>
                    <a:pt x="130" y="104"/>
                  </a:lnTo>
                  <a:lnTo>
                    <a:pt x="132" y="108"/>
                  </a:lnTo>
                  <a:lnTo>
                    <a:pt x="134" y="112"/>
                  </a:lnTo>
                  <a:lnTo>
                    <a:pt x="136" y="116"/>
                  </a:lnTo>
                  <a:lnTo>
                    <a:pt x="136" y="116"/>
                  </a:lnTo>
                  <a:lnTo>
                    <a:pt x="134" y="116"/>
                  </a:lnTo>
                  <a:lnTo>
                    <a:pt x="134" y="118"/>
                  </a:lnTo>
                  <a:lnTo>
                    <a:pt x="134" y="120"/>
                  </a:lnTo>
                  <a:lnTo>
                    <a:pt x="134" y="124"/>
                  </a:lnTo>
                  <a:lnTo>
                    <a:pt x="136" y="128"/>
                  </a:lnTo>
                  <a:lnTo>
                    <a:pt x="136" y="130"/>
                  </a:lnTo>
                  <a:lnTo>
                    <a:pt x="136" y="132"/>
                  </a:lnTo>
                  <a:lnTo>
                    <a:pt x="136" y="136"/>
                  </a:lnTo>
                  <a:lnTo>
                    <a:pt x="136" y="140"/>
                  </a:lnTo>
                  <a:lnTo>
                    <a:pt x="134" y="144"/>
                  </a:lnTo>
                  <a:lnTo>
                    <a:pt x="132" y="146"/>
                  </a:lnTo>
                  <a:lnTo>
                    <a:pt x="128" y="148"/>
                  </a:lnTo>
                  <a:lnTo>
                    <a:pt x="126" y="148"/>
                  </a:lnTo>
                  <a:lnTo>
                    <a:pt x="122" y="148"/>
                  </a:lnTo>
                  <a:lnTo>
                    <a:pt x="122" y="148"/>
                  </a:lnTo>
                  <a:lnTo>
                    <a:pt x="102" y="142"/>
                  </a:lnTo>
                  <a:lnTo>
                    <a:pt x="100" y="138"/>
                  </a:lnTo>
                  <a:lnTo>
                    <a:pt x="92" y="128"/>
                  </a:lnTo>
                  <a:lnTo>
                    <a:pt x="82" y="116"/>
                  </a:lnTo>
                  <a:lnTo>
                    <a:pt x="72" y="102"/>
                  </a:lnTo>
                  <a:lnTo>
                    <a:pt x="62" y="88"/>
                  </a:lnTo>
                  <a:lnTo>
                    <a:pt x="56" y="78"/>
                  </a:lnTo>
                  <a:lnTo>
                    <a:pt x="52" y="68"/>
                  </a:lnTo>
                  <a:lnTo>
                    <a:pt x="44" y="62"/>
                  </a:lnTo>
                  <a:lnTo>
                    <a:pt x="44" y="60"/>
                  </a:lnTo>
                  <a:lnTo>
                    <a:pt x="42" y="58"/>
                  </a:lnTo>
                  <a:lnTo>
                    <a:pt x="40" y="54"/>
                  </a:lnTo>
                  <a:lnTo>
                    <a:pt x="38" y="50"/>
                  </a:lnTo>
                  <a:lnTo>
                    <a:pt x="34" y="46"/>
                  </a:lnTo>
                  <a:lnTo>
                    <a:pt x="32" y="42"/>
                  </a:lnTo>
                  <a:lnTo>
                    <a:pt x="14" y="18"/>
                  </a:lnTo>
                  <a:lnTo>
                    <a:pt x="14" y="18"/>
                  </a:lnTo>
                  <a:lnTo>
                    <a:pt x="12" y="16"/>
                  </a:lnTo>
                  <a:lnTo>
                    <a:pt x="8" y="14"/>
                  </a:lnTo>
                  <a:lnTo>
                    <a:pt x="6" y="12"/>
                  </a:lnTo>
                  <a:lnTo>
                    <a:pt x="2" y="8"/>
                  </a:lnTo>
                  <a:lnTo>
                    <a:pt x="0" y="6"/>
                  </a:lnTo>
                  <a:lnTo>
                    <a:pt x="0" y="2"/>
                  </a:lnTo>
                  <a:lnTo>
                    <a:pt x="0"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48" name="Freeform 506"/>
            <p:cNvSpPr/>
            <p:nvPr/>
          </p:nvSpPr>
          <p:spPr bwMode="gray">
            <a:xfrm>
              <a:off x="3245676" y="4850291"/>
              <a:ext cx="214762" cy="59205"/>
            </a:xfrm>
            <a:custGeom>
              <a:avLst/>
              <a:gdLst>
                <a:gd name="T0" fmla="*/ 50 w 116"/>
                <a:gd name="T1" fmla="*/ 22 h 32"/>
                <a:gd name="T2" fmla="*/ 22 w 116"/>
                <a:gd name="T3" fmla="*/ 22 h 32"/>
                <a:gd name="T4" fmla="*/ 0 w 116"/>
                <a:gd name="T5" fmla="*/ 10 h 32"/>
                <a:gd name="T6" fmla="*/ 2 w 116"/>
                <a:gd name="T7" fmla="*/ 4 h 32"/>
                <a:gd name="T8" fmla="*/ 2 w 116"/>
                <a:gd name="T9" fmla="*/ 4 h 32"/>
                <a:gd name="T10" fmla="*/ 6 w 116"/>
                <a:gd name="T11" fmla="*/ 2 h 32"/>
                <a:gd name="T12" fmla="*/ 10 w 116"/>
                <a:gd name="T13" fmla="*/ 0 h 32"/>
                <a:gd name="T14" fmla="*/ 14 w 116"/>
                <a:gd name="T15" fmla="*/ 0 h 32"/>
                <a:gd name="T16" fmla="*/ 20 w 116"/>
                <a:gd name="T17" fmla="*/ 0 h 32"/>
                <a:gd name="T18" fmla="*/ 26 w 116"/>
                <a:gd name="T19" fmla="*/ 0 h 32"/>
                <a:gd name="T20" fmla="*/ 56 w 116"/>
                <a:gd name="T21" fmla="*/ 8 h 32"/>
                <a:gd name="T22" fmla="*/ 58 w 116"/>
                <a:gd name="T23" fmla="*/ 8 h 32"/>
                <a:gd name="T24" fmla="*/ 62 w 116"/>
                <a:gd name="T25" fmla="*/ 6 h 32"/>
                <a:gd name="T26" fmla="*/ 66 w 116"/>
                <a:gd name="T27" fmla="*/ 6 h 32"/>
                <a:gd name="T28" fmla="*/ 72 w 116"/>
                <a:gd name="T29" fmla="*/ 6 h 32"/>
                <a:gd name="T30" fmla="*/ 80 w 116"/>
                <a:gd name="T31" fmla="*/ 6 h 32"/>
                <a:gd name="T32" fmla="*/ 84 w 116"/>
                <a:gd name="T33" fmla="*/ 8 h 32"/>
                <a:gd name="T34" fmla="*/ 90 w 116"/>
                <a:gd name="T35" fmla="*/ 12 h 32"/>
                <a:gd name="T36" fmla="*/ 96 w 116"/>
                <a:gd name="T37" fmla="*/ 14 h 32"/>
                <a:gd name="T38" fmla="*/ 102 w 116"/>
                <a:gd name="T39" fmla="*/ 16 h 32"/>
                <a:gd name="T40" fmla="*/ 108 w 116"/>
                <a:gd name="T41" fmla="*/ 18 h 32"/>
                <a:gd name="T42" fmla="*/ 110 w 116"/>
                <a:gd name="T43" fmla="*/ 20 h 32"/>
                <a:gd name="T44" fmla="*/ 112 w 116"/>
                <a:gd name="T45" fmla="*/ 20 h 32"/>
                <a:gd name="T46" fmla="*/ 112 w 116"/>
                <a:gd name="T47" fmla="*/ 20 h 32"/>
                <a:gd name="T48" fmla="*/ 114 w 116"/>
                <a:gd name="T49" fmla="*/ 22 h 32"/>
                <a:gd name="T50" fmla="*/ 114 w 116"/>
                <a:gd name="T51" fmla="*/ 24 h 32"/>
                <a:gd name="T52" fmla="*/ 116 w 116"/>
                <a:gd name="T53" fmla="*/ 28 h 32"/>
                <a:gd name="T54" fmla="*/ 114 w 116"/>
                <a:gd name="T55" fmla="*/ 30 h 32"/>
                <a:gd name="T56" fmla="*/ 114 w 116"/>
                <a:gd name="T57" fmla="*/ 32 h 32"/>
                <a:gd name="T58" fmla="*/ 110 w 116"/>
                <a:gd name="T59" fmla="*/ 32 h 32"/>
                <a:gd name="T60" fmla="*/ 100 w 116"/>
                <a:gd name="T61" fmla="*/ 32 h 32"/>
                <a:gd name="T62" fmla="*/ 88 w 116"/>
                <a:gd name="T63" fmla="*/ 30 h 32"/>
                <a:gd name="T64" fmla="*/ 76 w 116"/>
                <a:gd name="T65" fmla="*/ 30 h 32"/>
                <a:gd name="T66" fmla="*/ 72 w 116"/>
                <a:gd name="T67" fmla="*/ 28 h 32"/>
                <a:gd name="T68" fmla="*/ 50 w 116"/>
                <a:gd name="T69" fmla="*/ 2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6" h="32">
                  <a:moveTo>
                    <a:pt x="50" y="22"/>
                  </a:moveTo>
                  <a:lnTo>
                    <a:pt x="22" y="22"/>
                  </a:lnTo>
                  <a:lnTo>
                    <a:pt x="0" y="10"/>
                  </a:lnTo>
                  <a:lnTo>
                    <a:pt x="2" y="4"/>
                  </a:lnTo>
                  <a:lnTo>
                    <a:pt x="2" y="4"/>
                  </a:lnTo>
                  <a:lnTo>
                    <a:pt x="6" y="2"/>
                  </a:lnTo>
                  <a:lnTo>
                    <a:pt x="10" y="0"/>
                  </a:lnTo>
                  <a:lnTo>
                    <a:pt x="14" y="0"/>
                  </a:lnTo>
                  <a:lnTo>
                    <a:pt x="20" y="0"/>
                  </a:lnTo>
                  <a:lnTo>
                    <a:pt x="26" y="0"/>
                  </a:lnTo>
                  <a:lnTo>
                    <a:pt x="56" y="8"/>
                  </a:lnTo>
                  <a:lnTo>
                    <a:pt x="58" y="8"/>
                  </a:lnTo>
                  <a:lnTo>
                    <a:pt x="62" y="6"/>
                  </a:lnTo>
                  <a:lnTo>
                    <a:pt x="66" y="6"/>
                  </a:lnTo>
                  <a:lnTo>
                    <a:pt x="72" y="6"/>
                  </a:lnTo>
                  <a:lnTo>
                    <a:pt x="80" y="6"/>
                  </a:lnTo>
                  <a:lnTo>
                    <a:pt x="84" y="8"/>
                  </a:lnTo>
                  <a:lnTo>
                    <a:pt x="90" y="12"/>
                  </a:lnTo>
                  <a:lnTo>
                    <a:pt x="96" y="14"/>
                  </a:lnTo>
                  <a:lnTo>
                    <a:pt x="102" y="16"/>
                  </a:lnTo>
                  <a:lnTo>
                    <a:pt x="108" y="18"/>
                  </a:lnTo>
                  <a:lnTo>
                    <a:pt x="110" y="20"/>
                  </a:lnTo>
                  <a:lnTo>
                    <a:pt x="112" y="20"/>
                  </a:lnTo>
                  <a:lnTo>
                    <a:pt x="112" y="20"/>
                  </a:lnTo>
                  <a:lnTo>
                    <a:pt x="114" y="22"/>
                  </a:lnTo>
                  <a:lnTo>
                    <a:pt x="114" y="24"/>
                  </a:lnTo>
                  <a:lnTo>
                    <a:pt x="116" y="28"/>
                  </a:lnTo>
                  <a:lnTo>
                    <a:pt x="114" y="30"/>
                  </a:lnTo>
                  <a:lnTo>
                    <a:pt x="114" y="32"/>
                  </a:lnTo>
                  <a:lnTo>
                    <a:pt x="110" y="32"/>
                  </a:lnTo>
                  <a:lnTo>
                    <a:pt x="100" y="32"/>
                  </a:lnTo>
                  <a:lnTo>
                    <a:pt x="88" y="30"/>
                  </a:lnTo>
                  <a:lnTo>
                    <a:pt x="76" y="30"/>
                  </a:lnTo>
                  <a:lnTo>
                    <a:pt x="72" y="28"/>
                  </a:lnTo>
                  <a:lnTo>
                    <a:pt x="50" y="22"/>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49" name="Freeform 507"/>
            <p:cNvSpPr/>
            <p:nvPr/>
          </p:nvSpPr>
          <p:spPr bwMode="gray">
            <a:xfrm>
              <a:off x="7637188" y="4968701"/>
              <a:ext cx="325846" cy="377431"/>
            </a:xfrm>
            <a:custGeom>
              <a:avLst/>
              <a:gdLst>
                <a:gd name="T0" fmla="*/ 2 w 176"/>
                <a:gd name="T1" fmla="*/ 94 h 204"/>
                <a:gd name="T2" fmla="*/ 8 w 176"/>
                <a:gd name="T3" fmla="*/ 90 h 204"/>
                <a:gd name="T4" fmla="*/ 22 w 176"/>
                <a:gd name="T5" fmla="*/ 84 h 204"/>
                <a:gd name="T6" fmla="*/ 28 w 176"/>
                <a:gd name="T7" fmla="*/ 80 h 204"/>
                <a:gd name="T8" fmla="*/ 26 w 176"/>
                <a:gd name="T9" fmla="*/ 70 h 204"/>
                <a:gd name="T10" fmla="*/ 24 w 176"/>
                <a:gd name="T11" fmla="*/ 66 h 204"/>
                <a:gd name="T12" fmla="*/ 24 w 176"/>
                <a:gd name="T13" fmla="*/ 52 h 204"/>
                <a:gd name="T14" fmla="*/ 28 w 176"/>
                <a:gd name="T15" fmla="*/ 44 h 204"/>
                <a:gd name="T16" fmla="*/ 26 w 176"/>
                <a:gd name="T17" fmla="*/ 36 h 204"/>
                <a:gd name="T18" fmla="*/ 34 w 176"/>
                <a:gd name="T19" fmla="*/ 18 h 204"/>
                <a:gd name="T20" fmla="*/ 42 w 176"/>
                <a:gd name="T21" fmla="*/ 16 h 204"/>
                <a:gd name="T22" fmla="*/ 48 w 176"/>
                <a:gd name="T23" fmla="*/ 8 h 204"/>
                <a:gd name="T24" fmla="*/ 58 w 176"/>
                <a:gd name="T25" fmla="*/ 4 h 204"/>
                <a:gd name="T26" fmla="*/ 64 w 176"/>
                <a:gd name="T27" fmla="*/ 6 h 204"/>
                <a:gd name="T28" fmla="*/ 68 w 176"/>
                <a:gd name="T29" fmla="*/ 0 h 204"/>
                <a:gd name="T30" fmla="*/ 74 w 176"/>
                <a:gd name="T31" fmla="*/ 2 h 204"/>
                <a:gd name="T32" fmla="*/ 72 w 176"/>
                <a:gd name="T33" fmla="*/ 20 h 204"/>
                <a:gd name="T34" fmla="*/ 98 w 176"/>
                <a:gd name="T35" fmla="*/ 46 h 204"/>
                <a:gd name="T36" fmla="*/ 110 w 176"/>
                <a:gd name="T37" fmla="*/ 48 h 204"/>
                <a:gd name="T38" fmla="*/ 118 w 176"/>
                <a:gd name="T39" fmla="*/ 60 h 204"/>
                <a:gd name="T40" fmla="*/ 128 w 176"/>
                <a:gd name="T41" fmla="*/ 66 h 204"/>
                <a:gd name="T42" fmla="*/ 140 w 176"/>
                <a:gd name="T43" fmla="*/ 78 h 204"/>
                <a:gd name="T44" fmla="*/ 166 w 176"/>
                <a:gd name="T45" fmla="*/ 90 h 204"/>
                <a:gd name="T46" fmla="*/ 166 w 176"/>
                <a:gd name="T47" fmla="*/ 98 h 204"/>
                <a:gd name="T48" fmla="*/ 168 w 176"/>
                <a:gd name="T49" fmla="*/ 104 h 204"/>
                <a:gd name="T50" fmla="*/ 174 w 176"/>
                <a:gd name="T51" fmla="*/ 108 h 204"/>
                <a:gd name="T52" fmla="*/ 176 w 176"/>
                <a:gd name="T53" fmla="*/ 120 h 204"/>
                <a:gd name="T54" fmla="*/ 174 w 176"/>
                <a:gd name="T55" fmla="*/ 156 h 204"/>
                <a:gd name="T56" fmla="*/ 162 w 176"/>
                <a:gd name="T57" fmla="*/ 152 h 204"/>
                <a:gd name="T58" fmla="*/ 132 w 176"/>
                <a:gd name="T59" fmla="*/ 150 h 204"/>
                <a:gd name="T60" fmla="*/ 112 w 176"/>
                <a:gd name="T61" fmla="*/ 180 h 204"/>
                <a:gd name="T62" fmla="*/ 106 w 176"/>
                <a:gd name="T63" fmla="*/ 190 h 204"/>
                <a:gd name="T64" fmla="*/ 98 w 176"/>
                <a:gd name="T65" fmla="*/ 186 h 204"/>
                <a:gd name="T66" fmla="*/ 84 w 176"/>
                <a:gd name="T67" fmla="*/ 200 h 204"/>
                <a:gd name="T68" fmla="*/ 82 w 176"/>
                <a:gd name="T69" fmla="*/ 194 h 204"/>
                <a:gd name="T70" fmla="*/ 76 w 176"/>
                <a:gd name="T71" fmla="*/ 188 h 204"/>
                <a:gd name="T72" fmla="*/ 56 w 176"/>
                <a:gd name="T73" fmla="*/ 188 h 204"/>
                <a:gd name="T74" fmla="*/ 50 w 176"/>
                <a:gd name="T75" fmla="*/ 198 h 204"/>
                <a:gd name="T76" fmla="*/ 46 w 176"/>
                <a:gd name="T77" fmla="*/ 202 h 204"/>
                <a:gd name="T78" fmla="*/ 40 w 176"/>
                <a:gd name="T79" fmla="*/ 204 h 204"/>
                <a:gd name="T80" fmla="*/ 30 w 176"/>
                <a:gd name="T81" fmla="*/ 160 h 204"/>
                <a:gd name="T82" fmla="*/ 30 w 176"/>
                <a:gd name="T83" fmla="*/ 150 h 204"/>
                <a:gd name="T84" fmla="*/ 24 w 176"/>
                <a:gd name="T85" fmla="*/ 138 h 204"/>
                <a:gd name="T86" fmla="*/ 10 w 176"/>
                <a:gd name="T87" fmla="*/ 118 h 204"/>
                <a:gd name="T88" fmla="*/ 2 w 176"/>
                <a:gd name="T89" fmla="*/ 102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6" h="204">
                  <a:moveTo>
                    <a:pt x="0" y="96"/>
                  </a:moveTo>
                  <a:lnTo>
                    <a:pt x="2" y="94"/>
                  </a:lnTo>
                  <a:lnTo>
                    <a:pt x="2" y="94"/>
                  </a:lnTo>
                  <a:lnTo>
                    <a:pt x="4" y="94"/>
                  </a:lnTo>
                  <a:lnTo>
                    <a:pt x="6" y="92"/>
                  </a:lnTo>
                  <a:lnTo>
                    <a:pt x="8" y="90"/>
                  </a:lnTo>
                  <a:lnTo>
                    <a:pt x="12" y="88"/>
                  </a:lnTo>
                  <a:lnTo>
                    <a:pt x="18" y="86"/>
                  </a:lnTo>
                  <a:lnTo>
                    <a:pt x="22" y="84"/>
                  </a:lnTo>
                  <a:lnTo>
                    <a:pt x="24" y="84"/>
                  </a:lnTo>
                  <a:lnTo>
                    <a:pt x="26" y="82"/>
                  </a:lnTo>
                  <a:lnTo>
                    <a:pt x="28" y="80"/>
                  </a:lnTo>
                  <a:lnTo>
                    <a:pt x="28" y="76"/>
                  </a:lnTo>
                  <a:lnTo>
                    <a:pt x="28" y="74"/>
                  </a:lnTo>
                  <a:lnTo>
                    <a:pt x="26" y="70"/>
                  </a:lnTo>
                  <a:lnTo>
                    <a:pt x="26" y="68"/>
                  </a:lnTo>
                  <a:lnTo>
                    <a:pt x="24" y="68"/>
                  </a:lnTo>
                  <a:lnTo>
                    <a:pt x="24" y="66"/>
                  </a:lnTo>
                  <a:lnTo>
                    <a:pt x="24" y="62"/>
                  </a:lnTo>
                  <a:lnTo>
                    <a:pt x="24" y="56"/>
                  </a:lnTo>
                  <a:lnTo>
                    <a:pt x="24" y="52"/>
                  </a:lnTo>
                  <a:lnTo>
                    <a:pt x="26" y="48"/>
                  </a:lnTo>
                  <a:lnTo>
                    <a:pt x="26" y="46"/>
                  </a:lnTo>
                  <a:lnTo>
                    <a:pt x="28" y="44"/>
                  </a:lnTo>
                  <a:lnTo>
                    <a:pt x="28" y="40"/>
                  </a:lnTo>
                  <a:lnTo>
                    <a:pt x="26" y="38"/>
                  </a:lnTo>
                  <a:lnTo>
                    <a:pt x="26" y="36"/>
                  </a:lnTo>
                  <a:lnTo>
                    <a:pt x="26" y="36"/>
                  </a:lnTo>
                  <a:lnTo>
                    <a:pt x="16" y="20"/>
                  </a:lnTo>
                  <a:lnTo>
                    <a:pt x="34" y="18"/>
                  </a:lnTo>
                  <a:lnTo>
                    <a:pt x="36" y="18"/>
                  </a:lnTo>
                  <a:lnTo>
                    <a:pt x="38" y="18"/>
                  </a:lnTo>
                  <a:lnTo>
                    <a:pt x="42" y="16"/>
                  </a:lnTo>
                  <a:lnTo>
                    <a:pt x="44" y="12"/>
                  </a:lnTo>
                  <a:lnTo>
                    <a:pt x="46" y="10"/>
                  </a:lnTo>
                  <a:lnTo>
                    <a:pt x="48" y="8"/>
                  </a:lnTo>
                  <a:lnTo>
                    <a:pt x="52" y="6"/>
                  </a:lnTo>
                  <a:lnTo>
                    <a:pt x="54" y="4"/>
                  </a:lnTo>
                  <a:lnTo>
                    <a:pt x="58" y="4"/>
                  </a:lnTo>
                  <a:lnTo>
                    <a:pt x="60" y="6"/>
                  </a:lnTo>
                  <a:lnTo>
                    <a:pt x="62" y="6"/>
                  </a:lnTo>
                  <a:lnTo>
                    <a:pt x="64" y="6"/>
                  </a:lnTo>
                  <a:lnTo>
                    <a:pt x="66" y="4"/>
                  </a:lnTo>
                  <a:lnTo>
                    <a:pt x="66" y="2"/>
                  </a:lnTo>
                  <a:lnTo>
                    <a:pt x="68" y="0"/>
                  </a:lnTo>
                  <a:lnTo>
                    <a:pt x="70" y="0"/>
                  </a:lnTo>
                  <a:lnTo>
                    <a:pt x="72" y="0"/>
                  </a:lnTo>
                  <a:lnTo>
                    <a:pt x="74" y="2"/>
                  </a:lnTo>
                  <a:lnTo>
                    <a:pt x="74" y="6"/>
                  </a:lnTo>
                  <a:lnTo>
                    <a:pt x="72" y="10"/>
                  </a:lnTo>
                  <a:lnTo>
                    <a:pt x="72" y="20"/>
                  </a:lnTo>
                  <a:lnTo>
                    <a:pt x="76" y="32"/>
                  </a:lnTo>
                  <a:lnTo>
                    <a:pt x="86" y="42"/>
                  </a:lnTo>
                  <a:lnTo>
                    <a:pt x="98" y="46"/>
                  </a:lnTo>
                  <a:lnTo>
                    <a:pt x="108" y="44"/>
                  </a:lnTo>
                  <a:lnTo>
                    <a:pt x="108" y="46"/>
                  </a:lnTo>
                  <a:lnTo>
                    <a:pt x="110" y="48"/>
                  </a:lnTo>
                  <a:lnTo>
                    <a:pt x="112" y="52"/>
                  </a:lnTo>
                  <a:lnTo>
                    <a:pt x="114" y="56"/>
                  </a:lnTo>
                  <a:lnTo>
                    <a:pt x="118" y="60"/>
                  </a:lnTo>
                  <a:lnTo>
                    <a:pt x="124" y="62"/>
                  </a:lnTo>
                  <a:lnTo>
                    <a:pt x="124" y="62"/>
                  </a:lnTo>
                  <a:lnTo>
                    <a:pt x="128" y="66"/>
                  </a:lnTo>
                  <a:lnTo>
                    <a:pt x="132" y="68"/>
                  </a:lnTo>
                  <a:lnTo>
                    <a:pt x="136" y="72"/>
                  </a:lnTo>
                  <a:lnTo>
                    <a:pt x="140" y="78"/>
                  </a:lnTo>
                  <a:lnTo>
                    <a:pt x="142" y="82"/>
                  </a:lnTo>
                  <a:lnTo>
                    <a:pt x="144" y="88"/>
                  </a:lnTo>
                  <a:lnTo>
                    <a:pt x="166" y="90"/>
                  </a:lnTo>
                  <a:lnTo>
                    <a:pt x="166" y="92"/>
                  </a:lnTo>
                  <a:lnTo>
                    <a:pt x="166" y="94"/>
                  </a:lnTo>
                  <a:lnTo>
                    <a:pt x="166" y="98"/>
                  </a:lnTo>
                  <a:lnTo>
                    <a:pt x="166" y="102"/>
                  </a:lnTo>
                  <a:lnTo>
                    <a:pt x="168" y="104"/>
                  </a:lnTo>
                  <a:lnTo>
                    <a:pt x="168" y="104"/>
                  </a:lnTo>
                  <a:lnTo>
                    <a:pt x="170" y="106"/>
                  </a:lnTo>
                  <a:lnTo>
                    <a:pt x="172" y="106"/>
                  </a:lnTo>
                  <a:lnTo>
                    <a:pt x="174" y="108"/>
                  </a:lnTo>
                  <a:lnTo>
                    <a:pt x="176" y="112"/>
                  </a:lnTo>
                  <a:lnTo>
                    <a:pt x="176" y="116"/>
                  </a:lnTo>
                  <a:lnTo>
                    <a:pt x="176" y="120"/>
                  </a:lnTo>
                  <a:lnTo>
                    <a:pt x="176" y="132"/>
                  </a:lnTo>
                  <a:lnTo>
                    <a:pt x="176" y="144"/>
                  </a:lnTo>
                  <a:lnTo>
                    <a:pt x="174" y="156"/>
                  </a:lnTo>
                  <a:lnTo>
                    <a:pt x="172" y="162"/>
                  </a:lnTo>
                  <a:lnTo>
                    <a:pt x="170" y="160"/>
                  </a:lnTo>
                  <a:lnTo>
                    <a:pt x="162" y="152"/>
                  </a:lnTo>
                  <a:lnTo>
                    <a:pt x="150" y="148"/>
                  </a:lnTo>
                  <a:lnTo>
                    <a:pt x="136" y="148"/>
                  </a:lnTo>
                  <a:lnTo>
                    <a:pt x="132" y="150"/>
                  </a:lnTo>
                  <a:lnTo>
                    <a:pt x="126" y="158"/>
                  </a:lnTo>
                  <a:lnTo>
                    <a:pt x="116" y="168"/>
                  </a:lnTo>
                  <a:lnTo>
                    <a:pt x="112" y="180"/>
                  </a:lnTo>
                  <a:lnTo>
                    <a:pt x="108" y="192"/>
                  </a:lnTo>
                  <a:lnTo>
                    <a:pt x="108" y="190"/>
                  </a:lnTo>
                  <a:lnTo>
                    <a:pt x="106" y="190"/>
                  </a:lnTo>
                  <a:lnTo>
                    <a:pt x="104" y="188"/>
                  </a:lnTo>
                  <a:lnTo>
                    <a:pt x="102" y="186"/>
                  </a:lnTo>
                  <a:lnTo>
                    <a:pt x="98" y="186"/>
                  </a:lnTo>
                  <a:lnTo>
                    <a:pt x="94" y="188"/>
                  </a:lnTo>
                  <a:lnTo>
                    <a:pt x="88" y="192"/>
                  </a:lnTo>
                  <a:lnTo>
                    <a:pt x="84" y="200"/>
                  </a:lnTo>
                  <a:lnTo>
                    <a:pt x="84" y="200"/>
                  </a:lnTo>
                  <a:lnTo>
                    <a:pt x="82" y="196"/>
                  </a:lnTo>
                  <a:lnTo>
                    <a:pt x="82" y="194"/>
                  </a:lnTo>
                  <a:lnTo>
                    <a:pt x="80" y="192"/>
                  </a:lnTo>
                  <a:lnTo>
                    <a:pt x="78" y="188"/>
                  </a:lnTo>
                  <a:lnTo>
                    <a:pt x="76" y="188"/>
                  </a:lnTo>
                  <a:lnTo>
                    <a:pt x="58" y="184"/>
                  </a:lnTo>
                  <a:lnTo>
                    <a:pt x="58" y="186"/>
                  </a:lnTo>
                  <a:lnTo>
                    <a:pt x="56" y="188"/>
                  </a:lnTo>
                  <a:lnTo>
                    <a:pt x="54" y="192"/>
                  </a:lnTo>
                  <a:lnTo>
                    <a:pt x="52" y="194"/>
                  </a:lnTo>
                  <a:lnTo>
                    <a:pt x="50" y="198"/>
                  </a:lnTo>
                  <a:lnTo>
                    <a:pt x="48" y="198"/>
                  </a:lnTo>
                  <a:lnTo>
                    <a:pt x="46" y="200"/>
                  </a:lnTo>
                  <a:lnTo>
                    <a:pt x="46" y="202"/>
                  </a:lnTo>
                  <a:lnTo>
                    <a:pt x="44" y="202"/>
                  </a:lnTo>
                  <a:lnTo>
                    <a:pt x="42" y="204"/>
                  </a:lnTo>
                  <a:lnTo>
                    <a:pt x="40" y="204"/>
                  </a:lnTo>
                  <a:lnTo>
                    <a:pt x="38" y="202"/>
                  </a:lnTo>
                  <a:lnTo>
                    <a:pt x="34" y="180"/>
                  </a:lnTo>
                  <a:lnTo>
                    <a:pt x="30" y="160"/>
                  </a:lnTo>
                  <a:lnTo>
                    <a:pt x="30" y="158"/>
                  </a:lnTo>
                  <a:lnTo>
                    <a:pt x="30" y="154"/>
                  </a:lnTo>
                  <a:lnTo>
                    <a:pt x="30" y="150"/>
                  </a:lnTo>
                  <a:lnTo>
                    <a:pt x="28" y="144"/>
                  </a:lnTo>
                  <a:lnTo>
                    <a:pt x="26" y="140"/>
                  </a:lnTo>
                  <a:lnTo>
                    <a:pt x="24" y="138"/>
                  </a:lnTo>
                  <a:lnTo>
                    <a:pt x="12" y="122"/>
                  </a:lnTo>
                  <a:lnTo>
                    <a:pt x="12" y="120"/>
                  </a:lnTo>
                  <a:lnTo>
                    <a:pt x="10" y="118"/>
                  </a:lnTo>
                  <a:lnTo>
                    <a:pt x="6" y="114"/>
                  </a:lnTo>
                  <a:lnTo>
                    <a:pt x="4" y="108"/>
                  </a:lnTo>
                  <a:lnTo>
                    <a:pt x="2" y="102"/>
                  </a:lnTo>
                  <a:lnTo>
                    <a:pt x="0" y="96"/>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50" name="Freeform 508"/>
            <p:cNvSpPr/>
            <p:nvPr/>
          </p:nvSpPr>
          <p:spPr bwMode="gray">
            <a:xfrm>
              <a:off x="7359479" y="4709680"/>
              <a:ext cx="329549" cy="451437"/>
            </a:xfrm>
            <a:custGeom>
              <a:avLst/>
              <a:gdLst>
                <a:gd name="T0" fmla="*/ 72 w 178"/>
                <a:gd name="T1" fmla="*/ 216 h 244"/>
                <a:gd name="T2" fmla="*/ 68 w 178"/>
                <a:gd name="T3" fmla="*/ 200 h 244"/>
                <a:gd name="T4" fmla="*/ 58 w 178"/>
                <a:gd name="T5" fmla="*/ 176 h 244"/>
                <a:gd name="T6" fmla="*/ 46 w 178"/>
                <a:gd name="T7" fmla="*/ 148 h 244"/>
                <a:gd name="T8" fmla="*/ 18 w 178"/>
                <a:gd name="T9" fmla="*/ 108 h 244"/>
                <a:gd name="T10" fmla="*/ 4 w 178"/>
                <a:gd name="T11" fmla="*/ 90 h 244"/>
                <a:gd name="T12" fmla="*/ 6 w 178"/>
                <a:gd name="T13" fmla="*/ 84 h 244"/>
                <a:gd name="T14" fmla="*/ 4 w 178"/>
                <a:gd name="T15" fmla="*/ 78 h 244"/>
                <a:gd name="T16" fmla="*/ 0 w 178"/>
                <a:gd name="T17" fmla="*/ 74 h 244"/>
                <a:gd name="T18" fmla="*/ 6 w 178"/>
                <a:gd name="T19" fmla="*/ 64 h 244"/>
                <a:gd name="T20" fmla="*/ 14 w 178"/>
                <a:gd name="T21" fmla="*/ 64 h 244"/>
                <a:gd name="T22" fmla="*/ 28 w 178"/>
                <a:gd name="T23" fmla="*/ 68 h 244"/>
                <a:gd name="T24" fmla="*/ 36 w 178"/>
                <a:gd name="T25" fmla="*/ 66 h 244"/>
                <a:gd name="T26" fmla="*/ 38 w 178"/>
                <a:gd name="T27" fmla="*/ 62 h 244"/>
                <a:gd name="T28" fmla="*/ 42 w 178"/>
                <a:gd name="T29" fmla="*/ 54 h 244"/>
                <a:gd name="T30" fmla="*/ 46 w 178"/>
                <a:gd name="T31" fmla="*/ 48 h 244"/>
                <a:gd name="T32" fmla="*/ 60 w 178"/>
                <a:gd name="T33" fmla="*/ 44 h 244"/>
                <a:gd name="T34" fmla="*/ 82 w 178"/>
                <a:gd name="T35" fmla="*/ 18 h 244"/>
                <a:gd name="T36" fmla="*/ 82 w 178"/>
                <a:gd name="T37" fmla="*/ 8 h 244"/>
                <a:gd name="T38" fmla="*/ 88 w 178"/>
                <a:gd name="T39" fmla="*/ 4 h 244"/>
                <a:gd name="T40" fmla="*/ 100 w 178"/>
                <a:gd name="T41" fmla="*/ 8 h 244"/>
                <a:gd name="T42" fmla="*/ 116 w 178"/>
                <a:gd name="T43" fmla="*/ 14 h 244"/>
                <a:gd name="T44" fmla="*/ 124 w 178"/>
                <a:gd name="T45" fmla="*/ 22 h 244"/>
                <a:gd name="T46" fmla="*/ 126 w 178"/>
                <a:gd name="T47" fmla="*/ 28 h 244"/>
                <a:gd name="T48" fmla="*/ 134 w 178"/>
                <a:gd name="T49" fmla="*/ 36 h 244"/>
                <a:gd name="T50" fmla="*/ 146 w 178"/>
                <a:gd name="T51" fmla="*/ 36 h 244"/>
                <a:gd name="T52" fmla="*/ 158 w 178"/>
                <a:gd name="T53" fmla="*/ 38 h 244"/>
                <a:gd name="T54" fmla="*/ 162 w 178"/>
                <a:gd name="T55" fmla="*/ 42 h 244"/>
                <a:gd name="T56" fmla="*/ 162 w 178"/>
                <a:gd name="T57" fmla="*/ 60 h 244"/>
                <a:gd name="T58" fmla="*/ 156 w 178"/>
                <a:gd name="T59" fmla="*/ 66 h 244"/>
                <a:gd name="T60" fmla="*/ 148 w 178"/>
                <a:gd name="T61" fmla="*/ 64 h 244"/>
                <a:gd name="T62" fmla="*/ 142 w 178"/>
                <a:gd name="T63" fmla="*/ 66 h 244"/>
                <a:gd name="T64" fmla="*/ 128 w 178"/>
                <a:gd name="T65" fmla="*/ 72 h 244"/>
                <a:gd name="T66" fmla="*/ 122 w 178"/>
                <a:gd name="T67" fmla="*/ 82 h 244"/>
                <a:gd name="T68" fmla="*/ 118 w 178"/>
                <a:gd name="T69" fmla="*/ 92 h 244"/>
                <a:gd name="T70" fmla="*/ 114 w 178"/>
                <a:gd name="T71" fmla="*/ 98 h 244"/>
                <a:gd name="T72" fmla="*/ 110 w 178"/>
                <a:gd name="T73" fmla="*/ 116 h 244"/>
                <a:gd name="T74" fmla="*/ 114 w 178"/>
                <a:gd name="T75" fmla="*/ 126 h 244"/>
                <a:gd name="T76" fmla="*/ 116 w 178"/>
                <a:gd name="T77" fmla="*/ 134 h 244"/>
                <a:gd name="T78" fmla="*/ 118 w 178"/>
                <a:gd name="T79" fmla="*/ 134 h 244"/>
                <a:gd name="T80" fmla="*/ 126 w 178"/>
                <a:gd name="T81" fmla="*/ 134 h 244"/>
                <a:gd name="T82" fmla="*/ 126 w 178"/>
                <a:gd name="T83" fmla="*/ 136 h 244"/>
                <a:gd name="T84" fmla="*/ 138 w 178"/>
                <a:gd name="T85" fmla="*/ 140 h 244"/>
                <a:gd name="T86" fmla="*/ 142 w 178"/>
                <a:gd name="T87" fmla="*/ 140 h 244"/>
                <a:gd name="T88" fmla="*/ 150 w 178"/>
                <a:gd name="T89" fmla="*/ 134 h 244"/>
                <a:gd name="T90" fmla="*/ 152 w 178"/>
                <a:gd name="T91" fmla="*/ 156 h 244"/>
                <a:gd name="T92" fmla="*/ 156 w 178"/>
                <a:gd name="T93" fmla="*/ 158 h 244"/>
                <a:gd name="T94" fmla="*/ 164 w 178"/>
                <a:gd name="T95" fmla="*/ 160 h 244"/>
                <a:gd name="T96" fmla="*/ 176 w 178"/>
                <a:gd name="T97" fmla="*/ 176 h 244"/>
                <a:gd name="T98" fmla="*/ 178 w 178"/>
                <a:gd name="T99" fmla="*/ 184 h 244"/>
                <a:gd name="T100" fmla="*/ 174 w 178"/>
                <a:gd name="T101" fmla="*/ 192 h 244"/>
                <a:gd name="T102" fmla="*/ 174 w 178"/>
                <a:gd name="T103" fmla="*/ 206 h 244"/>
                <a:gd name="T104" fmla="*/ 176 w 178"/>
                <a:gd name="T105" fmla="*/ 210 h 244"/>
                <a:gd name="T106" fmla="*/ 178 w 178"/>
                <a:gd name="T107" fmla="*/ 220 h 244"/>
                <a:gd name="T108" fmla="*/ 170 w 178"/>
                <a:gd name="T109" fmla="*/ 224 h 244"/>
                <a:gd name="T110" fmla="*/ 156 w 178"/>
                <a:gd name="T111" fmla="*/ 230 h 244"/>
                <a:gd name="T112" fmla="*/ 148 w 178"/>
                <a:gd name="T113" fmla="*/ 238 h 244"/>
                <a:gd name="T114" fmla="*/ 132 w 178"/>
                <a:gd name="T115" fmla="*/ 244 h 244"/>
                <a:gd name="T116" fmla="*/ 120 w 178"/>
                <a:gd name="T117" fmla="*/ 244 h 244"/>
                <a:gd name="T118" fmla="*/ 112 w 178"/>
                <a:gd name="T119" fmla="*/ 240 h 244"/>
                <a:gd name="T120" fmla="*/ 98 w 178"/>
                <a:gd name="T121" fmla="*/ 234 h 244"/>
                <a:gd name="T122" fmla="*/ 82 w 178"/>
                <a:gd name="T123" fmla="*/ 226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8" h="244">
                  <a:moveTo>
                    <a:pt x="82" y="226"/>
                  </a:moveTo>
                  <a:lnTo>
                    <a:pt x="76" y="222"/>
                  </a:lnTo>
                  <a:lnTo>
                    <a:pt x="72" y="216"/>
                  </a:lnTo>
                  <a:lnTo>
                    <a:pt x="70" y="210"/>
                  </a:lnTo>
                  <a:lnTo>
                    <a:pt x="68" y="204"/>
                  </a:lnTo>
                  <a:lnTo>
                    <a:pt x="68" y="200"/>
                  </a:lnTo>
                  <a:lnTo>
                    <a:pt x="66" y="196"/>
                  </a:lnTo>
                  <a:lnTo>
                    <a:pt x="64" y="190"/>
                  </a:lnTo>
                  <a:lnTo>
                    <a:pt x="58" y="176"/>
                  </a:lnTo>
                  <a:lnTo>
                    <a:pt x="52" y="164"/>
                  </a:lnTo>
                  <a:lnTo>
                    <a:pt x="48" y="152"/>
                  </a:lnTo>
                  <a:lnTo>
                    <a:pt x="46" y="148"/>
                  </a:lnTo>
                  <a:lnTo>
                    <a:pt x="40" y="136"/>
                  </a:lnTo>
                  <a:lnTo>
                    <a:pt x="30" y="122"/>
                  </a:lnTo>
                  <a:lnTo>
                    <a:pt x="18" y="108"/>
                  </a:lnTo>
                  <a:lnTo>
                    <a:pt x="10" y="98"/>
                  </a:lnTo>
                  <a:lnTo>
                    <a:pt x="6" y="94"/>
                  </a:lnTo>
                  <a:lnTo>
                    <a:pt x="4" y="90"/>
                  </a:lnTo>
                  <a:lnTo>
                    <a:pt x="4" y="86"/>
                  </a:lnTo>
                  <a:lnTo>
                    <a:pt x="4" y="84"/>
                  </a:lnTo>
                  <a:lnTo>
                    <a:pt x="6" y="84"/>
                  </a:lnTo>
                  <a:lnTo>
                    <a:pt x="6" y="84"/>
                  </a:lnTo>
                  <a:lnTo>
                    <a:pt x="6" y="80"/>
                  </a:lnTo>
                  <a:lnTo>
                    <a:pt x="4" y="78"/>
                  </a:lnTo>
                  <a:lnTo>
                    <a:pt x="4" y="76"/>
                  </a:lnTo>
                  <a:lnTo>
                    <a:pt x="2" y="74"/>
                  </a:lnTo>
                  <a:lnTo>
                    <a:pt x="0" y="74"/>
                  </a:lnTo>
                  <a:lnTo>
                    <a:pt x="2" y="68"/>
                  </a:lnTo>
                  <a:lnTo>
                    <a:pt x="4" y="66"/>
                  </a:lnTo>
                  <a:lnTo>
                    <a:pt x="6" y="64"/>
                  </a:lnTo>
                  <a:lnTo>
                    <a:pt x="8" y="62"/>
                  </a:lnTo>
                  <a:lnTo>
                    <a:pt x="10" y="62"/>
                  </a:lnTo>
                  <a:lnTo>
                    <a:pt x="14" y="64"/>
                  </a:lnTo>
                  <a:lnTo>
                    <a:pt x="16" y="66"/>
                  </a:lnTo>
                  <a:lnTo>
                    <a:pt x="26" y="66"/>
                  </a:lnTo>
                  <a:lnTo>
                    <a:pt x="28" y="68"/>
                  </a:lnTo>
                  <a:lnTo>
                    <a:pt x="30" y="68"/>
                  </a:lnTo>
                  <a:lnTo>
                    <a:pt x="34" y="68"/>
                  </a:lnTo>
                  <a:lnTo>
                    <a:pt x="36" y="66"/>
                  </a:lnTo>
                  <a:lnTo>
                    <a:pt x="36" y="64"/>
                  </a:lnTo>
                  <a:lnTo>
                    <a:pt x="36" y="64"/>
                  </a:lnTo>
                  <a:lnTo>
                    <a:pt x="38" y="62"/>
                  </a:lnTo>
                  <a:lnTo>
                    <a:pt x="40" y="60"/>
                  </a:lnTo>
                  <a:lnTo>
                    <a:pt x="40" y="56"/>
                  </a:lnTo>
                  <a:lnTo>
                    <a:pt x="42" y="54"/>
                  </a:lnTo>
                  <a:lnTo>
                    <a:pt x="42" y="54"/>
                  </a:lnTo>
                  <a:lnTo>
                    <a:pt x="44" y="50"/>
                  </a:lnTo>
                  <a:lnTo>
                    <a:pt x="46" y="48"/>
                  </a:lnTo>
                  <a:lnTo>
                    <a:pt x="46" y="48"/>
                  </a:lnTo>
                  <a:lnTo>
                    <a:pt x="48" y="48"/>
                  </a:lnTo>
                  <a:lnTo>
                    <a:pt x="60" y="44"/>
                  </a:lnTo>
                  <a:lnTo>
                    <a:pt x="70" y="36"/>
                  </a:lnTo>
                  <a:lnTo>
                    <a:pt x="78" y="28"/>
                  </a:lnTo>
                  <a:lnTo>
                    <a:pt x="82" y="18"/>
                  </a:lnTo>
                  <a:lnTo>
                    <a:pt x="84" y="14"/>
                  </a:lnTo>
                  <a:lnTo>
                    <a:pt x="84" y="10"/>
                  </a:lnTo>
                  <a:lnTo>
                    <a:pt x="82" y="8"/>
                  </a:lnTo>
                  <a:lnTo>
                    <a:pt x="82" y="4"/>
                  </a:lnTo>
                  <a:lnTo>
                    <a:pt x="82" y="0"/>
                  </a:lnTo>
                  <a:lnTo>
                    <a:pt x="88" y="4"/>
                  </a:lnTo>
                  <a:lnTo>
                    <a:pt x="94" y="6"/>
                  </a:lnTo>
                  <a:lnTo>
                    <a:pt x="96" y="6"/>
                  </a:lnTo>
                  <a:lnTo>
                    <a:pt x="100" y="8"/>
                  </a:lnTo>
                  <a:lnTo>
                    <a:pt x="104" y="10"/>
                  </a:lnTo>
                  <a:lnTo>
                    <a:pt x="110" y="12"/>
                  </a:lnTo>
                  <a:lnTo>
                    <a:pt x="116" y="14"/>
                  </a:lnTo>
                  <a:lnTo>
                    <a:pt x="122" y="18"/>
                  </a:lnTo>
                  <a:lnTo>
                    <a:pt x="124" y="22"/>
                  </a:lnTo>
                  <a:lnTo>
                    <a:pt x="124" y="22"/>
                  </a:lnTo>
                  <a:lnTo>
                    <a:pt x="124" y="24"/>
                  </a:lnTo>
                  <a:lnTo>
                    <a:pt x="124" y="26"/>
                  </a:lnTo>
                  <a:lnTo>
                    <a:pt x="126" y="28"/>
                  </a:lnTo>
                  <a:lnTo>
                    <a:pt x="126" y="32"/>
                  </a:lnTo>
                  <a:lnTo>
                    <a:pt x="130" y="34"/>
                  </a:lnTo>
                  <a:lnTo>
                    <a:pt x="134" y="36"/>
                  </a:lnTo>
                  <a:lnTo>
                    <a:pt x="140" y="36"/>
                  </a:lnTo>
                  <a:lnTo>
                    <a:pt x="142" y="36"/>
                  </a:lnTo>
                  <a:lnTo>
                    <a:pt x="146" y="36"/>
                  </a:lnTo>
                  <a:lnTo>
                    <a:pt x="150" y="36"/>
                  </a:lnTo>
                  <a:lnTo>
                    <a:pt x="154" y="38"/>
                  </a:lnTo>
                  <a:lnTo>
                    <a:pt x="158" y="38"/>
                  </a:lnTo>
                  <a:lnTo>
                    <a:pt x="158" y="38"/>
                  </a:lnTo>
                  <a:lnTo>
                    <a:pt x="160" y="40"/>
                  </a:lnTo>
                  <a:lnTo>
                    <a:pt x="162" y="42"/>
                  </a:lnTo>
                  <a:lnTo>
                    <a:pt x="162" y="44"/>
                  </a:lnTo>
                  <a:lnTo>
                    <a:pt x="156" y="60"/>
                  </a:lnTo>
                  <a:lnTo>
                    <a:pt x="162" y="60"/>
                  </a:lnTo>
                  <a:lnTo>
                    <a:pt x="162" y="66"/>
                  </a:lnTo>
                  <a:lnTo>
                    <a:pt x="156" y="66"/>
                  </a:lnTo>
                  <a:lnTo>
                    <a:pt x="156" y="66"/>
                  </a:lnTo>
                  <a:lnTo>
                    <a:pt x="154" y="64"/>
                  </a:lnTo>
                  <a:lnTo>
                    <a:pt x="152" y="64"/>
                  </a:lnTo>
                  <a:lnTo>
                    <a:pt x="148" y="64"/>
                  </a:lnTo>
                  <a:lnTo>
                    <a:pt x="146" y="66"/>
                  </a:lnTo>
                  <a:lnTo>
                    <a:pt x="146" y="66"/>
                  </a:lnTo>
                  <a:lnTo>
                    <a:pt x="142" y="66"/>
                  </a:lnTo>
                  <a:lnTo>
                    <a:pt x="138" y="68"/>
                  </a:lnTo>
                  <a:lnTo>
                    <a:pt x="134" y="68"/>
                  </a:lnTo>
                  <a:lnTo>
                    <a:pt x="128" y="72"/>
                  </a:lnTo>
                  <a:lnTo>
                    <a:pt x="124" y="76"/>
                  </a:lnTo>
                  <a:lnTo>
                    <a:pt x="122" y="80"/>
                  </a:lnTo>
                  <a:lnTo>
                    <a:pt x="122" y="82"/>
                  </a:lnTo>
                  <a:lnTo>
                    <a:pt x="122" y="86"/>
                  </a:lnTo>
                  <a:lnTo>
                    <a:pt x="120" y="90"/>
                  </a:lnTo>
                  <a:lnTo>
                    <a:pt x="118" y="92"/>
                  </a:lnTo>
                  <a:lnTo>
                    <a:pt x="118" y="94"/>
                  </a:lnTo>
                  <a:lnTo>
                    <a:pt x="116" y="96"/>
                  </a:lnTo>
                  <a:lnTo>
                    <a:pt x="114" y="98"/>
                  </a:lnTo>
                  <a:lnTo>
                    <a:pt x="112" y="102"/>
                  </a:lnTo>
                  <a:lnTo>
                    <a:pt x="110" y="108"/>
                  </a:lnTo>
                  <a:lnTo>
                    <a:pt x="110" y="116"/>
                  </a:lnTo>
                  <a:lnTo>
                    <a:pt x="114" y="122"/>
                  </a:lnTo>
                  <a:lnTo>
                    <a:pt x="114" y="124"/>
                  </a:lnTo>
                  <a:lnTo>
                    <a:pt x="114" y="126"/>
                  </a:lnTo>
                  <a:lnTo>
                    <a:pt x="116" y="128"/>
                  </a:lnTo>
                  <a:lnTo>
                    <a:pt x="116" y="132"/>
                  </a:lnTo>
                  <a:lnTo>
                    <a:pt x="116" y="134"/>
                  </a:lnTo>
                  <a:lnTo>
                    <a:pt x="116" y="134"/>
                  </a:lnTo>
                  <a:lnTo>
                    <a:pt x="116" y="134"/>
                  </a:lnTo>
                  <a:lnTo>
                    <a:pt x="118" y="134"/>
                  </a:lnTo>
                  <a:lnTo>
                    <a:pt x="120" y="132"/>
                  </a:lnTo>
                  <a:lnTo>
                    <a:pt x="122" y="132"/>
                  </a:lnTo>
                  <a:lnTo>
                    <a:pt x="126" y="134"/>
                  </a:lnTo>
                  <a:lnTo>
                    <a:pt x="126" y="136"/>
                  </a:lnTo>
                  <a:lnTo>
                    <a:pt x="126" y="136"/>
                  </a:lnTo>
                  <a:lnTo>
                    <a:pt x="126" y="136"/>
                  </a:lnTo>
                  <a:lnTo>
                    <a:pt x="128" y="138"/>
                  </a:lnTo>
                  <a:lnTo>
                    <a:pt x="132" y="138"/>
                  </a:lnTo>
                  <a:lnTo>
                    <a:pt x="138" y="140"/>
                  </a:lnTo>
                  <a:lnTo>
                    <a:pt x="140" y="140"/>
                  </a:lnTo>
                  <a:lnTo>
                    <a:pt x="142" y="140"/>
                  </a:lnTo>
                  <a:lnTo>
                    <a:pt x="142" y="140"/>
                  </a:lnTo>
                  <a:lnTo>
                    <a:pt x="144" y="138"/>
                  </a:lnTo>
                  <a:lnTo>
                    <a:pt x="148" y="136"/>
                  </a:lnTo>
                  <a:lnTo>
                    <a:pt x="150" y="134"/>
                  </a:lnTo>
                  <a:lnTo>
                    <a:pt x="152" y="132"/>
                  </a:lnTo>
                  <a:lnTo>
                    <a:pt x="154" y="130"/>
                  </a:lnTo>
                  <a:lnTo>
                    <a:pt x="152" y="156"/>
                  </a:lnTo>
                  <a:lnTo>
                    <a:pt x="152" y="156"/>
                  </a:lnTo>
                  <a:lnTo>
                    <a:pt x="154" y="158"/>
                  </a:lnTo>
                  <a:lnTo>
                    <a:pt x="156" y="158"/>
                  </a:lnTo>
                  <a:lnTo>
                    <a:pt x="160" y="160"/>
                  </a:lnTo>
                  <a:lnTo>
                    <a:pt x="160" y="160"/>
                  </a:lnTo>
                  <a:lnTo>
                    <a:pt x="164" y="160"/>
                  </a:lnTo>
                  <a:lnTo>
                    <a:pt x="166" y="160"/>
                  </a:lnTo>
                  <a:lnTo>
                    <a:pt x="176" y="176"/>
                  </a:lnTo>
                  <a:lnTo>
                    <a:pt x="176" y="176"/>
                  </a:lnTo>
                  <a:lnTo>
                    <a:pt x="176" y="178"/>
                  </a:lnTo>
                  <a:lnTo>
                    <a:pt x="178" y="180"/>
                  </a:lnTo>
                  <a:lnTo>
                    <a:pt x="178" y="184"/>
                  </a:lnTo>
                  <a:lnTo>
                    <a:pt x="176" y="186"/>
                  </a:lnTo>
                  <a:lnTo>
                    <a:pt x="176" y="188"/>
                  </a:lnTo>
                  <a:lnTo>
                    <a:pt x="174" y="192"/>
                  </a:lnTo>
                  <a:lnTo>
                    <a:pt x="174" y="196"/>
                  </a:lnTo>
                  <a:lnTo>
                    <a:pt x="174" y="202"/>
                  </a:lnTo>
                  <a:lnTo>
                    <a:pt x="174" y="206"/>
                  </a:lnTo>
                  <a:lnTo>
                    <a:pt x="174" y="208"/>
                  </a:lnTo>
                  <a:lnTo>
                    <a:pt x="176" y="208"/>
                  </a:lnTo>
                  <a:lnTo>
                    <a:pt x="176" y="210"/>
                  </a:lnTo>
                  <a:lnTo>
                    <a:pt x="178" y="214"/>
                  </a:lnTo>
                  <a:lnTo>
                    <a:pt x="178" y="216"/>
                  </a:lnTo>
                  <a:lnTo>
                    <a:pt x="178" y="220"/>
                  </a:lnTo>
                  <a:lnTo>
                    <a:pt x="176" y="222"/>
                  </a:lnTo>
                  <a:lnTo>
                    <a:pt x="174" y="224"/>
                  </a:lnTo>
                  <a:lnTo>
                    <a:pt x="170" y="224"/>
                  </a:lnTo>
                  <a:lnTo>
                    <a:pt x="166" y="226"/>
                  </a:lnTo>
                  <a:lnTo>
                    <a:pt x="160" y="228"/>
                  </a:lnTo>
                  <a:lnTo>
                    <a:pt x="156" y="230"/>
                  </a:lnTo>
                  <a:lnTo>
                    <a:pt x="154" y="234"/>
                  </a:lnTo>
                  <a:lnTo>
                    <a:pt x="152" y="236"/>
                  </a:lnTo>
                  <a:lnTo>
                    <a:pt x="148" y="238"/>
                  </a:lnTo>
                  <a:lnTo>
                    <a:pt x="142" y="240"/>
                  </a:lnTo>
                  <a:lnTo>
                    <a:pt x="138" y="242"/>
                  </a:lnTo>
                  <a:lnTo>
                    <a:pt x="132" y="244"/>
                  </a:lnTo>
                  <a:lnTo>
                    <a:pt x="130" y="244"/>
                  </a:lnTo>
                  <a:lnTo>
                    <a:pt x="128" y="244"/>
                  </a:lnTo>
                  <a:lnTo>
                    <a:pt x="120" y="244"/>
                  </a:lnTo>
                  <a:lnTo>
                    <a:pt x="118" y="244"/>
                  </a:lnTo>
                  <a:lnTo>
                    <a:pt x="116" y="242"/>
                  </a:lnTo>
                  <a:lnTo>
                    <a:pt x="112" y="240"/>
                  </a:lnTo>
                  <a:lnTo>
                    <a:pt x="108" y="238"/>
                  </a:lnTo>
                  <a:lnTo>
                    <a:pt x="104" y="236"/>
                  </a:lnTo>
                  <a:lnTo>
                    <a:pt x="98" y="234"/>
                  </a:lnTo>
                  <a:lnTo>
                    <a:pt x="96" y="232"/>
                  </a:lnTo>
                  <a:lnTo>
                    <a:pt x="94" y="230"/>
                  </a:lnTo>
                  <a:lnTo>
                    <a:pt x="82" y="226"/>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51" name="Freeform 509"/>
            <p:cNvSpPr/>
            <p:nvPr/>
          </p:nvSpPr>
          <p:spPr bwMode="gray">
            <a:xfrm>
              <a:off x="7589052" y="4376653"/>
              <a:ext cx="325846" cy="318226"/>
            </a:xfrm>
            <a:custGeom>
              <a:avLst/>
              <a:gdLst>
                <a:gd name="T0" fmla="*/ 166 w 176"/>
                <a:gd name="T1" fmla="*/ 50 h 172"/>
                <a:gd name="T2" fmla="*/ 162 w 176"/>
                <a:gd name="T3" fmla="*/ 46 h 172"/>
                <a:gd name="T4" fmla="*/ 152 w 176"/>
                <a:gd name="T5" fmla="*/ 38 h 172"/>
                <a:gd name="T6" fmla="*/ 142 w 176"/>
                <a:gd name="T7" fmla="*/ 34 h 172"/>
                <a:gd name="T8" fmla="*/ 134 w 176"/>
                <a:gd name="T9" fmla="*/ 26 h 172"/>
                <a:gd name="T10" fmla="*/ 126 w 176"/>
                <a:gd name="T11" fmla="*/ 22 h 172"/>
                <a:gd name="T12" fmla="*/ 110 w 176"/>
                <a:gd name="T13" fmla="*/ 26 h 172"/>
                <a:gd name="T14" fmla="*/ 100 w 176"/>
                <a:gd name="T15" fmla="*/ 30 h 172"/>
                <a:gd name="T16" fmla="*/ 84 w 176"/>
                <a:gd name="T17" fmla="*/ 32 h 172"/>
                <a:gd name="T18" fmla="*/ 72 w 176"/>
                <a:gd name="T19" fmla="*/ 30 h 172"/>
                <a:gd name="T20" fmla="*/ 62 w 176"/>
                <a:gd name="T21" fmla="*/ 22 h 172"/>
                <a:gd name="T22" fmla="*/ 54 w 176"/>
                <a:gd name="T23" fmla="*/ 14 h 172"/>
                <a:gd name="T24" fmla="*/ 48 w 176"/>
                <a:gd name="T25" fmla="*/ 6 h 172"/>
                <a:gd name="T26" fmla="*/ 42 w 176"/>
                <a:gd name="T27" fmla="*/ 4 h 172"/>
                <a:gd name="T28" fmla="*/ 42 w 176"/>
                <a:gd name="T29" fmla="*/ 0 h 172"/>
                <a:gd name="T30" fmla="*/ 40 w 176"/>
                <a:gd name="T31" fmla="*/ 2 h 172"/>
                <a:gd name="T32" fmla="*/ 40 w 176"/>
                <a:gd name="T33" fmla="*/ 6 h 172"/>
                <a:gd name="T34" fmla="*/ 38 w 176"/>
                <a:gd name="T35" fmla="*/ 8 h 172"/>
                <a:gd name="T36" fmla="*/ 36 w 176"/>
                <a:gd name="T37" fmla="*/ 12 h 172"/>
                <a:gd name="T38" fmla="*/ 36 w 176"/>
                <a:gd name="T39" fmla="*/ 16 h 172"/>
                <a:gd name="T40" fmla="*/ 36 w 176"/>
                <a:gd name="T41" fmla="*/ 20 h 172"/>
                <a:gd name="T42" fmla="*/ 32 w 176"/>
                <a:gd name="T43" fmla="*/ 18 h 172"/>
                <a:gd name="T44" fmla="*/ 32 w 176"/>
                <a:gd name="T45" fmla="*/ 14 h 172"/>
                <a:gd name="T46" fmla="*/ 34 w 176"/>
                <a:gd name="T47" fmla="*/ 10 h 172"/>
                <a:gd name="T48" fmla="*/ 32 w 176"/>
                <a:gd name="T49" fmla="*/ 6 h 172"/>
                <a:gd name="T50" fmla="*/ 24 w 176"/>
                <a:gd name="T51" fmla="*/ 10 h 172"/>
                <a:gd name="T52" fmla="*/ 18 w 176"/>
                <a:gd name="T53" fmla="*/ 16 h 172"/>
                <a:gd name="T54" fmla="*/ 10 w 176"/>
                <a:gd name="T55" fmla="*/ 20 h 172"/>
                <a:gd name="T56" fmla="*/ 0 w 176"/>
                <a:gd name="T57" fmla="*/ 30 h 172"/>
                <a:gd name="T58" fmla="*/ 0 w 176"/>
                <a:gd name="T59" fmla="*/ 36 h 172"/>
                <a:gd name="T60" fmla="*/ 2 w 176"/>
                <a:gd name="T61" fmla="*/ 48 h 172"/>
                <a:gd name="T62" fmla="*/ 4 w 176"/>
                <a:gd name="T63" fmla="*/ 54 h 172"/>
                <a:gd name="T64" fmla="*/ 2 w 176"/>
                <a:gd name="T65" fmla="*/ 62 h 172"/>
                <a:gd name="T66" fmla="*/ 0 w 176"/>
                <a:gd name="T67" fmla="*/ 72 h 172"/>
                <a:gd name="T68" fmla="*/ 6 w 176"/>
                <a:gd name="T69" fmla="*/ 84 h 172"/>
                <a:gd name="T70" fmla="*/ 48 w 176"/>
                <a:gd name="T71" fmla="*/ 98 h 172"/>
                <a:gd name="T72" fmla="*/ 56 w 176"/>
                <a:gd name="T73" fmla="*/ 98 h 172"/>
                <a:gd name="T74" fmla="*/ 62 w 176"/>
                <a:gd name="T75" fmla="*/ 96 h 172"/>
                <a:gd name="T76" fmla="*/ 66 w 176"/>
                <a:gd name="T77" fmla="*/ 96 h 172"/>
                <a:gd name="T78" fmla="*/ 66 w 176"/>
                <a:gd name="T79" fmla="*/ 102 h 172"/>
                <a:gd name="T80" fmla="*/ 60 w 176"/>
                <a:gd name="T81" fmla="*/ 108 h 172"/>
                <a:gd name="T82" fmla="*/ 60 w 176"/>
                <a:gd name="T83" fmla="*/ 122 h 172"/>
                <a:gd name="T84" fmla="*/ 60 w 176"/>
                <a:gd name="T85" fmla="*/ 140 h 172"/>
                <a:gd name="T86" fmla="*/ 64 w 176"/>
                <a:gd name="T87" fmla="*/ 148 h 172"/>
                <a:gd name="T88" fmla="*/ 68 w 176"/>
                <a:gd name="T89" fmla="*/ 164 h 172"/>
                <a:gd name="T90" fmla="*/ 116 w 176"/>
                <a:gd name="T91" fmla="*/ 152 h 172"/>
                <a:gd name="T92" fmla="*/ 122 w 176"/>
                <a:gd name="T93" fmla="*/ 140 h 172"/>
                <a:gd name="T94" fmla="*/ 116 w 176"/>
                <a:gd name="T95" fmla="*/ 140 h 172"/>
                <a:gd name="T96" fmla="*/ 112 w 176"/>
                <a:gd name="T97" fmla="*/ 136 h 172"/>
                <a:gd name="T98" fmla="*/ 108 w 176"/>
                <a:gd name="T99" fmla="*/ 126 h 172"/>
                <a:gd name="T100" fmla="*/ 104 w 176"/>
                <a:gd name="T101" fmla="*/ 124 h 172"/>
                <a:gd name="T102" fmla="*/ 106 w 176"/>
                <a:gd name="T103" fmla="*/ 118 h 172"/>
                <a:gd name="T104" fmla="*/ 126 w 176"/>
                <a:gd name="T105" fmla="*/ 124 h 172"/>
                <a:gd name="T106" fmla="*/ 144 w 176"/>
                <a:gd name="T107" fmla="*/ 124 h 172"/>
                <a:gd name="T108" fmla="*/ 156 w 176"/>
                <a:gd name="T109" fmla="*/ 122 h 172"/>
                <a:gd name="T110" fmla="*/ 162 w 176"/>
                <a:gd name="T111" fmla="*/ 120 h 172"/>
                <a:gd name="T112" fmla="*/ 156 w 176"/>
                <a:gd name="T113" fmla="*/ 100 h 172"/>
                <a:gd name="T114" fmla="*/ 154 w 176"/>
                <a:gd name="T115" fmla="*/ 90 h 172"/>
                <a:gd name="T116" fmla="*/ 166 w 176"/>
                <a:gd name="T117" fmla="*/ 76 h 172"/>
                <a:gd name="T118" fmla="*/ 168 w 176"/>
                <a:gd name="T119" fmla="*/ 62 h 172"/>
                <a:gd name="T120" fmla="*/ 176 w 176"/>
                <a:gd name="T121" fmla="*/ 58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6" h="172">
                  <a:moveTo>
                    <a:pt x="176" y="58"/>
                  </a:moveTo>
                  <a:lnTo>
                    <a:pt x="170" y="54"/>
                  </a:lnTo>
                  <a:lnTo>
                    <a:pt x="166" y="50"/>
                  </a:lnTo>
                  <a:lnTo>
                    <a:pt x="166" y="50"/>
                  </a:lnTo>
                  <a:lnTo>
                    <a:pt x="164" y="48"/>
                  </a:lnTo>
                  <a:lnTo>
                    <a:pt x="162" y="46"/>
                  </a:lnTo>
                  <a:lnTo>
                    <a:pt x="160" y="44"/>
                  </a:lnTo>
                  <a:lnTo>
                    <a:pt x="156" y="40"/>
                  </a:lnTo>
                  <a:lnTo>
                    <a:pt x="152" y="38"/>
                  </a:lnTo>
                  <a:lnTo>
                    <a:pt x="146" y="36"/>
                  </a:lnTo>
                  <a:lnTo>
                    <a:pt x="144" y="34"/>
                  </a:lnTo>
                  <a:lnTo>
                    <a:pt x="142" y="34"/>
                  </a:lnTo>
                  <a:lnTo>
                    <a:pt x="138" y="32"/>
                  </a:lnTo>
                  <a:lnTo>
                    <a:pt x="136" y="28"/>
                  </a:lnTo>
                  <a:lnTo>
                    <a:pt x="134" y="26"/>
                  </a:lnTo>
                  <a:lnTo>
                    <a:pt x="132" y="24"/>
                  </a:lnTo>
                  <a:lnTo>
                    <a:pt x="132" y="24"/>
                  </a:lnTo>
                  <a:lnTo>
                    <a:pt x="126" y="22"/>
                  </a:lnTo>
                  <a:lnTo>
                    <a:pt x="120" y="24"/>
                  </a:lnTo>
                  <a:lnTo>
                    <a:pt x="116" y="24"/>
                  </a:lnTo>
                  <a:lnTo>
                    <a:pt x="110" y="26"/>
                  </a:lnTo>
                  <a:lnTo>
                    <a:pt x="108" y="26"/>
                  </a:lnTo>
                  <a:lnTo>
                    <a:pt x="106" y="28"/>
                  </a:lnTo>
                  <a:lnTo>
                    <a:pt x="100" y="30"/>
                  </a:lnTo>
                  <a:lnTo>
                    <a:pt x="94" y="32"/>
                  </a:lnTo>
                  <a:lnTo>
                    <a:pt x="88" y="32"/>
                  </a:lnTo>
                  <a:lnTo>
                    <a:pt x="84" y="32"/>
                  </a:lnTo>
                  <a:lnTo>
                    <a:pt x="80" y="32"/>
                  </a:lnTo>
                  <a:lnTo>
                    <a:pt x="78" y="32"/>
                  </a:lnTo>
                  <a:lnTo>
                    <a:pt x="72" y="30"/>
                  </a:lnTo>
                  <a:lnTo>
                    <a:pt x="68" y="28"/>
                  </a:lnTo>
                  <a:lnTo>
                    <a:pt x="64" y="24"/>
                  </a:lnTo>
                  <a:lnTo>
                    <a:pt x="62" y="22"/>
                  </a:lnTo>
                  <a:lnTo>
                    <a:pt x="62" y="22"/>
                  </a:lnTo>
                  <a:lnTo>
                    <a:pt x="56" y="18"/>
                  </a:lnTo>
                  <a:lnTo>
                    <a:pt x="54" y="14"/>
                  </a:lnTo>
                  <a:lnTo>
                    <a:pt x="50" y="10"/>
                  </a:lnTo>
                  <a:lnTo>
                    <a:pt x="50" y="8"/>
                  </a:lnTo>
                  <a:lnTo>
                    <a:pt x="48" y="6"/>
                  </a:lnTo>
                  <a:lnTo>
                    <a:pt x="46" y="4"/>
                  </a:lnTo>
                  <a:lnTo>
                    <a:pt x="44" y="4"/>
                  </a:lnTo>
                  <a:lnTo>
                    <a:pt x="42" y="4"/>
                  </a:lnTo>
                  <a:lnTo>
                    <a:pt x="42" y="2"/>
                  </a:lnTo>
                  <a:lnTo>
                    <a:pt x="42" y="2"/>
                  </a:lnTo>
                  <a:lnTo>
                    <a:pt x="42" y="0"/>
                  </a:lnTo>
                  <a:lnTo>
                    <a:pt x="42" y="0"/>
                  </a:lnTo>
                  <a:lnTo>
                    <a:pt x="40" y="0"/>
                  </a:lnTo>
                  <a:lnTo>
                    <a:pt x="40" y="2"/>
                  </a:lnTo>
                  <a:lnTo>
                    <a:pt x="42" y="4"/>
                  </a:lnTo>
                  <a:lnTo>
                    <a:pt x="40" y="4"/>
                  </a:lnTo>
                  <a:lnTo>
                    <a:pt x="40" y="6"/>
                  </a:lnTo>
                  <a:lnTo>
                    <a:pt x="40" y="8"/>
                  </a:lnTo>
                  <a:lnTo>
                    <a:pt x="38" y="8"/>
                  </a:lnTo>
                  <a:lnTo>
                    <a:pt x="38" y="8"/>
                  </a:lnTo>
                  <a:lnTo>
                    <a:pt x="38" y="10"/>
                  </a:lnTo>
                  <a:lnTo>
                    <a:pt x="36" y="12"/>
                  </a:lnTo>
                  <a:lnTo>
                    <a:pt x="36" y="12"/>
                  </a:lnTo>
                  <a:lnTo>
                    <a:pt x="36" y="12"/>
                  </a:lnTo>
                  <a:lnTo>
                    <a:pt x="36" y="14"/>
                  </a:lnTo>
                  <a:lnTo>
                    <a:pt x="36" y="16"/>
                  </a:lnTo>
                  <a:lnTo>
                    <a:pt x="36" y="16"/>
                  </a:lnTo>
                  <a:lnTo>
                    <a:pt x="36" y="18"/>
                  </a:lnTo>
                  <a:lnTo>
                    <a:pt x="36" y="20"/>
                  </a:lnTo>
                  <a:lnTo>
                    <a:pt x="34" y="20"/>
                  </a:lnTo>
                  <a:lnTo>
                    <a:pt x="34" y="20"/>
                  </a:lnTo>
                  <a:lnTo>
                    <a:pt x="32" y="18"/>
                  </a:lnTo>
                  <a:lnTo>
                    <a:pt x="32" y="16"/>
                  </a:lnTo>
                  <a:lnTo>
                    <a:pt x="32" y="16"/>
                  </a:lnTo>
                  <a:lnTo>
                    <a:pt x="32" y="14"/>
                  </a:lnTo>
                  <a:lnTo>
                    <a:pt x="34" y="14"/>
                  </a:lnTo>
                  <a:lnTo>
                    <a:pt x="34" y="12"/>
                  </a:lnTo>
                  <a:lnTo>
                    <a:pt x="34" y="10"/>
                  </a:lnTo>
                  <a:lnTo>
                    <a:pt x="32" y="8"/>
                  </a:lnTo>
                  <a:lnTo>
                    <a:pt x="32" y="6"/>
                  </a:lnTo>
                  <a:lnTo>
                    <a:pt x="32" y="6"/>
                  </a:lnTo>
                  <a:lnTo>
                    <a:pt x="32" y="4"/>
                  </a:lnTo>
                  <a:lnTo>
                    <a:pt x="28" y="6"/>
                  </a:lnTo>
                  <a:lnTo>
                    <a:pt x="24" y="10"/>
                  </a:lnTo>
                  <a:lnTo>
                    <a:pt x="22" y="14"/>
                  </a:lnTo>
                  <a:lnTo>
                    <a:pt x="20" y="16"/>
                  </a:lnTo>
                  <a:lnTo>
                    <a:pt x="18" y="16"/>
                  </a:lnTo>
                  <a:lnTo>
                    <a:pt x="18" y="18"/>
                  </a:lnTo>
                  <a:lnTo>
                    <a:pt x="14" y="18"/>
                  </a:lnTo>
                  <a:lnTo>
                    <a:pt x="10" y="20"/>
                  </a:lnTo>
                  <a:lnTo>
                    <a:pt x="6" y="24"/>
                  </a:lnTo>
                  <a:lnTo>
                    <a:pt x="2" y="26"/>
                  </a:lnTo>
                  <a:lnTo>
                    <a:pt x="0" y="30"/>
                  </a:lnTo>
                  <a:lnTo>
                    <a:pt x="0" y="30"/>
                  </a:lnTo>
                  <a:lnTo>
                    <a:pt x="0" y="32"/>
                  </a:lnTo>
                  <a:lnTo>
                    <a:pt x="0" y="36"/>
                  </a:lnTo>
                  <a:lnTo>
                    <a:pt x="0" y="42"/>
                  </a:lnTo>
                  <a:lnTo>
                    <a:pt x="0" y="46"/>
                  </a:lnTo>
                  <a:lnTo>
                    <a:pt x="2" y="48"/>
                  </a:lnTo>
                  <a:lnTo>
                    <a:pt x="2" y="48"/>
                  </a:lnTo>
                  <a:lnTo>
                    <a:pt x="2" y="50"/>
                  </a:lnTo>
                  <a:lnTo>
                    <a:pt x="4" y="54"/>
                  </a:lnTo>
                  <a:lnTo>
                    <a:pt x="4" y="58"/>
                  </a:lnTo>
                  <a:lnTo>
                    <a:pt x="2" y="60"/>
                  </a:lnTo>
                  <a:lnTo>
                    <a:pt x="2" y="62"/>
                  </a:lnTo>
                  <a:lnTo>
                    <a:pt x="2" y="64"/>
                  </a:lnTo>
                  <a:lnTo>
                    <a:pt x="0" y="68"/>
                  </a:lnTo>
                  <a:lnTo>
                    <a:pt x="0" y="72"/>
                  </a:lnTo>
                  <a:lnTo>
                    <a:pt x="2" y="76"/>
                  </a:lnTo>
                  <a:lnTo>
                    <a:pt x="2" y="80"/>
                  </a:lnTo>
                  <a:lnTo>
                    <a:pt x="6" y="84"/>
                  </a:lnTo>
                  <a:lnTo>
                    <a:pt x="12" y="86"/>
                  </a:lnTo>
                  <a:lnTo>
                    <a:pt x="44" y="90"/>
                  </a:lnTo>
                  <a:lnTo>
                    <a:pt x="48" y="98"/>
                  </a:lnTo>
                  <a:lnTo>
                    <a:pt x="48" y="98"/>
                  </a:lnTo>
                  <a:lnTo>
                    <a:pt x="52" y="98"/>
                  </a:lnTo>
                  <a:lnTo>
                    <a:pt x="56" y="98"/>
                  </a:lnTo>
                  <a:lnTo>
                    <a:pt x="60" y="98"/>
                  </a:lnTo>
                  <a:lnTo>
                    <a:pt x="60" y="98"/>
                  </a:lnTo>
                  <a:lnTo>
                    <a:pt x="62" y="96"/>
                  </a:lnTo>
                  <a:lnTo>
                    <a:pt x="62" y="96"/>
                  </a:lnTo>
                  <a:lnTo>
                    <a:pt x="64" y="96"/>
                  </a:lnTo>
                  <a:lnTo>
                    <a:pt x="66" y="96"/>
                  </a:lnTo>
                  <a:lnTo>
                    <a:pt x="66" y="98"/>
                  </a:lnTo>
                  <a:lnTo>
                    <a:pt x="66" y="102"/>
                  </a:lnTo>
                  <a:lnTo>
                    <a:pt x="66" y="102"/>
                  </a:lnTo>
                  <a:lnTo>
                    <a:pt x="64" y="104"/>
                  </a:lnTo>
                  <a:lnTo>
                    <a:pt x="62" y="106"/>
                  </a:lnTo>
                  <a:lnTo>
                    <a:pt x="60" y="108"/>
                  </a:lnTo>
                  <a:lnTo>
                    <a:pt x="60" y="112"/>
                  </a:lnTo>
                  <a:lnTo>
                    <a:pt x="58" y="116"/>
                  </a:lnTo>
                  <a:lnTo>
                    <a:pt x="60" y="122"/>
                  </a:lnTo>
                  <a:lnTo>
                    <a:pt x="62" y="128"/>
                  </a:lnTo>
                  <a:lnTo>
                    <a:pt x="68" y="132"/>
                  </a:lnTo>
                  <a:lnTo>
                    <a:pt x="60" y="140"/>
                  </a:lnTo>
                  <a:lnTo>
                    <a:pt x="62" y="140"/>
                  </a:lnTo>
                  <a:lnTo>
                    <a:pt x="62" y="144"/>
                  </a:lnTo>
                  <a:lnTo>
                    <a:pt x="64" y="148"/>
                  </a:lnTo>
                  <a:lnTo>
                    <a:pt x="66" y="154"/>
                  </a:lnTo>
                  <a:lnTo>
                    <a:pt x="68" y="160"/>
                  </a:lnTo>
                  <a:lnTo>
                    <a:pt x="68" y="164"/>
                  </a:lnTo>
                  <a:lnTo>
                    <a:pt x="80" y="166"/>
                  </a:lnTo>
                  <a:lnTo>
                    <a:pt x="98" y="172"/>
                  </a:lnTo>
                  <a:lnTo>
                    <a:pt x="116" y="152"/>
                  </a:lnTo>
                  <a:lnTo>
                    <a:pt x="124" y="148"/>
                  </a:lnTo>
                  <a:lnTo>
                    <a:pt x="124" y="140"/>
                  </a:lnTo>
                  <a:lnTo>
                    <a:pt x="122" y="140"/>
                  </a:lnTo>
                  <a:lnTo>
                    <a:pt x="122" y="140"/>
                  </a:lnTo>
                  <a:lnTo>
                    <a:pt x="118" y="140"/>
                  </a:lnTo>
                  <a:lnTo>
                    <a:pt x="116" y="140"/>
                  </a:lnTo>
                  <a:lnTo>
                    <a:pt x="114" y="140"/>
                  </a:lnTo>
                  <a:lnTo>
                    <a:pt x="112" y="138"/>
                  </a:lnTo>
                  <a:lnTo>
                    <a:pt x="112" y="136"/>
                  </a:lnTo>
                  <a:lnTo>
                    <a:pt x="112" y="130"/>
                  </a:lnTo>
                  <a:lnTo>
                    <a:pt x="110" y="128"/>
                  </a:lnTo>
                  <a:lnTo>
                    <a:pt x="108" y="126"/>
                  </a:lnTo>
                  <a:lnTo>
                    <a:pt x="106" y="124"/>
                  </a:lnTo>
                  <a:lnTo>
                    <a:pt x="104" y="124"/>
                  </a:lnTo>
                  <a:lnTo>
                    <a:pt x="104" y="124"/>
                  </a:lnTo>
                  <a:lnTo>
                    <a:pt x="104" y="122"/>
                  </a:lnTo>
                  <a:lnTo>
                    <a:pt x="104" y="118"/>
                  </a:lnTo>
                  <a:lnTo>
                    <a:pt x="106" y="118"/>
                  </a:lnTo>
                  <a:lnTo>
                    <a:pt x="108" y="120"/>
                  </a:lnTo>
                  <a:lnTo>
                    <a:pt x="114" y="122"/>
                  </a:lnTo>
                  <a:lnTo>
                    <a:pt x="126" y="124"/>
                  </a:lnTo>
                  <a:lnTo>
                    <a:pt x="128" y="130"/>
                  </a:lnTo>
                  <a:lnTo>
                    <a:pt x="144" y="128"/>
                  </a:lnTo>
                  <a:lnTo>
                    <a:pt x="144" y="124"/>
                  </a:lnTo>
                  <a:lnTo>
                    <a:pt x="152" y="120"/>
                  </a:lnTo>
                  <a:lnTo>
                    <a:pt x="154" y="120"/>
                  </a:lnTo>
                  <a:lnTo>
                    <a:pt x="156" y="122"/>
                  </a:lnTo>
                  <a:lnTo>
                    <a:pt x="158" y="122"/>
                  </a:lnTo>
                  <a:lnTo>
                    <a:pt x="160" y="120"/>
                  </a:lnTo>
                  <a:lnTo>
                    <a:pt x="162" y="120"/>
                  </a:lnTo>
                  <a:lnTo>
                    <a:pt x="164" y="118"/>
                  </a:lnTo>
                  <a:lnTo>
                    <a:pt x="164" y="116"/>
                  </a:lnTo>
                  <a:lnTo>
                    <a:pt x="156" y="100"/>
                  </a:lnTo>
                  <a:lnTo>
                    <a:pt x="156" y="98"/>
                  </a:lnTo>
                  <a:lnTo>
                    <a:pt x="154" y="96"/>
                  </a:lnTo>
                  <a:lnTo>
                    <a:pt x="154" y="90"/>
                  </a:lnTo>
                  <a:lnTo>
                    <a:pt x="154" y="84"/>
                  </a:lnTo>
                  <a:lnTo>
                    <a:pt x="156" y="78"/>
                  </a:lnTo>
                  <a:lnTo>
                    <a:pt x="166" y="76"/>
                  </a:lnTo>
                  <a:lnTo>
                    <a:pt x="164" y="64"/>
                  </a:lnTo>
                  <a:lnTo>
                    <a:pt x="164" y="64"/>
                  </a:lnTo>
                  <a:lnTo>
                    <a:pt x="168" y="62"/>
                  </a:lnTo>
                  <a:lnTo>
                    <a:pt x="170" y="62"/>
                  </a:lnTo>
                  <a:lnTo>
                    <a:pt x="174" y="60"/>
                  </a:lnTo>
                  <a:lnTo>
                    <a:pt x="176" y="58"/>
                  </a:lnTo>
                  <a:lnTo>
                    <a:pt x="176" y="58"/>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52" name="Freeform 510"/>
            <p:cNvSpPr/>
            <p:nvPr/>
          </p:nvSpPr>
          <p:spPr bwMode="gray">
            <a:xfrm>
              <a:off x="7874167" y="4483961"/>
              <a:ext cx="96273" cy="159113"/>
            </a:xfrm>
            <a:custGeom>
              <a:avLst/>
              <a:gdLst>
                <a:gd name="T0" fmla="*/ 52 w 52"/>
                <a:gd name="T1" fmla="*/ 28 h 86"/>
                <a:gd name="T2" fmla="*/ 52 w 52"/>
                <a:gd name="T3" fmla="*/ 28 h 86"/>
                <a:gd name="T4" fmla="*/ 48 w 52"/>
                <a:gd name="T5" fmla="*/ 26 h 86"/>
                <a:gd name="T6" fmla="*/ 46 w 52"/>
                <a:gd name="T7" fmla="*/ 22 h 86"/>
                <a:gd name="T8" fmla="*/ 40 w 52"/>
                <a:gd name="T9" fmla="*/ 16 h 86"/>
                <a:gd name="T10" fmla="*/ 34 w 52"/>
                <a:gd name="T11" fmla="*/ 12 h 86"/>
                <a:gd name="T12" fmla="*/ 28 w 52"/>
                <a:gd name="T13" fmla="*/ 6 h 86"/>
                <a:gd name="T14" fmla="*/ 22 w 52"/>
                <a:gd name="T15" fmla="*/ 0 h 86"/>
                <a:gd name="T16" fmla="*/ 22 w 52"/>
                <a:gd name="T17" fmla="*/ 0 h 86"/>
                <a:gd name="T18" fmla="*/ 20 w 52"/>
                <a:gd name="T19" fmla="*/ 2 h 86"/>
                <a:gd name="T20" fmla="*/ 16 w 52"/>
                <a:gd name="T21" fmla="*/ 4 h 86"/>
                <a:gd name="T22" fmla="*/ 14 w 52"/>
                <a:gd name="T23" fmla="*/ 4 h 86"/>
                <a:gd name="T24" fmla="*/ 10 w 52"/>
                <a:gd name="T25" fmla="*/ 6 h 86"/>
                <a:gd name="T26" fmla="*/ 10 w 52"/>
                <a:gd name="T27" fmla="*/ 6 h 86"/>
                <a:gd name="T28" fmla="*/ 12 w 52"/>
                <a:gd name="T29" fmla="*/ 18 h 86"/>
                <a:gd name="T30" fmla="*/ 2 w 52"/>
                <a:gd name="T31" fmla="*/ 20 h 86"/>
                <a:gd name="T32" fmla="*/ 0 w 52"/>
                <a:gd name="T33" fmla="*/ 26 h 86"/>
                <a:gd name="T34" fmla="*/ 0 w 52"/>
                <a:gd name="T35" fmla="*/ 32 h 86"/>
                <a:gd name="T36" fmla="*/ 0 w 52"/>
                <a:gd name="T37" fmla="*/ 38 h 86"/>
                <a:gd name="T38" fmla="*/ 2 w 52"/>
                <a:gd name="T39" fmla="*/ 40 h 86"/>
                <a:gd name="T40" fmla="*/ 2 w 52"/>
                <a:gd name="T41" fmla="*/ 42 h 86"/>
                <a:gd name="T42" fmla="*/ 10 w 52"/>
                <a:gd name="T43" fmla="*/ 58 h 86"/>
                <a:gd name="T44" fmla="*/ 14 w 52"/>
                <a:gd name="T45" fmla="*/ 58 h 86"/>
                <a:gd name="T46" fmla="*/ 16 w 52"/>
                <a:gd name="T47" fmla="*/ 60 h 86"/>
                <a:gd name="T48" fmla="*/ 16 w 52"/>
                <a:gd name="T49" fmla="*/ 62 h 86"/>
                <a:gd name="T50" fmla="*/ 18 w 52"/>
                <a:gd name="T51" fmla="*/ 66 h 86"/>
                <a:gd name="T52" fmla="*/ 18 w 52"/>
                <a:gd name="T53" fmla="*/ 70 h 86"/>
                <a:gd name="T54" fmla="*/ 18 w 52"/>
                <a:gd name="T55" fmla="*/ 72 h 86"/>
                <a:gd name="T56" fmla="*/ 16 w 52"/>
                <a:gd name="T57" fmla="*/ 74 h 86"/>
                <a:gd name="T58" fmla="*/ 16 w 52"/>
                <a:gd name="T59" fmla="*/ 78 h 86"/>
                <a:gd name="T60" fmla="*/ 16 w 52"/>
                <a:gd name="T61" fmla="*/ 80 h 86"/>
                <a:gd name="T62" fmla="*/ 16 w 52"/>
                <a:gd name="T63" fmla="*/ 84 h 86"/>
                <a:gd name="T64" fmla="*/ 18 w 52"/>
                <a:gd name="T65" fmla="*/ 86 h 86"/>
                <a:gd name="T66" fmla="*/ 24 w 52"/>
                <a:gd name="T67" fmla="*/ 84 h 86"/>
                <a:gd name="T68" fmla="*/ 26 w 52"/>
                <a:gd name="T69" fmla="*/ 84 h 86"/>
                <a:gd name="T70" fmla="*/ 36 w 52"/>
                <a:gd name="T71" fmla="*/ 82 h 86"/>
                <a:gd name="T72" fmla="*/ 40 w 52"/>
                <a:gd name="T73" fmla="*/ 82 h 86"/>
                <a:gd name="T74" fmla="*/ 46 w 52"/>
                <a:gd name="T75" fmla="*/ 82 h 86"/>
                <a:gd name="T76" fmla="*/ 46 w 52"/>
                <a:gd name="T77" fmla="*/ 82 h 86"/>
                <a:gd name="T78" fmla="*/ 44 w 52"/>
                <a:gd name="T79" fmla="*/ 80 h 86"/>
                <a:gd name="T80" fmla="*/ 42 w 52"/>
                <a:gd name="T81" fmla="*/ 78 h 86"/>
                <a:gd name="T82" fmla="*/ 42 w 52"/>
                <a:gd name="T83" fmla="*/ 74 h 86"/>
                <a:gd name="T84" fmla="*/ 40 w 52"/>
                <a:gd name="T85" fmla="*/ 64 h 86"/>
                <a:gd name="T86" fmla="*/ 36 w 52"/>
                <a:gd name="T87" fmla="*/ 62 h 86"/>
                <a:gd name="T88" fmla="*/ 36 w 52"/>
                <a:gd name="T89" fmla="*/ 62 h 86"/>
                <a:gd name="T90" fmla="*/ 34 w 52"/>
                <a:gd name="T91" fmla="*/ 58 h 86"/>
                <a:gd name="T92" fmla="*/ 32 w 52"/>
                <a:gd name="T93" fmla="*/ 54 h 86"/>
                <a:gd name="T94" fmla="*/ 32 w 52"/>
                <a:gd name="T95" fmla="*/ 50 h 86"/>
                <a:gd name="T96" fmla="*/ 32 w 52"/>
                <a:gd name="T97" fmla="*/ 44 h 86"/>
                <a:gd name="T98" fmla="*/ 34 w 52"/>
                <a:gd name="T99" fmla="*/ 40 h 86"/>
                <a:gd name="T100" fmla="*/ 38 w 52"/>
                <a:gd name="T101" fmla="*/ 40 h 86"/>
                <a:gd name="T102" fmla="*/ 40 w 52"/>
                <a:gd name="T103" fmla="*/ 40 h 86"/>
                <a:gd name="T104" fmla="*/ 42 w 52"/>
                <a:gd name="T105" fmla="*/ 42 h 86"/>
                <a:gd name="T106" fmla="*/ 44 w 52"/>
                <a:gd name="T107" fmla="*/ 42 h 86"/>
                <a:gd name="T108" fmla="*/ 44 w 52"/>
                <a:gd name="T109" fmla="*/ 40 h 86"/>
                <a:gd name="T110" fmla="*/ 46 w 52"/>
                <a:gd name="T111" fmla="*/ 38 h 86"/>
                <a:gd name="T112" fmla="*/ 46 w 52"/>
                <a:gd name="T113" fmla="*/ 38 h 86"/>
                <a:gd name="T114" fmla="*/ 46 w 52"/>
                <a:gd name="T115" fmla="*/ 36 h 86"/>
                <a:gd name="T116" fmla="*/ 48 w 52"/>
                <a:gd name="T117" fmla="*/ 34 h 86"/>
                <a:gd name="T118" fmla="*/ 48 w 52"/>
                <a:gd name="T119" fmla="*/ 32 h 86"/>
                <a:gd name="T120" fmla="*/ 52 w 52"/>
                <a:gd name="T121" fmla="*/ 28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2" h="86">
                  <a:moveTo>
                    <a:pt x="52" y="28"/>
                  </a:moveTo>
                  <a:lnTo>
                    <a:pt x="52" y="28"/>
                  </a:lnTo>
                  <a:lnTo>
                    <a:pt x="48" y="26"/>
                  </a:lnTo>
                  <a:lnTo>
                    <a:pt x="46" y="22"/>
                  </a:lnTo>
                  <a:lnTo>
                    <a:pt x="40" y="16"/>
                  </a:lnTo>
                  <a:lnTo>
                    <a:pt x="34" y="12"/>
                  </a:lnTo>
                  <a:lnTo>
                    <a:pt x="28" y="6"/>
                  </a:lnTo>
                  <a:lnTo>
                    <a:pt x="22" y="0"/>
                  </a:lnTo>
                  <a:lnTo>
                    <a:pt x="22" y="0"/>
                  </a:lnTo>
                  <a:lnTo>
                    <a:pt x="20" y="2"/>
                  </a:lnTo>
                  <a:lnTo>
                    <a:pt x="16" y="4"/>
                  </a:lnTo>
                  <a:lnTo>
                    <a:pt x="14" y="4"/>
                  </a:lnTo>
                  <a:lnTo>
                    <a:pt x="10" y="6"/>
                  </a:lnTo>
                  <a:lnTo>
                    <a:pt x="10" y="6"/>
                  </a:lnTo>
                  <a:lnTo>
                    <a:pt x="12" y="18"/>
                  </a:lnTo>
                  <a:lnTo>
                    <a:pt x="2" y="20"/>
                  </a:lnTo>
                  <a:lnTo>
                    <a:pt x="0" y="26"/>
                  </a:lnTo>
                  <a:lnTo>
                    <a:pt x="0" y="32"/>
                  </a:lnTo>
                  <a:lnTo>
                    <a:pt x="0" y="38"/>
                  </a:lnTo>
                  <a:lnTo>
                    <a:pt x="2" y="40"/>
                  </a:lnTo>
                  <a:lnTo>
                    <a:pt x="2" y="42"/>
                  </a:lnTo>
                  <a:lnTo>
                    <a:pt x="10" y="58"/>
                  </a:lnTo>
                  <a:lnTo>
                    <a:pt x="14" y="58"/>
                  </a:lnTo>
                  <a:lnTo>
                    <a:pt x="16" y="60"/>
                  </a:lnTo>
                  <a:lnTo>
                    <a:pt x="16" y="62"/>
                  </a:lnTo>
                  <a:lnTo>
                    <a:pt x="18" y="66"/>
                  </a:lnTo>
                  <a:lnTo>
                    <a:pt x="18" y="70"/>
                  </a:lnTo>
                  <a:lnTo>
                    <a:pt x="18" y="72"/>
                  </a:lnTo>
                  <a:lnTo>
                    <a:pt x="16" y="74"/>
                  </a:lnTo>
                  <a:lnTo>
                    <a:pt x="16" y="78"/>
                  </a:lnTo>
                  <a:lnTo>
                    <a:pt x="16" y="80"/>
                  </a:lnTo>
                  <a:lnTo>
                    <a:pt x="16" y="84"/>
                  </a:lnTo>
                  <a:lnTo>
                    <a:pt x="18" y="86"/>
                  </a:lnTo>
                  <a:lnTo>
                    <a:pt x="24" y="84"/>
                  </a:lnTo>
                  <a:lnTo>
                    <a:pt x="26" y="84"/>
                  </a:lnTo>
                  <a:lnTo>
                    <a:pt x="36" y="82"/>
                  </a:lnTo>
                  <a:lnTo>
                    <a:pt x="40" y="82"/>
                  </a:lnTo>
                  <a:lnTo>
                    <a:pt x="46" y="82"/>
                  </a:lnTo>
                  <a:lnTo>
                    <a:pt x="46" y="82"/>
                  </a:lnTo>
                  <a:lnTo>
                    <a:pt x="44" y="80"/>
                  </a:lnTo>
                  <a:lnTo>
                    <a:pt x="42" y="78"/>
                  </a:lnTo>
                  <a:lnTo>
                    <a:pt x="42" y="74"/>
                  </a:lnTo>
                  <a:lnTo>
                    <a:pt x="40" y="64"/>
                  </a:lnTo>
                  <a:lnTo>
                    <a:pt x="36" y="62"/>
                  </a:lnTo>
                  <a:lnTo>
                    <a:pt x="36" y="62"/>
                  </a:lnTo>
                  <a:lnTo>
                    <a:pt x="34" y="58"/>
                  </a:lnTo>
                  <a:lnTo>
                    <a:pt x="32" y="54"/>
                  </a:lnTo>
                  <a:lnTo>
                    <a:pt x="32" y="50"/>
                  </a:lnTo>
                  <a:lnTo>
                    <a:pt x="32" y="44"/>
                  </a:lnTo>
                  <a:lnTo>
                    <a:pt x="34" y="40"/>
                  </a:lnTo>
                  <a:lnTo>
                    <a:pt x="38" y="40"/>
                  </a:lnTo>
                  <a:lnTo>
                    <a:pt x="40" y="40"/>
                  </a:lnTo>
                  <a:lnTo>
                    <a:pt x="42" y="42"/>
                  </a:lnTo>
                  <a:lnTo>
                    <a:pt x="44" y="42"/>
                  </a:lnTo>
                  <a:lnTo>
                    <a:pt x="44" y="40"/>
                  </a:lnTo>
                  <a:lnTo>
                    <a:pt x="46" y="38"/>
                  </a:lnTo>
                  <a:lnTo>
                    <a:pt x="46" y="38"/>
                  </a:lnTo>
                  <a:lnTo>
                    <a:pt x="46" y="36"/>
                  </a:lnTo>
                  <a:lnTo>
                    <a:pt x="48" y="34"/>
                  </a:lnTo>
                  <a:lnTo>
                    <a:pt x="48" y="32"/>
                  </a:lnTo>
                  <a:lnTo>
                    <a:pt x="52" y="28"/>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53" name="Freeform 511"/>
            <p:cNvSpPr/>
            <p:nvPr/>
          </p:nvSpPr>
          <p:spPr bwMode="gray">
            <a:xfrm>
              <a:off x="7933412" y="4535765"/>
              <a:ext cx="85164" cy="103608"/>
            </a:xfrm>
            <a:custGeom>
              <a:avLst/>
              <a:gdLst>
                <a:gd name="T0" fmla="*/ 20 w 46"/>
                <a:gd name="T1" fmla="*/ 0 h 56"/>
                <a:gd name="T2" fmla="*/ 28 w 46"/>
                <a:gd name="T3" fmla="*/ 4 h 56"/>
                <a:gd name="T4" fmla="*/ 36 w 46"/>
                <a:gd name="T5" fmla="*/ 8 h 56"/>
                <a:gd name="T6" fmla="*/ 46 w 46"/>
                <a:gd name="T7" fmla="*/ 10 h 56"/>
                <a:gd name="T8" fmla="*/ 44 w 46"/>
                <a:gd name="T9" fmla="*/ 16 h 56"/>
                <a:gd name="T10" fmla="*/ 44 w 46"/>
                <a:gd name="T11" fmla="*/ 16 h 56"/>
                <a:gd name="T12" fmla="*/ 42 w 46"/>
                <a:gd name="T13" fmla="*/ 18 h 56"/>
                <a:gd name="T14" fmla="*/ 40 w 46"/>
                <a:gd name="T15" fmla="*/ 20 h 56"/>
                <a:gd name="T16" fmla="*/ 38 w 46"/>
                <a:gd name="T17" fmla="*/ 22 h 56"/>
                <a:gd name="T18" fmla="*/ 38 w 46"/>
                <a:gd name="T19" fmla="*/ 24 h 56"/>
                <a:gd name="T20" fmla="*/ 36 w 46"/>
                <a:gd name="T21" fmla="*/ 26 h 56"/>
                <a:gd name="T22" fmla="*/ 36 w 46"/>
                <a:gd name="T23" fmla="*/ 28 h 56"/>
                <a:gd name="T24" fmla="*/ 38 w 46"/>
                <a:gd name="T25" fmla="*/ 30 h 56"/>
                <a:gd name="T26" fmla="*/ 38 w 46"/>
                <a:gd name="T27" fmla="*/ 30 h 56"/>
                <a:gd name="T28" fmla="*/ 40 w 46"/>
                <a:gd name="T29" fmla="*/ 32 h 56"/>
                <a:gd name="T30" fmla="*/ 42 w 46"/>
                <a:gd name="T31" fmla="*/ 36 h 56"/>
                <a:gd name="T32" fmla="*/ 42 w 46"/>
                <a:gd name="T33" fmla="*/ 38 h 56"/>
                <a:gd name="T34" fmla="*/ 42 w 46"/>
                <a:gd name="T35" fmla="*/ 38 h 56"/>
                <a:gd name="T36" fmla="*/ 40 w 46"/>
                <a:gd name="T37" fmla="*/ 42 h 56"/>
                <a:gd name="T38" fmla="*/ 40 w 46"/>
                <a:gd name="T39" fmla="*/ 44 h 56"/>
                <a:gd name="T40" fmla="*/ 40 w 46"/>
                <a:gd name="T41" fmla="*/ 46 h 56"/>
                <a:gd name="T42" fmla="*/ 40 w 46"/>
                <a:gd name="T43" fmla="*/ 48 h 56"/>
                <a:gd name="T44" fmla="*/ 40 w 46"/>
                <a:gd name="T45" fmla="*/ 50 h 56"/>
                <a:gd name="T46" fmla="*/ 38 w 46"/>
                <a:gd name="T47" fmla="*/ 52 h 56"/>
                <a:gd name="T48" fmla="*/ 36 w 46"/>
                <a:gd name="T49" fmla="*/ 52 h 56"/>
                <a:gd name="T50" fmla="*/ 34 w 46"/>
                <a:gd name="T51" fmla="*/ 52 h 56"/>
                <a:gd name="T52" fmla="*/ 34 w 46"/>
                <a:gd name="T53" fmla="*/ 52 h 56"/>
                <a:gd name="T54" fmla="*/ 32 w 46"/>
                <a:gd name="T55" fmla="*/ 50 h 56"/>
                <a:gd name="T56" fmla="*/ 28 w 46"/>
                <a:gd name="T57" fmla="*/ 50 h 56"/>
                <a:gd name="T58" fmla="*/ 26 w 46"/>
                <a:gd name="T59" fmla="*/ 52 h 56"/>
                <a:gd name="T60" fmla="*/ 24 w 46"/>
                <a:gd name="T61" fmla="*/ 52 h 56"/>
                <a:gd name="T62" fmla="*/ 20 w 46"/>
                <a:gd name="T63" fmla="*/ 50 h 56"/>
                <a:gd name="T64" fmla="*/ 20 w 46"/>
                <a:gd name="T65" fmla="*/ 50 h 56"/>
                <a:gd name="T66" fmla="*/ 18 w 46"/>
                <a:gd name="T67" fmla="*/ 54 h 56"/>
                <a:gd name="T68" fmla="*/ 20 w 46"/>
                <a:gd name="T69" fmla="*/ 56 h 56"/>
                <a:gd name="T70" fmla="*/ 14 w 46"/>
                <a:gd name="T71" fmla="*/ 54 h 56"/>
                <a:gd name="T72" fmla="*/ 14 w 46"/>
                <a:gd name="T73" fmla="*/ 54 h 56"/>
                <a:gd name="T74" fmla="*/ 12 w 46"/>
                <a:gd name="T75" fmla="*/ 52 h 56"/>
                <a:gd name="T76" fmla="*/ 10 w 46"/>
                <a:gd name="T77" fmla="*/ 50 h 56"/>
                <a:gd name="T78" fmla="*/ 10 w 46"/>
                <a:gd name="T79" fmla="*/ 46 h 56"/>
                <a:gd name="T80" fmla="*/ 8 w 46"/>
                <a:gd name="T81" fmla="*/ 36 h 56"/>
                <a:gd name="T82" fmla="*/ 4 w 46"/>
                <a:gd name="T83" fmla="*/ 34 h 56"/>
                <a:gd name="T84" fmla="*/ 4 w 46"/>
                <a:gd name="T85" fmla="*/ 34 h 56"/>
                <a:gd name="T86" fmla="*/ 2 w 46"/>
                <a:gd name="T87" fmla="*/ 30 h 56"/>
                <a:gd name="T88" fmla="*/ 0 w 46"/>
                <a:gd name="T89" fmla="*/ 26 h 56"/>
                <a:gd name="T90" fmla="*/ 0 w 46"/>
                <a:gd name="T91" fmla="*/ 22 h 56"/>
                <a:gd name="T92" fmla="*/ 0 w 46"/>
                <a:gd name="T93" fmla="*/ 16 h 56"/>
                <a:gd name="T94" fmla="*/ 2 w 46"/>
                <a:gd name="T95" fmla="*/ 12 h 56"/>
                <a:gd name="T96" fmla="*/ 6 w 46"/>
                <a:gd name="T97" fmla="*/ 12 h 56"/>
                <a:gd name="T98" fmla="*/ 8 w 46"/>
                <a:gd name="T99" fmla="*/ 12 h 56"/>
                <a:gd name="T100" fmla="*/ 10 w 46"/>
                <a:gd name="T101" fmla="*/ 14 h 56"/>
                <a:gd name="T102" fmla="*/ 12 w 46"/>
                <a:gd name="T103" fmla="*/ 14 h 56"/>
                <a:gd name="T104" fmla="*/ 12 w 46"/>
                <a:gd name="T105" fmla="*/ 12 h 56"/>
                <a:gd name="T106" fmla="*/ 14 w 46"/>
                <a:gd name="T107" fmla="*/ 10 h 56"/>
                <a:gd name="T108" fmla="*/ 14 w 46"/>
                <a:gd name="T109" fmla="*/ 10 h 56"/>
                <a:gd name="T110" fmla="*/ 14 w 46"/>
                <a:gd name="T111" fmla="*/ 8 h 56"/>
                <a:gd name="T112" fmla="*/ 16 w 46"/>
                <a:gd name="T113" fmla="*/ 6 h 56"/>
                <a:gd name="T114" fmla="*/ 16 w 46"/>
                <a:gd name="T115" fmla="*/ 4 h 56"/>
                <a:gd name="T116" fmla="*/ 20 w 46"/>
                <a:gd name="T117"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6" h="56">
                  <a:moveTo>
                    <a:pt x="20" y="0"/>
                  </a:moveTo>
                  <a:lnTo>
                    <a:pt x="28" y="4"/>
                  </a:lnTo>
                  <a:lnTo>
                    <a:pt x="36" y="8"/>
                  </a:lnTo>
                  <a:lnTo>
                    <a:pt x="46" y="10"/>
                  </a:lnTo>
                  <a:lnTo>
                    <a:pt x="44" y="16"/>
                  </a:lnTo>
                  <a:lnTo>
                    <a:pt x="44" y="16"/>
                  </a:lnTo>
                  <a:lnTo>
                    <a:pt x="42" y="18"/>
                  </a:lnTo>
                  <a:lnTo>
                    <a:pt x="40" y="20"/>
                  </a:lnTo>
                  <a:lnTo>
                    <a:pt x="38" y="22"/>
                  </a:lnTo>
                  <a:lnTo>
                    <a:pt x="38" y="24"/>
                  </a:lnTo>
                  <a:lnTo>
                    <a:pt x="36" y="26"/>
                  </a:lnTo>
                  <a:lnTo>
                    <a:pt x="36" y="28"/>
                  </a:lnTo>
                  <a:lnTo>
                    <a:pt x="38" y="30"/>
                  </a:lnTo>
                  <a:lnTo>
                    <a:pt x="38" y="30"/>
                  </a:lnTo>
                  <a:lnTo>
                    <a:pt x="40" y="32"/>
                  </a:lnTo>
                  <a:lnTo>
                    <a:pt x="42" y="36"/>
                  </a:lnTo>
                  <a:lnTo>
                    <a:pt x="42" y="38"/>
                  </a:lnTo>
                  <a:lnTo>
                    <a:pt x="42" y="38"/>
                  </a:lnTo>
                  <a:lnTo>
                    <a:pt x="40" y="42"/>
                  </a:lnTo>
                  <a:lnTo>
                    <a:pt x="40" y="44"/>
                  </a:lnTo>
                  <a:lnTo>
                    <a:pt x="40" y="46"/>
                  </a:lnTo>
                  <a:lnTo>
                    <a:pt x="40" y="48"/>
                  </a:lnTo>
                  <a:lnTo>
                    <a:pt x="40" y="50"/>
                  </a:lnTo>
                  <a:lnTo>
                    <a:pt x="38" y="52"/>
                  </a:lnTo>
                  <a:lnTo>
                    <a:pt x="36" y="52"/>
                  </a:lnTo>
                  <a:lnTo>
                    <a:pt x="34" y="52"/>
                  </a:lnTo>
                  <a:lnTo>
                    <a:pt x="34" y="52"/>
                  </a:lnTo>
                  <a:lnTo>
                    <a:pt x="32" y="50"/>
                  </a:lnTo>
                  <a:lnTo>
                    <a:pt x="28" y="50"/>
                  </a:lnTo>
                  <a:lnTo>
                    <a:pt x="26" y="52"/>
                  </a:lnTo>
                  <a:lnTo>
                    <a:pt x="24" y="52"/>
                  </a:lnTo>
                  <a:lnTo>
                    <a:pt x="20" y="50"/>
                  </a:lnTo>
                  <a:lnTo>
                    <a:pt x="20" y="50"/>
                  </a:lnTo>
                  <a:lnTo>
                    <a:pt x="18" y="54"/>
                  </a:lnTo>
                  <a:lnTo>
                    <a:pt x="20" y="56"/>
                  </a:lnTo>
                  <a:lnTo>
                    <a:pt x="14" y="54"/>
                  </a:lnTo>
                  <a:lnTo>
                    <a:pt x="14" y="54"/>
                  </a:lnTo>
                  <a:lnTo>
                    <a:pt x="12" y="52"/>
                  </a:lnTo>
                  <a:lnTo>
                    <a:pt x="10" y="50"/>
                  </a:lnTo>
                  <a:lnTo>
                    <a:pt x="10" y="46"/>
                  </a:lnTo>
                  <a:lnTo>
                    <a:pt x="8" y="36"/>
                  </a:lnTo>
                  <a:lnTo>
                    <a:pt x="4" y="34"/>
                  </a:lnTo>
                  <a:lnTo>
                    <a:pt x="4" y="34"/>
                  </a:lnTo>
                  <a:lnTo>
                    <a:pt x="2" y="30"/>
                  </a:lnTo>
                  <a:lnTo>
                    <a:pt x="0" y="26"/>
                  </a:lnTo>
                  <a:lnTo>
                    <a:pt x="0" y="22"/>
                  </a:lnTo>
                  <a:lnTo>
                    <a:pt x="0" y="16"/>
                  </a:lnTo>
                  <a:lnTo>
                    <a:pt x="2" y="12"/>
                  </a:lnTo>
                  <a:lnTo>
                    <a:pt x="6" y="12"/>
                  </a:lnTo>
                  <a:lnTo>
                    <a:pt x="8" y="12"/>
                  </a:lnTo>
                  <a:lnTo>
                    <a:pt x="10" y="14"/>
                  </a:lnTo>
                  <a:lnTo>
                    <a:pt x="12" y="14"/>
                  </a:lnTo>
                  <a:lnTo>
                    <a:pt x="12" y="12"/>
                  </a:lnTo>
                  <a:lnTo>
                    <a:pt x="14" y="10"/>
                  </a:lnTo>
                  <a:lnTo>
                    <a:pt x="14" y="10"/>
                  </a:lnTo>
                  <a:lnTo>
                    <a:pt x="14" y="8"/>
                  </a:lnTo>
                  <a:lnTo>
                    <a:pt x="16" y="6"/>
                  </a:lnTo>
                  <a:lnTo>
                    <a:pt x="16" y="4"/>
                  </a:lnTo>
                  <a:lnTo>
                    <a:pt x="20"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54" name="Freeform 512"/>
            <p:cNvSpPr/>
            <p:nvPr/>
          </p:nvSpPr>
          <p:spPr bwMode="gray">
            <a:xfrm>
              <a:off x="8000062" y="4554267"/>
              <a:ext cx="85164" cy="77706"/>
            </a:xfrm>
            <a:custGeom>
              <a:avLst/>
              <a:gdLst>
                <a:gd name="T0" fmla="*/ 46 w 46"/>
                <a:gd name="T1" fmla="*/ 18 h 42"/>
                <a:gd name="T2" fmla="*/ 38 w 46"/>
                <a:gd name="T3" fmla="*/ 12 h 42"/>
                <a:gd name="T4" fmla="*/ 32 w 46"/>
                <a:gd name="T5" fmla="*/ 8 h 42"/>
                <a:gd name="T6" fmla="*/ 20 w 46"/>
                <a:gd name="T7" fmla="*/ 4 h 42"/>
                <a:gd name="T8" fmla="*/ 10 w 46"/>
                <a:gd name="T9" fmla="*/ 0 h 42"/>
                <a:gd name="T10" fmla="*/ 8 w 46"/>
                <a:gd name="T11" fmla="*/ 2 h 42"/>
                <a:gd name="T12" fmla="*/ 8 w 46"/>
                <a:gd name="T13" fmla="*/ 6 h 42"/>
                <a:gd name="T14" fmla="*/ 8 w 46"/>
                <a:gd name="T15" fmla="*/ 6 h 42"/>
                <a:gd name="T16" fmla="*/ 6 w 46"/>
                <a:gd name="T17" fmla="*/ 8 h 42"/>
                <a:gd name="T18" fmla="*/ 4 w 46"/>
                <a:gd name="T19" fmla="*/ 10 h 42"/>
                <a:gd name="T20" fmla="*/ 2 w 46"/>
                <a:gd name="T21" fmla="*/ 12 h 42"/>
                <a:gd name="T22" fmla="*/ 2 w 46"/>
                <a:gd name="T23" fmla="*/ 14 h 42"/>
                <a:gd name="T24" fmla="*/ 0 w 46"/>
                <a:gd name="T25" fmla="*/ 16 h 42"/>
                <a:gd name="T26" fmla="*/ 0 w 46"/>
                <a:gd name="T27" fmla="*/ 18 h 42"/>
                <a:gd name="T28" fmla="*/ 2 w 46"/>
                <a:gd name="T29" fmla="*/ 20 h 42"/>
                <a:gd name="T30" fmla="*/ 2 w 46"/>
                <a:gd name="T31" fmla="*/ 20 h 42"/>
                <a:gd name="T32" fmla="*/ 4 w 46"/>
                <a:gd name="T33" fmla="*/ 22 h 42"/>
                <a:gd name="T34" fmla="*/ 6 w 46"/>
                <a:gd name="T35" fmla="*/ 26 h 42"/>
                <a:gd name="T36" fmla="*/ 6 w 46"/>
                <a:gd name="T37" fmla="*/ 28 h 42"/>
                <a:gd name="T38" fmla="*/ 6 w 46"/>
                <a:gd name="T39" fmla="*/ 28 h 42"/>
                <a:gd name="T40" fmla="*/ 4 w 46"/>
                <a:gd name="T41" fmla="*/ 32 h 42"/>
                <a:gd name="T42" fmla="*/ 4 w 46"/>
                <a:gd name="T43" fmla="*/ 34 h 42"/>
                <a:gd name="T44" fmla="*/ 4 w 46"/>
                <a:gd name="T45" fmla="*/ 36 h 42"/>
                <a:gd name="T46" fmla="*/ 4 w 46"/>
                <a:gd name="T47" fmla="*/ 38 h 42"/>
                <a:gd name="T48" fmla="*/ 4 w 46"/>
                <a:gd name="T49" fmla="*/ 40 h 42"/>
                <a:gd name="T50" fmla="*/ 2 w 46"/>
                <a:gd name="T51" fmla="*/ 40 h 42"/>
                <a:gd name="T52" fmla="*/ 2 w 46"/>
                <a:gd name="T53" fmla="*/ 42 h 42"/>
                <a:gd name="T54" fmla="*/ 4 w 46"/>
                <a:gd name="T55" fmla="*/ 42 h 42"/>
                <a:gd name="T56" fmla="*/ 8 w 46"/>
                <a:gd name="T57" fmla="*/ 42 h 42"/>
                <a:gd name="T58" fmla="*/ 8 w 46"/>
                <a:gd name="T59" fmla="*/ 42 h 42"/>
                <a:gd name="T60" fmla="*/ 10 w 46"/>
                <a:gd name="T61" fmla="*/ 40 h 42"/>
                <a:gd name="T62" fmla="*/ 10 w 46"/>
                <a:gd name="T63" fmla="*/ 40 h 42"/>
                <a:gd name="T64" fmla="*/ 12 w 46"/>
                <a:gd name="T65" fmla="*/ 40 h 42"/>
                <a:gd name="T66" fmla="*/ 14 w 46"/>
                <a:gd name="T67" fmla="*/ 40 h 42"/>
                <a:gd name="T68" fmla="*/ 16 w 46"/>
                <a:gd name="T69" fmla="*/ 40 h 42"/>
                <a:gd name="T70" fmla="*/ 16 w 46"/>
                <a:gd name="T71" fmla="*/ 40 h 42"/>
                <a:gd name="T72" fmla="*/ 18 w 46"/>
                <a:gd name="T73" fmla="*/ 40 h 42"/>
                <a:gd name="T74" fmla="*/ 20 w 46"/>
                <a:gd name="T75" fmla="*/ 40 h 42"/>
                <a:gd name="T76" fmla="*/ 22 w 46"/>
                <a:gd name="T77" fmla="*/ 42 h 42"/>
                <a:gd name="T78" fmla="*/ 24 w 46"/>
                <a:gd name="T79" fmla="*/ 42 h 42"/>
                <a:gd name="T80" fmla="*/ 26 w 46"/>
                <a:gd name="T81" fmla="*/ 42 h 42"/>
                <a:gd name="T82" fmla="*/ 26 w 46"/>
                <a:gd name="T83" fmla="*/ 42 h 42"/>
                <a:gd name="T84" fmla="*/ 28 w 46"/>
                <a:gd name="T85" fmla="*/ 42 h 42"/>
                <a:gd name="T86" fmla="*/ 28 w 46"/>
                <a:gd name="T87" fmla="*/ 40 h 42"/>
                <a:gd name="T88" fmla="*/ 30 w 46"/>
                <a:gd name="T89" fmla="*/ 38 h 42"/>
                <a:gd name="T90" fmla="*/ 30 w 46"/>
                <a:gd name="T91" fmla="*/ 36 h 42"/>
                <a:gd name="T92" fmla="*/ 32 w 46"/>
                <a:gd name="T93" fmla="*/ 32 h 42"/>
                <a:gd name="T94" fmla="*/ 34 w 46"/>
                <a:gd name="T95" fmla="*/ 28 h 42"/>
                <a:gd name="T96" fmla="*/ 36 w 46"/>
                <a:gd name="T97" fmla="*/ 26 h 42"/>
                <a:gd name="T98" fmla="*/ 40 w 46"/>
                <a:gd name="T99" fmla="*/ 26 h 42"/>
                <a:gd name="T100" fmla="*/ 42 w 46"/>
                <a:gd name="T101" fmla="*/ 22 h 42"/>
                <a:gd name="T102" fmla="*/ 46 w 46"/>
                <a:gd name="T103" fmla="*/ 18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6" h="42">
                  <a:moveTo>
                    <a:pt x="46" y="18"/>
                  </a:moveTo>
                  <a:lnTo>
                    <a:pt x="38" y="12"/>
                  </a:lnTo>
                  <a:lnTo>
                    <a:pt x="32" y="8"/>
                  </a:lnTo>
                  <a:lnTo>
                    <a:pt x="20" y="4"/>
                  </a:lnTo>
                  <a:lnTo>
                    <a:pt x="10" y="0"/>
                  </a:lnTo>
                  <a:lnTo>
                    <a:pt x="8" y="2"/>
                  </a:lnTo>
                  <a:lnTo>
                    <a:pt x="8" y="6"/>
                  </a:lnTo>
                  <a:lnTo>
                    <a:pt x="8" y="6"/>
                  </a:lnTo>
                  <a:lnTo>
                    <a:pt x="6" y="8"/>
                  </a:lnTo>
                  <a:lnTo>
                    <a:pt x="4" y="10"/>
                  </a:lnTo>
                  <a:lnTo>
                    <a:pt x="2" y="12"/>
                  </a:lnTo>
                  <a:lnTo>
                    <a:pt x="2" y="14"/>
                  </a:lnTo>
                  <a:lnTo>
                    <a:pt x="0" y="16"/>
                  </a:lnTo>
                  <a:lnTo>
                    <a:pt x="0" y="18"/>
                  </a:lnTo>
                  <a:lnTo>
                    <a:pt x="2" y="20"/>
                  </a:lnTo>
                  <a:lnTo>
                    <a:pt x="2" y="20"/>
                  </a:lnTo>
                  <a:lnTo>
                    <a:pt x="4" y="22"/>
                  </a:lnTo>
                  <a:lnTo>
                    <a:pt x="6" y="26"/>
                  </a:lnTo>
                  <a:lnTo>
                    <a:pt x="6" y="28"/>
                  </a:lnTo>
                  <a:lnTo>
                    <a:pt x="6" y="28"/>
                  </a:lnTo>
                  <a:lnTo>
                    <a:pt x="4" y="32"/>
                  </a:lnTo>
                  <a:lnTo>
                    <a:pt x="4" y="34"/>
                  </a:lnTo>
                  <a:lnTo>
                    <a:pt x="4" y="36"/>
                  </a:lnTo>
                  <a:lnTo>
                    <a:pt x="4" y="38"/>
                  </a:lnTo>
                  <a:lnTo>
                    <a:pt x="4" y="40"/>
                  </a:lnTo>
                  <a:lnTo>
                    <a:pt x="2" y="40"/>
                  </a:lnTo>
                  <a:lnTo>
                    <a:pt x="2" y="42"/>
                  </a:lnTo>
                  <a:lnTo>
                    <a:pt x="4" y="42"/>
                  </a:lnTo>
                  <a:lnTo>
                    <a:pt x="8" y="42"/>
                  </a:lnTo>
                  <a:lnTo>
                    <a:pt x="8" y="42"/>
                  </a:lnTo>
                  <a:lnTo>
                    <a:pt x="10" y="40"/>
                  </a:lnTo>
                  <a:lnTo>
                    <a:pt x="10" y="40"/>
                  </a:lnTo>
                  <a:lnTo>
                    <a:pt x="12" y="40"/>
                  </a:lnTo>
                  <a:lnTo>
                    <a:pt x="14" y="40"/>
                  </a:lnTo>
                  <a:lnTo>
                    <a:pt x="16" y="40"/>
                  </a:lnTo>
                  <a:lnTo>
                    <a:pt x="16" y="40"/>
                  </a:lnTo>
                  <a:lnTo>
                    <a:pt x="18" y="40"/>
                  </a:lnTo>
                  <a:lnTo>
                    <a:pt x="20" y="40"/>
                  </a:lnTo>
                  <a:lnTo>
                    <a:pt x="22" y="42"/>
                  </a:lnTo>
                  <a:lnTo>
                    <a:pt x="24" y="42"/>
                  </a:lnTo>
                  <a:lnTo>
                    <a:pt x="26" y="42"/>
                  </a:lnTo>
                  <a:lnTo>
                    <a:pt x="26" y="42"/>
                  </a:lnTo>
                  <a:lnTo>
                    <a:pt x="28" y="42"/>
                  </a:lnTo>
                  <a:lnTo>
                    <a:pt x="28" y="40"/>
                  </a:lnTo>
                  <a:lnTo>
                    <a:pt x="30" y="38"/>
                  </a:lnTo>
                  <a:lnTo>
                    <a:pt x="30" y="36"/>
                  </a:lnTo>
                  <a:lnTo>
                    <a:pt x="32" y="32"/>
                  </a:lnTo>
                  <a:lnTo>
                    <a:pt x="34" y="28"/>
                  </a:lnTo>
                  <a:lnTo>
                    <a:pt x="36" y="26"/>
                  </a:lnTo>
                  <a:lnTo>
                    <a:pt x="40" y="26"/>
                  </a:lnTo>
                  <a:lnTo>
                    <a:pt x="42" y="22"/>
                  </a:lnTo>
                  <a:lnTo>
                    <a:pt x="46" y="18"/>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55" name="Freeform 513"/>
            <p:cNvSpPr/>
            <p:nvPr/>
          </p:nvSpPr>
          <p:spPr bwMode="gray">
            <a:xfrm>
              <a:off x="7440940" y="4372952"/>
              <a:ext cx="274007" cy="447736"/>
            </a:xfrm>
            <a:custGeom>
              <a:avLst/>
              <a:gdLst>
                <a:gd name="T0" fmla="*/ 128 w 148"/>
                <a:gd name="T1" fmla="*/ 204 h 242"/>
                <a:gd name="T2" fmla="*/ 126 w 148"/>
                <a:gd name="T3" fmla="*/ 212 h 242"/>
                <a:gd name="T4" fmla="*/ 114 w 148"/>
                <a:gd name="T5" fmla="*/ 240 h 242"/>
                <a:gd name="T6" fmla="*/ 118 w 148"/>
                <a:gd name="T7" fmla="*/ 226 h 242"/>
                <a:gd name="T8" fmla="*/ 114 w 148"/>
                <a:gd name="T9" fmla="*/ 220 h 242"/>
                <a:gd name="T10" fmla="*/ 106 w 148"/>
                <a:gd name="T11" fmla="*/ 218 h 242"/>
                <a:gd name="T12" fmla="*/ 96 w 148"/>
                <a:gd name="T13" fmla="*/ 218 h 242"/>
                <a:gd name="T14" fmla="*/ 82 w 148"/>
                <a:gd name="T15" fmla="*/ 214 h 242"/>
                <a:gd name="T16" fmla="*/ 80 w 148"/>
                <a:gd name="T17" fmla="*/ 206 h 242"/>
                <a:gd name="T18" fmla="*/ 78 w 148"/>
                <a:gd name="T19" fmla="*/ 200 h 242"/>
                <a:gd name="T20" fmla="*/ 60 w 148"/>
                <a:gd name="T21" fmla="*/ 192 h 242"/>
                <a:gd name="T22" fmla="*/ 50 w 148"/>
                <a:gd name="T23" fmla="*/ 188 h 242"/>
                <a:gd name="T24" fmla="*/ 36 w 148"/>
                <a:gd name="T25" fmla="*/ 180 h 242"/>
                <a:gd name="T26" fmla="*/ 26 w 148"/>
                <a:gd name="T27" fmla="*/ 172 h 242"/>
                <a:gd name="T28" fmla="*/ 26 w 148"/>
                <a:gd name="T29" fmla="*/ 172 h 242"/>
                <a:gd name="T30" fmla="*/ 14 w 148"/>
                <a:gd name="T31" fmla="*/ 168 h 242"/>
                <a:gd name="T32" fmla="*/ 2 w 148"/>
                <a:gd name="T33" fmla="*/ 166 h 242"/>
                <a:gd name="T34" fmla="*/ 4 w 148"/>
                <a:gd name="T35" fmla="*/ 160 h 242"/>
                <a:gd name="T36" fmla="*/ 14 w 148"/>
                <a:gd name="T37" fmla="*/ 142 h 242"/>
                <a:gd name="T38" fmla="*/ 18 w 148"/>
                <a:gd name="T39" fmla="*/ 122 h 242"/>
                <a:gd name="T40" fmla="*/ 18 w 148"/>
                <a:gd name="T41" fmla="*/ 92 h 242"/>
                <a:gd name="T42" fmla="*/ 20 w 148"/>
                <a:gd name="T43" fmla="*/ 72 h 242"/>
                <a:gd name="T44" fmla="*/ 18 w 148"/>
                <a:gd name="T45" fmla="*/ 66 h 242"/>
                <a:gd name="T46" fmla="*/ 18 w 148"/>
                <a:gd name="T47" fmla="*/ 56 h 242"/>
                <a:gd name="T48" fmla="*/ 34 w 148"/>
                <a:gd name="T49" fmla="*/ 50 h 242"/>
                <a:gd name="T50" fmla="*/ 68 w 148"/>
                <a:gd name="T51" fmla="*/ 22 h 242"/>
                <a:gd name="T52" fmla="*/ 78 w 148"/>
                <a:gd name="T53" fmla="*/ 12 h 242"/>
                <a:gd name="T54" fmla="*/ 86 w 148"/>
                <a:gd name="T55" fmla="*/ 8 h 242"/>
                <a:gd name="T56" fmla="*/ 94 w 148"/>
                <a:gd name="T57" fmla="*/ 6 h 242"/>
                <a:gd name="T58" fmla="*/ 102 w 148"/>
                <a:gd name="T59" fmla="*/ 2 h 242"/>
                <a:gd name="T60" fmla="*/ 112 w 148"/>
                <a:gd name="T61" fmla="*/ 0 h 242"/>
                <a:gd name="T62" fmla="*/ 116 w 148"/>
                <a:gd name="T63" fmla="*/ 2 h 242"/>
                <a:gd name="T64" fmla="*/ 114 w 148"/>
                <a:gd name="T65" fmla="*/ 6 h 242"/>
                <a:gd name="T66" fmla="*/ 106 w 148"/>
                <a:gd name="T67" fmla="*/ 10 h 242"/>
                <a:gd name="T68" fmla="*/ 98 w 148"/>
                <a:gd name="T69" fmla="*/ 20 h 242"/>
                <a:gd name="T70" fmla="*/ 86 w 148"/>
                <a:gd name="T71" fmla="*/ 26 h 242"/>
                <a:gd name="T72" fmla="*/ 80 w 148"/>
                <a:gd name="T73" fmla="*/ 32 h 242"/>
                <a:gd name="T74" fmla="*/ 80 w 148"/>
                <a:gd name="T75" fmla="*/ 44 h 242"/>
                <a:gd name="T76" fmla="*/ 82 w 148"/>
                <a:gd name="T77" fmla="*/ 50 h 242"/>
                <a:gd name="T78" fmla="*/ 84 w 148"/>
                <a:gd name="T79" fmla="*/ 60 h 242"/>
                <a:gd name="T80" fmla="*/ 82 w 148"/>
                <a:gd name="T81" fmla="*/ 66 h 242"/>
                <a:gd name="T82" fmla="*/ 82 w 148"/>
                <a:gd name="T83" fmla="*/ 78 h 242"/>
                <a:gd name="T84" fmla="*/ 92 w 148"/>
                <a:gd name="T85" fmla="*/ 88 h 242"/>
                <a:gd name="T86" fmla="*/ 128 w 148"/>
                <a:gd name="T87" fmla="*/ 100 h 242"/>
                <a:gd name="T88" fmla="*/ 140 w 148"/>
                <a:gd name="T89" fmla="*/ 100 h 242"/>
                <a:gd name="T90" fmla="*/ 142 w 148"/>
                <a:gd name="T91" fmla="*/ 98 h 242"/>
                <a:gd name="T92" fmla="*/ 146 w 148"/>
                <a:gd name="T93" fmla="*/ 100 h 242"/>
                <a:gd name="T94" fmla="*/ 144 w 148"/>
                <a:gd name="T95" fmla="*/ 106 h 242"/>
                <a:gd name="T96" fmla="*/ 140 w 148"/>
                <a:gd name="T97" fmla="*/ 114 h 242"/>
                <a:gd name="T98" fmla="*/ 142 w 148"/>
                <a:gd name="T99" fmla="*/ 130 h 242"/>
                <a:gd name="T100" fmla="*/ 142 w 148"/>
                <a:gd name="T101" fmla="*/ 142 h 242"/>
                <a:gd name="T102" fmla="*/ 146 w 148"/>
                <a:gd name="T103" fmla="*/ 156 h 242"/>
                <a:gd name="T104" fmla="*/ 146 w 148"/>
                <a:gd name="T105" fmla="*/ 166 h 242"/>
                <a:gd name="T106" fmla="*/ 144 w 148"/>
                <a:gd name="T107" fmla="*/ 160 h 242"/>
                <a:gd name="T108" fmla="*/ 120 w 148"/>
                <a:gd name="T109" fmla="*/ 168 h 242"/>
                <a:gd name="T110" fmla="*/ 128 w 148"/>
                <a:gd name="T111" fmla="*/ 178 h 242"/>
                <a:gd name="T112" fmla="*/ 122 w 148"/>
                <a:gd name="T113" fmla="*/ 174 h 242"/>
                <a:gd name="T114" fmla="*/ 120 w 148"/>
                <a:gd name="T115" fmla="*/ 186 h 242"/>
                <a:gd name="T116" fmla="*/ 124 w 148"/>
                <a:gd name="T117" fmla="*/ 194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8" h="242">
                  <a:moveTo>
                    <a:pt x="124" y="194"/>
                  </a:moveTo>
                  <a:lnTo>
                    <a:pt x="126" y="200"/>
                  </a:lnTo>
                  <a:lnTo>
                    <a:pt x="128" y="204"/>
                  </a:lnTo>
                  <a:lnTo>
                    <a:pt x="128" y="208"/>
                  </a:lnTo>
                  <a:lnTo>
                    <a:pt x="126" y="212"/>
                  </a:lnTo>
                  <a:lnTo>
                    <a:pt x="126" y="212"/>
                  </a:lnTo>
                  <a:lnTo>
                    <a:pt x="118" y="242"/>
                  </a:lnTo>
                  <a:lnTo>
                    <a:pt x="116" y="240"/>
                  </a:lnTo>
                  <a:lnTo>
                    <a:pt x="114" y="240"/>
                  </a:lnTo>
                  <a:lnTo>
                    <a:pt x="112" y="242"/>
                  </a:lnTo>
                  <a:lnTo>
                    <a:pt x="112" y="242"/>
                  </a:lnTo>
                  <a:lnTo>
                    <a:pt x="118" y="226"/>
                  </a:lnTo>
                  <a:lnTo>
                    <a:pt x="118" y="224"/>
                  </a:lnTo>
                  <a:lnTo>
                    <a:pt x="116" y="222"/>
                  </a:lnTo>
                  <a:lnTo>
                    <a:pt x="114" y="220"/>
                  </a:lnTo>
                  <a:lnTo>
                    <a:pt x="114" y="220"/>
                  </a:lnTo>
                  <a:lnTo>
                    <a:pt x="110" y="220"/>
                  </a:lnTo>
                  <a:lnTo>
                    <a:pt x="106" y="218"/>
                  </a:lnTo>
                  <a:lnTo>
                    <a:pt x="102" y="218"/>
                  </a:lnTo>
                  <a:lnTo>
                    <a:pt x="98" y="218"/>
                  </a:lnTo>
                  <a:lnTo>
                    <a:pt x="96" y="218"/>
                  </a:lnTo>
                  <a:lnTo>
                    <a:pt x="90" y="218"/>
                  </a:lnTo>
                  <a:lnTo>
                    <a:pt x="86" y="216"/>
                  </a:lnTo>
                  <a:lnTo>
                    <a:pt x="82" y="214"/>
                  </a:lnTo>
                  <a:lnTo>
                    <a:pt x="82" y="210"/>
                  </a:lnTo>
                  <a:lnTo>
                    <a:pt x="80" y="208"/>
                  </a:lnTo>
                  <a:lnTo>
                    <a:pt x="80" y="206"/>
                  </a:lnTo>
                  <a:lnTo>
                    <a:pt x="80" y="204"/>
                  </a:lnTo>
                  <a:lnTo>
                    <a:pt x="80" y="204"/>
                  </a:lnTo>
                  <a:lnTo>
                    <a:pt x="78" y="200"/>
                  </a:lnTo>
                  <a:lnTo>
                    <a:pt x="72" y="196"/>
                  </a:lnTo>
                  <a:lnTo>
                    <a:pt x="66" y="194"/>
                  </a:lnTo>
                  <a:lnTo>
                    <a:pt x="60" y="192"/>
                  </a:lnTo>
                  <a:lnTo>
                    <a:pt x="56" y="190"/>
                  </a:lnTo>
                  <a:lnTo>
                    <a:pt x="52" y="188"/>
                  </a:lnTo>
                  <a:lnTo>
                    <a:pt x="50" y="188"/>
                  </a:lnTo>
                  <a:lnTo>
                    <a:pt x="46" y="186"/>
                  </a:lnTo>
                  <a:lnTo>
                    <a:pt x="40" y="184"/>
                  </a:lnTo>
                  <a:lnTo>
                    <a:pt x="36" y="180"/>
                  </a:lnTo>
                  <a:lnTo>
                    <a:pt x="32" y="178"/>
                  </a:lnTo>
                  <a:lnTo>
                    <a:pt x="28" y="174"/>
                  </a:lnTo>
                  <a:lnTo>
                    <a:pt x="26" y="172"/>
                  </a:lnTo>
                  <a:lnTo>
                    <a:pt x="26" y="172"/>
                  </a:lnTo>
                  <a:lnTo>
                    <a:pt x="26" y="172"/>
                  </a:lnTo>
                  <a:lnTo>
                    <a:pt x="26" y="172"/>
                  </a:lnTo>
                  <a:lnTo>
                    <a:pt x="26" y="172"/>
                  </a:lnTo>
                  <a:lnTo>
                    <a:pt x="20" y="170"/>
                  </a:lnTo>
                  <a:lnTo>
                    <a:pt x="14" y="168"/>
                  </a:lnTo>
                  <a:lnTo>
                    <a:pt x="10" y="168"/>
                  </a:lnTo>
                  <a:lnTo>
                    <a:pt x="4" y="166"/>
                  </a:lnTo>
                  <a:lnTo>
                    <a:pt x="2" y="166"/>
                  </a:lnTo>
                  <a:lnTo>
                    <a:pt x="0" y="166"/>
                  </a:lnTo>
                  <a:lnTo>
                    <a:pt x="2" y="162"/>
                  </a:lnTo>
                  <a:lnTo>
                    <a:pt x="4" y="160"/>
                  </a:lnTo>
                  <a:lnTo>
                    <a:pt x="4" y="160"/>
                  </a:lnTo>
                  <a:lnTo>
                    <a:pt x="10" y="154"/>
                  </a:lnTo>
                  <a:lnTo>
                    <a:pt x="14" y="142"/>
                  </a:lnTo>
                  <a:lnTo>
                    <a:pt x="16" y="136"/>
                  </a:lnTo>
                  <a:lnTo>
                    <a:pt x="18" y="130"/>
                  </a:lnTo>
                  <a:lnTo>
                    <a:pt x="18" y="122"/>
                  </a:lnTo>
                  <a:lnTo>
                    <a:pt x="18" y="114"/>
                  </a:lnTo>
                  <a:lnTo>
                    <a:pt x="18" y="104"/>
                  </a:lnTo>
                  <a:lnTo>
                    <a:pt x="18" y="92"/>
                  </a:lnTo>
                  <a:lnTo>
                    <a:pt x="18" y="80"/>
                  </a:lnTo>
                  <a:lnTo>
                    <a:pt x="20" y="74"/>
                  </a:lnTo>
                  <a:lnTo>
                    <a:pt x="20" y="72"/>
                  </a:lnTo>
                  <a:lnTo>
                    <a:pt x="20" y="70"/>
                  </a:lnTo>
                  <a:lnTo>
                    <a:pt x="18" y="68"/>
                  </a:lnTo>
                  <a:lnTo>
                    <a:pt x="18" y="66"/>
                  </a:lnTo>
                  <a:lnTo>
                    <a:pt x="20" y="62"/>
                  </a:lnTo>
                  <a:lnTo>
                    <a:pt x="18" y="58"/>
                  </a:lnTo>
                  <a:lnTo>
                    <a:pt x="18" y="56"/>
                  </a:lnTo>
                  <a:lnTo>
                    <a:pt x="20" y="56"/>
                  </a:lnTo>
                  <a:lnTo>
                    <a:pt x="20" y="54"/>
                  </a:lnTo>
                  <a:lnTo>
                    <a:pt x="34" y="50"/>
                  </a:lnTo>
                  <a:lnTo>
                    <a:pt x="44" y="34"/>
                  </a:lnTo>
                  <a:lnTo>
                    <a:pt x="50" y="24"/>
                  </a:lnTo>
                  <a:lnTo>
                    <a:pt x="68" y="22"/>
                  </a:lnTo>
                  <a:lnTo>
                    <a:pt x="76" y="14"/>
                  </a:lnTo>
                  <a:lnTo>
                    <a:pt x="76" y="14"/>
                  </a:lnTo>
                  <a:lnTo>
                    <a:pt x="78" y="12"/>
                  </a:lnTo>
                  <a:lnTo>
                    <a:pt x="80" y="10"/>
                  </a:lnTo>
                  <a:lnTo>
                    <a:pt x="84" y="8"/>
                  </a:lnTo>
                  <a:lnTo>
                    <a:pt x="86" y="8"/>
                  </a:lnTo>
                  <a:lnTo>
                    <a:pt x="88" y="8"/>
                  </a:lnTo>
                  <a:lnTo>
                    <a:pt x="92" y="8"/>
                  </a:lnTo>
                  <a:lnTo>
                    <a:pt x="94" y="6"/>
                  </a:lnTo>
                  <a:lnTo>
                    <a:pt x="96" y="6"/>
                  </a:lnTo>
                  <a:lnTo>
                    <a:pt x="98" y="4"/>
                  </a:lnTo>
                  <a:lnTo>
                    <a:pt x="102" y="2"/>
                  </a:lnTo>
                  <a:lnTo>
                    <a:pt x="106" y="2"/>
                  </a:lnTo>
                  <a:lnTo>
                    <a:pt x="110" y="0"/>
                  </a:lnTo>
                  <a:lnTo>
                    <a:pt x="112" y="0"/>
                  </a:lnTo>
                  <a:lnTo>
                    <a:pt x="114" y="0"/>
                  </a:lnTo>
                  <a:lnTo>
                    <a:pt x="114" y="2"/>
                  </a:lnTo>
                  <a:lnTo>
                    <a:pt x="116" y="2"/>
                  </a:lnTo>
                  <a:lnTo>
                    <a:pt x="116" y="4"/>
                  </a:lnTo>
                  <a:lnTo>
                    <a:pt x="114" y="4"/>
                  </a:lnTo>
                  <a:lnTo>
                    <a:pt x="114" y="6"/>
                  </a:lnTo>
                  <a:lnTo>
                    <a:pt x="112" y="6"/>
                  </a:lnTo>
                  <a:lnTo>
                    <a:pt x="110" y="8"/>
                  </a:lnTo>
                  <a:lnTo>
                    <a:pt x="106" y="10"/>
                  </a:lnTo>
                  <a:lnTo>
                    <a:pt x="102" y="14"/>
                  </a:lnTo>
                  <a:lnTo>
                    <a:pt x="98" y="18"/>
                  </a:lnTo>
                  <a:lnTo>
                    <a:pt x="98" y="20"/>
                  </a:lnTo>
                  <a:lnTo>
                    <a:pt x="94" y="20"/>
                  </a:lnTo>
                  <a:lnTo>
                    <a:pt x="90" y="22"/>
                  </a:lnTo>
                  <a:lnTo>
                    <a:pt x="86" y="26"/>
                  </a:lnTo>
                  <a:lnTo>
                    <a:pt x="82" y="28"/>
                  </a:lnTo>
                  <a:lnTo>
                    <a:pt x="80" y="32"/>
                  </a:lnTo>
                  <a:lnTo>
                    <a:pt x="80" y="32"/>
                  </a:lnTo>
                  <a:lnTo>
                    <a:pt x="80" y="34"/>
                  </a:lnTo>
                  <a:lnTo>
                    <a:pt x="80" y="38"/>
                  </a:lnTo>
                  <a:lnTo>
                    <a:pt x="80" y="44"/>
                  </a:lnTo>
                  <a:lnTo>
                    <a:pt x="80" y="48"/>
                  </a:lnTo>
                  <a:lnTo>
                    <a:pt x="82" y="50"/>
                  </a:lnTo>
                  <a:lnTo>
                    <a:pt x="82" y="50"/>
                  </a:lnTo>
                  <a:lnTo>
                    <a:pt x="82" y="52"/>
                  </a:lnTo>
                  <a:lnTo>
                    <a:pt x="84" y="56"/>
                  </a:lnTo>
                  <a:lnTo>
                    <a:pt x="84" y="60"/>
                  </a:lnTo>
                  <a:lnTo>
                    <a:pt x="82" y="62"/>
                  </a:lnTo>
                  <a:lnTo>
                    <a:pt x="82" y="64"/>
                  </a:lnTo>
                  <a:lnTo>
                    <a:pt x="82" y="66"/>
                  </a:lnTo>
                  <a:lnTo>
                    <a:pt x="80" y="70"/>
                  </a:lnTo>
                  <a:lnTo>
                    <a:pt x="80" y="74"/>
                  </a:lnTo>
                  <a:lnTo>
                    <a:pt x="82" y="78"/>
                  </a:lnTo>
                  <a:lnTo>
                    <a:pt x="82" y="82"/>
                  </a:lnTo>
                  <a:lnTo>
                    <a:pt x="86" y="86"/>
                  </a:lnTo>
                  <a:lnTo>
                    <a:pt x="92" y="88"/>
                  </a:lnTo>
                  <a:lnTo>
                    <a:pt x="124" y="92"/>
                  </a:lnTo>
                  <a:lnTo>
                    <a:pt x="128" y="100"/>
                  </a:lnTo>
                  <a:lnTo>
                    <a:pt x="128" y="100"/>
                  </a:lnTo>
                  <a:lnTo>
                    <a:pt x="132" y="100"/>
                  </a:lnTo>
                  <a:lnTo>
                    <a:pt x="136" y="100"/>
                  </a:lnTo>
                  <a:lnTo>
                    <a:pt x="140" y="100"/>
                  </a:lnTo>
                  <a:lnTo>
                    <a:pt x="140" y="100"/>
                  </a:lnTo>
                  <a:lnTo>
                    <a:pt x="142" y="98"/>
                  </a:lnTo>
                  <a:lnTo>
                    <a:pt x="142" y="98"/>
                  </a:lnTo>
                  <a:lnTo>
                    <a:pt x="144" y="98"/>
                  </a:lnTo>
                  <a:lnTo>
                    <a:pt x="146" y="98"/>
                  </a:lnTo>
                  <a:lnTo>
                    <a:pt x="146" y="100"/>
                  </a:lnTo>
                  <a:lnTo>
                    <a:pt x="146" y="104"/>
                  </a:lnTo>
                  <a:lnTo>
                    <a:pt x="146" y="104"/>
                  </a:lnTo>
                  <a:lnTo>
                    <a:pt x="144" y="106"/>
                  </a:lnTo>
                  <a:lnTo>
                    <a:pt x="142" y="108"/>
                  </a:lnTo>
                  <a:lnTo>
                    <a:pt x="140" y="110"/>
                  </a:lnTo>
                  <a:lnTo>
                    <a:pt x="140" y="114"/>
                  </a:lnTo>
                  <a:lnTo>
                    <a:pt x="138" y="118"/>
                  </a:lnTo>
                  <a:lnTo>
                    <a:pt x="140" y="124"/>
                  </a:lnTo>
                  <a:lnTo>
                    <a:pt x="142" y="130"/>
                  </a:lnTo>
                  <a:lnTo>
                    <a:pt x="148" y="134"/>
                  </a:lnTo>
                  <a:lnTo>
                    <a:pt x="140" y="142"/>
                  </a:lnTo>
                  <a:lnTo>
                    <a:pt x="142" y="142"/>
                  </a:lnTo>
                  <a:lnTo>
                    <a:pt x="142" y="146"/>
                  </a:lnTo>
                  <a:lnTo>
                    <a:pt x="144" y="150"/>
                  </a:lnTo>
                  <a:lnTo>
                    <a:pt x="146" y="156"/>
                  </a:lnTo>
                  <a:lnTo>
                    <a:pt x="148" y="162"/>
                  </a:lnTo>
                  <a:lnTo>
                    <a:pt x="148" y="166"/>
                  </a:lnTo>
                  <a:lnTo>
                    <a:pt x="146" y="166"/>
                  </a:lnTo>
                  <a:lnTo>
                    <a:pt x="146" y="166"/>
                  </a:lnTo>
                  <a:lnTo>
                    <a:pt x="146" y="164"/>
                  </a:lnTo>
                  <a:lnTo>
                    <a:pt x="144" y="160"/>
                  </a:lnTo>
                  <a:lnTo>
                    <a:pt x="142" y="156"/>
                  </a:lnTo>
                  <a:lnTo>
                    <a:pt x="118" y="160"/>
                  </a:lnTo>
                  <a:lnTo>
                    <a:pt x="120" y="168"/>
                  </a:lnTo>
                  <a:lnTo>
                    <a:pt x="126" y="168"/>
                  </a:lnTo>
                  <a:lnTo>
                    <a:pt x="130" y="178"/>
                  </a:lnTo>
                  <a:lnTo>
                    <a:pt x="128" y="178"/>
                  </a:lnTo>
                  <a:lnTo>
                    <a:pt x="126" y="176"/>
                  </a:lnTo>
                  <a:lnTo>
                    <a:pt x="124" y="176"/>
                  </a:lnTo>
                  <a:lnTo>
                    <a:pt x="122" y="174"/>
                  </a:lnTo>
                  <a:lnTo>
                    <a:pt x="120" y="174"/>
                  </a:lnTo>
                  <a:lnTo>
                    <a:pt x="120" y="176"/>
                  </a:lnTo>
                  <a:lnTo>
                    <a:pt x="120" y="186"/>
                  </a:lnTo>
                  <a:lnTo>
                    <a:pt x="120" y="186"/>
                  </a:lnTo>
                  <a:lnTo>
                    <a:pt x="122" y="188"/>
                  </a:lnTo>
                  <a:lnTo>
                    <a:pt x="124" y="194"/>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56" name="Freeform 514"/>
            <p:cNvSpPr/>
            <p:nvPr/>
          </p:nvSpPr>
          <p:spPr bwMode="gray">
            <a:xfrm>
              <a:off x="7366884" y="4680077"/>
              <a:ext cx="148112" cy="155413"/>
            </a:xfrm>
            <a:custGeom>
              <a:avLst/>
              <a:gdLst>
                <a:gd name="T0" fmla="*/ 10 w 80"/>
                <a:gd name="T1" fmla="*/ 80 h 84"/>
                <a:gd name="T2" fmla="*/ 10 w 80"/>
                <a:gd name="T3" fmla="*/ 74 h 84"/>
                <a:gd name="T4" fmla="*/ 6 w 80"/>
                <a:gd name="T5" fmla="*/ 74 h 84"/>
                <a:gd name="T6" fmla="*/ 4 w 80"/>
                <a:gd name="T7" fmla="*/ 72 h 84"/>
                <a:gd name="T8" fmla="*/ 2 w 80"/>
                <a:gd name="T9" fmla="*/ 70 h 84"/>
                <a:gd name="T10" fmla="*/ 0 w 80"/>
                <a:gd name="T11" fmla="*/ 68 h 84"/>
                <a:gd name="T12" fmla="*/ 0 w 80"/>
                <a:gd name="T13" fmla="*/ 66 h 84"/>
                <a:gd name="T14" fmla="*/ 6 w 80"/>
                <a:gd name="T15" fmla="*/ 54 h 84"/>
                <a:gd name="T16" fmla="*/ 14 w 80"/>
                <a:gd name="T17" fmla="*/ 44 h 84"/>
                <a:gd name="T18" fmla="*/ 24 w 80"/>
                <a:gd name="T19" fmla="*/ 36 h 84"/>
                <a:gd name="T20" fmla="*/ 28 w 80"/>
                <a:gd name="T21" fmla="*/ 34 h 84"/>
                <a:gd name="T22" fmla="*/ 30 w 80"/>
                <a:gd name="T23" fmla="*/ 22 h 84"/>
                <a:gd name="T24" fmla="*/ 32 w 80"/>
                <a:gd name="T25" fmla="*/ 20 h 84"/>
                <a:gd name="T26" fmla="*/ 34 w 80"/>
                <a:gd name="T27" fmla="*/ 18 h 84"/>
                <a:gd name="T28" fmla="*/ 36 w 80"/>
                <a:gd name="T29" fmla="*/ 18 h 84"/>
                <a:gd name="T30" fmla="*/ 38 w 80"/>
                <a:gd name="T31" fmla="*/ 16 h 84"/>
                <a:gd name="T32" fmla="*/ 38 w 80"/>
                <a:gd name="T33" fmla="*/ 12 h 84"/>
                <a:gd name="T34" fmla="*/ 38 w 80"/>
                <a:gd name="T35" fmla="*/ 8 h 84"/>
                <a:gd name="T36" fmla="*/ 38 w 80"/>
                <a:gd name="T37" fmla="*/ 6 h 84"/>
                <a:gd name="T38" fmla="*/ 40 w 80"/>
                <a:gd name="T39" fmla="*/ 2 h 84"/>
                <a:gd name="T40" fmla="*/ 40 w 80"/>
                <a:gd name="T41" fmla="*/ 0 h 84"/>
                <a:gd name="T42" fmla="*/ 42 w 80"/>
                <a:gd name="T43" fmla="*/ 0 h 84"/>
                <a:gd name="T44" fmla="*/ 44 w 80"/>
                <a:gd name="T45" fmla="*/ 0 h 84"/>
                <a:gd name="T46" fmla="*/ 50 w 80"/>
                <a:gd name="T47" fmla="*/ 2 h 84"/>
                <a:gd name="T48" fmla="*/ 54 w 80"/>
                <a:gd name="T49" fmla="*/ 2 h 84"/>
                <a:gd name="T50" fmla="*/ 60 w 80"/>
                <a:gd name="T51" fmla="*/ 4 h 84"/>
                <a:gd name="T52" fmla="*/ 66 w 80"/>
                <a:gd name="T53" fmla="*/ 6 h 84"/>
                <a:gd name="T54" fmla="*/ 66 w 80"/>
                <a:gd name="T55" fmla="*/ 6 h 84"/>
                <a:gd name="T56" fmla="*/ 66 w 80"/>
                <a:gd name="T57" fmla="*/ 6 h 84"/>
                <a:gd name="T58" fmla="*/ 66 w 80"/>
                <a:gd name="T59" fmla="*/ 6 h 84"/>
                <a:gd name="T60" fmla="*/ 68 w 80"/>
                <a:gd name="T61" fmla="*/ 6 h 84"/>
                <a:gd name="T62" fmla="*/ 70 w 80"/>
                <a:gd name="T63" fmla="*/ 10 h 84"/>
                <a:gd name="T64" fmla="*/ 74 w 80"/>
                <a:gd name="T65" fmla="*/ 12 h 84"/>
                <a:gd name="T66" fmla="*/ 78 w 80"/>
                <a:gd name="T67" fmla="*/ 16 h 84"/>
                <a:gd name="T68" fmla="*/ 78 w 80"/>
                <a:gd name="T69" fmla="*/ 18 h 84"/>
                <a:gd name="T70" fmla="*/ 78 w 80"/>
                <a:gd name="T71" fmla="*/ 20 h 84"/>
                <a:gd name="T72" fmla="*/ 78 w 80"/>
                <a:gd name="T73" fmla="*/ 24 h 84"/>
                <a:gd name="T74" fmla="*/ 80 w 80"/>
                <a:gd name="T75" fmla="*/ 26 h 84"/>
                <a:gd name="T76" fmla="*/ 80 w 80"/>
                <a:gd name="T77" fmla="*/ 30 h 84"/>
                <a:gd name="T78" fmla="*/ 78 w 80"/>
                <a:gd name="T79" fmla="*/ 34 h 84"/>
                <a:gd name="T80" fmla="*/ 74 w 80"/>
                <a:gd name="T81" fmla="*/ 44 h 84"/>
                <a:gd name="T82" fmla="*/ 66 w 80"/>
                <a:gd name="T83" fmla="*/ 52 h 84"/>
                <a:gd name="T84" fmla="*/ 56 w 80"/>
                <a:gd name="T85" fmla="*/ 60 h 84"/>
                <a:gd name="T86" fmla="*/ 44 w 80"/>
                <a:gd name="T87" fmla="*/ 64 h 84"/>
                <a:gd name="T88" fmla="*/ 42 w 80"/>
                <a:gd name="T89" fmla="*/ 64 h 84"/>
                <a:gd name="T90" fmla="*/ 42 w 80"/>
                <a:gd name="T91" fmla="*/ 64 h 84"/>
                <a:gd name="T92" fmla="*/ 40 w 80"/>
                <a:gd name="T93" fmla="*/ 66 h 84"/>
                <a:gd name="T94" fmla="*/ 38 w 80"/>
                <a:gd name="T95" fmla="*/ 70 h 84"/>
                <a:gd name="T96" fmla="*/ 38 w 80"/>
                <a:gd name="T97" fmla="*/ 70 h 84"/>
                <a:gd name="T98" fmla="*/ 36 w 80"/>
                <a:gd name="T99" fmla="*/ 72 h 84"/>
                <a:gd name="T100" fmla="*/ 36 w 80"/>
                <a:gd name="T101" fmla="*/ 76 h 84"/>
                <a:gd name="T102" fmla="*/ 34 w 80"/>
                <a:gd name="T103" fmla="*/ 78 h 84"/>
                <a:gd name="T104" fmla="*/ 32 w 80"/>
                <a:gd name="T105" fmla="*/ 80 h 84"/>
                <a:gd name="T106" fmla="*/ 32 w 80"/>
                <a:gd name="T107" fmla="*/ 80 h 84"/>
                <a:gd name="T108" fmla="*/ 32 w 80"/>
                <a:gd name="T109" fmla="*/ 82 h 84"/>
                <a:gd name="T110" fmla="*/ 30 w 80"/>
                <a:gd name="T111" fmla="*/ 84 h 84"/>
                <a:gd name="T112" fmla="*/ 26 w 80"/>
                <a:gd name="T113" fmla="*/ 84 h 84"/>
                <a:gd name="T114" fmla="*/ 24 w 80"/>
                <a:gd name="T115" fmla="*/ 84 h 84"/>
                <a:gd name="T116" fmla="*/ 22 w 80"/>
                <a:gd name="T117" fmla="*/ 82 h 84"/>
                <a:gd name="T118" fmla="*/ 12 w 80"/>
                <a:gd name="T119" fmla="*/ 82 h 84"/>
                <a:gd name="T120" fmla="*/ 10 w 80"/>
                <a:gd name="T121" fmla="*/ 8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0" h="84">
                  <a:moveTo>
                    <a:pt x="10" y="80"/>
                  </a:moveTo>
                  <a:lnTo>
                    <a:pt x="10" y="74"/>
                  </a:lnTo>
                  <a:lnTo>
                    <a:pt x="6" y="74"/>
                  </a:lnTo>
                  <a:lnTo>
                    <a:pt x="4" y="72"/>
                  </a:lnTo>
                  <a:lnTo>
                    <a:pt x="2" y="70"/>
                  </a:lnTo>
                  <a:lnTo>
                    <a:pt x="0" y="68"/>
                  </a:lnTo>
                  <a:lnTo>
                    <a:pt x="0" y="66"/>
                  </a:lnTo>
                  <a:lnTo>
                    <a:pt x="6" y="54"/>
                  </a:lnTo>
                  <a:lnTo>
                    <a:pt x="14" y="44"/>
                  </a:lnTo>
                  <a:lnTo>
                    <a:pt x="24" y="36"/>
                  </a:lnTo>
                  <a:lnTo>
                    <a:pt x="28" y="34"/>
                  </a:lnTo>
                  <a:lnTo>
                    <a:pt x="30" y="22"/>
                  </a:lnTo>
                  <a:lnTo>
                    <a:pt x="32" y="20"/>
                  </a:lnTo>
                  <a:lnTo>
                    <a:pt x="34" y="18"/>
                  </a:lnTo>
                  <a:lnTo>
                    <a:pt x="36" y="18"/>
                  </a:lnTo>
                  <a:lnTo>
                    <a:pt x="38" y="16"/>
                  </a:lnTo>
                  <a:lnTo>
                    <a:pt x="38" y="12"/>
                  </a:lnTo>
                  <a:lnTo>
                    <a:pt x="38" y="8"/>
                  </a:lnTo>
                  <a:lnTo>
                    <a:pt x="38" y="6"/>
                  </a:lnTo>
                  <a:lnTo>
                    <a:pt x="40" y="2"/>
                  </a:lnTo>
                  <a:lnTo>
                    <a:pt x="40" y="0"/>
                  </a:lnTo>
                  <a:lnTo>
                    <a:pt x="42" y="0"/>
                  </a:lnTo>
                  <a:lnTo>
                    <a:pt x="44" y="0"/>
                  </a:lnTo>
                  <a:lnTo>
                    <a:pt x="50" y="2"/>
                  </a:lnTo>
                  <a:lnTo>
                    <a:pt x="54" y="2"/>
                  </a:lnTo>
                  <a:lnTo>
                    <a:pt x="60" y="4"/>
                  </a:lnTo>
                  <a:lnTo>
                    <a:pt x="66" y="6"/>
                  </a:lnTo>
                  <a:lnTo>
                    <a:pt x="66" y="6"/>
                  </a:lnTo>
                  <a:lnTo>
                    <a:pt x="66" y="6"/>
                  </a:lnTo>
                  <a:lnTo>
                    <a:pt x="66" y="6"/>
                  </a:lnTo>
                  <a:lnTo>
                    <a:pt x="68" y="6"/>
                  </a:lnTo>
                  <a:lnTo>
                    <a:pt x="70" y="10"/>
                  </a:lnTo>
                  <a:lnTo>
                    <a:pt x="74" y="12"/>
                  </a:lnTo>
                  <a:lnTo>
                    <a:pt x="78" y="16"/>
                  </a:lnTo>
                  <a:lnTo>
                    <a:pt x="78" y="18"/>
                  </a:lnTo>
                  <a:lnTo>
                    <a:pt x="78" y="20"/>
                  </a:lnTo>
                  <a:lnTo>
                    <a:pt x="78" y="24"/>
                  </a:lnTo>
                  <a:lnTo>
                    <a:pt x="80" y="26"/>
                  </a:lnTo>
                  <a:lnTo>
                    <a:pt x="80" y="30"/>
                  </a:lnTo>
                  <a:lnTo>
                    <a:pt x="78" y="34"/>
                  </a:lnTo>
                  <a:lnTo>
                    <a:pt x="74" y="44"/>
                  </a:lnTo>
                  <a:lnTo>
                    <a:pt x="66" y="52"/>
                  </a:lnTo>
                  <a:lnTo>
                    <a:pt x="56" y="60"/>
                  </a:lnTo>
                  <a:lnTo>
                    <a:pt x="44" y="64"/>
                  </a:lnTo>
                  <a:lnTo>
                    <a:pt x="42" y="64"/>
                  </a:lnTo>
                  <a:lnTo>
                    <a:pt x="42" y="64"/>
                  </a:lnTo>
                  <a:lnTo>
                    <a:pt x="40" y="66"/>
                  </a:lnTo>
                  <a:lnTo>
                    <a:pt x="38" y="70"/>
                  </a:lnTo>
                  <a:lnTo>
                    <a:pt x="38" y="70"/>
                  </a:lnTo>
                  <a:lnTo>
                    <a:pt x="36" y="72"/>
                  </a:lnTo>
                  <a:lnTo>
                    <a:pt x="36" y="76"/>
                  </a:lnTo>
                  <a:lnTo>
                    <a:pt x="34" y="78"/>
                  </a:lnTo>
                  <a:lnTo>
                    <a:pt x="32" y="80"/>
                  </a:lnTo>
                  <a:lnTo>
                    <a:pt x="32" y="80"/>
                  </a:lnTo>
                  <a:lnTo>
                    <a:pt x="32" y="82"/>
                  </a:lnTo>
                  <a:lnTo>
                    <a:pt x="30" y="84"/>
                  </a:lnTo>
                  <a:lnTo>
                    <a:pt x="26" y="84"/>
                  </a:lnTo>
                  <a:lnTo>
                    <a:pt x="24" y="84"/>
                  </a:lnTo>
                  <a:lnTo>
                    <a:pt x="22" y="82"/>
                  </a:lnTo>
                  <a:lnTo>
                    <a:pt x="12" y="82"/>
                  </a:lnTo>
                  <a:lnTo>
                    <a:pt x="10" y="8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57" name="Freeform 515"/>
            <p:cNvSpPr/>
            <p:nvPr/>
          </p:nvSpPr>
          <p:spPr bwMode="gray">
            <a:xfrm>
              <a:off x="7570538" y="5309128"/>
              <a:ext cx="496174" cy="1221099"/>
            </a:xfrm>
            <a:custGeom>
              <a:avLst/>
              <a:gdLst>
                <a:gd name="T0" fmla="*/ 82 w 268"/>
                <a:gd name="T1" fmla="*/ 28 h 660"/>
                <a:gd name="T2" fmla="*/ 78 w 268"/>
                <a:gd name="T3" fmla="*/ 38 h 660"/>
                <a:gd name="T4" fmla="*/ 68 w 268"/>
                <a:gd name="T5" fmla="*/ 58 h 660"/>
                <a:gd name="T6" fmla="*/ 52 w 268"/>
                <a:gd name="T7" fmla="*/ 90 h 660"/>
                <a:gd name="T8" fmla="*/ 46 w 268"/>
                <a:gd name="T9" fmla="*/ 126 h 660"/>
                <a:gd name="T10" fmla="*/ 44 w 268"/>
                <a:gd name="T11" fmla="*/ 238 h 660"/>
                <a:gd name="T12" fmla="*/ 32 w 268"/>
                <a:gd name="T13" fmla="*/ 256 h 660"/>
                <a:gd name="T14" fmla="*/ 22 w 268"/>
                <a:gd name="T15" fmla="*/ 282 h 660"/>
                <a:gd name="T16" fmla="*/ 24 w 268"/>
                <a:gd name="T17" fmla="*/ 310 h 660"/>
                <a:gd name="T18" fmla="*/ 20 w 268"/>
                <a:gd name="T19" fmla="*/ 332 h 660"/>
                <a:gd name="T20" fmla="*/ 20 w 268"/>
                <a:gd name="T21" fmla="*/ 370 h 660"/>
                <a:gd name="T22" fmla="*/ 18 w 268"/>
                <a:gd name="T23" fmla="*/ 382 h 660"/>
                <a:gd name="T24" fmla="*/ 22 w 268"/>
                <a:gd name="T25" fmla="*/ 390 h 660"/>
                <a:gd name="T26" fmla="*/ 20 w 268"/>
                <a:gd name="T27" fmla="*/ 428 h 660"/>
                <a:gd name="T28" fmla="*/ 10 w 268"/>
                <a:gd name="T29" fmla="*/ 438 h 660"/>
                <a:gd name="T30" fmla="*/ 2 w 268"/>
                <a:gd name="T31" fmla="*/ 466 h 660"/>
                <a:gd name="T32" fmla="*/ 2 w 268"/>
                <a:gd name="T33" fmla="*/ 530 h 660"/>
                <a:gd name="T34" fmla="*/ 2 w 268"/>
                <a:gd name="T35" fmla="*/ 554 h 660"/>
                <a:gd name="T36" fmla="*/ 54 w 268"/>
                <a:gd name="T37" fmla="*/ 570 h 660"/>
                <a:gd name="T38" fmla="*/ 56 w 268"/>
                <a:gd name="T39" fmla="*/ 588 h 660"/>
                <a:gd name="T40" fmla="*/ 114 w 268"/>
                <a:gd name="T41" fmla="*/ 660 h 660"/>
                <a:gd name="T42" fmla="*/ 106 w 268"/>
                <a:gd name="T43" fmla="*/ 624 h 660"/>
                <a:gd name="T44" fmla="*/ 82 w 268"/>
                <a:gd name="T45" fmla="*/ 616 h 660"/>
                <a:gd name="T46" fmla="*/ 56 w 268"/>
                <a:gd name="T47" fmla="*/ 568 h 660"/>
                <a:gd name="T48" fmla="*/ 54 w 268"/>
                <a:gd name="T49" fmla="*/ 534 h 660"/>
                <a:gd name="T50" fmla="*/ 78 w 268"/>
                <a:gd name="T51" fmla="*/ 506 h 660"/>
                <a:gd name="T52" fmla="*/ 92 w 268"/>
                <a:gd name="T53" fmla="*/ 492 h 660"/>
                <a:gd name="T54" fmla="*/ 96 w 268"/>
                <a:gd name="T55" fmla="*/ 482 h 660"/>
                <a:gd name="T56" fmla="*/ 96 w 268"/>
                <a:gd name="T57" fmla="*/ 466 h 660"/>
                <a:gd name="T58" fmla="*/ 82 w 268"/>
                <a:gd name="T59" fmla="*/ 456 h 660"/>
                <a:gd name="T60" fmla="*/ 74 w 268"/>
                <a:gd name="T61" fmla="*/ 436 h 660"/>
                <a:gd name="T62" fmla="*/ 82 w 268"/>
                <a:gd name="T63" fmla="*/ 424 h 660"/>
                <a:gd name="T64" fmla="*/ 88 w 268"/>
                <a:gd name="T65" fmla="*/ 424 h 660"/>
                <a:gd name="T66" fmla="*/ 124 w 268"/>
                <a:gd name="T67" fmla="*/ 368 h 660"/>
                <a:gd name="T68" fmla="*/ 112 w 268"/>
                <a:gd name="T69" fmla="*/ 346 h 660"/>
                <a:gd name="T70" fmla="*/ 112 w 268"/>
                <a:gd name="T71" fmla="*/ 334 h 660"/>
                <a:gd name="T72" fmla="*/ 142 w 268"/>
                <a:gd name="T73" fmla="*/ 314 h 660"/>
                <a:gd name="T74" fmla="*/ 148 w 268"/>
                <a:gd name="T75" fmla="*/ 300 h 660"/>
                <a:gd name="T76" fmla="*/ 164 w 268"/>
                <a:gd name="T77" fmla="*/ 294 h 660"/>
                <a:gd name="T78" fmla="*/ 210 w 268"/>
                <a:gd name="T79" fmla="*/ 282 h 660"/>
                <a:gd name="T80" fmla="*/ 218 w 268"/>
                <a:gd name="T81" fmla="*/ 250 h 660"/>
                <a:gd name="T82" fmla="*/ 206 w 268"/>
                <a:gd name="T83" fmla="*/ 216 h 660"/>
                <a:gd name="T84" fmla="*/ 200 w 268"/>
                <a:gd name="T85" fmla="*/ 202 h 660"/>
                <a:gd name="T86" fmla="*/ 200 w 268"/>
                <a:gd name="T87" fmla="*/ 180 h 660"/>
                <a:gd name="T88" fmla="*/ 214 w 268"/>
                <a:gd name="T89" fmla="*/ 134 h 660"/>
                <a:gd name="T90" fmla="*/ 220 w 268"/>
                <a:gd name="T91" fmla="*/ 120 h 660"/>
                <a:gd name="T92" fmla="*/ 230 w 268"/>
                <a:gd name="T93" fmla="*/ 110 h 660"/>
                <a:gd name="T94" fmla="*/ 262 w 268"/>
                <a:gd name="T95" fmla="*/ 84 h 660"/>
                <a:gd name="T96" fmla="*/ 268 w 268"/>
                <a:gd name="T97" fmla="*/ 68 h 660"/>
                <a:gd name="T98" fmla="*/ 262 w 268"/>
                <a:gd name="T99" fmla="*/ 62 h 660"/>
                <a:gd name="T100" fmla="*/ 258 w 268"/>
                <a:gd name="T101" fmla="*/ 58 h 660"/>
                <a:gd name="T102" fmla="*/ 252 w 268"/>
                <a:gd name="T103" fmla="*/ 58 h 660"/>
                <a:gd name="T104" fmla="*/ 250 w 268"/>
                <a:gd name="T105" fmla="*/ 72 h 660"/>
                <a:gd name="T106" fmla="*/ 246 w 268"/>
                <a:gd name="T107" fmla="*/ 86 h 660"/>
                <a:gd name="T108" fmla="*/ 176 w 268"/>
                <a:gd name="T109" fmla="*/ 34 h 660"/>
                <a:gd name="T110" fmla="*/ 146 w 268"/>
                <a:gd name="T111" fmla="*/ 18 h 660"/>
                <a:gd name="T112" fmla="*/ 144 w 268"/>
                <a:gd name="T113" fmla="*/ 6 h 660"/>
                <a:gd name="T114" fmla="*/ 138 w 268"/>
                <a:gd name="T115" fmla="*/ 2 h 660"/>
                <a:gd name="T116" fmla="*/ 120 w 268"/>
                <a:gd name="T117" fmla="*/ 16 h 660"/>
                <a:gd name="T118" fmla="*/ 118 w 268"/>
                <a:gd name="T119" fmla="*/ 8 h 660"/>
                <a:gd name="T120" fmla="*/ 94 w 268"/>
                <a:gd name="T121" fmla="*/ 0 h 660"/>
                <a:gd name="T122" fmla="*/ 86 w 268"/>
                <a:gd name="T123" fmla="*/ 14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8" h="660">
                  <a:moveTo>
                    <a:pt x="82" y="18"/>
                  </a:moveTo>
                  <a:lnTo>
                    <a:pt x="82" y="20"/>
                  </a:lnTo>
                  <a:lnTo>
                    <a:pt x="82" y="22"/>
                  </a:lnTo>
                  <a:lnTo>
                    <a:pt x="82" y="28"/>
                  </a:lnTo>
                  <a:lnTo>
                    <a:pt x="82" y="32"/>
                  </a:lnTo>
                  <a:lnTo>
                    <a:pt x="82" y="36"/>
                  </a:lnTo>
                  <a:lnTo>
                    <a:pt x="80" y="36"/>
                  </a:lnTo>
                  <a:lnTo>
                    <a:pt x="78" y="38"/>
                  </a:lnTo>
                  <a:lnTo>
                    <a:pt x="76" y="40"/>
                  </a:lnTo>
                  <a:lnTo>
                    <a:pt x="72" y="44"/>
                  </a:lnTo>
                  <a:lnTo>
                    <a:pt x="70" y="50"/>
                  </a:lnTo>
                  <a:lnTo>
                    <a:pt x="68" y="58"/>
                  </a:lnTo>
                  <a:lnTo>
                    <a:pt x="66" y="62"/>
                  </a:lnTo>
                  <a:lnTo>
                    <a:pt x="62" y="70"/>
                  </a:lnTo>
                  <a:lnTo>
                    <a:pt x="56" y="80"/>
                  </a:lnTo>
                  <a:lnTo>
                    <a:pt x="52" y="90"/>
                  </a:lnTo>
                  <a:lnTo>
                    <a:pt x="50" y="98"/>
                  </a:lnTo>
                  <a:lnTo>
                    <a:pt x="48" y="104"/>
                  </a:lnTo>
                  <a:lnTo>
                    <a:pt x="48" y="112"/>
                  </a:lnTo>
                  <a:lnTo>
                    <a:pt x="46" y="126"/>
                  </a:lnTo>
                  <a:lnTo>
                    <a:pt x="48" y="144"/>
                  </a:lnTo>
                  <a:lnTo>
                    <a:pt x="46" y="234"/>
                  </a:lnTo>
                  <a:lnTo>
                    <a:pt x="46" y="236"/>
                  </a:lnTo>
                  <a:lnTo>
                    <a:pt x="44" y="238"/>
                  </a:lnTo>
                  <a:lnTo>
                    <a:pt x="40" y="242"/>
                  </a:lnTo>
                  <a:lnTo>
                    <a:pt x="38" y="246"/>
                  </a:lnTo>
                  <a:lnTo>
                    <a:pt x="34" y="250"/>
                  </a:lnTo>
                  <a:lnTo>
                    <a:pt x="32" y="256"/>
                  </a:lnTo>
                  <a:lnTo>
                    <a:pt x="30" y="260"/>
                  </a:lnTo>
                  <a:lnTo>
                    <a:pt x="28" y="262"/>
                  </a:lnTo>
                  <a:lnTo>
                    <a:pt x="24" y="280"/>
                  </a:lnTo>
                  <a:lnTo>
                    <a:pt x="22" y="282"/>
                  </a:lnTo>
                  <a:lnTo>
                    <a:pt x="22" y="284"/>
                  </a:lnTo>
                  <a:lnTo>
                    <a:pt x="24" y="292"/>
                  </a:lnTo>
                  <a:lnTo>
                    <a:pt x="22" y="302"/>
                  </a:lnTo>
                  <a:lnTo>
                    <a:pt x="24" y="310"/>
                  </a:lnTo>
                  <a:lnTo>
                    <a:pt x="22" y="322"/>
                  </a:lnTo>
                  <a:lnTo>
                    <a:pt x="18" y="324"/>
                  </a:lnTo>
                  <a:lnTo>
                    <a:pt x="18" y="332"/>
                  </a:lnTo>
                  <a:lnTo>
                    <a:pt x="20" y="332"/>
                  </a:lnTo>
                  <a:lnTo>
                    <a:pt x="20" y="336"/>
                  </a:lnTo>
                  <a:lnTo>
                    <a:pt x="20" y="348"/>
                  </a:lnTo>
                  <a:lnTo>
                    <a:pt x="20" y="360"/>
                  </a:lnTo>
                  <a:lnTo>
                    <a:pt x="20" y="370"/>
                  </a:lnTo>
                  <a:lnTo>
                    <a:pt x="20" y="374"/>
                  </a:lnTo>
                  <a:lnTo>
                    <a:pt x="18" y="378"/>
                  </a:lnTo>
                  <a:lnTo>
                    <a:pt x="18" y="380"/>
                  </a:lnTo>
                  <a:lnTo>
                    <a:pt x="18" y="382"/>
                  </a:lnTo>
                  <a:lnTo>
                    <a:pt x="18" y="384"/>
                  </a:lnTo>
                  <a:lnTo>
                    <a:pt x="20" y="386"/>
                  </a:lnTo>
                  <a:lnTo>
                    <a:pt x="20" y="388"/>
                  </a:lnTo>
                  <a:lnTo>
                    <a:pt x="22" y="390"/>
                  </a:lnTo>
                  <a:lnTo>
                    <a:pt x="22" y="396"/>
                  </a:lnTo>
                  <a:lnTo>
                    <a:pt x="22" y="408"/>
                  </a:lnTo>
                  <a:lnTo>
                    <a:pt x="22" y="420"/>
                  </a:lnTo>
                  <a:lnTo>
                    <a:pt x="20" y="428"/>
                  </a:lnTo>
                  <a:lnTo>
                    <a:pt x="20" y="430"/>
                  </a:lnTo>
                  <a:lnTo>
                    <a:pt x="16" y="432"/>
                  </a:lnTo>
                  <a:lnTo>
                    <a:pt x="14" y="434"/>
                  </a:lnTo>
                  <a:lnTo>
                    <a:pt x="10" y="438"/>
                  </a:lnTo>
                  <a:lnTo>
                    <a:pt x="6" y="442"/>
                  </a:lnTo>
                  <a:lnTo>
                    <a:pt x="4" y="446"/>
                  </a:lnTo>
                  <a:lnTo>
                    <a:pt x="2" y="452"/>
                  </a:lnTo>
                  <a:lnTo>
                    <a:pt x="2" y="466"/>
                  </a:lnTo>
                  <a:lnTo>
                    <a:pt x="2" y="486"/>
                  </a:lnTo>
                  <a:lnTo>
                    <a:pt x="2" y="506"/>
                  </a:lnTo>
                  <a:lnTo>
                    <a:pt x="2" y="524"/>
                  </a:lnTo>
                  <a:lnTo>
                    <a:pt x="2" y="530"/>
                  </a:lnTo>
                  <a:lnTo>
                    <a:pt x="0" y="532"/>
                  </a:lnTo>
                  <a:lnTo>
                    <a:pt x="0" y="536"/>
                  </a:lnTo>
                  <a:lnTo>
                    <a:pt x="2" y="542"/>
                  </a:lnTo>
                  <a:lnTo>
                    <a:pt x="2" y="554"/>
                  </a:lnTo>
                  <a:lnTo>
                    <a:pt x="14" y="568"/>
                  </a:lnTo>
                  <a:lnTo>
                    <a:pt x="52" y="568"/>
                  </a:lnTo>
                  <a:lnTo>
                    <a:pt x="54" y="568"/>
                  </a:lnTo>
                  <a:lnTo>
                    <a:pt x="54" y="570"/>
                  </a:lnTo>
                  <a:lnTo>
                    <a:pt x="54" y="572"/>
                  </a:lnTo>
                  <a:lnTo>
                    <a:pt x="54" y="574"/>
                  </a:lnTo>
                  <a:lnTo>
                    <a:pt x="54" y="580"/>
                  </a:lnTo>
                  <a:lnTo>
                    <a:pt x="56" y="588"/>
                  </a:lnTo>
                  <a:lnTo>
                    <a:pt x="56" y="612"/>
                  </a:lnTo>
                  <a:lnTo>
                    <a:pt x="60" y="638"/>
                  </a:lnTo>
                  <a:lnTo>
                    <a:pt x="100" y="640"/>
                  </a:lnTo>
                  <a:lnTo>
                    <a:pt x="114" y="660"/>
                  </a:lnTo>
                  <a:lnTo>
                    <a:pt x="116" y="654"/>
                  </a:lnTo>
                  <a:lnTo>
                    <a:pt x="118" y="648"/>
                  </a:lnTo>
                  <a:lnTo>
                    <a:pt x="118" y="638"/>
                  </a:lnTo>
                  <a:lnTo>
                    <a:pt x="106" y="624"/>
                  </a:lnTo>
                  <a:lnTo>
                    <a:pt x="94" y="614"/>
                  </a:lnTo>
                  <a:lnTo>
                    <a:pt x="92" y="616"/>
                  </a:lnTo>
                  <a:lnTo>
                    <a:pt x="88" y="616"/>
                  </a:lnTo>
                  <a:lnTo>
                    <a:pt x="82" y="616"/>
                  </a:lnTo>
                  <a:lnTo>
                    <a:pt x="74" y="612"/>
                  </a:lnTo>
                  <a:lnTo>
                    <a:pt x="66" y="604"/>
                  </a:lnTo>
                  <a:lnTo>
                    <a:pt x="60" y="590"/>
                  </a:lnTo>
                  <a:lnTo>
                    <a:pt x="56" y="568"/>
                  </a:lnTo>
                  <a:lnTo>
                    <a:pt x="56" y="564"/>
                  </a:lnTo>
                  <a:lnTo>
                    <a:pt x="54" y="554"/>
                  </a:lnTo>
                  <a:lnTo>
                    <a:pt x="52" y="544"/>
                  </a:lnTo>
                  <a:lnTo>
                    <a:pt x="54" y="534"/>
                  </a:lnTo>
                  <a:lnTo>
                    <a:pt x="62" y="526"/>
                  </a:lnTo>
                  <a:lnTo>
                    <a:pt x="74" y="508"/>
                  </a:lnTo>
                  <a:lnTo>
                    <a:pt x="74" y="508"/>
                  </a:lnTo>
                  <a:lnTo>
                    <a:pt x="78" y="506"/>
                  </a:lnTo>
                  <a:lnTo>
                    <a:pt x="80" y="502"/>
                  </a:lnTo>
                  <a:lnTo>
                    <a:pt x="84" y="500"/>
                  </a:lnTo>
                  <a:lnTo>
                    <a:pt x="88" y="496"/>
                  </a:lnTo>
                  <a:lnTo>
                    <a:pt x="92" y="492"/>
                  </a:lnTo>
                  <a:lnTo>
                    <a:pt x="94" y="490"/>
                  </a:lnTo>
                  <a:lnTo>
                    <a:pt x="94" y="486"/>
                  </a:lnTo>
                  <a:lnTo>
                    <a:pt x="94" y="484"/>
                  </a:lnTo>
                  <a:lnTo>
                    <a:pt x="96" y="482"/>
                  </a:lnTo>
                  <a:lnTo>
                    <a:pt x="96" y="478"/>
                  </a:lnTo>
                  <a:lnTo>
                    <a:pt x="96" y="474"/>
                  </a:lnTo>
                  <a:lnTo>
                    <a:pt x="96" y="470"/>
                  </a:lnTo>
                  <a:lnTo>
                    <a:pt x="96" y="466"/>
                  </a:lnTo>
                  <a:lnTo>
                    <a:pt x="94" y="462"/>
                  </a:lnTo>
                  <a:lnTo>
                    <a:pt x="90" y="460"/>
                  </a:lnTo>
                  <a:lnTo>
                    <a:pt x="86" y="458"/>
                  </a:lnTo>
                  <a:lnTo>
                    <a:pt x="82" y="456"/>
                  </a:lnTo>
                  <a:lnTo>
                    <a:pt x="78" y="452"/>
                  </a:lnTo>
                  <a:lnTo>
                    <a:pt x="76" y="448"/>
                  </a:lnTo>
                  <a:lnTo>
                    <a:pt x="74" y="444"/>
                  </a:lnTo>
                  <a:lnTo>
                    <a:pt x="74" y="436"/>
                  </a:lnTo>
                  <a:lnTo>
                    <a:pt x="74" y="432"/>
                  </a:lnTo>
                  <a:lnTo>
                    <a:pt x="76" y="428"/>
                  </a:lnTo>
                  <a:lnTo>
                    <a:pt x="78" y="426"/>
                  </a:lnTo>
                  <a:lnTo>
                    <a:pt x="82" y="424"/>
                  </a:lnTo>
                  <a:lnTo>
                    <a:pt x="84" y="424"/>
                  </a:lnTo>
                  <a:lnTo>
                    <a:pt x="86" y="424"/>
                  </a:lnTo>
                  <a:lnTo>
                    <a:pt x="88" y="424"/>
                  </a:lnTo>
                  <a:lnTo>
                    <a:pt x="88" y="424"/>
                  </a:lnTo>
                  <a:lnTo>
                    <a:pt x="104" y="402"/>
                  </a:lnTo>
                  <a:lnTo>
                    <a:pt x="112" y="382"/>
                  </a:lnTo>
                  <a:lnTo>
                    <a:pt x="112" y="370"/>
                  </a:lnTo>
                  <a:lnTo>
                    <a:pt x="124" y="368"/>
                  </a:lnTo>
                  <a:lnTo>
                    <a:pt x="124" y="354"/>
                  </a:lnTo>
                  <a:lnTo>
                    <a:pt x="112" y="348"/>
                  </a:lnTo>
                  <a:lnTo>
                    <a:pt x="112" y="348"/>
                  </a:lnTo>
                  <a:lnTo>
                    <a:pt x="112" y="346"/>
                  </a:lnTo>
                  <a:lnTo>
                    <a:pt x="110" y="344"/>
                  </a:lnTo>
                  <a:lnTo>
                    <a:pt x="110" y="340"/>
                  </a:lnTo>
                  <a:lnTo>
                    <a:pt x="110" y="336"/>
                  </a:lnTo>
                  <a:lnTo>
                    <a:pt x="112" y="334"/>
                  </a:lnTo>
                  <a:lnTo>
                    <a:pt x="114" y="332"/>
                  </a:lnTo>
                  <a:lnTo>
                    <a:pt x="118" y="332"/>
                  </a:lnTo>
                  <a:lnTo>
                    <a:pt x="138" y="334"/>
                  </a:lnTo>
                  <a:lnTo>
                    <a:pt x="142" y="314"/>
                  </a:lnTo>
                  <a:lnTo>
                    <a:pt x="142" y="312"/>
                  </a:lnTo>
                  <a:lnTo>
                    <a:pt x="144" y="310"/>
                  </a:lnTo>
                  <a:lnTo>
                    <a:pt x="144" y="306"/>
                  </a:lnTo>
                  <a:lnTo>
                    <a:pt x="148" y="300"/>
                  </a:lnTo>
                  <a:lnTo>
                    <a:pt x="150" y="296"/>
                  </a:lnTo>
                  <a:lnTo>
                    <a:pt x="154" y="294"/>
                  </a:lnTo>
                  <a:lnTo>
                    <a:pt x="160" y="292"/>
                  </a:lnTo>
                  <a:lnTo>
                    <a:pt x="164" y="294"/>
                  </a:lnTo>
                  <a:lnTo>
                    <a:pt x="172" y="294"/>
                  </a:lnTo>
                  <a:lnTo>
                    <a:pt x="184" y="294"/>
                  </a:lnTo>
                  <a:lnTo>
                    <a:pt x="198" y="290"/>
                  </a:lnTo>
                  <a:lnTo>
                    <a:pt x="210" y="282"/>
                  </a:lnTo>
                  <a:lnTo>
                    <a:pt x="218" y="266"/>
                  </a:lnTo>
                  <a:lnTo>
                    <a:pt x="220" y="262"/>
                  </a:lnTo>
                  <a:lnTo>
                    <a:pt x="220" y="256"/>
                  </a:lnTo>
                  <a:lnTo>
                    <a:pt x="218" y="250"/>
                  </a:lnTo>
                  <a:lnTo>
                    <a:pt x="216" y="242"/>
                  </a:lnTo>
                  <a:lnTo>
                    <a:pt x="214" y="234"/>
                  </a:lnTo>
                  <a:lnTo>
                    <a:pt x="208" y="218"/>
                  </a:lnTo>
                  <a:lnTo>
                    <a:pt x="206" y="216"/>
                  </a:lnTo>
                  <a:lnTo>
                    <a:pt x="206" y="214"/>
                  </a:lnTo>
                  <a:lnTo>
                    <a:pt x="204" y="210"/>
                  </a:lnTo>
                  <a:lnTo>
                    <a:pt x="202" y="206"/>
                  </a:lnTo>
                  <a:lnTo>
                    <a:pt x="200" y="202"/>
                  </a:lnTo>
                  <a:lnTo>
                    <a:pt x="200" y="196"/>
                  </a:lnTo>
                  <a:lnTo>
                    <a:pt x="202" y="194"/>
                  </a:lnTo>
                  <a:lnTo>
                    <a:pt x="202" y="190"/>
                  </a:lnTo>
                  <a:lnTo>
                    <a:pt x="200" y="180"/>
                  </a:lnTo>
                  <a:lnTo>
                    <a:pt x="200" y="168"/>
                  </a:lnTo>
                  <a:lnTo>
                    <a:pt x="200" y="158"/>
                  </a:lnTo>
                  <a:lnTo>
                    <a:pt x="202" y="152"/>
                  </a:lnTo>
                  <a:lnTo>
                    <a:pt x="214" y="134"/>
                  </a:lnTo>
                  <a:lnTo>
                    <a:pt x="214" y="132"/>
                  </a:lnTo>
                  <a:lnTo>
                    <a:pt x="214" y="128"/>
                  </a:lnTo>
                  <a:lnTo>
                    <a:pt x="218" y="124"/>
                  </a:lnTo>
                  <a:lnTo>
                    <a:pt x="220" y="120"/>
                  </a:lnTo>
                  <a:lnTo>
                    <a:pt x="224" y="116"/>
                  </a:lnTo>
                  <a:lnTo>
                    <a:pt x="228" y="112"/>
                  </a:lnTo>
                  <a:lnTo>
                    <a:pt x="230" y="110"/>
                  </a:lnTo>
                  <a:lnTo>
                    <a:pt x="230" y="110"/>
                  </a:lnTo>
                  <a:lnTo>
                    <a:pt x="238" y="104"/>
                  </a:lnTo>
                  <a:lnTo>
                    <a:pt x="246" y="98"/>
                  </a:lnTo>
                  <a:lnTo>
                    <a:pt x="254" y="90"/>
                  </a:lnTo>
                  <a:lnTo>
                    <a:pt x="262" y="84"/>
                  </a:lnTo>
                  <a:lnTo>
                    <a:pt x="264" y="82"/>
                  </a:lnTo>
                  <a:lnTo>
                    <a:pt x="266" y="76"/>
                  </a:lnTo>
                  <a:lnTo>
                    <a:pt x="268" y="72"/>
                  </a:lnTo>
                  <a:lnTo>
                    <a:pt x="268" y="68"/>
                  </a:lnTo>
                  <a:lnTo>
                    <a:pt x="268" y="64"/>
                  </a:lnTo>
                  <a:lnTo>
                    <a:pt x="266" y="62"/>
                  </a:lnTo>
                  <a:lnTo>
                    <a:pt x="264" y="62"/>
                  </a:lnTo>
                  <a:lnTo>
                    <a:pt x="262" y="62"/>
                  </a:lnTo>
                  <a:lnTo>
                    <a:pt x="262" y="60"/>
                  </a:lnTo>
                  <a:lnTo>
                    <a:pt x="260" y="60"/>
                  </a:lnTo>
                  <a:lnTo>
                    <a:pt x="258" y="60"/>
                  </a:lnTo>
                  <a:lnTo>
                    <a:pt x="258" y="58"/>
                  </a:lnTo>
                  <a:lnTo>
                    <a:pt x="258" y="58"/>
                  </a:lnTo>
                  <a:lnTo>
                    <a:pt x="258" y="56"/>
                  </a:lnTo>
                  <a:lnTo>
                    <a:pt x="260" y="56"/>
                  </a:lnTo>
                  <a:lnTo>
                    <a:pt x="252" y="58"/>
                  </a:lnTo>
                  <a:lnTo>
                    <a:pt x="252" y="60"/>
                  </a:lnTo>
                  <a:lnTo>
                    <a:pt x="250" y="66"/>
                  </a:lnTo>
                  <a:lnTo>
                    <a:pt x="250" y="70"/>
                  </a:lnTo>
                  <a:lnTo>
                    <a:pt x="250" y="72"/>
                  </a:lnTo>
                  <a:lnTo>
                    <a:pt x="250" y="74"/>
                  </a:lnTo>
                  <a:lnTo>
                    <a:pt x="248" y="78"/>
                  </a:lnTo>
                  <a:lnTo>
                    <a:pt x="246" y="82"/>
                  </a:lnTo>
                  <a:lnTo>
                    <a:pt x="246" y="86"/>
                  </a:lnTo>
                  <a:lnTo>
                    <a:pt x="246" y="88"/>
                  </a:lnTo>
                  <a:lnTo>
                    <a:pt x="194" y="88"/>
                  </a:lnTo>
                  <a:lnTo>
                    <a:pt x="210" y="52"/>
                  </a:lnTo>
                  <a:lnTo>
                    <a:pt x="176" y="34"/>
                  </a:lnTo>
                  <a:lnTo>
                    <a:pt x="170" y="28"/>
                  </a:lnTo>
                  <a:lnTo>
                    <a:pt x="154" y="22"/>
                  </a:lnTo>
                  <a:lnTo>
                    <a:pt x="150" y="20"/>
                  </a:lnTo>
                  <a:lnTo>
                    <a:pt x="146" y="18"/>
                  </a:lnTo>
                  <a:lnTo>
                    <a:pt x="144" y="16"/>
                  </a:lnTo>
                  <a:lnTo>
                    <a:pt x="144" y="14"/>
                  </a:lnTo>
                  <a:lnTo>
                    <a:pt x="144" y="10"/>
                  </a:lnTo>
                  <a:lnTo>
                    <a:pt x="144" y="6"/>
                  </a:lnTo>
                  <a:lnTo>
                    <a:pt x="144" y="6"/>
                  </a:lnTo>
                  <a:lnTo>
                    <a:pt x="142" y="4"/>
                  </a:lnTo>
                  <a:lnTo>
                    <a:pt x="140" y="2"/>
                  </a:lnTo>
                  <a:lnTo>
                    <a:pt x="138" y="2"/>
                  </a:lnTo>
                  <a:lnTo>
                    <a:pt x="134" y="0"/>
                  </a:lnTo>
                  <a:lnTo>
                    <a:pt x="132" y="2"/>
                  </a:lnTo>
                  <a:lnTo>
                    <a:pt x="130" y="4"/>
                  </a:lnTo>
                  <a:lnTo>
                    <a:pt x="120" y="16"/>
                  </a:lnTo>
                  <a:lnTo>
                    <a:pt x="120" y="16"/>
                  </a:lnTo>
                  <a:lnTo>
                    <a:pt x="120" y="14"/>
                  </a:lnTo>
                  <a:lnTo>
                    <a:pt x="120" y="12"/>
                  </a:lnTo>
                  <a:lnTo>
                    <a:pt x="118" y="8"/>
                  </a:lnTo>
                  <a:lnTo>
                    <a:pt x="116" y="6"/>
                  </a:lnTo>
                  <a:lnTo>
                    <a:pt x="114" y="4"/>
                  </a:lnTo>
                  <a:lnTo>
                    <a:pt x="108" y="4"/>
                  </a:lnTo>
                  <a:lnTo>
                    <a:pt x="94" y="0"/>
                  </a:lnTo>
                  <a:lnTo>
                    <a:pt x="94" y="2"/>
                  </a:lnTo>
                  <a:lnTo>
                    <a:pt x="92" y="6"/>
                  </a:lnTo>
                  <a:lnTo>
                    <a:pt x="90" y="10"/>
                  </a:lnTo>
                  <a:lnTo>
                    <a:pt x="86" y="14"/>
                  </a:lnTo>
                  <a:lnTo>
                    <a:pt x="82" y="18"/>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58" name="Freeform 516"/>
            <p:cNvSpPr/>
            <p:nvPr/>
          </p:nvSpPr>
          <p:spPr bwMode="gray">
            <a:xfrm>
              <a:off x="7563133" y="4587570"/>
              <a:ext cx="984943" cy="1058286"/>
            </a:xfrm>
            <a:custGeom>
              <a:avLst/>
              <a:gdLst>
                <a:gd name="T0" fmla="*/ 324 w 532"/>
                <a:gd name="T1" fmla="*/ 492 h 572"/>
                <a:gd name="T2" fmla="*/ 418 w 532"/>
                <a:gd name="T3" fmla="*/ 404 h 572"/>
                <a:gd name="T4" fmla="*/ 474 w 532"/>
                <a:gd name="T5" fmla="*/ 284 h 572"/>
                <a:gd name="T6" fmla="*/ 532 w 532"/>
                <a:gd name="T7" fmla="*/ 162 h 572"/>
                <a:gd name="T8" fmla="*/ 478 w 532"/>
                <a:gd name="T9" fmla="*/ 116 h 572"/>
                <a:gd name="T10" fmla="*/ 382 w 532"/>
                <a:gd name="T11" fmla="*/ 96 h 572"/>
                <a:gd name="T12" fmla="*/ 384 w 532"/>
                <a:gd name="T13" fmla="*/ 80 h 572"/>
                <a:gd name="T14" fmla="*/ 366 w 532"/>
                <a:gd name="T15" fmla="*/ 76 h 572"/>
                <a:gd name="T16" fmla="*/ 336 w 532"/>
                <a:gd name="T17" fmla="*/ 72 h 572"/>
                <a:gd name="T18" fmla="*/ 306 w 532"/>
                <a:gd name="T19" fmla="*/ 84 h 572"/>
                <a:gd name="T20" fmla="*/ 282 w 532"/>
                <a:gd name="T21" fmla="*/ 96 h 572"/>
                <a:gd name="T22" fmla="*/ 300 w 532"/>
                <a:gd name="T23" fmla="*/ 76 h 572"/>
                <a:gd name="T24" fmla="*/ 322 w 532"/>
                <a:gd name="T25" fmla="*/ 50 h 572"/>
                <a:gd name="T26" fmla="*/ 282 w 532"/>
                <a:gd name="T27" fmla="*/ 0 h 572"/>
                <a:gd name="T28" fmla="*/ 264 w 532"/>
                <a:gd name="T29" fmla="*/ 20 h 572"/>
                <a:gd name="T30" fmla="*/ 254 w 532"/>
                <a:gd name="T31" fmla="*/ 22 h 572"/>
                <a:gd name="T32" fmla="*/ 244 w 532"/>
                <a:gd name="T33" fmla="*/ 22 h 572"/>
                <a:gd name="T34" fmla="*/ 234 w 532"/>
                <a:gd name="T35" fmla="*/ 24 h 572"/>
                <a:gd name="T36" fmla="*/ 218 w 532"/>
                <a:gd name="T37" fmla="*/ 22 h 572"/>
                <a:gd name="T38" fmla="*/ 202 w 532"/>
                <a:gd name="T39" fmla="*/ 26 h 572"/>
                <a:gd name="T40" fmla="*/ 184 w 532"/>
                <a:gd name="T41" fmla="*/ 24 h 572"/>
                <a:gd name="T42" fmla="*/ 176 w 532"/>
                <a:gd name="T43" fmla="*/ 2 h 572"/>
                <a:gd name="T44" fmla="*/ 156 w 532"/>
                <a:gd name="T45" fmla="*/ 14 h 572"/>
                <a:gd name="T46" fmla="*/ 120 w 532"/>
                <a:gd name="T47" fmla="*/ 6 h 572"/>
                <a:gd name="T48" fmla="*/ 120 w 532"/>
                <a:gd name="T49" fmla="*/ 10 h 572"/>
                <a:gd name="T50" fmla="*/ 130 w 532"/>
                <a:gd name="T51" fmla="*/ 26 h 572"/>
                <a:gd name="T52" fmla="*/ 90 w 532"/>
                <a:gd name="T53" fmla="*/ 52 h 572"/>
                <a:gd name="T54" fmla="*/ 76 w 532"/>
                <a:gd name="T55" fmla="*/ 44 h 572"/>
                <a:gd name="T56" fmla="*/ 62 w 532"/>
                <a:gd name="T57" fmla="*/ 62 h 572"/>
                <a:gd name="T58" fmla="*/ 52 w 532"/>
                <a:gd name="T59" fmla="*/ 70 h 572"/>
                <a:gd name="T60" fmla="*/ 60 w 532"/>
                <a:gd name="T61" fmla="*/ 96 h 572"/>
                <a:gd name="T62" fmla="*/ 36 w 532"/>
                <a:gd name="T63" fmla="*/ 132 h 572"/>
                <a:gd name="T64" fmla="*/ 10 w 532"/>
                <a:gd name="T65" fmla="*/ 146 h 572"/>
                <a:gd name="T66" fmla="*/ 2 w 532"/>
                <a:gd name="T67" fmla="*/ 164 h 572"/>
                <a:gd name="T68" fmla="*/ 4 w 532"/>
                <a:gd name="T69" fmla="*/ 194 h 572"/>
                <a:gd name="T70" fmla="*/ 12 w 532"/>
                <a:gd name="T71" fmla="*/ 198 h 572"/>
                <a:gd name="T72" fmla="*/ 26 w 532"/>
                <a:gd name="T73" fmla="*/ 206 h 572"/>
                <a:gd name="T74" fmla="*/ 42 w 532"/>
                <a:gd name="T75" fmla="*/ 198 h 572"/>
                <a:gd name="T76" fmla="*/ 50 w 532"/>
                <a:gd name="T77" fmla="*/ 226 h 572"/>
                <a:gd name="T78" fmla="*/ 78 w 532"/>
                <a:gd name="T79" fmla="*/ 224 h 572"/>
                <a:gd name="T80" fmla="*/ 96 w 532"/>
                <a:gd name="T81" fmla="*/ 210 h 572"/>
                <a:gd name="T82" fmla="*/ 110 w 532"/>
                <a:gd name="T83" fmla="*/ 206 h 572"/>
                <a:gd name="T84" fmla="*/ 124 w 532"/>
                <a:gd name="T85" fmla="*/ 248 h 572"/>
                <a:gd name="T86" fmla="*/ 156 w 532"/>
                <a:gd name="T87" fmla="*/ 266 h 572"/>
                <a:gd name="T88" fmla="*/ 182 w 532"/>
                <a:gd name="T89" fmla="*/ 288 h 572"/>
                <a:gd name="T90" fmla="*/ 206 w 532"/>
                <a:gd name="T91" fmla="*/ 310 h 572"/>
                <a:gd name="T92" fmla="*/ 214 w 532"/>
                <a:gd name="T93" fmla="*/ 326 h 572"/>
                <a:gd name="T94" fmla="*/ 214 w 532"/>
                <a:gd name="T95" fmla="*/ 372 h 572"/>
                <a:gd name="T96" fmla="*/ 220 w 532"/>
                <a:gd name="T97" fmla="*/ 416 h 572"/>
                <a:gd name="T98" fmla="*/ 242 w 532"/>
                <a:gd name="T99" fmla="*/ 422 h 572"/>
                <a:gd name="T100" fmla="*/ 254 w 532"/>
                <a:gd name="T101" fmla="*/ 436 h 572"/>
                <a:gd name="T102" fmla="*/ 264 w 532"/>
                <a:gd name="T103" fmla="*/ 450 h 572"/>
                <a:gd name="T104" fmla="*/ 270 w 532"/>
                <a:gd name="T105" fmla="*/ 466 h 572"/>
                <a:gd name="T106" fmla="*/ 232 w 532"/>
                <a:gd name="T107" fmla="*/ 500 h 572"/>
                <a:gd name="T108" fmla="*/ 216 w 532"/>
                <a:gd name="T109" fmla="*/ 524 h 572"/>
                <a:gd name="T110" fmla="*/ 240 w 532"/>
                <a:gd name="T111" fmla="*/ 538 h 572"/>
                <a:gd name="T112" fmla="*/ 264 w 532"/>
                <a:gd name="T113" fmla="*/ 552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32" h="572">
                  <a:moveTo>
                    <a:pt x="290" y="562"/>
                  </a:moveTo>
                  <a:lnTo>
                    <a:pt x="292" y="556"/>
                  </a:lnTo>
                  <a:lnTo>
                    <a:pt x="294" y="552"/>
                  </a:lnTo>
                  <a:lnTo>
                    <a:pt x="296" y="548"/>
                  </a:lnTo>
                  <a:lnTo>
                    <a:pt x="304" y="536"/>
                  </a:lnTo>
                  <a:lnTo>
                    <a:pt x="314" y="518"/>
                  </a:lnTo>
                  <a:lnTo>
                    <a:pt x="324" y="492"/>
                  </a:lnTo>
                  <a:lnTo>
                    <a:pt x="336" y="458"/>
                  </a:lnTo>
                  <a:lnTo>
                    <a:pt x="342" y="452"/>
                  </a:lnTo>
                  <a:lnTo>
                    <a:pt x="354" y="440"/>
                  </a:lnTo>
                  <a:lnTo>
                    <a:pt x="370" y="426"/>
                  </a:lnTo>
                  <a:lnTo>
                    <a:pt x="392" y="414"/>
                  </a:lnTo>
                  <a:lnTo>
                    <a:pt x="416" y="406"/>
                  </a:lnTo>
                  <a:lnTo>
                    <a:pt x="418" y="404"/>
                  </a:lnTo>
                  <a:lnTo>
                    <a:pt x="426" y="400"/>
                  </a:lnTo>
                  <a:lnTo>
                    <a:pt x="434" y="394"/>
                  </a:lnTo>
                  <a:lnTo>
                    <a:pt x="446" y="382"/>
                  </a:lnTo>
                  <a:lnTo>
                    <a:pt x="456" y="366"/>
                  </a:lnTo>
                  <a:lnTo>
                    <a:pt x="466" y="344"/>
                  </a:lnTo>
                  <a:lnTo>
                    <a:pt x="472" y="318"/>
                  </a:lnTo>
                  <a:lnTo>
                    <a:pt x="474" y="284"/>
                  </a:lnTo>
                  <a:lnTo>
                    <a:pt x="514" y="216"/>
                  </a:lnTo>
                  <a:lnTo>
                    <a:pt x="516" y="214"/>
                  </a:lnTo>
                  <a:lnTo>
                    <a:pt x="524" y="204"/>
                  </a:lnTo>
                  <a:lnTo>
                    <a:pt x="530" y="190"/>
                  </a:lnTo>
                  <a:lnTo>
                    <a:pt x="532" y="170"/>
                  </a:lnTo>
                  <a:lnTo>
                    <a:pt x="532" y="168"/>
                  </a:lnTo>
                  <a:lnTo>
                    <a:pt x="532" y="162"/>
                  </a:lnTo>
                  <a:lnTo>
                    <a:pt x="532" y="154"/>
                  </a:lnTo>
                  <a:lnTo>
                    <a:pt x="528" y="146"/>
                  </a:lnTo>
                  <a:lnTo>
                    <a:pt x="518" y="138"/>
                  </a:lnTo>
                  <a:lnTo>
                    <a:pt x="502" y="132"/>
                  </a:lnTo>
                  <a:lnTo>
                    <a:pt x="498" y="130"/>
                  </a:lnTo>
                  <a:lnTo>
                    <a:pt x="490" y="124"/>
                  </a:lnTo>
                  <a:lnTo>
                    <a:pt x="478" y="116"/>
                  </a:lnTo>
                  <a:lnTo>
                    <a:pt x="464" y="110"/>
                  </a:lnTo>
                  <a:lnTo>
                    <a:pt x="448" y="110"/>
                  </a:lnTo>
                  <a:lnTo>
                    <a:pt x="398" y="94"/>
                  </a:lnTo>
                  <a:lnTo>
                    <a:pt x="394" y="92"/>
                  </a:lnTo>
                  <a:lnTo>
                    <a:pt x="390" y="94"/>
                  </a:lnTo>
                  <a:lnTo>
                    <a:pt x="386" y="94"/>
                  </a:lnTo>
                  <a:lnTo>
                    <a:pt x="382" y="96"/>
                  </a:lnTo>
                  <a:lnTo>
                    <a:pt x="380" y="98"/>
                  </a:lnTo>
                  <a:lnTo>
                    <a:pt x="378" y="98"/>
                  </a:lnTo>
                  <a:lnTo>
                    <a:pt x="380" y="94"/>
                  </a:lnTo>
                  <a:lnTo>
                    <a:pt x="382" y="90"/>
                  </a:lnTo>
                  <a:lnTo>
                    <a:pt x="382" y="86"/>
                  </a:lnTo>
                  <a:lnTo>
                    <a:pt x="384" y="82"/>
                  </a:lnTo>
                  <a:lnTo>
                    <a:pt x="384" y="80"/>
                  </a:lnTo>
                  <a:lnTo>
                    <a:pt x="382" y="78"/>
                  </a:lnTo>
                  <a:lnTo>
                    <a:pt x="380" y="76"/>
                  </a:lnTo>
                  <a:lnTo>
                    <a:pt x="376" y="76"/>
                  </a:lnTo>
                  <a:lnTo>
                    <a:pt x="374" y="76"/>
                  </a:lnTo>
                  <a:lnTo>
                    <a:pt x="370" y="76"/>
                  </a:lnTo>
                  <a:lnTo>
                    <a:pt x="368" y="76"/>
                  </a:lnTo>
                  <a:lnTo>
                    <a:pt x="366" y="76"/>
                  </a:lnTo>
                  <a:lnTo>
                    <a:pt x="362" y="76"/>
                  </a:lnTo>
                  <a:lnTo>
                    <a:pt x="358" y="74"/>
                  </a:lnTo>
                  <a:lnTo>
                    <a:pt x="352" y="74"/>
                  </a:lnTo>
                  <a:lnTo>
                    <a:pt x="346" y="72"/>
                  </a:lnTo>
                  <a:lnTo>
                    <a:pt x="340" y="72"/>
                  </a:lnTo>
                  <a:lnTo>
                    <a:pt x="338" y="72"/>
                  </a:lnTo>
                  <a:lnTo>
                    <a:pt x="336" y="72"/>
                  </a:lnTo>
                  <a:lnTo>
                    <a:pt x="330" y="72"/>
                  </a:lnTo>
                  <a:lnTo>
                    <a:pt x="324" y="76"/>
                  </a:lnTo>
                  <a:lnTo>
                    <a:pt x="318" y="78"/>
                  </a:lnTo>
                  <a:lnTo>
                    <a:pt x="314" y="80"/>
                  </a:lnTo>
                  <a:lnTo>
                    <a:pt x="310" y="82"/>
                  </a:lnTo>
                  <a:lnTo>
                    <a:pt x="306" y="84"/>
                  </a:lnTo>
                  <a:lnTo>
                    <a:pt x="306" y="84"/>
                  </a:lnTo>
                  <a:lnTo>
                    <a:pt x="298" y="90"/>
                  </a:lnTo>
                  <a:lnTo>
                    <a:pt x="292" y="94"/>
                  </a:lnTo>
                  <a:lnTo>
                    <a:pt x="286" y="98"/>
                  </a:lnTo>
                  <a:lnTo>
                    <a:pt x="282" y="98"/>
                  </a:lnTo>
                  <a:lnTo>
                    <a:pt x="278" y="98"/>
                  </a:lnTo>
                  <a:lnTo>
                    <a:pt x="278" y="98"/>
                  </a:lnTo>
                  <a:lnTo>
                    <a:pt x="282" y="96"/>
                  </a:lnTo>
                  <a:lnTo>
                    <a:pt x="286" y="94"/>
                  </a:lnTo>
                  <a:lnTo>
                    <a:pt x="290" y="90"/>
                  </a:lnTo>
                  <a:lnTo>
                    <a:pt x="292" y="86"/>
                  </a:lnTo>
                  <a:lnTo>
                    <a:pt x="294" y="84"/>
                  </a:lnTo>
                  <a:lnTo>
                    <a:pt x="294" y="84"/>
                  </a:lnTo>
                  <a:lnTo>
                    <a:pt x="298" y="80"/>
                  </a:lnTo>
                  <a:lnTo>
                    <a:pt x="300" y="76"/>
                  </a:lnTo>
                  <a:lnTo>
                    <a:pt x="304" y="72"/>
                  </a:lnTo>
                  <a:lnTo>
                    <a:pt x="308" y="68"/>
                  </a:lnTo>
                  <a:lnTo>
                    <a:pt x="312" y="66"/>
                  </a:lnTo>
                  <a:lnTo>
                    <a:pt x="314" y="64"/>
                  </a:lnTo>
                  <a:lnTo>
                    <a:pt x="316" y="62"/>
                  </a:lnTo>
                  <a:lnTo>
                    <a:pt x="320" y="56"/>
                  </a:lnTo>
                  <a:lnTo>
                    <a:pt x="322" y="50"/>
                  </a:lnTo>
                  <a:lnTo>
                    <a:pt x="322" y="46"/>
                  </a:lnTo>
                  <a:lnTo>
                    <a:pt x="322" y="46"/>
                  </a:lnTo>
                  <a:lnTo>
                    <a:pt x="312" y="26"/>
                  </a:lnTo>
                  <a:lnTo>
                    <a:pt x="296" y="8"/>
                  </a:lnTo>
                  <a:lnTo>
                    <a:pt x="290" y="4"/>
                  </a:lnTo>
                  <a:lnTo>
                    <a:pt x="282" y="0"/>
                  </a:lnTo>
                  <a:lnTo>
                    <a:pt x="282" y="0"/>
                  </a:lnTo>
                  <a:lnTo>
                    <a:pt x="276" y="4"/>
                  </a:lnTo>
                  <a:lnTo>
                    <a:pt x="274" y="8"/>
                  </a:lnTo>
                  <a:lnTo>
                    <a:pt x="270" y="8"/>
                  </a:lnTo>
                  <a:lnTo>
                    <a:pt x="270" y="10"/>
                  </a:lnTo>
                  <a:lnTo>
                    <a:pt x="268" y="14"/>
                  </a:lnTo>
                  <a:lnTo>
                    <a:pt x="266" y="18"/>
                  </a:lnTo>
                  <a:lnTo>
                    <a:pt x="264" y="20"/>
                  </a:lnTo>
                  <a:lnTo>
                    <a:pt x="264" y="22"/>
                  </a:lnTo>
                  <a:lnTo>
                    <a:pt x="262" y="24"/>
                  </a:lnTo>
                  <a:lnTo>
                    <a:pt x="260" y="24"/>
                  </a:lnTo>
                  <a:lnTo>
                    <a:pt x="260" y="24"/>
                  </a:lnTo>
                  <a:lnTo>
                    <a:pt x="258" y="24"/>
                  </a:lnTo>
                  <a:lnTo>
                    <a:pt x="256" y="24"/>
                  </a:lnTo>
                  <a:lnTo>
                    <a:pt x="254" y="22"/>
                  </a:lnTo>
                  <a:lnTo>
                    <a:pt x="252" y="22"/>
                  </a:lnTo>
                  <a:lnTo>
                    <a:pt x="252" y="22"/>
                  </a:lnTo>
                  <a:lnTo>
                    <a:pt x="250" y="22"/>
                  </a:lnTo>
                  <a:lnTo>
                    <a:pt x="248" y="22"/>
                  </a:lnTo>
                  <a:lnTo>
                    <a:pt x="248" y="22"/>
                  </a:lnTo>
                  <a:lnTo>
                    <a:pt x="246" y="22"/>
                  </a:lnTo>
                  <a:lnTo>
                    <a:pt x="244" y="22"/>
                  </a:lnTo>
                  <a:lnTo>
                    <a:pt x="242" y="24"/>
                  </a:lnTo>
                  <a:lnTo>
                    <a:pt x="242" y="24"/>
                  </a:lnTo>
                  <a:lnTo>
                    <a:pt x="240" y="24"/>
                  </a:lnTo>
                  <a:lnTo>
                    <a:pt x="238" y="24"/>
                  </a:lnTo>
                  <a:lnTo>
                    <a:pt x="236" y="24"/>
                  </a:lnTo>
                  <a:lnTo>
                    <a:pt x="236" y="24"/>
                  </a:lnTo>
                  <a:lnTo>
                    <a:pt x="234" y="24"/>
                  </a:lnTo>
                  <a:lnTo>
                    <a:pt x="232" y="22"/>
                  </a:lnTo>
                  <a:lnTo>
                    <a:pt x="230" y="22"/>
                  </a:lnTo>
                  <a:lnTo>
                    <a:pt x="230" y="22"/>
                  </a:lnTo>
                  <a:lnTo>
                    <a:pt x="228" y="22"/>
                  </a:lnTo>
                  <a:lnTo>
                    <a:pt x="226" y="24"/>
                  </a:lnTo>
                  <a:lnTo>
                    <a:pt x="224" y="24"/>
                  </a:lnTo>
                  <a:lnTo>
                    <a:pt x="218" y="22"/>
                  </a:lnTo>
                  <a:lnTo>
                    <a:pt x="218" y="26"/>
                  </a:lnTo>
                  <a:lnTo>
                    <a:pt x="218" y="28"/>
                  </a:lnTo>
                  <a:lnTo>
                    <a:pt x="218" y="28"/>
                  </a:lnTo>
                  <a:lnTo>
                    <a:pt x="214" y="28"/>
                  </a:lnTo>
                  <a:lnTo>
                    <a:pt x="212" y="26"/>
                  </a:lnTo>
                  <a:lnTo>
                    <a:pt x="206" y="26"/>
                  </a:lnTo>
                  <a:lnTo>
                    <a:pt x="202" y="26"/>
                  </a:lnTo>
                  <a:lnTo>
                    <a:pt x="194" y="28"/>
                  </a:lnTo>
                  <a:lnTo>
                    <a:pt x="192" y="28"/>
                  </a:lnTo>
                  <a:lnTo>
                    <a:pt x="184" y="30"/>
                  </a:lnTo>
                  <a:lnTo>
                    <a:pt x="184" y="30"/>
                  </a:lnTo>
                  <a:lnTo>
                    <a:pt x="184" y="30"/>
                  </a:lnTo>
                  <a:lnTo>
                    <a:pt x="184" y="28"/>
                  </a:lnTo>
                  <a:lnTo>
                    <a:pt x="184" y="24"/>
                  </a:lnTo>
                  <a:lnTo>
                    <a:pt x="184" y="20"/>
                  </a:lnTo>
                  <a:lnTo>
                    <a:pt x="184" y="18"/>
                  </a:lnTo>
                  <a:lnTo>
                    <a:pt x="184" y="14"/>
                  </a:lnTo>
                  <a:lnTo>
                    <a:pt x="184" y="10"/>
                  </a:lnTo>
                  <a:lnTo>
                    <a:pt x="184" y="6"/>
                  </a:lnTo>
                  <a:lnTo>
                    <a:pt x="182" y="2"/>
                  </a:lnTo>
                  <a:lnTo>
                    <a:pt x="176" y="2"/>
                  </a:lnTo>
                  <a:lnTo>
                    <a:pt x="176" y="2"/>
                  </a:lnTo>
                  <a:lnTo>
                    <a:pt x="176" y="4"/>
                  </a:lnTo>
                  <a:lnTo>
                    <a:pt x="174" y="6"/>
                  </a:lnTo>
                  <a:lnTo>
                    <a:pt x="172" y="8"/>
                  </a:lnTo>
                  <a:lnTo>
                    <a:pt x="166" y="6"/>
                  </a:lnTo>
                  <a:lnTo>
                    <a:pt x="156" y="10"/>
                  </a:lnTo>
                  <a:lnTo>
                    <a:pt x="156" y="14"/>
                  </a:lnTo>
                  <a:lnTo>
                    <a:pt x="142" y="16"/>
                  </a:lnTo>
                  <a:lnTo>
                    <a:pt x="138" y="10"/>
                  </a:lnTo>
                  <a:lnTo>
                    <a:pt x="136" y="10"/>
                  </a:lnTo>
                  <a:lnTo>
                    <a:pt x="134" y="10"/>
                  </a:lnTo>
                  <a:lnTo>
                    <a:pt x="128" y="8"/>
                  </a:lnTo>
                  <a:lnTo>
                    <a:pt x="124" y="8"/>
                  </a:lnTo>
                  <a:lnTo>
                    <a:pt x="120" y="6"/>
                  </a:lnTo>
                  <a:lnTo>
                    <a:pt x="116" y="4"/>
                  </a:lnTo>
                  <a:lnTo>
                    <a:pt x="116" y="6"/>
                  </a:lnTo>
                  <a:lnTo>
                    <a:pt x="116" y="8"/>
                  </a:lnTo>
                  <a:lnTo>
                    <a:pt x="116" y="8"/>
                  </a:lnTo>
                  <a:lnTo>
                    <a:pt x="116" y="10"/>
                  </a:lnTo>
                  <a:lnTo>
                    <a:pt x="118" y="10"/>
                  </a:lnTo>
                  <a:lnTo>
                    <a:pt x="120" y="10"/>
                  </a:lnTo>
                  <a:lnTo>
                    <a:pt x="122" y="12"/>
                  </a:lnTo>
                  <a:lnTo>
                    <a:pt x="124" y="14"/>
                  </a:lnTo>
                  <a:lnTo>
                    <a:pt x="124" y="18"/>
                  </a:lnTo>
                  <a:lnTo>
                    <a:pt x="124" y="22"/>
                  </a:lnTo>
                  <a:lnTo>
                    <a:pt x="126" y="24"/>
                  </a:lnTo>
                  <a:lnTo>
                    <a:pt x="128" y="26"/>
                  </a:lnTo>
                  <a:lnTo>
                    <a:pt x="130" y="26"/>
                  </a:lnTo>
                  <a:lnTo>
                    <a:pt x="134" y="26"/>
                  </a:lnTo>
                  <a:lnTo>
                    <a:pt x="136" y="26"/>
                  </a:lnTo>
                  <a:lnTo>
                    <a:pt x="136" y="34"/>
                  </a:lnTo>
                  <a:lnTo>
                    <a:pt x="128" y="38"/>
                  </a:lnTo>
                  <a:lnTo>
                    <a:pt x="110" y="58"/>
                  </a:lnTo>
                  <a:lnTo>
                    <a:pt x="92" y="52"/>
                  </a:lnTo>
                  <a:lnTo>
                    <a:pt x="90" y="52"/>
                  </a:lnTo>
                  <a:lnTo>
                    <a:pt x="88" y="52"/>
                  </a:lnTo>
                  <a:lnTo>
                    <a:pt x="84" y="50"/>
                  </a:lnTo>
                  <a:lnTo>
                    <a:pt x="80" y="50"/>
                  </a:lnTo>
                  <a:lnTo>
                    <a:pt x="78" y="50"/>
                  </a:lnTo>
                  <a:lnTo>
                    <a:pt x="78" y="50"/>
                  </a:lnTo>
                  <a:lnTo>
                    <a:pt x="78" y="46"/>
                  </a:lnTo>
                  <a:lnTo>
                    <a:pt x="76" y="44"/>
                  </a:lnTo>
                  <a:lnTo>
                    <a:pt x="76" y="42"/>
                  </a:lnTo>
                  <a:lnTo>
                    <a:pt x="76" y="42"/>
                  </a:lnTo>
                  <a:lnTo>
                    <a:pt x="74" y="40"/>
                  </a:lnTo>
                  <a:lnTo>
                    <a:pt x="52" y="44"/>
                  </a:lnTo>
                  <a:lnTo>
                    <a:pt x="52" y="52"/>
                  </a:lnTo>
                  <a:lnTo>
                    <a:pt x="60" y="52"/>
                  </a:lnTo>
                  <a:lnTo>
                    <a:pt x="62" y="62"/>
                  </a:lnTo>
                  <a:lnTo>
                    <a:pt x="62" y="62"/>
                  </a:lnTo>
                  <a:lnTo>
                    <a:pt x="60" y="60"/>
                  </a:lnTo>
                  <a:lnTo>
                    <a:pt x="58" y="60"/>
                  </a:lnTo>
                  <a:lnTo>
                    <a:pt x="56" y="58"/>
                  </a:lnTo>
                  <a:lnTo>
                    <a:pt x="54" y="58"/>
                  </a:lnTo>
                  <a:lnTo>
                    <a:pt x="52" y="60"/>
                  </a:lnTo>
                  <a:lnTo>
                    <a:pt x="52" y="70"/>
                  </a:lnTo>
                  <a:lnTo>
                    <a:pt x="54" y="70"/>
                  </a:lnTo>
                  <a:lnTo>
                    <a:pt x="54" y="72"/>
                  </a:lnTo>
                  <a:lnTo>
                    <a:pt x="56" y="76"/>
                  </a:lnTo>
                  <a:lnTo>
                    <a:pt x="58" y="80"/>
                  </a:lnTo>
                  <a:lnTo>
                    <a:pt x="60" y="86"/>
                  </a:lnTo>
                  <a:lnTo>
                    <a:pt x="60" y="92"/>
                  </a:lnTo>
                  <a:lnTo>
                    <a:pt x="60" y="96"/>
                  </a:lnTo>
                  <a:lnTo>
                    <a:pt x="52" y="126"/>
                  </a:lnTo>
                  <a:lnTo>
                    <a:pt x="50" y="132"/>
                  </a:lnTo>
                  <a:lnTo>
                    <a:pt x="44" y="132"/>
                  </a:lnTo>
                  <a:lnTo>
                    <a:pt x="44" y="132"/>
                  </a:lnTo>
                  <a:lnTo>
                    <a:pt x="42" y="130"/>
                  </a:lnTo>
                  <a:lnTo>
                    <a:pt x="38" y="130"/>
                  </a:lnTo>
                  <a:lnTo>
                    <a:pt x="36" y="132"/>
                  </a:lnTo>
                  <a:lnTo>
                    <a:pt x="34" y="132"/>
                  </a:lnTo>
                  <a:lnTo>
                    <a:pt x="32" y="132"/>
                  </a:lnTo>
                  <a:lnTo>
                    <a:pt x="28" y="134"/>
                  </a:lnTo>
                  <a:lnTo>
                    <a:pt x="22" y="134"/>
                  </a:lnTo>
                  <a:lnTo>
                    <a:pt x="18" y="138"/>
                  </a:lnTo>
                  <a:lnTo>
                    <a:pt x="14" y="142"/>
                  </a:lnTo>
                  <a:lnTo>
                    <a:pt x="10" y="146"/>
                  </a:lnTo>
                  <a:lnTo>
                    <a:pt x="10" y="148"/>
                  </a:lnTo>
                  <a:lnTo>
                    <a:pt x="10" y="152"/>
                  </a:lnTo>
                  <a:lnTo>
                    <a:pt x="8" y="156"/>
                  </a:lnTo>
                  <a:lnTo>
                    <a:pt x="6" y="158"/>
                  </a:lnTo>
                  <a:lnTo>
                    <a:pt x="6" y="160"/>
                  </a:lnTo>
                  <a:lnTo>
                    <a:pt x="4" y="162"/>
                  </a:lnTo>
                  <a:lnTo>
                    <a:pt x="2" y="164"/>
                  </a:lnTo>
                  <a:lnTo>
                    <a:pt x="0" y="168"/>
                  </a:lnTo>
                  <a:lnTo>
                    <a:pt x="0" y="174"/>
                  </a:lnTo>
                  <a:lnTo>
                    <a:pt x="0" y="182"/>
                  </a:lnTo>
                  <a:lnTo>
                    <a:pt x="2" y="188"/>
                  </a:lnTo>
                  <a:lnTo>
                    <a:pt x="2" y="190"/>
                  </a:lnTo>
                  <a:lnTo>
                    <a:pt x="4" y="192"/>
                  </a:lnTo>
                  <a:lnTo>
                    <a:pt x="4" y="194"/>
                  </a:lnTo>
                  <a:lnTo>
                    <a:pt x="6" y="198"/>
                  </a:lnTo>
                  <a:lnTo>
                    <a:pt x="6" y="200"/>
                  </a:lnTo>
                  <a:lnTo>
                    <a:pt x="4" y="200"/>
                  </a:lnTo>
                  <a:lnTo>
                    <a:pt x="4" y="200"/>
                  </a:lnTo>
                  <a:lnTo>
                    <a:pt x="6" y="200"/>
                  </a:lnTo>
                  <a:lnTo>
                    <a:pt x="10" y="198"/>
                  </a:lnTo>
                  <a:lnTo>
                    <a:pt x="12" y="198"/>
                  </a:lnTo>
                  <a:lnTo>
                    <a:pt x="14" y="200"/>
                  </a:lnTo>
                  <a:lnTo>
                    <a:pt x="16" y="202"/>
                  </a:lnTo>
                  <a:lnTo>
                    <a:pt x="16" y="202"/>
                  </a:lnTo>
                  <a:lnTo>
                    <a:pt x="16" y="202"/>
                  </a:lnTo>
                  <a:lnTo>
                    <a:pt x="18" y="204"/>
                  </a:lnTo>
                  <a:lnTo>
                    <a:pt x="22" y="204"/>
                  </a:lnTo>
                  <a:lnTo>
                    <a:pt x="26" y="206"/>
                  </a:lnTo>
                  <a:lnTo>
                    <a:pt x="30" y="206"/>
                  </a:lnTo>
                  <a:lnTo>
                    <a:pt x="30" y="206"/>
                  </a:lnTo>
                  <a:lnTo>
                    <a:pt x="30" y="206"/>
                  </a:lnTo>
                  <a:lnTo>
                    <a:pt x="34" y="204"/>
                  </a:lnTo>
                  <a:lnTo>
                    <a:pt x="36" y="202"/>
                  </a:lnTo>
                  <a:lnTo>
                    <a:pt x="38" y="200"/>
                  </a:lnTo>
                  <a:lnTo>
                    <a:pt x="42" y="198"/>
                  </a:lnTo>
                  <a:lnTo>
                    <a:pt x="42" y="196"/>
                  </a:lnTo>
                  <a:lnTo>
                    <a:pt x="42" y="222"/>
                  </a:lnTo>
                  <a:lnTo>
                    <a:pt x="42" y="222"/>
                  </a:lnTo>
                  <a:lnTo>
                    <a:pt x="42" y="224"/>
                  </a:lnTo>
                  <a:lnTo>
                    <a:pt x="44" y="224"/>
                  </a:lnTo>
                  <a:lnTo>
                    <a:pt x="48" y="226"/>
                  </a:lnTo>
                  <a:lnTo>
                    <a:pt x="50" y="226"/>
                  </a:lnTo>
                  <a:lnTo>
                    <a:pt x="54" y="226"/>
                  </a:lnTo>
                  <a:lnTo>
                    <a:pt x="58" y="226"/>
                  </a:lnTo>
                  <a:lnTo>
                    <a:pt x="64" y="226"/>
                  </a:lnTo>
                  <a:lnTo>
                    <a:pt x="70" y="226"/>
                  </a:lnTo>
                  <a:lnTo>
                    <a:pt x="74" y="224"/>
                  </a:lnTo>
                  <a:lnTo>
                    <a:pt x="74" y="224"/>
                  </a:lnTo>
                  <a:lnTo>
                    <a:pt x="78" y="224"/>
                  </a:lnTo>
                  <a:lnTo>
                    <a:pt x="80" y="222"/>
                  </a:lnTo>
                  <a:lnTo>
                    <a:pt x="84" y="218"/>
                  </a:lnTo>
                  <a:lnTo>
                    <a:pt x="86" y="216"/>
                  </a:lnTo>
                  <a:lnTo>
                    <a:pt x="86" y="214"/>
                  </a:lnTo>
                  <a:lnTo>
                    <a:pt x="90" y="212"/>
                  </a:lnTo>
                  <a:lnTo>
                    <a:pt x="94" y="210"/>
                  </a:lnTo>
                  <a:lnTo>
                    <a:pt x="96" y="210"/>
                  </a:lnTo>
                  <a:lnTo>
                    <a:pt x="100" y="212"/>
                  </a:lnTo>
                  <a:lnTo>
                    <a:pt x="102" y="212"/>
                  </a:lnTo>
                  <a:lnTo>
                    <a:pt x="102" y="212"/>
                  </a:lnTo>
                  <a:lnTo>
                    <a:pt x="104" y="210"/>
                  </a:lnTo>
                  <a:lnTo>
                    <a:pt x="106" y="208"/>
                  </a:lnTo>
                  <a:lnTo>
                    <a:pt x="108" y="206"/>
                  </a:lnTo>
                  <a:lnTo>
                    <a:pt x="110" y="206"/>
                  </a:lnTo>
                  <a:lnTo>
                    <a:pt x="112" y="206"/>
                  </a:lnTo>
                  <a:lnTo>
                    <a:pt x="112" y="208"/>
                  </a:lnTo>
                  <a:lnTo>
                    <a:pt x="112" y="212"/>
                  </a:lnTo>
                  <a:lnTo>
                    <a:pt x="112" y="216"/>
                  </a:lnTo>
                  <a:lnTo>
                    <a:pt x="112" y="226"/>
                  </a:lnTo>
                  <a:lnTo>
                    <a:pt x="114" y="238"/>
                  </a:lnTo>
                  <a:lnTo>
                    <a:pt x="124" y="248"/>
                  </a:lnTo>
                  <a:lnTo>
                    <a:pt x="136" y="252"/>
                  </a:lnTo>
                  <a:lnTo>
                    <a:pt x="146" y="250"/>
                  </a:lnTo>
                  <a:lnTo>
                    <a:pt x="148" y="252"/>
                  </a:lnTo>
                  <a:lnTo>
                    <a:pt x="148" y="254"/>
                  </a:lnTo>
                  <a:lnTo>
                    <a:pt x="150" y="258"/>
                  </a:lnTo>
                  <a:lnTo>
                    <a:pt x="152" y="262"/>
                  </a:lnTo>
                  <a:lnTo>
                    <a:pt x="156" y="266"/>
                  </a:lnTo>
                  <a:lnTo>
                    <a:pt x="162" y="268"/>
                  </a:lnTo>
                  <a:lnTo>
                    <a:pt x="164" y="268"/>
                  </a:lnTo>
                  <a:lnTo>
                    <a:pt x="166" y="272"/>
                  </a:lnTo>
                  <a:lnTo>
                    <a:pt x="170" y="274"/>
                  </a:lnTo>
                  <a:lnTo>
                    <a:pt x="174" y="278"/>
                  </a:lnTo>
                  <a:lnTo>
                    <a:pt x="178" y="284"/>
                  </a:lnTo>
                  <a:lnTo>
                    <a:pt x="182" y="288"/>
                  </a:lnTo>
                  <a:lnTo>
                    <a:pt x="182" y="294"/>
                  </a:lnTo>
                  <a:lnTo>
                    <a:pt x="206" y="296"/>
                  </a:lnTo>
                  <a:lnTo>
                    <a:pt x="206" y="298"/>
                  </a:lnTo>
                  <a:lnTo>
                    <a:pt x="204" y="300"/>
                  </a:lnTo>
                  <a:lnTo>
                    <a:pt x="204" y="304"/>
                  </a:lnTo>
                  <a:lnTo>
                    <a:pt x="204" y="308"/>
                  </a:lnTo>
                  <a:lnTo>
                    <a:pt x="206" y="310"/>
                  </a:lnTo>
                  <a:lnTo>
                    <a:pt x="206" y="310"/>
                  </a:lnTo>
                  <a:lnTo>
                    <a:pt x="208" y="312"/>
                  </a:lnTo>
                  <a:lnTo>
                    <a:pt x="210" y="312"/>
                  </a:lnTo>
                  <a:lnTo>
                    <a:pt x="212" y="314"/>
                  </a:lnTo>
                  <a:lnTo>
                    <a:pt x="214" y="318"/>
                  </a:lnTo>
                  <a:lnTo>
                    <a:pt x="214" y="322"/>
                  </a:lnTo>
                  <a:lnTo>
                    <a:pt x="214" y="326"/>
                  </a:lnTo>
                  <a:lnTo>
                    <a:pt x="214" y="338"/>
                  </a:lnTo>
                  <a:lnTo>
                    <a:pt x="214" y="350"/>
                  </a:lnTo>
                  <a:lnTo>
                    <a:pt x="214" y="362"/>
                  </a:lnTo>
                  <a:lnTo>
                    <a:pt x="210" y="368"/>
                  </a:lnTo>
                  <a:lnTo>
                    <a:pt x="212" y="368"/>
                  </a:lnTo>
                  <a:lnTo>
                    <a:pt x="212" y="370"/>
                  </a:lnTo>
                  <a:lnTo>
                    <a:pt x="214" y="372"/>
                  </a:lnTo>
                  <a:lnTo>
                    <a:pt x="214" y="374"/>
                  </a:lnTo>
                  <a:lnTo>
                    <a:pt x="214" y="380"/>
                  </a:lnTo>
                  <a:lnTo>
                    <a:pt x="216" y="384"/>
                  </a:lnTo>
                  <a:lnTo>
                    <a:pt x="216" y="396"/>
                  </a:lnTo>
                  <a:lnTo>
                    <a:pt x="218" y="408"/>
                  </a:lnTo>
                  <a:lnTo>
                    <a:pt x="218" y="416"/>
                  </a:lnTo>
                  <a:lnTo>
                    <a:pt x="220" y="416"/>
                  </a:lnTo>
                  <a:lnTo>
                    <a:pt x="220" y="418"/>
                  </a:lnTo>
                  <a:lnTo>
                    <a:pt x="222" y="420"/>
                  </a:lnTo>
                  <a:lnTo>
                    <a:pt x="226" y="420"/>
                  </a:lnTo>
                  <a:lnTo>
                    <a:pt x="236" y="424"/>
                  </a:lnTo>
                  <a:lnTo>
                    <a:pt x="238" y="422"/>
                  </a:lnTo>
                  <a:lnTo>
                    <a:pt x="240" y="422"/>
                  </a:lnTo>
                  <a:lnTo>
                    <a:pt x="242" y="422"/>
                  </a:lnTo>
                  <a:lnTo>
                    <a:pt x="244" y="422"/>
                  </a:lnTo>
                  <a:lnTo>
                    <a:pt x="246" y="422"/>
                  </a:lnTo>
                  <a:lnTo>
                    <a:pt x="248" y="424"/>
                  </a:lnTo>
                  <a:lnTo>
                    <a:pt x="248" y="424"/>
                  </a:lnTo>
                  <a:lnTo>
                    <a:pt x="250" y="428"/>
                  </a:lnTo>
                  <a:lnTo>
                    <a:pt x="252" y="432"/>
                  </a:lnTo>
                  <a:lnTo>
                    <a:pt x="254" y="436"/>
                  </a:lnTo>
                  <a:lnTo>
                    <a:pt x="256" y="442"/>
                  </a:lnTo>
                  <a:lnTo>
                    <a:pt x="256" y="446"/>
                  </a:lnTo>
                  <a:lnTo>
                    <a:pt x="256" y="448"/>
                  </a:lnTo>
                  <a:lnTo>
                    <a:pt x="256" y="448"/>
                  </a:lnTo>
                  <a:lnTo>
                    <a:pt x="260" y="450"/>
                  </a:lnTo>
                  <a:lnTo>
                    <a:pt x="264" y="450"/>
                  </a:lnTo>
                  <a:lnTo>
                    <a:pt x="264" y="450"/>
                  </a:lnTo>
                  <a:lnTo>
                    <a:pt x="266" y="452"/>
                  </a:lnTo>
                  <a:lnTo>
                    <a:pt x="266" y="452"/>
                  </a:lnTo>
                  <a:lnTo>
                    <a:pt x="268" y="452"/>
                  </a:lnTo>
                  <a:lnTo>
                    <a:pt x="270" y="454"/>
                  </a:lnTo>
                  <a:lnTo>
                    <a:pt x="270" y="458"/>
                  </a:lnTo>
                  <a:lnTo>
                    <a:pt x="270" y="462"/>
                  </a:lnTo>
                  <a:lnTo>
                    <a:pt x="270" y="466"/>
                  </a:lnTo>
                  <a:lnTo>
                    <a:pt x="266" y="472"/>
                  </a:lnTo>
                  <a:lnTo>
                    <a:pt x="264" y="474"/>
                  </a:lnTo>
                  <a:lnTo>
                    <a:pt x="258" y="480"/>
                  </a:lnTo>
                  <a:lnTo>
                    <a:pt x="248" y="488"/>
                  </a:lnTo>
                  <a:lnTo>
                    <a:pt x="240" y="494"/>
                  </a:lnTo>
                  <a:lnTo>
                    <a:pt x="234" y="500"/>
                  </a:lnTo>
                  <a:lnTo>
                    <a:pt x="232" y="500"/>
                  </a:lnTo>
                  <a:lnTo>
                    <a:pt x="230" y="502"/>
                  </a:lnTo>
                  <a:lnTo>
                    <a:pt x="228" y="506"/>
                  </a:lnTo>
                  <a:lnTo>
                    <a:pt x="224" y="510"/>
                  </a:lnTo>
                  <a:lnTo>
                    <a:pt x="220" y="514"/>
                  </a:lnTo>
                  <a:lnTo>
                    <a:pt x="218" y="518"/>
                  </a:lnTo>
                  <a:lnTo>
                    <a:pt x="216" y="522"/>
                  </a:lnTo>
                  <a:lnTo>
                    <a:pt x="216" y="524"/>
                  </a:lnTo>
                  <a:lnTo>
                    <a:pt x="216" y="524"/>
                  </a:lnTo>
                  <a:lnTo>
                    <a:pt x="218" y="524"/>
                  </a:lnTo>
                  <a:lnTo>
                    <a:pt x="220" y="522"/>
                  </a:lnTo>
                  <a:lnTo>
                    <a:pt x="224" y="524"/>
                  </a:lnTo>
                  <a:lnTo>
                    <a:pt x="226" y="526"/>
                  </a:lnTo>
                  <a:lnTo>
                    <a:pt x="230" y="530"/>
                  </a:lnTo>
                  <a:lnTo>
                    <a:pt x="240" y="538"/>
                  </a:lnTo>
                  <a:lnTo>
                    <a:pt x="240" y="540"/>
                  </a:lnTo>
                  <a:lnTo>
                    <a:pt x="244" y="540"/>
                  </a:lnTo>
                  <a:lnTo>
                    <a:pt x="248" y="542"/>
                  </a:lnTo>
                  <a:lnTo>
                    <a:pt x="254" y="544"/>
                  </a:lnTo>
                  <a:lnTo>
                    <a:pt x="258" y="546"/>
                  </a:lnTo>
                  <a:lnTo>
                    <a:pt x="262" y="548"/>
                  </a:lnTo>
                  <a:lnTo>
                    <a:pt x="264" y="552"/>
                  </a:lnTo>
                  <a:lnTo>
                    <a:pt x="278" y="568"/>
                  </a:lnTo>
                  <a:lnTo>
                    <a:pt x="282" y="572"/>
                  </a:lnTo>
                  <a:lnTo>
                    <a:pt x="290" y="562"/>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59" name="Freeform 517"/>
            <p:cNvSpPr/>
            <p:nvPr/>
          </p:nvSpPr>
          <p:spPr bwMode="gray">
            <a:xfrm>
              <a:off x="7503888" y="5146315"/>
              <a:ext cx="277709" cy="1398713"/>
            </a:xfrm>
            <a:custGeom>
              <a:avLst/>
              <a:gdLst>
                <a:gd name="T0" fmla="*/ 130 w 150"/>
                <a:gd name="T1" fmla="*/ 742 h 756"/>
                <a:gd name="T2" fmla="*/ 102 w 150"/>
                <a:gd name="T3" fmla="*/ 748 h 756"/>
                <a:gd name="T4" fmla="*/ 92 w 150"/>
                <a:gd name="T5" fmla="*/ 748 h 756"/>
                <a:gd name="T6" fmla="*/ 54 w 150"/>
                <a:gd name="T7" fmla="*/ 716 h 756"/>
                <a:gd name="T8" fmla="*/ 70 w 150"/>
                <a:gd name="T9" fmla="*/ 688 h 756"/>
                <a:gd name="T10" fmla="*/ 58 w 150"/>
                <a:gd name="T11" fmla="*/ 678 h 756"/>
                <a:gd name="T12" fmla="*/ 42 w 150"/>
                <a:gd name="T13" fmla="*/ 678 h 756"/>
                <a:gd name="T14" fmla="*/ 34 w 150"/>
                <a:gd name="T15" fmla="*/ 686 h 756"/>
                <a:gd name="T16" fmla="*/ 0 w 150"/>
                <a:gd name="T17" fmla="*/ 622 h 756"/>
                <a:gd name="T18" fmla="*/ 8 w 150"/>
                <a:gd name="T19" fmla="*/ 540 h 756"/>
                <a:gd name="T20" fmla="*/ 30 w 150"/>
                <a:gd name="T21" fmla="*/ 452 h 756"/>
                <a:gd name="T22" fmla="*/ 28 w 150"/>
                <a:gd name="T23" fmla="*/ 398 h 756"/>
                <a:gd name="T24" fmla="*/ 48 w 150"/>
                <a:gd name="T25" fmla="*/ 368 h 756"/>
                <a:gd name="T26" fmla="*/ 46 w 150"/>
                <a:gd name="T27" fmla="*/ 336 h 756"/>
                <a:gd name="T28" fmla="*/ 38 w 150"/>
                <a:gd name="T29" fmla="*/ 352 h 756"/>
                <a:gd name="T30" fmla="*/ 36 w 150"/>
                <a:gd name="T31" fmla="*/ 372 h 756"/>
                <a:gd name="T32" fmla="*/ 30 w 150"/>
                <a:gd name="T33" fmla="*/ 380 h 756"/>
                <a:gd name="T34" fmla="*/ 50 w 150"/>
                <a:gd name="T35" fmla="*/ 260 h 756"/>
                <a:gd name="T36" fmla="*/ 56 w 150"/>
                <a:gd name="T37" fmla="*/ 214 h 756"/>
                <a:gd name="T38" fmla="*/ 66 w 150"/>
                <a:gd name="T39" fmla="*/ 184 h 756"/>
                <a:gd name="T40" fmla="*/ 66 w 150"/>
                <a:gd name="T41" fmla="*/ 166 h 756"/>
                <a:gd name="T42" fmla="*/ 68 w 150"/>
                <a:gd name="T43" fmla="*/ 150 h 756"/>
                <a:gd name="T44" fmla="*/ 70 w 150"/>
                <a:gd name="T45" fmla="*/ 134 h 756"/>
                <a:gd name="T46" fmla="*/ 68 w 150"/>
                <a:gd name="T47" fmla="*/ 110 h 756"/>
                <a:gd name="T48" fmla="*/ 72 w 150"/>
                <a:gd name="T49" fmla="*/ 88 h 756"/>
                <a:gd name="T50" fmla="*/ 64 w 150"/>
                <a:gd name="T51" fmla="*/ 30 h 756"/>
                <a:gd name="T52" fmla="*/ 46 w 150"/>
                <a:gd name="T53" fmla="*/ 10 h 756"/>
                <a:gd name="T54" fmla="*/ 60 w 150"/>
                <a:gd name="T55" fmla="*/ 6 h 756"/>
                <a:gd name="T56" fmla="*/ 74 w 150"/>
                <a:gd name="T57" fmla="*/ 8 h 756"/>
                <a:gd name="T58" fmla="*/ 100 w 150"/>
                <a:gd name="T59" fmla="*/ 46 h 756"/>
                <a:gd name="T60" fmla="*/ 110 w 150"/>
                <a:gd name="T61" fmla="*/ 106 h 756"/>
                <a:gd name="T62" fmla="*/ 116 w 150"/>
                <a:gd name="T63" fmla="*/ 108 h 756"/>
                <a:gd name="T64" fmla="*/ 118 w 150"/>
                <a:gd name="T65" fmla="*/ 116 h 756"/>
                <a:gd name="T66" fmla="*/ 114 w 150"/>
                <a:gd name="T67" fmla="*/ 126 h 756"/>
                <a:gd name="T68" fmla="*/ 104 w 150"/>
                <a:gd name="T69" fmla="*/ 146 h 756"/>
                <a:gd name="T70" fmla="*/ 88 w 150"/>
                <a:gd name="T71" fmla="*/ 178 h 756"/>
                <a:gd name="T72" fmla="*/ 82 w 150"/>
                <a:gd name="T73" fmla="*/ 214 h 756"/>
                <a:gd name="T74" fmla="*/ 80 w 150"/>
                <a:gd name="T75" fmla="*/ 326 h 756"/>
                <a:gd name="T76" fmla="*/ 68 w 150"/>
                <a:gd name="T77" fmla="*/ 344 h 756"/>
                <a:gd name="T78" fmla="*/ 58 w 150"/>
                <a:gd name="T79" fmla="*/ 370 h 756"/>
                <a:gd name="T80" fmla="*/ 60 w 150"/>
                <a:gd name="T81" fmla="*/ 398 h 756"/>
                <a:gd name="T82" fmla="*/ 56 w 150"/>
                <a:gd name="T83" fmla="*/ 420 h 756"/>
                <a:gd name="T84" fmla="*/ 56 w 150"/>
                <a:gd name="T85" fmla="*/ 458 h 756"/>
                <a:gd name="T86" fmla="*/ 54 w 150"/>
                <a:gd name="T87" fmla="*/ 470 h 756"/>
                <a:gd name="T88" fmla="*/ 58 w 150"/>
                <a:gd name="T89" fmla="*/ 478 h 756"/>
                <a:gd name="T90" fmla="*/ 56 w 150"/>
                <a:gd name="T91" fmla="*/ 516 h 756"/>
                <a:gd name="T92" fmla="*/ 46 w 150"/>
                <a:gd name="T93" fmla="*/ 526 h 756"/>
                <a:gd name="T94" fmla="*/ 38 w 150"/>
                <a:gd name="T95" fmla="*/ 554 h 756"/>
                <a:gd name="T96" fmla="*/ 38 w 150"/>
                <a:gd name="T97" fmla="*/ 618 h 756"/>
                <a:gd name="T98" fmla="*/ 38 w 150"/>
                <a:gd name="T99" fmla="*/ 642 h 756"/>
                <a:gd name="T100" fmla="*/ 90 w 150"/>
                <a:gd name="T101" fmla="*/ 658 h 756"/>
                <a:gd name="T102" fmla="*/ 92 w 150"/>
                <a:gd name="T103" fmla="*/ 676 h 756"/>
                <a:gd name="T104" fmla="*/ 150 w 150"/>
                <a:gd name="T105" fmla="*/ 748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50" h="756">
                  <a:moveTo>
                    <a:pt x="150" y="748"/>
                  </a:moveTo>
                  <a:lnTo>
                    <a:pt x="144" y="752"/>
                  </a:lnTo>
                  <a:lnTo>
                    <a:pt x="136" y="748"/>
                  </a:lnTo>
                  <a:lnTo>
                    <a:pt x="130" y="742"/>
                  </a:lnTo>
                  <a:lnTo>
                    <a:pt x="122" y="744"/>
                  </a:lnTo>
                  <a:lnTo>
                    <a:pt x="112" y="750"/>
                  </a:lnTo>
                  <a:lnTo>
                    <a:pt x="106" y="756"/>
                  </a:lnTo>
                  <a:lnTo>
                    <a:pt x="102" y="748"/>
                  </a:lnTo>
                  <a:lnTo>
                    <a:pt x="104" y="738"/>
                  </a:lnTo>
                  <a:lnTo>
                    <a:pt x="102" y="732"/>
                  </a:lnTo>
                  <a:lnTo>
                    <a:pt x="92" y="736"/>
                  </a:lnTo>
                  <a:lnTo>
                    <a:pt x="92" y="748"/>
                  </a:lnTo>
                  <a:lnTo>
                    <a:pt x="76" y="748"/>
                  </a:lnTo>
                  <a:lnTo>
                    <a:pt x="70" y="728"/>
                  </a:lnTo>
                  <a:lnTo>
                    <a:pt x="54" y="730"/>
                  </a:lnTo>
                  <a:lnTo>
                    <a:pt x="54" y="716"/>
                  </a:lnTo>
                  <a:lnTo>
                    <a:pt x="66" y="712"/>
                  </a:lnTo>
                  <a:lnTo>
                    <a:pt x="72" y="694"/>
                  </a:lnTo>
                  <a:lnTo>
                    <a:pt x="72" y="690"/>
                  </a:lnTo>
                  <a:lnTo>
                    <a:pt x="70" y="688"/>
                  </a:lnTo>
                  <a:lnTo>
                    <a:pt x="66" y="684"/>
                  </a:lnTo>
                  <a:lnTo>
                    <a:pt x="62" y="682"/>
                  </a:lnTo>
                  <a:lnTo>
                    <a:pt x="60" y="680"/>
                  </a:lnTo>
                  <a:lnTo>
                    <a:pt x="58" y="678"/>
                  </a:lnTo>
                  <a:lnTo>
                    <a:pt x="56" y="676"/>
                  </a:lnTo>
                  <a:lnTo>
                    <a:pt x="50" y="676"/>
                  </a:lnTo>
                  <a:lnTo>
                    <a:pt x="46" y="676"/>
                  </a:lnTo>
                  <a:lnTo>
                    <a:pt x="42" y="678"/>
                  </a:lnTo>
                  <a:lnTo>
                    <a:pt x="38" y="680"/>
                  </a:lnTo>
                  <a:lnTo>
                    <a:pt x="36" y="682"/>
                  </a:lnTo>
                  <a:lnTo>
                    <a:pt x="34" y="684"/>
                  </a:lnTo>
                  <a:lnTo>
                    <a:pt x="34" y="686"/>
                  </a:lnTo>
                  <a:lnTo>
                    <a:pt x="34" y="686"/>
                  </a:lnTo>
                  <a:lnTo>
                    <a:pt x="2" y="654"/>
                  </a:lnTo>
                  <a:lnTo>
                    <a:pt x="0" y="642"/>
                  </a:lnTo>
                  <a:lnTo>
                    <a:pt x="0" y="622"/>
                  </a:lnTo>
                  <a:lnTo>
                    <a:pt x="0" y="600"/>
                  </a:lnTo>
                  <a:lnTo>
                    <a:pt x="4" y="576"/>
                  </a:lnTo>
                  <a:lnTo>
                    <a:pt x="6" y="554"/>
                  </a:lnTo>
                  <a:lnTo>
                    <a:pt x="8" y="540"/>
                  </a:lnTo>
                  <a:lnTo>
                    <a:pt x="8" y="534"/>
                  </a:lnTo>
                  <a:lnTo>
                    <a:pt x="26" y="510"/>
                  </a:lnTo>
                  <a:lnTo>
                    <a:pt x="30" y="484"/>
                  </a:lnTo>
                  <a:lnTo>
                    <a:pt x="30" y="452"/>
                  </a:lnTo>
                  <a:lnTo>
                    <a:pt x="16" y="432"/>
                  </a:lnTo>
                  <a:lnTo>
                    <a:pt x="34" y="414"/>
                  </a:lnTo>
                  <a:lnTo>
                    <a:pt x="36" y="398"/>
                  </a:lnTo>
                  <a:lnTo>
                    <a:pt x="28" y="398"/>
                  </a:lnTo>
                  <a:lnTo>
                    <a:pt x="32" y="388"/>
                  </a:lnTo>
                  <a:lnTo>
                    <a:pt x="38" y="388"/>
                  </a:lnTo>
                  <a:lnTo>
                    <a:pt x="46" y="384"/>
                  </a:lnTo>
                  <a:lnTo>
                    <a:pt x="48" y="368"/>
                  </a:lnTo>
                  <a:lnTo>
                    <a:pt x="48" y="358"/>
                  </a:lnTo>
                  <a:lnTo>
                    <a:pt x="50" y="348"/>
                  </a:lnTo>
                  <a:lnTo>
                    <a:pt x="54" y="332"/>
                  </a:lnTo>
                  <a:lnTo>
                    <a:pt x="46" y="336"/>
                  </a:lnTo>
                  <a:lnTo>
                    <a:pt x="42" y="344"/>
                  </a:lnTo>
                  <a:lnTo>
                    <a:pt x="40" y="346"/>
                  </a:lnTo>
                  <a:lnTo>
                    <a:pt x="40" y="348"/>
                  </a:lnTo>
                  <a:lnTo>
                    <a:pt x="38" y="352"/>
                  </a:lnTo>
                  <a:lnTo>
                    <a:pt x="38" y="356"/>
                  </a:lnTo>
                  <a:lnTo>
                    <a:pt x="38" y="362"/>
                  </a:lnTo>
                  <a:lnTo>
                    <a:pt x="38" y="368"/>
                  </a:lnTo>
                  <a:lnTo>
                    <a:pt x="36" y="372"/>
                  </a:lnTo>
                  <a:lnTo>
                    <a:pt x="34" y="376"/>
                  </a:lnTo>
                  <a:lnTo>
                    <a:pt x="32" y="378"/>
                  </a:lnTo>
                  <a:lnTo>
                    <a:pt x="30" y="378"/>
                  </a:lnTo>
                  <a:lnTo>
                    <a:pt x="30" y="380"/>
                  </a:lnTo>
                  <a:lnTo>
                    <a:pt x="28" y="352"/>
                  </a:lnTo>
                  <a:lnTo>
                    <a:pt x="40" y="314"/>
                  </a:lnTo>
                  <a:lnTo>
                    <a:pt x="46" y="282"/>
                  </a:lnTo>
                  <a:lnTo>
                    <a:pt x="50" y="260"/>
                  </a:lnTo>
                  <a:lnTo>
                    <a:pt x="50" y="244"/>
                  </a:lnTo>
                  <a:lnTo>
                    <a:pt x="50" y="240"/>
                  </a:lnTo>
                  <a:lnTo>
                    <a:pt x="50" y="228"/>
                  </a:lnTo>
                  <a:lnTo>
                    <a:pt x="56" y="214"/>
                  </a:lnTo>
                  <a:lnTo>
                    <a:pt x="60" y="200"/>
                  </a:lnTo>
                  <a:lnTo>
                    <a:pt x="64" y="190"/>
                  </a:lnTo>
                  <a:lnTo>
                    <a:pt x="66" y="186"/>
                  </a:lnTo>
                  <a:lnTo>
                    <a:pt x="66" y="184"/>
                  </a:lnTo>
                  <a:lnTo>
                    <a:pt x="66" y="182"/>
                  </a:lnTo>
                  <a:lnTo>
                    <a:pt x="66" y="176"/>
                  </a:lnTo>
                  <a:lnTo>
                    <a:pt x="66" y="172"/>
                  </a:lnTo>
                  <a:lnTo>
                    <a:pt x="66" y="166"/>
                  </a:lnTo>
                  <a:lnTo>
                    <a:pt x="66" y="164"/>
                  </a:lnTo>
                  <a:lnTo>
                    <a:pt x="68" y="160"/>
                  </a:lnTo>
                  <a:lnTo>
                    <a:pt x="68" y="154"/>
                  </a:lnTo>
                  <a:lnTo>
                    <a:pt x="68" y="150"/>
                  </a:lnTo>
                  <a:lnTo>
                    <a:pt x="70" y="146"/>
                  </a:lnTo>
                  <a:lnTo>
                    <a:pt x="70" y="142"/>
                  </a:lnTo>
                  <a:lnTo>
                    <a:pt x="70" y="140"/>
                  </a:lnTo>
                  <a:lnTo>
                    <a:pt x="70" y="134"/>
                  </a:lnTo>
                  <a:lnTo>
                    <a:pt x="70" y="128"/>
                  </a:lnTo>
                  <a:lnTo>
                    <a:pt x="70" y="122"/>
                  </a:lnTo>
                  <a:lnTo>
                    <a:pt x="70" y="116"/>
                  </a:lnTo>
                  <a:lnTo>
                    <a:pt x="68" y="110"/>
                  </a:lnTo>
                  <a:lnTo>
                    <a:pt x="70" y="106"/>
                  </a:lnTo>
                  <a:lnTo>
                    <a:pt x="70" y="100"/>
                  </a:lnTo>
                  <a:lnTo>
                    <a:pt x="72" y="96"/>
                  </a:lnTo>
                  <a:lnTo>
                    <a:pt x="72" y="88"/>
                  </a:lnTo>
                  <a:lnTo>
                    <a:pt x="74" y="74"/>
                  </a:lnTo>
                  <a:lnTo>
                    <a:pt x="72" y="56"/>
                  </a:lnTo>
                  <a:lnTo>
                    <a:pt x="68" y="36"/>
                  </a:lnTo>
                  <a:lnTo>
                    <a:pt x="64" y="30"/>
                  </a:lnTo>
                  <a:lnTo>
                    <a:pt x="60" y="22"/>
                  </a:lnTo>
                  <a:lnTo>
                    <a:pt x="54" y="16"/>
                  </a:lnTo>
                  <a:lnTo>
                    <a:pt x="48" y="12"/>
                  </a:lnTo>
                  <a:lnTo>
                    <a:pt x="46" y="10"/>
                  </a:lnTo>
                  <a:lnTo>
                    <a:pt x="46" y="10"/>
                  </a:lnTo>
                  <a:lnTo>
                    <a:pt x="50" y="8"/>
                  </a:lnTo>
                  <a:lnTo>
                    <a:pt x="54" y="8"/>
                  </a:lnTo>
                  <a:lnTo>
                    <a:pt x="60" y="6"/>
                  </a:lnTo>
                  <a:lnTo>
                    <a:pt x="66" y="2"/>
                  </a:lnTo>
                  <a:lnTo>
                    <a:pt x="72" y="0"/>
                  </a:lnTo>
                  <a:lnTo>
                    <a:pt x="72" y="2"/>
                  </a:lnTo>
                  <a:lnTo>
                    <a:pt x="74" y="8"/>
                  </a:lnTo>
                  <a:lnTo>
                    <a:pt x="80" y="18"/>
                  </a:lnTo>
                  <a:lnTo>
                    <a:pt x="90" y="34"/>
                  </a:lnTo>
                  <a:lnTo>
                    <a:pt x="98" y="46"/>
                  </a:lnTo>
                  <a:lnTo>
                    <a:pt x="100" y="46"/>
                  </a:lnTo>
                  <a:lnTo>
                    <a:pt x="100" y="48"/>
                  </a:lnTo>
                  <a:lnTo>
                    <a:pt x="102" y="52"/>
                  </a:lnTo>
                  <a:lnTo>
                    <a:pt x="102" y="60"/>
                  </a:lnTo>
                  <a:lnTo>
                    <a:pt x="110" y="106"/>
                  </a:lnTo>
                  <a:lnTo>
                    <a:pt x="112" y="106"/>
                  </a:lnTo>
                  <a:lnTo>
                    <a:pt x="112" y="106"/>
                  </a:lnTo>
                  <a:lnTo>
                    <a:pt x="114" y="108"/>
                  </a:lnTo>
                  <a:lnTo>
                    <a:pt x="116" y="108"/>
                  </a:lnTo>
                  <a:lnTo>
                    <a:pt x="118" y="106"/>
                  </a:lnTo>
                  <a:lnTo>
                    <a:pt x="118" y="108"/>
                  </a:lnTo>
                  <a:lnTo>
                    <a:pt x="118" y="110"/>
                  </a:lnTo>
                  <a:lnTo>
                    <a:pt x="118" y="116"/>
                  </a:lnTo>
                  <a:lnTo>
                    <a:pt x="118" y="120"/>
                  </a:lnTo>
                  <a:lnTo>
                    <a:pt x="118" y="124"/>
                  </a:lnTo>
                  <a:lnTo>
                    <a:pt x="116" y="124"/>
                  </a:lnTo>
                  <a:lnTo>
                    <a:pt x="114" y="126"/>
                  </a:lnTo>
                  <a:lnTo>
                    <a:pt x="112" y="128"/>
                  </a:lnTo>
                  <a:lnTo>
                    <a:pt x="108" y="132"/>
                  </a:lnTo>
                  <a:lnTo>
                    <a:pt x="106" y="138"/>
                  </a:lnTo>
                  <a:lnTo>
                    <a:pt x="104" y="146"/>
                  </a:lnTo>
                  <a:lnTo>
                    <a:pt x="102" y="150"/>
                  </a:lnTo>
                  <a:lnTo>
                    <a:pt x="98" y="158"/>
                  </a:lnTo>
                  <a:lnTo>
                    <a:pt x="92" y="168"/>
                  </a:lnTo>
                  <a:lnTo>
                    <a:pt x="88" y="178"/>
                  </a:lnTo>
                  <a:lnTo>
                    <a:pt x="86" y="186"/>
                  </a:lnTo>
                  <a:lnTo>
                    <a:pt x="84" y="192"/>
                  </a:lnTo>
                  <a:lnTo>
                    <a:pt x="84" y="200"/>
                  </a:lnTo>
                  <a:lnTo>
                    <a:pt x="82" y="214"/>
                  </a:lnTo>
                  <a:lnTo>
                    <a:pt x="84" y="232"/>
                  </a:lnTo>
                  <a:lnTo>
                    <a:pt x="82" y="322"/>
                  </a:lnTo>
                  <a:lnTo>
                    <a:pt x="82" y="324"/>
                  </a:lnTo>
                  <a:lnTo>
                    <a:pt x="80" y="326"/>
                  </a:lnTo>
                  <a:lnTo>
                    <a:pt x="76" y="330"/>
                  </a:lnTo>
                  <a:lnTo>
                    <a:pt x="74" y="334"/>
                  </a:lnTo>
                  <a:lnTo>
                    <a:pt x="70" y="338"/>
                  </a:lnTo>
                  <a:lnTo>
                    <a:pt x="68" y="344"/>
                  </a:lnTo>
                  <a:lnTo>
                    <a:pt x="66" y="348"/>
                  </a:lnTo>
                  <a:lnTo>
                    <a:pt x="64" y="350"/>
                  </a:lnTo>
                  <a:lnTo>
                    <a:pt x="60" y="368"/>
                  </a:lnTo>
                  <a:lnTo>
                    <a:pt x="58" y="370"/>
                  </a:lnTo>
                  <a:lnTo>
                    <a:pt x="58" y="372"/>
                  </a:lnTo>
                  <a:lnTo>
                    <a:pt x="60" y="380"/>
                  </a:lnTo>
                  <a:lnTo>
                    <a:pt x="58" y="390"/>
                  </a:lnTo>
                  <a:lnTo>
                    <a:pt x="60" y="398"/>
                  </a:lnTo>
                  <a:lnTo>
                    <a:pt x="58" y="410"/>
                  </a:lnTo>
                  <a:lnTo>
                    <a:pt x="54" y="412"/>
                  </a:lnTo>
                  <a:lnTo>
                    <a:pt x="54" y="420"/>
                  </a:lnTo>
                  <a:lnTo>
                    <a:pt x="56" y="420"/>
                  </a:lnTo>
                  <a:lnTo>
                    <a:pt x="56" y="424"/>
                  </a:lnTo>
                  <a:lnTo>
                    <a:pt x="56" y="436"/>
                  </a:lnTo>
                  <a:lnTo>
                    <a:pt x="56" y="448"/>
                  </a:lnTo>
                  <a:lnTo>
                    <a:pt x="56" y="458"/>
                  </a:lnTo>
                  <a:lnTo>
                    <a:pt x="56" y="462"/>
                  </a:lnTo>
                  <a:lnTo>
                    <a:pt x="54" y="466"/>
                  </a:lnTo>
                  <a:lnTo>
                    <a:pt x="54" y="468"/>
                  </a:lnTo>
                  <a:lnTo>
                    <a:pt x="54" y="470"/>
                  </a:lnTo>
                  <a:lnTo>
                    <a:pt x="54" y="472"/>
                  </a:lnTo>
                  <a:lnTo>
                    <a:pt x="56" y="474"/>
                  </a:lnTo>
                  <a:lnTo>
                    <a:pt x="56" y="476"/>
                  </a:lnTo>
                  <a:lnTo>
                    <a:pt x="58" y="478"/>
                  </a:lnTo>
                  <a:lnTo>
                    <a:pt x="58" y="484"/>
                  </a:lnTo>
                  <a:lnTo>
                    <a:pt x="58" y="496"/>
                  </a:lnTo>
                  <a:lnTo>
                    <a:pt x="58" y="508"/>
                  </a:lnTo>
                  <a:lnTo>
                    <a:pt x="56" y="516"/>
                  </a:lnTo>
                  <a:lnTo>
                    <a:pt x="56" y="518"/>
                  </a:lnTo>
                  <a:lnTo>
                    <a:pt x="52" y="520"/>
                  </a:lnTo>
                  <a:lnTo>
                    <a:pt x="50" y="522"/>
                  </a:lnTo>
                  <a:lnTo>
                    <a:pt x="46" y="526"/>
                  </a:lnTo>
                  <a:lnTo>
                    <a:pt x="42" y="530"/>
                  </a:lnTo>
                  <a:lnTo>
                    <a:pt x="40" y="534"/>
                  </a:lnTo>
                  <a:lnTo>
                    <a:pt x="38" y="540"/>
                  </a:lnTo>
                  <a:lnTo>
                    <a:pt x="38" y="554"/>
                  </a:lnTo>
                  <a:lnTo>
                    <a:pt x="38" y="574"/>
                  </a:lnTo>
                  <a:lnTo>
                    <a:pt x="38" y="594"/>
                  </a:lnTo>
                  <a:lnTo>
                    <a:pt x="38" y="612"/>
                  </a:lnTo>
                  <a:lnTo>
                    <a:pt x="38" y="618"/>
                  </a:lnTo>
                  <a:lnTo>
                    <a:pt x="36" y="620"/>
                  </a:lnTo>
                  <a:lnTo>
                    <a:pt x="36" y="624"/>
                  </a:lnTo>
                  <a:lnTo>
                    <a:pt x="38" y="630"/>
                  </a:lnTo>
                  <a:lnTo>
                    <a:pt x="38" y="642"/>
                  </a:lnTo>
                  <a:lnTo>
                    <a:pt x="50" y="656"/>
                  </a:lnTo>
                  <a:lnTo>
                    <a:pt x="88" y="656"/>
                  </a:lnTo>
                  <a:lnTo>
                    <a:pt x="90" y="656"/>
                  </a:lnTo>
                  <a:lnTo>
                    <a:pt x="90" y="658"/>
                  </a:lnTo>
                  <a:lnTo>
                    <a:pt x="90" y="660"/>
                  </a:lnTo>
                  <a:lnTo>
                    <a:pt x="90" y="662"/>
                  </a:lnTo>
                  <a:lnTo>
                    <a:pt x="90" y="668"/>
                  </a:lnTo>
                  <a:lnTo>
                    <a:pt x="92" y="676"/>
                  </a:lnTo>
                  <a:lnTo>
                    <a:pt x="92" y="700"/>
                  </a:lnTo>
                  <a:lnTo>
                    <a:pt x="96" y="726"/>
                  </a:lnTo>
                  <a:lnTo>
                    <a:pt x="136" y="728"/>
                  </a:lnTo>
                  <a:lnTo>
                    <a:pt x="150" y="748"/>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60" name="Freeform 518"/>
            <p:cNvSpPr/>
            <p:nvPr/>
          </p:nvSpPr>
          <p:spPr bwMode="gray">
            <a:xfrm>
              <a:off x="7837139" y="5238822"/>
              <a:ext cx="203654" cy="233119"/>
            </a:xfrm>
            <a:custGeom>
              <a:avLst/>
              <a:gdLst>
                <a:gd name="T0" fmla="*/ 110 w 110"/>
                <a:gd name="T1" fmla="*/ 94 h 126"/>
                <a:gd name="T2" fmla="*/ 108 w 110"/>
                <a:gd name="T3" fmla="*/ 84 h 126"/>
                <a:gd name="T4" fmla="*/ 104 w 110"/>
                <a:gd name="T5" fmla="*/ 76 h 126"/>
                <a:gd name="T6" fmla="*/ 102 w 110"/>
                <a:gd name="T7" fmla="*/ 72 h 126"/>
                <a:gd name="T8" fmla="*/ 98 w 110"/>
                <a:gd name="T9" fmla="*/ 70 h 126"/>
                <a:gd name="T10" fmla="*/ 92 w 110"/>
                <a:gd name="T11" fmla="*/ 70 h 126"/>
                <a:gd name="T12" fmla="*/ 90 w 110"/>
                <a:gd name="T13" fmla="*/ 72 h 126"/>
                <a:gd name="T14" fmla="*/ 76 w 110"/>
                <a:gd name="T15" fmla="*/ 68 h 126"/>
                <a:gd name="T16" fmla="*/ 72 w 110"/>
                <a:gd name="T17" fmla="*/ 64 h 126"/>
                <a:gd name="T18" fmla="*/ 72 w 110"/>
                <a:gd name="T19" fmla="*/ 54 h 126"/>
                <a:gd name="T20" fmla="*/ 68 w 110"/>
                <a:gd name="T21" fmla="*/ 32 h 126"/>
                <a:gd name="T22" fmla="*/ 68 w 110"/>
                <a:gd name="T23" fmla="*/ 24 h 126"/>
                <a:gd name="T24" fmla="*/ 68 w 110"/>
                <a:gd name="T25" fmla="*/ 18 h 126"/>
                <a:gd name="T26" fmla="*/ 68 w 110"/>
                <a:gd name="T27" fmla="*/ 18 h 126"/>
                <a:gd name="T28" fmla="*/ 64 w 110"/>
                <a:gd name="T29" fmla="*/ 16 h 126"/>
                <a:gd name="T30" fmla="*/ 56 w 110"/>
                <a:gd name="T31" fmla="*/ 8 h 126"/>
                <a:gd name="T32" fmla="*/ 46 w 110"/>
                <a:gd name="T33" fmla="*/ 2 h 126"/>
                <a:gd name="T34" fmla="*/ 36 w 110"/>
                <a:gd name="T35" fmla="*/ 0 h 126"/>
                <a:gd name="T36" fmla="*/ 30 w 110"/>
                <a:gd name="T37" fmla="*/ 4 h 126"/>
                <a:gd name="T38" fmla="*/ 18 w 110"/>
                <a:gd name="T39" fmla="*/ 10 h 126"/>
                <a:gd name="T40" fmla="*/ 8 w 110"/>
                <a:gd name="T41" fmla="*/ 24 h 126"/>
                <a:gd name="T42" fmla="*/ 6 w 110"/>
                <a:gd name="T43" fmla="*/ 28 h 126"/>
                <a:gd name="T44" fmla="*/ 2 w 110"/>
                <a:gd name="T45" fmla="*/ 38 h 126"/>
                <a:gd name="T46" fmla="*/ 0 w 110"/>
                <a:gd name="T47" fmla="*/ 52 h 126"/>
                <a:gd name="T48" fmla="*/ 2 w 110"/>
                <a:gd name="T49" fmla="*/ 56 h 126"/>
                <a:gd name="T50" fmla="*/ 10 w 110"/>
                <a:gd name="T51" fmla="*/ 60 h 126"/>
                <a:gd name="T52" fmla="*/ 32 w 110"/>
                <a:gd name="T53" fmla="*/ 72 h 126"/>
                <a:gd name="T54" fmla="*/ 50 w 110"/>
                <a:gd name="T55" fmla="*/ 126 h 126"/>
                <a:gd name="T56" fmla="*/ 102 w 110"/>
                <a:gd name="T57" fmla="*/ 124 h 126"/>
                <a:gd name="T58" fmla="*/ 104 w 110"/>
                <a:gd name="T59" fmla="*/ 116 h 126"/>
                <a:gd name="T60" fmla="*/ 106 w 110"/>
                <a:gd name="T61" fmla="*/ 110 h 126"/>
                <a:gd name="T62" fmla="*/ 106 w 110"/>
                <a:gd name="T63" fmla="*/ 104 h 126"/>
                <a:gd name="T64" fmla="*/ 108 w 110"/>
                <a:gd name="T65" fmla="*/ 9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0" h="126">
                  <a:moveTo>
                    <a:pt x="108" y="96"/>
                  </a:moveTo>
                  <a:lnTo>
                    <a:pt x="110" y="94"/>
                  </a:lnTo>
                  <a:lnTo>
                    <a:pt x="108" y="90"/>
                  </a:lnTo>
                  <a:lnTo>
                    <a:pt x="108" y="84"/>
                  </a:lnTo>
                  <a:lnTo>
                    <a:pt x="106" y="80"/>
                  </a:lnTo>
                  <a:lnTo>
                    <a:pt x="104" y="76"/>
                  </a:lnTo>
                  <a:lnTo>
                    <a:pt x="102" y="72"/>
                  </a:lnTo>
                  <a:lnTo>
                    <a:pt x="102" y="72"/>
                  </a:lnTo>
                  <a:lnTo>
                    <a:pt x="100" y="70"/>
                  </a:lnTo>
                  <a:lnTo>
                    <a:pt x="98" y="70"/>
                  </a:lnTo>
                  <a:lnTo>
                    <a:pt x="94" y="70"/>
                  </a:lnTo>
                  <a:lnTo>
                    <a:pt x="92" y="70"/>
                  </a:lnTo>
                  <a:lnTo>
                    <a:pt x="90" y="70"/>
                  </a:lnTo>
                  <a:lnTo>
                    <a:pt x="90" y="72"/>
                  </a:lnTo>
                  <a:lnTo>
                    <a:pt x="78" y="68"/>
                  </a:lnTo>
                  <a:lnTo>
                    <a:pt x="76" y="68"/>
                  </a:lnTo>
                  <a:lnTo>
                    <a:pt x="74" y="66"/>
                  </a:lnTo>
                  <a:lnTo>
                    <a:pt x="72" y="64"/>
                  </a:lnTo>
                  <a:lnTo>
                    <a:pt x="72" y="64"/>
                  </a:lnTo>
                  <a:lnTo>
                    <a:pt x="72" y="54"/>
                  </a:lnTo>
                  <a:lnTo>
                    <a:pt x="70" y="42"/>
                  </a:lnTo>
                  <a:lnTo>
                    <a:pt x="68" y="32"/>
                  </a:lnTo>
                  <a:lnTo>
                    <a:pt x="68" y="28"/>
                  </a:lnTo>
                  <a:lnTo>
                    <a:pt x="68" y="24"/>
                  </a:lnTo>
                  <a:lnTo>
                    <a:pt x="68" y="20"/>
                  </a:lnTo>
                  <a:lnTo>
                    <a:pt x="68" y="18"/>
                  </a:lnTo>
                  <a:lnTo>
                    <a:pt x="68" y="18"/>
                  </a:lnTo>
                  <a:lnTo>
                    <a:pt x="68" y="18"/>
                  </a:lnTo>
                  <a:lnTo>
                    <a:pt x="66" y="18"/>
                  </a:lnTo>
                  <a:lnTo>
                    <a:pt x="64" y="16"/>
                  </a:lnTo>
                  <a:lnTo>
                    <a:pt x="60" y="12"/>
                  </a:lnTo>
                  <a:lnTo>
                    <a:pt x="56" y="8"/>
                  </a:lnTo>
                  <a:lnTo>
                    <a:pt x="52" y="6"/>
                  </a:lnTo>
                  <a:lnTo>
                    <a:pt x="46" y="2"/>
                  </a:lnTo>
                  <a:lnTo>
                    <a:pt x="42" y="2"/>
                  </a:lnTo>
                  <a:lnTo>
                    <a:pt x="36" y="0"/>
                  </a:lnTo>
                  <a:lnTo>
                    <a:pt x="34" y="2"/>
                  </a:lnTo>
                  <a:lnTo>
                    <a:pt x="30" y="4"/>
                  </a:lnTo>
                  <a:lnTo>
                    <a:pt x="24" y="6"/>
                  </a:lnTo>
                  <a:lnTo>
                    <a:pt x="18" y="10"/>
                  </a:lnTo>
                  <a:lnTo>
                    <a:pt x="12" y="16"/>
                  </a:lnTo>
                  <a:lnTo>
                    <a:pt x="8" y="24"/>
                  </a:lnTo>
                  <a:lnTo>
                    <a:pt x="6" y="24"/>
                  </a:lnTo>
                  <a:lnTo>
                    <a:pt x="6" y="28"/>
                  </a:lnTo>
                  <a:lnTo>
                    <a:pt x="4" y="32"/>
                  </a:lnTo>
                  <a:lnTo>
                    <a:pt x="2" y="38"/>
                  </a:lnTo>
                  <a:lnTo>
                    <a:pt x="0" y="46"/>
                  </a:lnTo>
                  <a:lnTo>
                    <a:pt x="0" y="52"/>
                  </a:lnTo>
                  <a:lnTo>
                    <a:pt x="0" y="54"/>
                  </a:lnTo>
                  <a:lnTo>
                    <a:pt x="2" y="56"/>
                  </a:lnTo>
                  <a:lnTo>
                    <a:pt x="6" y="58"/>
                  </a:lnTo>
                  <a:lnTo>
                    <a:pt x="10" y="60"/>
                  </a:lnTo>
                  <a:lnTo>
                    <a:pt x="26" y="66"/>
                  </a:lnTo>
                  <a:lnTo>
                    <a:pt x="32" y="72"/>
                  </a:lnTo>
                  <a:lnTo>
                    <a:pt x="66" y="90"/>
                  </a:lnTo>
                  <a:lnTo>
                    <a:pt x="50" y="126"/>
                  </a:lnTo>
                  <a:lnTo>
                    <a:pt x="102" y="126"/>
                  </a:lnTo>
                  <a:lnTo>
                    <a:pt x="102" y="124"/>
                  </a:lnTo>
                  <a:lnTo>
                    <a:pt x="102" y="120"/>
                  </a:lnTo>
                  <a:lnTo>
                    <a:pt x="104" y="116"/>
                  </a:lnTo>
                  <a:lnTo>
                    <a:pt x="106" y="112"/>
                  </a:lnTo>
                  <a:lnTo>
                    <a:pt x="106" y="110"/>
                  </a:lnTo>
                  <a:lnTo>
                    <a:pt x="106" y="108"/>
                  </a:lnTo>
                  <a:lnTo>
                    <a:pt x="106" y="104"/>
                  </a:lnTo>
                  <a:lnTo>
                    <a:pt x="108" y="98"/>
                  </a:lnTo>
                  <a:lnTo>
                    <a:pt x="108" y="96"/>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61" name="Freeform 519"/>
            <p:cNvSpPr/>
            <p:nvPr/>
          </p:nvSpPr>
          <p:spPr bwMode="gray">
            <a:xfrm>
              <a:off x="7237287" y="4358151"/>
              <a:ext cx="96273" cy="129510"/>
            </a:xfrm>
            <a:custGeom>
              <a:avLst/>
              <a:gdLst>
                <a:gd name="T0" fmla="*/ 50 w 52"/>
                <a:gd name="T1" fmla="*/ 64 h 70"/>
                <a:gd name="T2" fmla="*/ 46 w 52"/>
                <a:gd name="T3" fmla="*/ 60 h 70"/>
                <a:gd name="T4" fmla="*/ 44 w 52"/>
                <a:gd name="T5" fmla="*/ 54 h 70"/>
                <a:gd name="T6" fmla="*/ 46 w 52"/>
                <a:gd name="T7" fmla="*/ 46 h 70"/>
                <a:gd name="T8" fmla="*/ 48 w 52"/>
                <a:gd name="T9" fmla="*/ 42 h 70"/>
                <a:gd name="T10" fmla="*/ 48 w 52"/>
                <a:gd name="T11" fmla="*/ 36 h 70"/>
                <a:gd name="T12" fmla="*/ 48 w 52"/>
                <a:gd name="T13" fmla="*/ 32 h 70"/>
                <a:gd name="T14" fmla="*/ 50 w 52"/>
                <a:gd name="T15" fmla="*/ 20 h 70"/>
                <a:gd name="T16" fmla="*/ 52 w 52"/>
                <a:gd name="T17" fmla="*/ 10 h 70"/>
                <a:gd name="T18" fmla="*/ 52 w 52"/>
                <a:gd name="T19" fmla="*/ 6 h 70"/>
                <a:gd name="T20" fmla="*/ 52 w 52"/>
                <a:gd name="T21" fmla="*/ 0 h 70"/>
                <a:gd name="T22" fmla="*/ 48 w 52"/>
                <a:gd name="T23" fmla="*/ 0 h 70"/>
                <a:gd name="T24" fmla="*/ 44 w 52"/>
                <a:gd name="T25" fmla="*/ 0 h 70"/>
                <a:gd name="T26" fmla="*/ 40 w 52"/>
                <a:gd name="T27" fmla="*/ 2 h 70"/>
                <a:gd name="T28" fmla="*/ 36 w 52"/>
                <a:gd name="T29" fmla="*/ 0 h 70"/>
                <a:gd name="T30" fmla="*/ 34 w 52"/>
                <a:gd name="T31" fmla="*/ 2 h 70"/>
                <a:gd name="T32" fmla="*/ 30 w 52"/>
                <a:gd name="T33" fmla="*/ 10 h 70"/>
                <a:gd name="T34" fmla="*/ 28 w 52"/>
                <a:gd name="T35" fmla="*/ 14 h 70"/>
                <a:gd name="T36" fmla="*/ 24 w 52"/>
                <a:gd name="T37" fmla="*/ 20 h 70"/>
                <a:gd name="T38" fmla="*/ 20 w 52"/>
                <a:gd name="T39" fmla="*/ 22 h 70"/>
                <a:gd name="T40" fmla="*/ 16 w 52"/>
                <a:gd name="T41" fmla="*/ 24 h 70"/>
                <a:gd name="T42" fmla="*/ 14 w 52"/>
                <a:gd name="T43" fmla="*/ 28 h 70"/>
                <a:gd name="T44" fmla="*/ 14 w 52"/>
                <a:gd name="T45" fmla="*/ 32 h 70"/>
                <a:gd name="T46" fmla="*/ 10 w 52"/>
                <a:gd name="T47" fmla="*/ 36 h 70"/>
                <a:gd name="T48" fmla="*/ 8 w 52"/>
                <a:gd name="T49" fmla="*/ 38 h 70"/>
                <a:gd name="T50" fmla="*/ 6 w 52"/>
                <a:gd name="T51" fmla="*/ 40 h 70"/>
                <a:gd name="T52" fmla="*/ 6 w 52"/>
                <a:gd name="T53" fmla="*/ 42 h 70"/>
                <a:gd name="T54" fmla="*/ 4 w 52"/>
                <a:gd name="T55" fmla="*/ 44 h 70"/>
                <a:gd name="T56" fmla="*/ 2 w 52"/>
                <a:gd name="T57" fmla="*/ 44 h 70"/>
                <a:gd name="T58" fmla="*/ 0 w 52"/>
                <a:gd name="T59" fmla="*/ 42 h 70"/>
                <a:gd name="T60" fmla="*/ 0 w 52"/>
                <a:gd name="T61" fmla="*/ 44 h 70"/>
                <a:gd name="T62" fmla="*/ 8 w 52"/>
                <a:gd name="T63" fmla="*/ 52 h 70"/>
                <a:gd name="T64" fmla="*/ 12 w 52"/>
                <a:gd name="T65" fmla="*/ 60 h 70"/>
                <a:gd name="T66" fmla="*/ 16 w 52"/>
                <a:gd name="T67" fmla="*/ 64 h 70"/>
                <a:gd name="T68" fmla="*/ 20 w 52"/>
                <a:gd name="T69" fmla="*/ 62 h 70"/>
                <a:gd name="T70" fmla="*/ 26 w 52"/>
                <a:gd name="T71" fmla="*/ 66 h 70"/>
                <a:gd name="T72" fmla="*/ 30 w 52"/>
                <a:gd name="T73" fmla="*/ 66 h 70"/>
                <a:gd name="T74" fmla="*/ 36 w 52"/>
                <a:gd name="T75" fmla="*/ 66 h 70"/>
                <a:gd name="T76" fmla="*/ 40 w 52"/>
                <a:gd name="T77" fmla="*/ 66 h 70"/>
                <a:gd name="T78" fmla="*/ 44 w 52"/>
                <a:gd name="T79" fmla="*/ 68 h 70"/>
                <a:gd name="T80" fmla="*/ 48 w 52"/>
                <a:gd name="T81" fmla="*/ 70 h 70"/>
                <a:gd name="T82" fmla="*/ 50 w 52"/>
                <a:gd name="T83" fmla="*/ 70 h 70"/>
                <a:gd name="T84" fmla="*/ 52 w 52"/>
                <a:gd name="T85"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2" h="70">
                  <a:moveTo>
                    <a:pt x="52" y="70"/>
                  </a:moveTo>
                  <a:lnTo>
                    <a:pt x="50" y="64"/>
                  </a:lnTo>
                  <a:lnTo>
                    <a:pt x="46" y="60"/>
                  </a:lnTo>
                  <a:lnTo>
                    <a:pt x="46" y="60"/>
                  </a:lnTo>
                  <a:lnTo>
                    <a:pt x="44" y="58"/>
                  </a:lnTo>
                  <a:lnTo>
                    <a:pt x="44" y="54"/>
                  </a:lnTo>
                  <a:lnTo>
                    <a:pt x="44" y="50"/>
                  </a:lnTo>
                  <a:lnTo>
                    <a:pt x="46" y="46"/>
                  </a:lnTo>
                  <a:lnTo>
                    <a:pt x="46" y="46"/>
                  </a:lnTo>
                  <a:lnTo>
                    <a:pt x="48" y="42"/>
                  </a:lnTo>
                  <a:lnTo>
                    <a:pt x="48" y="40"/>
                  </a:lnTo>
                  <a:lnTo>
                    <a:pt x="48" y="36"/>
                  </a:lnTo>
                  <a:lnTo>
                    <a:pt x="48" y="34"/>
                  </a:lnTo>
                  <a:lnTo>
                    <a:pt x="48" y="32"/>
                  </a:lnTo>
                  <a:lnTo>
                    <a:pt x="48" y="26"/>
                  </a:lnTo>
                  <a:lnTo>
                    <a:pt x="50" y="20"/>
                  </a:lnTo>
                  <a:lnTo>
                    <a:pt x="50" y="14"/>
                  </a:lnTo>
                  <a:lnTo>
                    <a:pt x="52" y="10"/>
                  </a:lnTo>
                  <a:lnTo>
                    <a:pt x="52" y="8"/>
                  </a:lnTo>
                  <a:lnTo>
                    <a:pt x="52" y="6"/>
                  </a:lnTo>
                  <a:lnTo>
                    <a:pt x="52" y="2"/>
                  </a:lnTo>
                  <a:lnTo>
                    <a:pt x="52" y="0"/>
                  </a:lnTo>
                  <a:lnTo>
                    <a:pt x="50" y="0"/>
                  </a:lnTo>
                  <a:lnTo>
                    <a:pt x="48" y="0"/>
                  </a:lnTo>
                  <a:lnTo>
                    <a:pt x="46" y="0"/>
                  </a:lnTo>
                  <a:lnTo>
                    <a:pt x="44" y="0"/>
                  </a:lnTo>
                  <a:lnTo>
                    <a:pt x="42" y="0"/>
                  </a:lnTo>
                  <a:lnTo>
                    <a:pt x="40" y="2"/>
                  </a:lnTo>
                  <a:lnTo>
                    <a:pt x="38" y="0"/>
                  </a:lnTo>
                  <a:lnTo>
                    <a:pt x="36" y="0"/>
                  </a:lnTo>
                  <a:lnTo>
                    <a:pt x="36" y="0"/>
                  </a:lnTo>
                  <a:lnTo>
                    <a:pt x="34" y="2"/>
                  </a:lnTo>
                  <a:lnTo>
                    <a:pt x="32" y="4"/>
                  </a:lnTo>
                  <a:lnTo>
                    <a:pt x="30" y="10"/>
                  </a:lnTo>
                  <a:lnTo>
                    <a:pt x="30" y="10"/>
                  </a:lnTo>
                  <a:lnTo>
                    <a:pt x="28" y="14"/>
                  </a:lnTo>
                  <a:lnTo>
                    <a:pt x="26" y="16"/>
                  </a:lnTo>
                  <a:lnTo>
                    <a:pt x="24" y="20"/>
                  </a:lnTo>
                  <a:lnTo>
                    <a:pt x="20" y="22"/>
                  </a:lnTo>
                  <a:lnTo>
                    <a:pt x="20" y="22"/>
                  </a:lnTo>
                  <a:lnTo>
                    <a:pt x="18" y="22"/>
                  </a:lnTo>
                  <a:lnTo>
                    <a:pt x="16" y="24"/>
                  </a:lnTo>
                  <a:lnTo>
                    <a:pt x="14" y="26"/>
                  </a:lnTo>
                  <a:lnTo>
                    <a:pt x="14" y="28"/>
                  </a:lnTo>
                  <a:lnTo>
                    <a:pt x="14" y="30"/>
                  </a:lnTo>
                  <a:lnTo>
                    <a:pt x="14" y="32"/>
                  </a:lnTo>
                  <a:lnTo>
                    <a:pt x="12" y="34"/>
                  </a:lnTo>
                  <a:lnTo>
                    <a:pt x="10" y="36"/>
                  </a:lnTo>
                  <a:lnTo>
                    <a:pt x="8" y="36"/>
                  </a:lnTo>
                  <a:lnTo>
                    <a:pt x="8" y="38"/>
                  </a:lnTo>
                  <a:lnTo>
                    <a:pt x="6" y="40"/>
                  </a:lnTo>
                  <a:lnTo>
                    <a:pt x="6" y="40"/>
                  </a:lnTo>
                  <a:lnTo>
                    <a:pt x="6" y="40"/>
                  </a:lnTo>
                  <a:lnTo>
                    <a:pt x="6" y="42"/>
                  </a:lnTo>
                  <a:lnTo>
                    <a:pt x="6" y="42"/>
                  </a:lnTo>
                  <a:lnTo>
                    <a:pt x="4" y="44"/>
                  </a:lnTo>
                  <a:lnTo>
                    <a:pt x="2" y="44"/>
                  </a:lnTo>
                  <a:lnTo>
                    <a:pt x="2" y="44"/>
                  </a:lnTo>
                  <a:lnTo>
                    <a:pt x="0" y="42"/>
                  </a:lnTo>
                  <a:lnTo>
                    <a:pt x="0" y="42"/>
                  </a:lnTo>
                  <a:lnTo>
                    <a:pt x="0" y="44"/>
                  </a:lnTo>
                  <a:lnTo>
                    <a:pt x="0" y="44"/>
                  </a:lnTo>
                  <a:lnTo>
                    <a:pt x="8" y="52"/>
                  </a:lnTo>
                  <a:lnTo>
                    <a:pt x="8" y="52"/>
                  </a:lnTo>
                  <a:lnTo>
                    <a:pt x="10" y="56"/>
                  </a:lnTo>
                  <a:lnTo>
                    <a:pt x="12" y="60"/>
                  </a:lnTo>
                  <a:lnTo>
                    <a:pt x="14" y="64"/>
                  </a:lnTo>
                  <a:lnTo>
                    <a:pt x="16" y="64"/>
                  </a:lnTo>
                  <a:lnTo>
                    <a:pt x="18" y="62"/>
                  </a:lnTo>
                  <a:lnTo>
                    <a:pt x="20" y="62"/>
                  </a:lnTo>
                  <a:lnTo>
                    <a:pt x="24" y="64"/>
                  </a:lnTo>
                  <a:lnTo>
                    <a:pt x="26" y="66"/>
                  </a:lnTo>
                  <a:lnTo>
                    <a:pt x="28" y="66"/>
                  </a:lnTo>
                  <a:lnTo>
                    <a:pt x="30" y="66"/>
                  </a:lnTo>
                  <a:lnTo>
                    <a:pt x="34" y="66"/>
                  </a:lnTo>
                  <a:lnTo>
                    <a:pt x="36" y="66"/>
                  </a:lnTo>
                  <a:lnTo>
                    <a:pt x="40" y="66"/>
                  </a:lnTo>
                  <a:lnTo>
                    <a:pt x="40" y="66"/>
                  </a:lnTo>
                  <a:lnTo>
                    <a:pt x="42" y="66"/>
                  </a:lnTo>
                  <a:lnTo>
                    <a:pt x="44" y="68"/>
                  </a:lnTo>
                  <a:lnTo>
                    <a:pt x="48" y="68"/>
                  </a:lnTo>
                  <a:lnTo>
                    <a:pt x="48" y="70"/>
                  </a:lnTo>
                  <a:lnTo>
                    <a:pt x="50" y="70"/>
                  </a:lnTo>
                  <a:lnTo>
                    <a:pt x="50" y="70"/>
                  </a:lnTo>
                  <a:lnTo>
                    <a:pt x="52" y="70"/>
                  </a:lnTo>
                  <a:lnTo>
                    <a:pt x="52" y="7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62" name="Freeform 520"/>
            <p:cNvSpPr/>
            <p:nvPr/>
          </p:nvSpPr>
          <p:spPr bwMode="gray">
            <a:xfrm>
              <a:off x="7126203" y="4269344"/>
              <a:ext cx="111084" cy="136911"/>
            </a:xfrm>
            <a:custGeom>
              <a:avLst/>
              <a:gdLst>
                <a:gd name="T0" fmla="*/ 60 w 60"/>
                <a:gd name="T1" fmla="*/ 40 h 74"/>
                <a:gd name="T2" fmla="*/ 60 w 60"/>
                <a:gd name="T3" fmla="*/ 40 h 74"/>
                <a:gd name="T4" fmla="*/ 58 w 60"/>
                <a:gd name="T5" fmla="*/ 42 h 74"/>
                <a:gd name="T6" fmla="*/ 56 w 60"/>
                <a:gd name="T7" fmla="*/ 46 h 74"/>
                <a:gd name="T8" fmla="*/ 54 w 60"/>
                <a:gd name="T9" fmla="*/ 48 h 74"/>
                <a:gd name="T10" fmla="*/ 50 w 60"/>
                <a:gd name="T11" fmla="*/ 50 h 74"/>
                <a:gd name="T12" fmla="*/ 46 w 60"/>
                <a:gd name="T13" fmla="*/ 52 h 74"/>
                <a:gd name="T14" fmla="*/ 46 w 60"/>
                <a:gd name="T15" fmla="*/ 52 h 74"/>
                <a:gd name="T16" fmla="*/ 44 w 60"/>
                <a:gd name="T17" fmla="*/ 52 h 74"/>
                <a:gd name="T18" fmla="*/ 42 w 60"/>
                <a:gd name="T19" fmla="*/ 54 h 74"/>
                <a:gd name="T20" fmla="*/ 40 w 60"/>
                <a:gd name="T21" fmla="*/ 58 h 74"/>
                <a:gd name="T22" fmla="*/ 40 w 60"/>
                <a:gd name="T23" fmla="*/ 58 h 74"/>
                <a:gd name="T24" fmla="*/ 38 w 60"/>
                <a:gd name="T25" fmla="*/ 60 h 74"/>
                <a:gd name="T26" fmla="*/ 36 w 60"/>
                <a:gd name="T27" fmla="*/ 62 h 74"/>
                <a:gd name="T28" fmla="*/ 32 w 60"/>
                <a:gd name="T29" fmla="*/ 62 h 74"/>
                <a:gd name="T30" fmla="*/ 32 w 60"/>
                <a:gd name="T31" fmla="*/ 62 h 74"/>
                <a:gd name="T32" fmla="*/ 30 w 60"/>
                <a:gd name="T33" fmla="*/ 64 h 74"/>
                <a:gd name="T34" fmla="*/ 26 w 60"/>
                <a:gd name="T35" fmla="*/ 66 h 74"/>
                <a:gd name="T36" fmla="*/ 24 w 60"/>
                <a:gd name="T37" fmla="*/ 68 h 74"/>
                <a:gd name="T38" fmla="*/ 16 w 60"/>
                <a:gd name="T39" fmla="*/ 74 h 74"/>
                <a:gd name="T40" fmla="*/ 10 w 60"/>
                <a:gd name="T41" fmla="*/ 70 h 74"/>
                <a:gd name="T42" fmla="*/ 6 w 60"/>
                <a:gd name="T43" fmla="*/ 66 h 74"/>
                <a:gd name="T44" fmla="*/ 4 w 60"/>
                <a:gd name="T45" fmla="*/ 62 h 74"/>
                <a:gd name="T46" fmla="*/ 0 w 60"/>
                <a:gd name="T47" fmla="*/ 54 h 74"/>
                <a:gd name="T48" fmla="*/ 2 w 60"/>
                <a:gd name="T49" fmla="*/ 54 h 74"/>
                <a:gd name="T50" fmla="*/ 2 w 60"/>
                <a:gd name="T51" fmla="*/ 50 h 74"/>
                <a:gd name="T52" fmla="*/ 4 w 60"/>
                <a:gd name="T53" fmla="*/ 48 h 74"/>
                <a:gd name="T54" fmla="*/ 6 w 60"/>
                <a:gd name="T55" fmla="*/ 44 h 74"/>
                <a:gd name="T56" fmla="*/ 8 w 60"/>
                <a:gd name="T57" fmla="*/ 42 h 74"/>
                <a:gd name="T58" fmla="*/ 8 w 60"/>
                <a:gd name="T59" fmla="*/ 40 h 74"/>
                <a:gd name="T60" fmla="*/ 8 w 60"/>
                <a:gd name="T61" fmla="*/ 38 h 74"/>
                <a:gd name="T62" fmla="*/ 8 w 60"/>
                <a:gd name="T63" fmla="*/ 36 h 74"/>
                <a:gd name="T64" fmla="*/ 6 w 60"/>
                <a:gd name="T65" fmla="*/ 34 h 74"/>
                <a:gd name="T66" fmla="*/ 6 w 60"/>
                <a:gd name="T67" fmla="*/ 32 h 74"/>
                <a:gd name="T68" fmla="*/ 6 w 60"/>
                <a:gd name="T69" fmla="*/ 32 h 74"/>
                <a:gd name="T70" fmla="*/ 6 w 60"/>
                <a:gd name="T71" fmla="*/ 30 h 74"/>
                <a:gd name="T72" fmla="*/ 6 w 60"/>
                <a:gd name="T73" fmla="*/ 28 h 74"/>
                <a:gd name="T74" fmla="*/ 8 w 60"/>
                <a:gd name="T75" fmla="*/ 28 h 74"/>
                <a:gd name="T76" fmla="*/ 32 w 60"/>
                <a:gd name="T77" fmla="*/ 28 h 74"/>
                <a:gd name="T78" fmla="*/ 32 w 60"/>
                <a:gd name="T79" fmla="*/ 18 h 74"/>
                <a:gd name="T80" fmla="*/ 22 w 60"/>
                <a:gd name="T81" fmla="*/ 8 h 74"/>
                <a:gd name="T82" fmla="*/ 26 w 60"/>
                <a:gd name="T83" fmla="*/ 8 h 74"/>
                <a:gd name="T84" fmla="*/ 26 w 60"/>
                <a:gd name="T85" fmla="*/ 0 h 74"/>
                <a:gd name="T86" fmla="*/ 46 w 60"/>
                <a:gd name="T87" fmla="*/ 0 h 74"/>
                <a:gd name="T88" fmla="*/ 46 w 60"/>
                <a:gd name="T89" fmla="*/ 2 h 74"/>
                <a:gd name="T90" fmla="*/ 46 w 60"/>
                <a:gd name="T91" fmla="*/ 32 h 74"/>
                <a:gd name="T92" fmla="*/ 54 w 60"/>
                <a:gd name="T93" fmla="*/ 32 h 74"/>
                <a:gd name="T94" fmla="*/ 54 w 60"/>
                <a:gd name="T95" fmla="*/ 34 h 74"/>
                <a:gd name="T96" fmla="*/ 54 w 60"/>
                <a:gd name="T97" fmla="*/ 34 h 74"/>
                <a:gd name="T98" fmla="*/ 54 w 60"/>
                <a:gd name="T99" fmla="*/ 36 h 74"/>
                <a:gd name="T100" fmla="*/ 56 w 60"/>
                <a:gd name="T101" fmla="*/ 38 h 74"/>
                <a:gd name="T102" fmla="*/ 60 w 60"/>
                <a:gd name="T103" fmla="*/ 4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0" h="74">
                  <a:moveTo>
                    <a:pt x="60" y="40"/>
                  </a:moveTo>
                  <a:lnTo>
                    <a:pt x="60" y="40"/>
                  </a:lnTo>
                  <a:lnTo>
                    <a:pt x="58" y="42"/>
                  </a:lnTo>
                  <a:lnTo>
                    <a:pt x="56" y="46"/>
                  </a:lnTo>
                  <a:lnTo>
                    <a:pt x="54" y="48"/>
                  </a:lnTo>
                  <a:lnTo>
                    <a:pt x="50" y="50"/>
                  </a:lnTo>
                  <a:lnTo>
                    <a:pt x="46" y="52"/>
                  </a:lnTo>
                  <a:lnTo>
                    <a:pt x="46" y="52"/>
                  </a:lnTo>
                  <a:lnTo>
                    <a:pt x="44" y="52"/>
                  </a:lnTo>
                  <a:lnTo>
                    <a:pt x="42" y="54"/>
                  </a:lnTo>
                  <a:lnTo>
                    <a:pt x="40" y="58"/>
                  </a:lnTo>
                  <a:lnTo>
                    <a:pt x="40" y="58"/>
                  </a:lnTo>
                  <a:lnTo>
                    <a:pt x="38" y="60"/>
                  </a:lnTo>
                  <a:lnTo>
                    <a:pt x="36" y="62"/>
                  </a:lnTo>
                  <a:lnTo>
                    <a:pt x="32" y="62"/>
                  </a:lnTo>
                  <a:lnTo>
                    <a:pt x="32" y="62"/>
                  </a:lnTo>
                  <a:lnTo>
                    <a:pt x="30" y="64"/>
                  </a:lnTo>
                  <a:lnTo>
                    <a:pt x="26" y="66"/>
                  </a:lnTo>
                  <a:lnTo>
                    <a:pt x="24" y="68"/>
                  </a:lnTo>
                  <a:lnTo>
                    <a:pt x="16" y="74"/>
                  </a:lnTo>
                  <a:lnTo>
                    <a:pt x="10" y="70"/>
                  </a:lnTo>
                  <a:lnTo>
                    <a:pt x="6" y="66"/>
                  </a:lnTo>
                  <a:lnTo>
                    <a:pt x="4" y="62"/>
                  </a:lnTo>
                  <a:lnTo>
                    <a:pt x="0" y="54"/>
                  </a:lnTo>
                  <a:lnTo>
                    <a:pt x="2" y="54"/>
                  </a:lnTo>
                  <a:lnTo>
                    <a:pt x="2" y="50"/>
                  </a:lnTo>
                  <a:lnTo>
                    <a:pt x="4" y="48"/>
                  </a:lnTo>
                  <a:lnTo>
                    <a:pt x="6" y="44"/>
                  </a:lnTo>
                  <a:lnTo>
                    <a:pt x="8" y="42"/>
                  </a:lnTo>
                  <a:lnTo>
                    <a:pt x="8" y="40"/>
                  </a:lnTo>
                  <a:lnTo>
                    <a:pt x="8" y="38"/>
                  </a:lnTo>
                  <a:lnTo>
                    <a:pt x="8" y="36"/>
                  </a:lnTo>
                  <a:lnTo>
                    <a:pt x="6" y="34"/>
                  </a:lnTo>
                  <a:lnTo>
                    <a:pt x="6" y="32"/>
                  </a:lnTo>
                  <a:lnTo>
                    <a:pt x="6" y="32"/>
                  </a:lnTo>
                  <a:lnTo>
                    <a:pt x="6" y="30"/>
                  </a:lnTo>
                  <a:lnTo>
                    <a:pt x="6" y="28"/>
                  </a:lnTo>
                  <a:lnTo>
                    <a:pt x="8" y="28"/>
                  </a:lnTo>
                  <a:lnTo>
                    <a:pt x="32" y="28"/>
                  </a:lnTo>
                  <a:lnTo>
                    <a:pt x="32" y="18"/>
                  </a:lnTo>
                  <a:lnTo>
                    <a:pt x="22" y="8"/>
                  </a:lnTo>
                  <a:lnTo>
                    <a:pt x="26" y="8"/>
                  </a:lnTo>
                  <a:lnTo>
                    <a:pt x="26" y="0"/>
                  </a:lnTo>
                  <a:lnTo>
                    <a:pt x="46" y="0"/>
                  </a:lnTo>
                  <a:lnTo>
                    <a:pt x="46" y="2"/>
                  </a:lnTo>
                  <a:lnTo>
                    <a:pt x="46" y="32"/>
                  </a:lnTo>
                  <a:lnTo>
                    <a:pt x="54" y="32"/>
                  </a:lnTo>
                  <a:lnTo>
                    <a:pt x="54" y="34"/>
                  </a:lnTo>
                  <a:lnTo>
                    <a:pt x="54" y="34"/>
                  </a:lnTo>
                  <a:lnTo>
                    <a:pt x="54" y="36"/>
                  </a:lnTo>
                  <a:lnTo>
                    <a:pt x="56" y="38"/>
                  </a:lnTo>
                  <a:lnTo>
                    <a:pt x="60" y="4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63" name="Freeform 521"/>
            <p:cNvSpPr/>
            <p:nvPr/>
          </p:nvSpPr>
          <p:spPr bwMode="gray">
            <a:xfrm>
              <a:off x="7211367" y="4254543"/>
              <a:ext cx="25920" cy="74006"/>
            </a:xfrm>
            <a:custGeom>
              <a:avLst/>
              <a:gdLst>
                <a:gd name="T0" fmla="*/ 14 w 14"/>
                <a:gd name="T1" fmla="*/ 0 h 40"/>
                <a:gd name="T2" fmla="*/ 14 w 14"/>
                <a:gd name="T3" fmla="*/ 0 h 40"/>
                <a:gd name="T4" fmla="*/ 12 w 14"/>
                <a:gd name="T5" fmla="*/ 0 h 40"/>
                <a:gd name="T6" fmla="*/ 10 w 14"/>
                <a:gd name="T7" fmla="*/ 0 h 40"/>
                <a:gd name="T8" fmla="*/ 10 w 14"/>
                <a:gd name="T9" fmla="*/ 2 h 40"/>
                <a:gd name="T10" fmla="*/ 8 w 14"/>
                <a:gd name="T11" fmla="*/ 2 h 40"/>
                <a:gd name="T12" fmla="*/ 6 w 14"/>
                <a:gd name="T13" fmla="*/ 4 h 40"/>
                <a:gd name="T14" fmla="*/ 6 w 14"/>
                <a:gd name="T15" fmla="*/ 4 h 40"/>
                <a:gd name="T16" fmla="*/ 4 w 14"/>
                <a:gd name="T17" fmla="*/ 6 h 40"/>
                <a:gd name="T18" fmla="*/ 2 w 14"/>
                <a:gd name="T19" fmla="*/ 4 h 40"/>
                <a:gd name="T20" fmla="*/ 0 w 14"/>
                <a:gd name="T21" fmla="*/ 4 h 40"/>
                <a:gd name="T22" fmla="*/ 0 w 14"/>
                <a:gd name="T23" fmla="*/ 6 h 40"/>
                <a:gd name="T24" fmla="*/ 0 w 14"/>
                <a:gd name="T25" fmla="*/ 8 h 40"/>
                <a:gd name="T26" fmla="*/ 0 w 14"/>
                <a:gd name="T27" fmla="*/ 8 h 40"/>
                <a:gd name="T28" fmla="*/ 0 w 14"/>
                <a:gd name="T29" fmla="*/ 40 h 40"/>
                <a:gd name="T30" fmla="*/ 8 w 14"/>
                <a:gd name="T31" fmla="*/ 40 h 40"/>
                <a:gd name="T32" fmla="*/ 8 w 14"/>
                <a:gd name="T33" fmla="*/ 40 h 40"/>
                <a:gd name="T34" fmla="*/ 8 w 14"/>
                <a:gd name="T35" fmla="*/ 38 h 40"/>
                <a:gd name="T36" fmla="*/ 10 w 14"/>
                <a:gd name="T37" fmla="*/ 36 h 40"/>
                <a:gd name="T38" fmla="*/ 12 w 14"/>
                <a:gd name="T39" fmla="*/ 34 h 40"/>
                <a:gd name="T40" fmla="*/ 12 w 14"/>
                <a:gd name="T41" fmla="*/ 32 h 40"/>
                <a:gd name="T42" fmla="*/ 12 w 14"/>
                <a:gd name="T43" fmla="*/ 30 h 40"/>
                <a:gd name="T44" fmla="*/ 12 w 14"/>
                <a:gd name="T45" fmla="*/ 28 h 40"/>
                <a:gd name="T46" fmla="*/ 10 w 14"/>
                <a:gd name="T47" fmla="*/ 24 h 40"/>
                <a:gd name="T48" fmla="*/ 10 w 14"/>
                <a:gd name="T49" fmla="*/ 18 h 40"/>
                <a:gd name="T50" fmla="*/ 10 w 14"/>
                <a:gd name="T51" fmla="*/ 14 h 40"/>
                <a:gd name="T52" fmla="*/ 10 w 14"/>
                <a:gd name="T53" fmla="*/ 12 h 40"/>
                <a:gd name="T54" fmla="*/ 12 w 14"/>
                <a:gd name="T55" fmla="*/ 10 h 40"/>
                <a:gd name="T56" fmla="*/ 12 w 14"/>
                <a:gd name="T57" fmla="*/ 8 h 40"/>
                <a:gd name="T58" fmla="*/ 14 w 14"/>
                <a:gd name="T59" fmla="*/ 4 h 40"/>
                <a:gd name="T60" fmla="*/ 14 w 14"/>
                <a:gd name="T6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4" h="40">
                  <a:moveTo>
                    <a:pt x="14" y="0"/>
                  </a:moveTo>
                  <a:lnTo>
                    <a:pt x="14" y="0"/>
                  </a:lnTo>
                  <a:lnTo>
                    <a:pt x="12" y="0"/>
                  </a:lnTo>
                  <a:lnTo>
                    <a:pt x="10" y="0"/>
                  </a:lnTo>
                  <a:lnTo>
                    <a:pt x="10" y="2"/>
                  </a:lnTo>
                  <a:lnTo>
                    <a:pt x="8" y="2"/>
                  </a:lnTo>
                  <a:lnTo>
                    <a:pt x="6" y="4"/>
                  </a:lnTo>
                  <a:lnTo>
                    <a:pt x="6" y="4"/>
                  </a:lnTo>
                  <a:lnTo>
                    <a:pt x="4" y="6"/>
                  </a:lnTo>
                  <a:lnTo>
                    <a:pt x="2" y="4"/>
                  </a:lnTo>
                  <a:lnTo>
                    <a:pt x="0" y="4"/>
                  </a:lnTo>
                  <a:lnTo>
                    <a:pt x="0" y="6"/>
                  </a:lnTo>
                  <a:lnTo>
                    <a:pt x="0" y="8"/>
                  </a:lnTo>
                  <a:lnTo>
                    <a:pt x="0" y="8"/>
                  </a:lnTo>
                  <a:lnTo>
                    <a:pt x="0" y="40"/>
                  </a:lnTo>
                  <a:lnTo>
                    <a:pt x="8" y="40"/>
                  </a:lnTo>
                  <a:lnTo>
                    <a:pt x="8" y="40"/>
                  </a:lnTo>
                  <a:lnTo>
                    <a:pt x="8" y="38"/>
                  </a:lnTo>
                  <a:lnTo>
                    <a:pt x="10" y="36"/>
                  </a:lnTo>
                  <a:lnTo>
                    <a:pt x="12" y="34"/>
                  </a:lnTo>
                  <a:lnTo>
                    <a:pt x="12" y="32"/>
                  </a:lnTo>
                  <a:lnTo>
                    <a:pt x="12" y="30"/>
                  </a:lnTo>
                  <a:lnTo>
                    <a:pt x="12" y="28"/>
                  </a:lnTo>
                  <a:lnTo>
                    <a:pt x="10" y="24"/>
                  </a:lnTo>
                  <a:lnTo>
                    <a:pt x="10" y="18"/>
                  </a:lnTo>
                  <a:lnTo>
                    <a:pt x="10" y="14"/>
                  </a:lnTo>
                  <a:lnTo>
                    <a:pt x="10" y="12"/>
                  </a:lnTo>
                  <a:lnTo>
                    <a:pt x="12" y="10"/>
                  </a:lnTo>
                  <a:lnTo>
                    <a:pt x="12" y="8"/>
                  </a:lnTo>
                  <a:lnTo>
                    <a:pt x="14" y="4"/>
                  </a:lnTo>
                  <a:lnTo>
                    <a:pt x="14"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64" name="Freeform 522"/>
            <p:cNvSpPr/>
            <p:nvPr/>
          </p:nvSpPr>
          <p:spPr bwMode="gray">
            <a:xfrm>
              <a:off x="7263206" y="4476561"/>
              <a:ext cx="88867" cy="74006"/>
            </a:xfrm>
            <a:custGeom>
              <a:avLst/>
              <a:gdLst>
                <a:gd name="T0" fmla="*/ 48 w 48"/>
                <a:gd name="T1" fmla="*/ 16 h 40"/>
                <a:gd name="T2" fmla="*/ 46 w 48"/>
                <a:gd name="T3" fmla="*/ 14 h 40"/>
                <a:gd name="T4" fmla="*/ 42 w 48"/>
                <a:gd name="T5" fmla="*/ 12 h 40"/>
                <a:gd name="T6" fmla="*/ 40 w 48"/>
                <a:gd name="T7" fmla="*/ 8 h 40"/>
                <a:gd name="T8" fmla="*/ 38 w 48"/>
                <a:gd name="T9" fmla="*/ 6 h 40"/>
                <a:gd name="T10" fmla="*/ 36 w 48"/>
                <a:gd name="T11" fmla="*/ 6 h 40"/>
                <a:gd name="T12" fmla="*/ 34 w 48"/>
                <a:gd name="T13" fmla="*/ 6 h 40"/>
                <a:gd name="T14" fmla="*/ 30 w 48"/>
                <a:gd name="T15" fmla="*/ 4 h 40"/>
                <a:gd name="T16" fmla="*/ 26 w 48"/>
                <a:gd name="T17" fmla="*/ 2 h 40"/>
                <a:gd name="T18" fmla="*/ 22 w 48"/>
                <a:gd name="T19" fmla="*/ 2 h 40"/>
                <a:gd name="T20" fmla="*/ 16 w 48"/>
                <a:gd name="T21" fmla="*/ 2 h 40"/>
                <a:gd name="T22" fmla="*/ 12 w 48"/>
                <a:gd name="T23" fmla="*/ 2 h 40"/>
                <a:gd name="T24" fmla="*/ 6 w 48"/>
                <a:gd name="T25" fmla="*/ 0 h 40"/>
                <a:gd name="T26" fmla="*/ 2 w 48"/>
                <a:gd name="T27" fmla="*/ 0 h 40"/>
                <a:gd name="T28" fmla="*/ 2 w 48"/>
                <a:gd name="T29" fmla="*/ 2 h 40"/>
                <a:gd name="T30" fmla="*/ 2 w 48"/>
                <a:gd name="T31" fmla="*/ 6 h 40"/>
                <a:gd name="T32" fmla="*/ 2 w 48"/>
                <a:gd name="T33" fmla="*/ 10 h 40"/>
                <a:gd name="T34" fmla="*/ 2 w 48"/>
                <a:gd name="T35" fmla="*/ 16 h 40"/>
                <a:gd name="T36" fmla="*/ 8 w 48"/>
                <a:gd name="T37" fmla="*/ 24 h 40"/>
                <a:gd name="T38" fmla="*/ 8 w 48"/>
                <a:gd name="T39" fmla="*/ 20 h 40"/>
                <a:gd name="T40" fmla="*/ 6 w 48"/>
                <a:gd name="T41" fmla="*/ 18 h 40"/>
                <a:gd name="T42" fmla="*/ 8 w 48"/>
                <a:gd name="T43" fmla="*/ 16 h 40"/>
                <a:gd name="T44" fmla="*/ 14 w 48"/>
                <a:gd name="T45" fmla="*/ 20 h 40"/>
                <a:gd name="T46" fmla="*/ 24 w 48"/>
                <a:gd name="T47" fmla="*/ 30 h 40"/>
                <a:gd name="T48" fmla="*/ 22 w 48"/>
                <a:gd name="T49" fmla="*/ 32 h 40"/>
                <a:gd name="T50" fmla="*/ 24 w 48"/>
                <a:gd name="T51" fmla="*/ 36 h 40"/>
                <a:gd name="T52" fmla="*/ 24 w 48"/>
                <a:gd name="T53" fmla="*/ 36 h 40"/>
                <a:gd name="T54" fmla="*/ 26 w 48"/>
                <a:gd name="T55" fmla="*/ 34 h 40"/>
                <a:gd name="T56" fmla="*/ 26 w 48"/>
                <a:gd name="T57" fmla="*/ 34 h 40"/>
                <a:gd name="T58" fmla="*/ 28 w 48"/>
                <a:gd name="T59" fmla="*/ 34 h 40"/>
                <a:gd name="T60" fmla="*/ 28 w 48"/>
                <a:gd name="T61" fmla="*/ 36 h 40"/>
                <a:gd name="T62" fmla="*/ 32 w 48"/>
                <a:gd name="T63" fmla="*/ 40 h 40"/>
                <a:gd name="T64" fmla="*/ 36 w 48"/>
                <a:gd name="T65" fmla="*/ 38 h 40"/>
                <a:gd name="T66" fmla="*/ 40 w 48"/>
                <a:gd name="T67" fmla="*/ 32 h 40"/>
                <a:gd name="T68" fmla="*/ 40 w 48"/>
                <a:gd name="T69" fmla="*/ 28 h 40"/>
                <a:gd name="T70" fmla="*/ 44 w 48"/>
                <a:gd name="T71" fmla="*/ 2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8" h="40">
                  <a:moveTo>
                    <a:pt x="48" y="16"/>
                  </a:moveTo>
                  <a:lnTo>
                    <a:pt x="48" y="16"/>
                  </a:lnTo>
                  <a:lnTo>
                    <a:pt x="48" y="16"/>
                  </a:lnTo>
                  <a:lnTo>
                    <a:pt x="46" y="14"/>
                  </a:lnTo>
                  <a:lnTo>
                    <a:pt x="44" y="14"/>
                  </a:lnTo>
                  <a:lnTo>
                    <a:pt x="42" y="12"/>
                  </a:lnTo>
                  <a:lnTo>
                    <a:pt x="40" y="10"/>
                  </a:lnTo>
                  <a:lnTo>
                    <a:pt x="40" y="8"/>
                  </a:lnTo>
                  <a:lnTo>
                    <a:pt x="38" y="6"/>
                  </a:lnTo>
                  <a:lnTo>
                    <a:pt x="38" y="6"/>
                  </a:lnTo>
                  <a:lnTo>
                    <a:pt x="38" y="6"/>
                  </a:lnTo>
                  <a:lnTo>
                    <a:pt x="36" y="6"/>
                  </a:lnTo>
                  <a:lnTo>
                    <a:pt x="36" y="6"/>
                  </a:lnTo>
                  <a:lnTo>
                    <a:pt x="34" y="6"/>
                  </a:lnTo>
                  <a:lnTo>
                    <a:pt x="34" y="6"/>
                  </a:lnTo>
                  <a:lnTo>
                    <a:pt x="30" y="4"/>
                  </a:lnTo>
                  <a:lnTo>
                    <a:pt x="28" y="4"/>
                  </a:lnTo>
                  <a:lnTo>
                    <a:pt x="26" y="2"/>
                  </a:lnTo>
                  <a:lnTo>
                    <a:pt x="26" y="2"/>
                  </a:lnTo>
                  <a:lnTo>
                    <a:pt x="22" y="2"/>
                  </a:lnTo>
                  <a:lnTo>
                    <a:pt x="20" y="2"/>
                  </a:lnTo>
                  <a:lnTo>
                    <a:pt x="16" y="2"/>
                  </a:lnTo>
                  <a:lnTo>
                    <a:pt x="14" y="2"/>
                  </a:lnTo>
                  <a:lnTo>
                    <a:pt x="12" y="2"/>
                  </a:lnTo>
                  <a:lnTo>
                    <a:pt x="10" y="0"/>
                  </a:lnTo>
                  <a:lnTo>
                    <a:pt x="6" y="0"/>
                  </a:lnTo>
                  <a:lnTo>
                    <a:pt x="4" y="0"/>
                  </a:lnTo>
                  <a:lnTo>
                    <a:pt x="2" y="0"/>
                  </a:lnTo>
                  <a:lnTo>
                    <a:pt x="0" y="0"/>
                  </a:lnTo>
                  <a:lnTo>
                    <a:pt x="2" y="2"/>
                  </a:lnTo>
                  <a:lnTo>
                    <a:pt x="2" y="4"/>
                  </a:lnTo>
                  <a:lnTo>
                    <a:pt x="2" y="6"/>
                  </a:lnTo>
                  <a:lnTo>
                    <a:pt x="2" y="8"/>
                  </a:lnTo>
                  <a:lnTo>
                    <a:pt x="2" y="10"/>
                  </a:lnTo>
                  <a:lnTo>
                    <a:pt x="2" y="12"/>
                  </a:lnTo>
                  <a:lnTo>
                    <a:pt x="2" y="16"/>
                  </a:lnTo>
                  <a:lnTo>
                    <a:pt x="4" y="20"/>
                  </a:lnTo>
                  <a:lnTo>
                    <a:pt x="8" y="24"/>
                  </a:lnTo>
                  <a:lnTo>
                    <a:pt x="10" y="22"/>
                  </a:lnTo>
                  <a:lnTo>
                    <a:pt x="8" y="20"/>
                  </a:lnTo>
                  <a:lnTo>
                    <a:pt x="8" y="18"/>
                  </a:lnTo>
                  <a:lnTo>
                    <a:pt x="6" y="18"/>
                  </a:lnTo>
                  <a:lnTo>
                    <a:pt x="8" y="16"/>
                  </a:lnTo>
                  <a:lnTo>
                    <a:pt x="8" y="16"/>
                  </a:lnTo>
                  <a:lnTo>
                    <a:pt x="10" y="18"/>
                  </a:lnTo>
                  <a:lnTo>
                    <a:pt x="14" y="20"/>
                  </a:lnTo>
                  <a:lnTo>
                    <a:pt x="18" y="24"/>
                  </a:lnTo>
                  <a:lnTo>
                    <a:pt x="24" y="30"/>
                  </a:lnTo>
                  <a:lnTo>
                    <a:pt x="22" y="30"/>
                  </a:lnTo>
                  <a:lnTo>
                    <a:pt x="22" y="32"/>
                  </a:lnTo>
                  <a:lnTo>
                    <a:pt x="22" y="34"/>
                  </a:lnTo>
                  <a:lnTo>
                    <a:pt x="24" y="36"/>
                  </a:lnTo>
                  <a:lnTo>
                    <a:pt x="24" y="36"/>
                  </a:lnTo>
                  <a:lnTo>
                    <a:pt x="24" y="36"/>
                  </a:lnTo>
                  <a:lnTo>
                    <a:pt x="26" y="36"/>
                  </a:lnTo>
                  <a:lnTo>
                    <a:pt x="26" y="34"/>
                  </a:lnTo>
                  <a:lnTo>
                    <a:pt x="26" y="34"/>
                  </a:lnTo>
                  <a:lnTo>
                    <a:pt x="26" y="34"/>
                  </a:lnTo>
                  <a:lnTo>
                    <a:pt x="28" y="34"/>
                  </a:lnTo>
                  <a:lnTo>
                    <a:pt x="28" y="34"/>
                  </a:lnTo>
                  <a:lnTo>
                    <a:pt x="28" y="36"/>
                  </a:lnTo>
                  <a:lnTo>
                    <a:pt x="28" y="36"/>
                  </a:lnTo>
                  <a:lnTo>
                    <a:pt x="30" y="38"/>
                  </a:lnTo>
                  <a:lnTo>
                    <a:pt x="32" y="40"/>
                  </a:lnTo>
                  <a:lnTo>
                    <a:pt x="34" y="38"/>
                  </a:lnTo>
                  <a:lnTo>
                    <a:pt x="36" y="38"/>
                  </a:lnTo>
                  <a:lnTo>
                    <a:pt x="38" y="36"/>
                  </a:lnTo>
                  <a:lnTo>
                    <a:pt x="40" y="32"/>
                  </a:lnTo>
                  <a:lnTo>
                    <a:pt x="40" y="30"/>
                  </a:lnTo>
                  <a:lnTo>
                    <a:pt x="40" y="28"/>
                  </a:lnTo>
                  <a:lnTo>
                    <a:pt x="42" y="24"/>
                  </a:lnTo>
                  <a:lnTo>
                    <a:pt x="44" y="22"/>
                  </a:lnTo>
                  <a:lnTo>
                    <a:pt x="48" y="16"/>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65" name="Freeform 523"/>
            <p:cNvSpPr/>
            <p:nvPr/>
          </p:nvSpPr>
          <p:spPr bwMode="gray">
            <a:xfrm>
              <a:off x="7326154" y="4509863"/>
              <a:ext cx="151815" cy="55504"/>
            </a:xfrm>
            <a:custGeom>
              <a:avLst/>
              <a:gdLst>
                <a:gd name="T0" fmla="*/ 12 w 82"/>
                <a:gd name="T1" fmla="*/ 6 h 30"/>
                <a:gd name="T2" fmla="*/ 8 w 82"/>
                <a:gd name="T3" fmla="*/ 10 h 30"/>
                <a:gd name="T4" fmla="*/ 6 w 82"/>
                <a:gd name="T5" fmla="*/ 14 h 30"/>
                <a:gd name="T6" fmla="*/ 2 w 82"/>
                <a:gd name="T7" fmla="*/ 20 h 30"/>
                <a:gd name="T8" fmla="*/ 0 w 82"/>
                <a:gd name="T9" fmla="*/ 20 h 30"/>
                <a:gd name="T10" fmla="*/ 6 w 82"/>
                <a:gd name="T11" fmla="*/ 22 h 30"/>
                <a:gd name="T12" fmla="*/ 10 w 82"/>
                <a:gd name="T13" fmla="*/ 20 h 30"/>
                <a:gd name="T14" fmla="*/ 16 w 82"/>
                <a:gd name="T15" fmla="*/ 20 h 30"/>
                <a:gd name="T16" fmla="*/ 28 w 82"/>
                <a:gd name="T17" fmla="*/ 18 h 30"/>
                <a:gd name="T18" fmla="*/ 32 w 82"/>
                <a:gd name="T19" fmla="*/ 18 h 30"/>
                <a:gd name="T20" fmla="*/ 40 w 82"/>
                <a:gd name="T21" fmla="*/ 20 h 30"/>
                <a:gd name="T22" fmla="*/ 42 w 82"/>
                <a:gd name="T23" fmla="*/ 22 h 30"/>
                <a:gd name="T24" fmla="*/ 46 w 82"/>
                <a:gd name="T25" fmla="*/ 26 h 30"/>
                <a:gd name="T26" fmla="*/ 50 w 82"/>
                <a:gd name="T27" fmla="*/ 28 h 30"/>
                <a:gd name="T28" fmla="*/ 56 w 82"/>
                <a:gd name="T29" fmla="*/ 28 h 30"/>
                <a:gd name="T30" fmla="*/ 56 w 82"/>
                <a:gd name="T31" fmla="*/ 26 h 30"/>
                <a:gd name="T32" fmla="*/ 56 w 82"/>
                <a:gd name="T33" fmla="*/ 26 h 30"/>
                <a:gd name="T34" fmla="*/ 54 w 82"/>
                <a:gd name="T35" fmla="*/ 24 h 30"/>
                <a:gd name="T36" fmla="*/ 52 w 82"/>
                <a:gd name="T37" fmla="*/ 22 h 30"/>
                <a:gd name="T38" fmla="*/ 54 w 82"/>
                <a:gd name="T39" fmla="*/ 20 h 30"/>
                <a:gd name="T40" fmla="*/ 60 w 82"/>
                <a:gd name="T41" fmla="*/ 18 h 30"/>
                <a:gd name="T42" fmla="*/ 62 w 82"/>
                <a:gd name="T43" fmla="*/ 14 h 30"/>
                <a:gd name="T44" fmla="*/ 64 w 82"/>
                <a:gd name="T45" fmla="*/ 12 h 30"/>
                <a:gd name="T46" fmla="*/ 68 w 82"/>
                <a:gd name="T47" fmla="*/ 12 h 30"/>
                <a:gd name="T48" fmla="*/ 72 w 82"/>
                <a:gd name="T49" fmla="*/ 12 h 30"/>
                <a:gd name="T50" fmla="*/ 76 w 82"/>
                <a:gd name="T51" fmla="*/ 14 h 30"/>
                <a:gd name="T52" fmla="*/ 80 w 82"/>
                <a:gd name="T53" fmla="*/ 18 h 30"/>
                <a:gd name="T54" fmla="*/ 82 w 82"/>
                <a:gd name="T55" fmla="*/ 14 h 30"/>
                <a:gd name="T56" fmla="*/ 80 w 82"/>
                <a:gd name="T57" fmla="*/ 10 h 30"/>
                <a:gd name="T58" fmla="*/ 78 w 82"/>
                <a:gd name="T59" fmla="*/ 6 h 30"/>
                <a:gd name="T60" fmla="*/ 70 w 82"/>
                <a:gd name="T61" fmla="*/ 4 h 30"/>
                <a:gd name="T62" fmla="*/ 66 w 82"/>
                <a:gd name="T63" fmla="*/ 4 h 30"/>
                <a:gd name="T64" fmla="*/ 62 w 82"/>
                <a:gd name="T65" fmla="*/ 4 h 30"/>
                <a:gd name="T66" fmla="*/ 50 w 82"/>
                <a:gd name="T67" fmla="*/ 8 h 30"/>
                <a:gd name="T68" fmla="*/ 44 w 82"/>
                <a:gd name="T69" fmla="*/ 10 h 30"/>
                <a:gd name="T70" fmla="*/ 40 w 82"/>
                <a:gd name="T71" fmla="*/ 10 h 30"/>
                <a:gd name="T72" fmla="*/ 34 w 82"/>
                <a:gd name="T73" fmla="*/ 8 h 30"/>
                <a:gd name="T74" fmla="*/ 32 w 82"/>
                <a:gd name="T75" fmla="*/ 8 h 30"/>
                <a:gd name="T76" fmla="*/ 30 w 82"/>
                <a:gd name="T77" fmla="*/ 6 h 30"/>
                <a:gd name="T78" fmla="*/ 16 w 82"/>
                <a:gd name="T79"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2" h="30">
                  <a:moveTo>
                    <a:pt x="16" y="0"/>
                  </a:moveTo>
                  <a:lnTo>
                    <a:pt x="12" y="6"/>
                  </a:lnTo>
                  <a:lnTo>
                    <a:pt x="10" y="8"/>
                  </a:lnTo>
                  <a:lnTo>
                    <a:pt x="8" y="10"/>
                  </a:lnTo>
                  <a:lnTo>
                    <a:pt x="6" y="14"/>
                  </a:lnTo>
                  <a:lnTo>
                    <a:pt x="6" y="14"/>
                  </a:lnTo>
                  <a:lnTo>
                    <a:pt x="4" y="18"/>
                  </a:lnTo>
                  <a:lnTo>
                    <a:pt x="2" y="20"/>
                  </a:lnTo>
                  <a:lnTo>
                    <a:pt x="0" y="20"/>
                  </a:lnTo>
                  <a:lnTo>
                    <a:pt x="0" y="20"/>
                  </a:lnTo>
                  <a:lnTo>
                    <a:pt x="6" y="22"/>
                  </a:lnTo>
                  <a:lnTo>
                    <a:pt x="6" y="22"/>
                  </a:lnTo>
                  <a:lnTo>
                    <a:pt x="8" y="22"/>
                  </a:lnTo>
                  <a:lnTo>
                    <a:pt x="10" y="20"/>
                  </a:lnTo>
                  <a:lnTo>
                    <a:pt x="12" y="20"/>
                  </a:lnTo>
                  <a:lnTo>
                    <a:pt x="16" y="20"/>
                  </a:lnTo>
                  <a:lnTo>
                    <a:pt x="22" y="18"/>
                  </a:lnTo>
                  <a:lnTo>
                    <a:pt x="28" y="18"/>
                  </a:lnTo>
                  <a:lnTo>
                    <a:pt x="30" y="18"/>
                  </a:lnTo>
                  <a:lnTo>
                    <a:pt x="32" y="18"/>
                  </a:lnTo>
                  <a:lnTo>
                    <a:pt x="36" y="18"/>
                  </a:lnTo>
                  <a:lnTo>
                    <a:pt x="40" y="20"/>
                  </a:lnTo>
                  <a:lnTo>
                    <a:pt x="42" y="22"/>
                  </a:lnTo>
                  <a:lnTo>
                    <a:pt x="42" y="22"/>
                  </a:lnTo>
                  <a:lnTo>
                    <a:pt x="44" y="24"/>
                  </a:lnTo>
                  <a:lnTo>
                    <a:pt x="46" y="26"/>
                  </a:lnTo>
                  <a:lnTo>
                    <a:pt x="50" y="30"/>
                  </a:lnTo>
                  <a:lnTo>
                    <a:pt x="50" y="28"/>
                  </a:lnTo>
                  <a:lnTo>
                    <a:pt x="54" y="28"/>
                  </a:lnTo>
                  <a:lnTo>
                    <a:pt x="56" y="28"/>
                  </a:lnTo>
                  <a:lnTo>
                    <a:pt x="56" y="26"/>
                  </a:lnTo>
                  <a:lnTo>
                    <a:pt x="56" y="26"/>
                  </a:lnTo>
                  <a:lnTo>
                    <a:pt x="56" y="26"/>
                  </a:lnTo>
                  <a:lnTo>
                    <a:pt x="56" y="26"/>
                  </a:lnTo>
                  <a:lnTo>
                    <a:pt x="54" y="24"/>
                  </a:lnTo>
                  <a:lnTo>
                    <a:pt x="54" y="24"/>
                  </a:lnTo>
                  <a:lnTo>
                    <a:pt x="52" y="22"/>
                  </a:lnTo>
                  <a:lnTo>
                    <a:pt x="52" y="22"/>
                  </a:lnTo>
                  <a:lnTo>
                    <a:pt x="54" y="20"/>
                  </a:lnTo>
                  <a:lnTo>
                    <a:pt x="54" y="20"/>
                  </a:lnTo>
                  <a:lnTo>
                    <a:pt x="58" y="18"/>
                  </a:lnTo>
                  <a:lnTo>
                    <a:pt x="60" y="18"/>
                  </a:lnTo>
                  <a:lnTo>
                    <a:pt x="62" y="16"/>
                  </a:lnTo>
                  <a:lnTo>
                    <a:pt x="62" y="14"/>
                  </a:lnTo>
                  <a:lnTo>
                    <a:pt x="64" y="14"/>
                  </a:lnTo>
                  <a:lnTo>
                    <a:pt x="64" y="12"/>
                  </a:lnTo>
                  <a:lnTo>
                    <a:pt x="66" y="12"/>
                  </a:lnTo>
                  <a:lnTo>
                    <a:pt x="68" y="12"/>
                  </a:lnTo>
                  <a:lnTo>
                    <a:pt x="70" y="10"/>
                  </a:lnTo>
                  <a:lnTo>
                    <a:pt x="72" y="12"/>
                  </a:lnTo>
                  <a:lnTo>
                    <a:pt x="76" y="14"/>
                  </a:lnTo>
                  <a:lnTo>
                    <a:pt x="76" y="14"/>
                  </a:lnTo>
                  <a:lnTo>
                    <a:pt x="78" y="16"/>
                  </a:lnTo>
                  <a:lnTo>
                    <a:pt x="80" y="18"/>
                  </a:lnTo>
                  <a:lnTo>
                    <a:pt x="82" y="14"/>
                  </a:lnTo>
                  <a:lnTo>
                    <a:pt x="82" y="14"/>
                  </a:lnTo>
                  <a:lnTo>
                    <a:pt x="80" y="12"/>
                  </a:lnTo>
                  <a:lnTo>
                    <a:pt x="80" y="10"/>
                  </a:lnTo>
                  <a:lnTo>
                    <a:pt x="82" y="8"/>
                  </a:lnTo>
                  <a:lnTo>
                    <a:pt x="78" y="6"/>
                  </a:lnTo>
                  <a:lnTo>
                    <a:pt x="74" y="4"/>
                  </a:lnTo>
                  <a:lnTo>
                    <a:pt x="70" y="4"/>
                  </a:lnTo>
                  <a:lnTo>
                    <a:pt x="68" y="4"/>
                  </a:lnTo>
                  <a:lnTo>
                    <a:pt x="66" y="4"/>
                  </a:lnTo>
                  <a:lnTo>
                    <a:pt x="64" y="4"/>
                  </a:lnTo>
                  <a:lnTo>
                    <a:pt x="62" y="4"/>
                  </a:lnTo>
                  <a:lnTo>
                    <a:pt x="56" y="6"/>
                  </a:lnTo>
                  <a:lnTo>
                    <a:pt x="50" y="8"/>
                  </a:lnTo>
                  <a:lnTo>
                    <a:pt x="46" y="8"/>
                  </a:lnTo>
                  <a:lnTo>
                    <a:pt x="44" y="10"/>
                  </a:lnTo>
                  <a:lnTo>
                    <a:pt x="42" y="10"/>
                  </a:lnTo>
                  <a:lnTo>
                    <a:pt x="40" y="10"/>
                  </a:lnTo>
                  <a:lnTo>
                    <a:pt x="36" y="8"/>
                  </a:lnTo>
                  <a:lnTo>
                    <a:pt x="34" y="8"/>
                  </a:lnTo>
                  <a:lnTo>
                    <a:pt x="32" y="8"/>
                  </a:lnTo>
                  <a:lnTo>
                    <a:pt x="32" y="8"/>
                  </a:lnTo>
                  <a:lnTo>
                    <a:pt x="32" y="6"/>
                  </a:lnTo>
                  <a:lnTo>
                    <a:pt x="30" y="6"/>
                  </a:lnTo>
                  <a:lnTo>
                    <a:pt x="26" y="4"/>
                  </a:lnTo>
                  <a:lnTo>
                    <a:pt x="16"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66" name="Freeform 524"/>
            <p:cNvSpPr/>
            <p:nvPr/>
          </p:nvSpPr>
          <p:spPr bwMode="gray">
            <a:xfrm>
              <a:off x="6544864" y="3910415"/>
              <a:ext cx="714639" cy="458837"/>
            </a:xfrm>
            <a:custGeom>
              <a:avLst/>
              <a:gdLst>
                <a:gd name="T0" fmla="*/ 380 w 386"/>
                <a:gd name="T1" fmla="*/ 178 h 248"/>
                <a:gd name="T2" fmla="*/ 384 w 386"/>
                <a:gd name="T3" fmla="*/ 170 h 248"/>
                <a:gd name="T4" fmla="*/ 386 w 386"/>
                <a:gd name="T5" fmla="*/ 164 h 248"/>
                <a:gd name="T6" fmla="*/ 374 w 386"/>
                <a:gd name="T7" fmla="*/ 162 h 248"/>
                <a:gd name="T8" fmla="*/ 356 w 386"/>
                <a:gd name="T9" fmla="*/ 162 h 248"/>
                <a:gd name="T10" fmla="*/ 346 w 386"/>
                <a:gd name="T11" fmla="*/ 166 h 248"/>
                <a:gd name="T12" fmla="*/ 340 w 386"/>
                <a:gd name="T13" fmla="*/ 164 h 248"/>
                <a:gd name="T14" fmla="*/ 334 w 386"/>
                <a:gd name="T15" fmla="*/ 170 h 248"/>
                <a:gd name="T16" fmla="*/ 332 w 386"/>
                <a:gd name="T17" fmla="*/ 184 h 248"/>
                <a:gd name="T18" fmla="*/ 326 w 386"/>
                <a:gd name="T19" fmla="*/ 192 h 248"/>
                <a:gd name="T20" fmla="*/ 314 w 386"/>
                <a:gd name="T21" fmla="*/ 196 h 248"/>
                <a:gd name="T22" fmla="*/ 302 w 386"/>
                <a:gd name="T23" fmla="*/ 198 h 248"/>
                <a:gd name="T24" fmla="*/ 268 w 386"/>
                <a:gd name="T25" fmla="*/ 190 h 248"/>
                <a:gd name="T26" fmla="*/ 258 w 386"/>
                <a:gd name="T27" fmla="*/ 184 h 248"/>
                <a:gd name="T28" fmla="*/ 254 w 386"/>
                <a:gd name="T29" fmla="*/ 162 h 248"/>
                <a:gd name="T30" fmla="*/ 244 w 386"/>
                <a:gd name="T31" fmla="*/ 136 h 248"/>
                <a:gd name="T32" fmla="*/ 244 w 386"/>
                <a:gd name="T33" fmla="*/ 116 h 248"/>
                <a:gd name="T34" fmla="*/ 232 w 386"/>
                <a:gd name="T35" fmla="*/ 90 h 248"/>
                <a:gd name="T36" fmla="*/ 208 w 386"/>
                <a:gd name="T37" fmla="*/ 62 h 248"/>
                <a:gd name="T38" fmla="*/ 194 w 386"/>
                <a:gd name="T39" fmla="*/ 50 h 248"/>
                <a:gd name="T40" fmla="*/ 184 w 386"/>
                <a:gd name="T41" fmla="*/ 54 h 248"/>
                <a:gd name="T42" fmla="*/ 164 w 386"/>
                <a:gd name="T43" fmla="*/ 48 h 248"/>
                <a:gd name="T44" fmla="*/ 142 w 386"/>
                <a:gd name="T45" fmla="*/ 12 h 248"/>
                <a:gd name="T46" fmla="*/ 126 w 386"/>
                <a:gd name="T47" fmla="*/ 10 h 248"/>
                <a:gd name="T48" fmla="*/ 100 w 386"/>
                <a:gd name="T49" fmla="*/ 20 h 248"/>
                <a:gd name="T50" fmla="*/ 54 w 386"/>
                <a:gd name="T51" fmla="*/ 14 h 248"/>
                <a:gd name="T52" fmla="*/ 26 w 386"/>
                <a:gd name="T53" fmla="*/ 0 h 248"/>
                <a:gd name="T54" fmla="*/ 6 w 386"/>
                <a:gd name="T55" fmla="*/ 22 h 248"/>
                <a:gd name="T56" fmla="*/ 22 w 386"/>
                <a:gd name="T57" fmla="*/ 58 h 248"/>
                <a:gd name="T58" fmla="*/ 30 w 386"/>
                <a:gd name="T59" fmla="*/ 80 h 248"/>
                <a:gd name="T60" fmla="*/ 44 w 386"/>
                <a:gd name="T61" fmla="*/ 88 h 248"/>
                <a:gd name="T62" fmla="*/ 58 w 386"/>
                <a:gd name="T63" fmla="*/ 108 h 248"/>
                <a:gd name="T64" fmla="*/ 82 w 386"/>
                <a:gd name="T65" fmla="*/ 142 h 248"/>
                <a:gd name="T66" fmla="*/ 94 w 386"/>
                <a:gd name="T67" fmla="*/ 148 h 248"/>
                <a:gd name="T68" fmla="*/ 94 w 386"/>
                <a:gd name="T69" fmla="*/ 140 h 248"/>
                <a:gd name="T70" fmla="*/ 80 w 386"/>
                <a:gd name="T71" fmla="*/ 116 h 248"/>
                <a:gd name="T72" fmla="*/ 52 w 386"/>
                <a:gd name="T73" fmla="*/ 72 h 248"/>
                <a:gd name="T74" fmla="*/ 30 w 386"/>
                <a:gd name="T75" fmla="*/ 24 h 248"/>
                <a:gd name="T76" fmla="*/ 30 w 386"/>
                <a:gd name="T77" fmla="*/ 16 h 248"/>
                <a:gd name="T78" fmla="*/ 42 w 386"/>
                <a:gd name="T79" fmla="*/ 18 h 248"/>
                <a:gd name="T80" fmla="*/ 68 w 386"/>
                <a:gd name="T81" fmla="*/ 66 h 248"/>
                <a:gd name="T82" fmla="*/ 84 w 386"/>
                <a:gd name="T83" fmla="*/ 80 h 248"/>
                <a:gd name="T84" fmla="*/ 96 w 386"/>
                <a:gd name="T85" fmla="*/ 90 h 248"/>
                <a:gd name="T86" fmla="*/ 116 w 386"/>
                <a:gd name="T87" fmla="*/ 116 h 248"/>
                <a:gd name="T88" fmla="*/ 142 w 386"/>
                <a:gd name="T89" fmla="*/ 148 h 248"/>
                <a:gd name="T90" fmla="*/ 150 w 386"/>
                <a:gd name="T91" fmla="*/ 198 h 248"/>
                <a:gd name="T92" fmla="*/ 174 w 386"/>
                <a:gd name="T93" fmla="*/ 204 h 248"/>
                <a:gd name="T94" fmla="*/ 226 w 386"/>
                <a:gd name="T95" fmla="*/ 224 h 248"/>
                <a:gd name="T96" fmla="*/ 272 w 386"/>
                <a:gd name="T97" fmla="*/ 240 h 248"/>
                <a:gd name="T98" fmla="*/ 304 w 386"/>
                <a:gd name="T99" fmla="*/ 240 h 248"/>
                <a:gd name="T100" fmla="*/ 314 w 386"/>
                <a:gd name="T101" fmla="*/ 244 h 248"/>
                <a:gd name="T102" fmla="*/ 318 w 386"/>
                <a:gd name="T103" fmla="*/ 242 h 248"/>
                <a:gd name="T104" fmla="*/ 322 w 386"/>
                <a:gd name="T105" fmla="*/ 232 h 248"/>
                <a:gd name="T106" fmla="*/ 320 w 386"/>
                <a:gd name="T107" fmla="*/ 226 h 248"/>
                <a:gd name="T108" fmla="*/ 346 w 386"/>
                <a:gd name="T109" fmla="*/ 222 h 248"/>
                <a:gd name="T110" fmla="*/ 340 w 386"/>
                <a:gd name="T111" fmla="*/ 194 h 248"/>
                <a:gd name="T112" fmla="*/ 360 w 386"/>
                <a:gd name="T113" fmla="*/ 190 h 248"/>
                <a:gd name="T114" fmla="*/ 366 w 386"/>
                <a:gd name="T115" fmla="*/ 190 h 248"/>
                <a:gd name="T116" fmla="*/ 374 w 386"/>
                <a:gd name="T117" fmla="*/ 186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86" h="248">
                  <a:moveTo>
                    <a:pt x="374" y="186"/>
                  </a:moveTo>
                  <a:lnTo>
                    <a:pt x="378" y="182"/>
                  </a:lnTo>
                  <a:lnTo>
                    <a:pt x="378" y="178"/>
                  </a:lnTo>
                  <a:lnTo>
                    <a:pt x="380" y="178"/>
                  </a:lnTo>
                  <a:lnTo>
                    <a:pt x="382" y="174"/>
                  </a:lnTo>
                  <a:lnTo>
                    <a:pt x="382" y="172"/>
                  </a:lnTo>
                  <a:lnTo>
                    <a:pt x="384" y="172"/>
                  </a:lnTo>
                  <a:lnTo>
                    <a:pt x="384" y="170"/>
                  </a:lnTo>
                  <a:lnTo>
                    <a:pt x="386" y="168"/>
                  </a:lnTo>
                  <a:lnTo>
                    <a:pt x="386" y="166"/>
                  </a:lnTo>
                  <a:lnTo>
                    <a:pt x="386" y="164"/>
                  </a:lnTo>
                  <a:lnTo>
                    <a:pt x="386" y="164"/>
                  </a:lnTo>
                  <a:lnTo>
                    <a:pt x="384" y="164"/>
                  </a:lnTo>
                  <a:lnTo>
                    <a:pt x="382" y="162"/>
                  </a:lnTo>
                  <a:lnTo>
                    <a:pt x="376" y="162"/>
                  </a:lnTo>
                  <a:lnTo>
                    <a:pt x="374" y="162"/>
                  </a:lnTo>
                  <a:lnTo>
                    <a:pt x="372" y="162"/>
                  </a:lnTo>
                  <a:lnTo>
                    <a:pt x="366" y="162"/>
                  </a:lnTo>
                  <a:lnTo>
                    <a:pt x="362" y="162"/>
                  </a:lnTo>
                  <a:lnTo>
                    <a:pt x="356" y="162"/>
                  </a:lnTo>
                  <a:lnTo>
                    <a:pt x="352" y="164"/>
                  </a:lnTo>
                  <a:lnTo>
                    <a:pt x="350" y="164"/>
                  </a:lnTo>
                  <a:lnTo>
                    <a:pt x="348" y="164"/>
                  </a:lnTo>
                  <a:lnTo>
                    <a:pt x="346" y="166"/>
                  </a:lnTo>
                  <a:lnTo>
                    <a:pt x="342" y="164"/>
                  </a:lnTo>
                  <a:lnTo>
                    <a:pt x="342" y="164"/>
                  </a:lnTo>
                  <a:lnTo>
                    <a:pt x="340" y="164"/>
                  </a:lnTo>
                  <a:lnTo>
                    <a:pt x="340" y="164"/>
                  </a:lnTo>
                  <a:lnTo>
                    <a:pt x="338" y="164"/>
                  </a:lnTo>
                  <a:lnTo>
                    <a:pt x="336" y="166"/>
                  </a:lnTo>
                  <a:lnTo>
                    <a:pt x="334" y="170"/>
                  </a:lnTo>
                  <a:lnTo>
                    <a:pt x="334" y="170"/>
                  </a:lnTo>
                  <a:lnTo>
                    <a:pt x="334" y="174"/>
                  </a:lnTo>
                  <a:lnTo>
                    <a:pt x="332" y="178"/>
                  </a:lnTo>
                  <a:lnTo>
                    <a:pt x="332" y="182"/>
                  </a:lnTo>
                  <a:lnTo>
                    <a:pt x="332" y="184"/>
                  </a:lnTo>
                  <a:lnTo>
                    <a:pt x="332" y="186"/>
                  </a:lnTo>
                  <a:lnTo>
                    <a:pt x="332" y="188"/>
                  </a:lnTo>
                  <a:lnTo>
                    <a:pt x="328" y="190"/>
                  </a:lnTo>
                  <a:lnTo>
                    <a:pt x="326" y="192"/>
                  </a:lnTo>
                  <a:lnTo>
                    <a:pt x="324" y="192"/>
                  </a:lnTo>
                  <a:lnTo>
                    <a:pt x="322" y="192"/>
                  </a:lnTo>
                  <a:lnTo>
                    <a:pt x="318" y="194"/>
                  </a:lnTo>
                  <a:lnTo>
                    <a:pt x="314" y="196"/>
                  </a:lnTo>
                  <a:lnTo>
                    <a:pt x="314" y="196"/>
                  </a:lnTo>
                  <a:lnTo>
                    <a:pt x="312" y="196"/>
                  </a:lnTo>
                  <a:lnTo>
                    <a:pt x="308" y="198"/>
                  </a:lnTo>
                  <a:lnTo>
                    <a:pt x="302" y="198"/>
                  </a:lnTo>
                  <a:lnTo>
                    <a:pt x="294" y="198"/>
                  </a:lnTo>
                  <a:lnTo>
                    <a:pt x="284" y="196"/>
                  </a:lnTo>
                  <a:lnTo>
                    <a:pt x="276" y="194"/>
                  </a:lnTo>
                  <a:lnTo>
                    <a:pt x="268" y="190"/>
                  </a:lnTo>
                  <a:lnTo>
                    <a:pt x="262" y="188"/>
                  </a:lnTo>
                  <a:lnTo>
                    <a:pt x="262" y="186"/>
                  </a:lnTo>
                  <a:lnTo>
                    <a:pt x="260" y="186"/>
                  </a:lnTo>
                  <a:lnTo>
                    <a:pt x="258" y="184"/>
                  </a:lnTo>
                  <a:lnTo>
                    <a:pt x="256" y="180"/>
                  </a:lnTo>
                  <a:lnTo>
                    <a:pt x="256" y="176"/>
                  </a:lnTo>
                  <a:lnTo>
                    <a:pt x="254" y="172"/>
                  </a:lnTo>
                  <a:lnTo>
                    <a:pt x="254" y="162"/>
                  </a:lnTo>
                  <a:lnTo>
                    <a:pt x="250" y="152"/>
                  </a:lnTo>
                  <a:lnTo>
                    <a:pt x="244" y="142"/>
                  </a:lnTo>
                  <a:lnTo>
                    <a:pt x="244" y="140"/>
                  </a:lnTo>
                  <a:lnTo>
                    <a:pt x="244" y="136"/>
                  </a:lnTo>
                  <a:lnTo>
                    <a:pt x="244" y="132"/>
                  </a:lnTo>
                  <a:lnTo>
                    <a:pt x="242" y="126"/>
                  </a:lnTo>
                  <a:lnTo>
                    <a:pt x="242" y="122"/>
                  </a:lnTo>
                  <a:lnTo>
                    <a:pt x="244" y="116"/>
                  </a:lnTo>
                  <a:lnTo>
                    <a:pt x="244" y="112"/>
                  </a:lnTo>
                  <a:lnTo>
                    <a:pt x="242" y="96"/>
                  </a:lnTo>
                  <a:lnTo>
                    <a:pt x="240" y="96"/>
                  </a:lnTo>
                  <a:lnTo>
                    <a:pt x="232" y="90"/>
                  </a:lnTo>
                  <a:lnTo>
                    <a:pt x="222" y="80"/>
                  </a:lnTo>
                  <a:lnTo>
                    <a:pt x="210" y="64"/>
                  </a:lnTo>
                  <a:lnTo>
                    <a:pt x="210" y="64"/>
                  </a:lnTo>
                  <a:lnTo>
                    <a:pt x="208" y="62"/>
                  </a:lnTo>
                  <a:lnTo>
                    <a:pt x="206" y="58"/>
                  </a:lnTo>
                  <a:lnTo>
                    <a:pt x="202" y="56"/>
                  </a:lnTo>
                  <a:lnTo>
                    <a:pt x="198" y="52"/>
                  </a:lnTo>
                  <a:lnTo>
                    <a:pt x="194" y="50"/>
                  </a:lnTo>
                  <a:lnTo>
                    <a:pt x="190" y="50"/>
                  </a:lnTo>
                  <a:lnTo>
                    <a:pt x="188" y="52"/>
                  </a:lnTo>
                  <a:lnTo>
                    <a:pt x="186" y="52"/>
                  </a:lnTo>
                  <a:lnTo>
                    <a:pt x="184" y="54"/>
                  </a:lnTo>
                  <a:lnTo>
                    <a:pt x="180" y="54"/>
                  </a:lnTo>
                  <a:lnTo>
                    <a:pt x="174" y="54"/>
                  </a:lnTo>
                  <a:lnTo>
                    <a:pt x="168" y="50"/>
                  </a:lnTo>
                  <a:lnTo>
                    <a:pt x="164" y="48"/>
                  </a:lnTo>
                  <a:lnTo>
                    <a:pt x="156" y="42"/>
                  </a:lnTo>
                  <a:lnTo>
                    <a:pt x="148" y="30"/>
                  </a:lnTo>
                  <a:lnTo>
                    <a:pt x="144" y="14"/>
                  </a:lnTo>
                  <a:lnTo>
                    <a:pt x="142" y="12"/>
                  </a:lnTo>
                  <a:lnTo>
                    <a:pt x="140" y="12"/>
                  </a:lnTo>
                  <a:lnTo>
                    <a:pt x="136" y="10"/>
                  </a:lnTo>
                  <a:lnTo>
                    <a:pt x="130" y="10"/>
                  </a:lnTo>
                  <a:lnTo>
                    <a:pt x="126" y="10"/>
                  </a:lnTo>
                  <a:lnTo>
                    <a:pt x="120" y="10"/>
                  </a:lnTo>
                  <a:lnTo>
                    <a:pt x="116" y="14"/>
                  </a:lnTo>
                  <a:lnTo>
                    <a:pt x="112" y="16"/>
                  </a:lnTo>
                  <a:lnTo>
                    <a:pt x="100" y="20"/>
                  </a:lnTo>
                  <a:lnTo>
                    <a:pt x="82" y="20"/>
                  </a:lnTo>
                  <a:lnTo>
                    <a:pt x="78" y="20"/>
                  </a:lnTo>
                  <a:lnTo>
                    <a:pt x="68" y="18"/>
                  </a:lnTo>
                  <a:lnTo>
                    <a:pt x="54" y="14"/>
                  </a:lnTo>
                  <a:lnTo>
                    <a:pt x="42" y="10"/>
                  </a:lnTo>
                  <a:lnTo>
                    <a:pt x="32" y="4"/>
                  </a:lnTo>
                  <a:lnTo>
                    <a:pt x="30" y="2"/>
                  </a:lnTo>
                  <a:lnTo>
                    <a:pt x="26" y="0"/>
                  </a:lnTo>
                  <a:lnTo>
                    <a:pt x="14" y="2"/>
                  </a:lnTo>
                  <a:lnTo>
                    <a:pt x="0" y="10"/>
                  </a:lnTo>
                  <a:lnTo>
                    <a:pt x="2" y="14"/>
                  </a:lnTo>
                  <a:lnTo>
                    <a:pt x="6" y="22"/>
                  </a:lnTo>
                  <a:lnTo>
                    <a:pt x="12" y="36"/>
                  </a:lnTo>
                  <a:lnTo>
                    <a:pt x="18" y="48"/>
                  </a:lnTo>
                  <a:lnTo>
                    <a:pt x="22" y="58"/>
                  </a:lnTo>
                  <a:lnTo>
                    <a:pt x="22" y="58"/>
                  </a:lnTo>
                  <a:lnTo>
                    <a:pt x="24" y="62"/>
                  </a:lnTo>
                  <a:lnTo>
                    <a:pt x="26" y="68"/>
                  </a:lnTo>
                  <a:lnTo>
                    <a:pt x="28" y="74"/>
                  </a:lnTo>
                  <a:lnTo>
                    <a:pt x="30" y="80"/>
                  </a:lnTo>
                  <a:lnTo>
                    <a:pt x="32" y="82"/>
                  </a:lnTo>
                  <a:lnTo>
                    <a:pt x="34" y="82"/>
                  </a:lnTo>
                  <a:lnTo>
                    <a:pt x="38" y="84"/>
                  </a:lnTo>
                  <a:lnTo>
                    <a:pt x="44" y="88"/>
                  </a:lnTo>
                  <a:lnTo>
                    <a:pt x="48" y="92"/>
                  </a:lnTo>
                  <a:lnTo>
                    <a:pt x="52" y="98"/>
                  </a:lnTo>
                  <a:lnTo>
                    <a:pt x="56" y="106"/>
                  </a:lnTo>
                  <a:lnTo>
                    <a:pt x="58" y="108"/>
                  </a:lnTo>
                  <a:lnTo>
                    <a:pt x="62" y="118"/>
                  </a:lnTo>
                  <a:lnTo>
                    <a:pt x="68" y="128"/>
                  </a:lnTo>
                  <a:lnTo>
                    <a:pt x="76" y="136"/>
                  </a:lnTo>
                  <a:lnTo>
                    <a:pt x="82" y="142"/>
                  </a:lnTo>
                  <a:lnTo>
                    <a:pt x="84" y="144"/>
                  </a:lnTo>
                  <a:lnTo>
                    <a:pt x="88" y="146"/>
                  </a:lnTo>
                  <a:lnTo>
                    <a:pt x="92" y="148"/>
                  </a:lnTo>
                  <a:lnTo>
                    <a:pt x="94" y="148"/>
                  </a:lnTo>
                  <a:lnTo>
                    <a:pt x="96" y="148"/>
                  </a:lnTo>
                  <a:lnTo>
                    <a:pt x="98" y="148"/>
                  </a:lnTo>
                  <a:lnTo>
                    <a:pt x="98" y="144"/>
                  </a:lnTo>
                  <a:lnTo>
                    <a:pt x="94" y="140"/>
                  </a:lnTo>
                  <a:lnTo>
                    <a:pt x="90" y="134"/>
                  </a:lnTo>
                  <a:lnTo>
                    <a:pt x="86" y="126"/>
                  </a:lnTo>
                  <a:lnTo>
                    <a:pt x="82" y="120"/>
                  </a:lnTo>
                  <a:lnTo>
                    <a:pt x="80" y="116"/>
                  </a:lnTo>
                  <a:lnTo>
                    <a:pt x="74" y="108"/>
                  </a:lnTo>
                  <a:lnTo>
                    <a:pt x="68" y="94"/>
                  </a:lnTo>
                  <a:lnTo>
                    <a:pt x="62" y="82"/>
                  </a:lnTo>
                  <a:lnTo>
                    <a:pt x="52" y="72"/>
                  </a:lnTo>
                  <a:lnTo>
                    <a:pt x="42" y="58"/>
                  </a:lnTo>
                  <a:lnTo>
                    <a:pt x="34" y="42"/>
                  </a:lnTo>
                  <a:lnTo>
                    <a:pt x="30" y="24"/>
                  </a:lnTo>
                  <a:lnTo>
                    <a:pt x="30" y="24"/>
                  </a:lnTo>
                  <a:lnTo>
                    <a:pt x="30" y="22"/>
                  </a:lnTo>
                  <a:lnTo>
                    <a:pt x="30" y="20"/>
                  </a:lnTo>
                  <a:lnTo>
                    <a:pt x="30" y="18"/>
                  </a:lnTo>
                  <a:lnTo>
                    <a:pt x="30" y="16"/>
                  </a:lnTo>
                  <a:lnTo>
                    <a:pt x="32" y="14"/>
                  </a:lnTo>
                  <a:lnTo>
                    <a:pt x="34" y="14"/>
                  </a:lnTo>
                  <a:lnTo>
                    <a:pt x="38" y="16"/>
                  </a:lnTo>
                  <a:lnTo>
                    <a:pt x="42" y="18"/>
                  </a:lnTo>
                  <a:lnTo>
                    <a:pt x="44" y="24"/>
                  </a:lnTo>
                  <a:lnTo>
                    <a:pt x="50" y="36"/>
                  </a:lnTo>
                  <a:lnTo>
                    <a:pt x="58" y="52"/>
                  </a:lnTo>
                  <a:lnTo>
                    <a:pt x="68" y="66"/>
                  </a:lnTo>
                  <a:lnTo>
                    <a:pt x="78" y="78"/>
                  </a:lnTo>
                  <a:lnTo>
                    <a:pt x="78" y="78"/>
                  </a:lnTo>
                  <a:lnTo>
                    <a:pt x="80" y="78"/>
                  </a:lnTo>
                  <a:lnTo>
                    <a:pt x="84" y="80"/>
                  </a:lnTo>
                  <a:lnTo>
                    <a:pt x="88" y="80"/>
                  </a:lnTo>
                  <a:lnTo>
                    <a:pt x="92" y="84"/>
                  </a:lnTo>
                  <a:lnTo>
                    <a:pt x="94" y="86"/>
                  </a:lnTo>
                  <a:lnTo>
                    <a:pt x="96" y="90"/>
                  </a:lnTo>
                  <a:lnTo>
                    <a:pt x="98" y="96"/>
                  </a:lnTo>
                  <a:lnTo>
                    <a:pt x="100" y="98"/>
                  </a:lnTo>
                  <a:lnTo>
                    <a:pt x="106" y="106"/>
                  </a:lnTo>
                  <a:lnTo>
                    <a:pt x="116" y="116"/>
                  </a:lnTo>
                  <a:lnTo>
                    <a:pt x="124" y="126"/>
                  </a:lnTo>
                  <a:lnTo>
                    <a:pt x="134" y="136"/>
                  </a:lnTo>
                  <a:lnTo>
                    <a:pt x="140" y="142"/>
                  </a:lnTo>
                  <a:lnTo>
                    <a:pt x="142" y="148"/>
                  </a:lnTo>
                  <a:lnTo>
                    <a:pt x="144" y="160"/>
                  </a:lnTo>
                  <a:lnTo>
                    <a:pt x="148" y="176"/>
                  </a:lnTo>
                  <a:lnTo>
                    <a:pt x="148" y="198"/>
                  </a:lnTo>
                  <a:lnTo>
                    <a:pt x="150" y="198"/>
                  </a:lnTo>
                  <a:lnTo>
                    <a:pt x="154" y="200"/>
                  </a:lnTo>
                  <a:lnTo>
                    <a:pt x="160" y="202"/>
                  </a:lnTo>
                  <a:lnTo>
                    <a:pt x="170" y="204"/>
                  </a:lnTo>
                  <a:lnTo>
                    <a:pt x="174" y="204"/>
                  </a:lnTo>
                  <a:lnTo>
                    <a:pt x="186" y="208"/>
                  </a:lnTo>
                  <a:lnTo>
                    <a:pt x="198" y="216"/>
                  </a:lnTo>
                  <a:lnTo>
                    <a:pt x="208" y="224"/>
                  </a:lnTo>
                  <a:lnTo>
                    <a:pt x="226" y="224"/>
                  </a:lnTo>
                  <a:lnTo>
                    <a:pt x="230" y="226"/>
                  </a:lnTo>
                  <a:lnTo>
                    <a:pt x="240" y="230"/>
                  </a:lnTo>
                  <a:lnTo>
                    <a:pt x="254" y="236"/>
                  </a:lnTo>
                  <a:lnTo>
                    <a:pt x="272" y="240"/>
                  </a:lnTo>
                  <a:lnTo>
                    <a:pt x="278" y="240"/>
                  </a:lnTo>
                  <a:lnTo>
                    <a:pt x="290" y="240"/>
                  </a:lnTo>
                  <a:lnTo>
                    <a:pt x="304" y="240"/>
                  </a:lnTo>
                  <a:lnTo>
                    <a:pt x="304" y="240"/>
                  </a:lnTo>
                  <a:lnTo>
                    <a:pt x="306" y="240"/>
                  </a:lnTo>
                  <a:lnTo>
                    <a:pt x="308" y="240"/>
                  </a:lnTo>
                  <a:lnTo>
                    <a:pt x="310" y="242"/>
                  </a:lnTo>
                  <a:lnTo>
                    <a:pt x="314" y="244"/>
                  </a:lnTo>
                  <a:lnTo>
                    <a:pt x="314" y="248"/>
                  </a:lnTo>
                  <a:lnTo>
                    <a:pt x="316" y="248"/>
                  </a:lnTo>
                  <a:lnTo>
                    <a:pt x="316" y="244"/>
                  </a:lnTo>
                  <a:lnTo>
                    <a:pt x="318" y="242"/>
                  </a:lnTo>
                  <a:lnTo>
                    <a:pt x="320" y="238"/>
                  </a:lnTo>
                  <a:lnTo>
                    <a:pt x="322" y="236"/>
                  </a:lnTo>
                  <a:lnTo>
                    <a:pt x="322" y="234"/>
                  </a:lnTo>
                  <a:lnTo>
                    <a:pt x="322" y="232"/>
                  </a:lnTo>
                  <a:lnTo>
                    <a:pt x="322" y="230"/>
                  </a:lnTo>
                  <a:lnTo>
                    <a:pt x="320" y="228"/>
                  </a:lnTo>
                  <a:lnTo>
                    <a:pt x="320" y="226"/>
                  </a:lnTo>
                  <a:lnTo>
                    <a:pt x="320" y="226"/>
                  </a:lnTo>
                  <a:lnTo>
                    <a:pt x="320" y="224"/>
                  </a:lnTo>
                  <a:lnTo>
                    <a:pt x="320" y="222"/>
                  </a:lnTo>
                  <a:lnTo>
                    <a:pt x="322" y="222"/>
                  </a:lnTo>
                  <a:lnTo>
                    <a:pt x="346" y="222"/>
                  </a:lnTo>
                  <a:lnTo>
                    <a:pt x="346" y="212"/>
                  </a:lnTo>
                  <a:lnTo>
                    <a:pt x="336" y="202"/>
                  </a:lnTo>
                  <a:lnTo>
                    <a:pt x="340" y="202"/>
                  </a:lnTo>
                  <a:lnTo>
                    <a:pt x="340" y="194"/>
                  </a:lnTo>
                  <a:lnTo>
                    <a:pt x="360" y="194"/>
                  </a:lnTo>
                  <a:lnTo>
                    <a:pt x="360" y="194"/>
                  </a:lnTo>
                  <a:lnTo>
                    <a:pt x="360" y="192"/>
                  </a:lnTo>
                  <a:lnTo>
                    <a:pt x="360" y="190"/>
                  </a:lnTo>
                  <a:lnTo>
                    <a:pt x="362" y="190"/>
                  </a:lnTo>
                  <a:lnTo>
                    <a:pt x="364" y="192"/>
                  </a:lnTo>
                  <a:lnTo>
                    <a:pt x="366" y="190"/>
                  </a:lnTo>
                  <a:lnTo>
                    <a:pt x="366" y="190"/>
                  </a:lnTo>
                  <a:lnTo>
                    <a:pt x="368" y="188"/>
                  </a:lnTo>
                  <a:lnTo>
                    <a:pt x="370" y="188"/>
                  </a:lnTo>
                  <a:lnTo>
                    <a:pt x="372" y="188"/>
                  </a:lnTo>
                  <a:lnTo>
                    <a:pt x="374" y="186"/>
                  </a:lnTo>
                  <a:lnTo>
                    <a:pt x="374" y="186"/>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67" name="Freeform 525"/>
            <p:cNvSpPr/>
            <p:nvPr/>
          </p:nvSpPr>
          <p:spPr bwMode="gray">
            <a:xfrm>
              <a:off x="7181745" y="4343350"/>
              <a:ext cx="151815" cy="85107"/>
            </a:xfrm>
            <a:custGeom>
              <a:avLst/>
              <a:gdLst>
                <a:gd name="T0" fmla="*/ 80 w 82"/>
                <a:gd name="T1" fmla="*/ 8 h 46"/>
                <a:gd name="T2" fmla="*/ 76 w 82"/>
                <a:gd name="T3" fmla="*/ 8 h 46"/>
                <a:gd name="T4" fmla="*/ 72 w 82"/>
                <a:gd name="T5" fmla="*/ 8 h 46"/>
                <a:gd name="T6" fmla="*/ 68 w 82"/>
                <a:gd name="T7" fmla="*/ 8 h 46"/>
                <a:gd name="T8" fmla="*/ 66 w 82"/>
                <a:gd name="T9" fmla="*/ 8 h 46"/>
                <a:gd name="T10" fmla="*/ 62 w 82"/>
                <a:gd name="T11" fmla="*/ 12 h 46"/>
                <a:gd name="T12" fmla="*/ 60 w 82"/>
                <a:gd name="T13" fmla="*/ 18 h 46"/>
                <a:gd name="T14" fmla="*/ 56 w 82"/>
                <a:gd name="T15" fmla="*/ 24 h 46"/>
                <a:gd name="T16" fmla="*/ 50 w 82"/>
                <a:gd name="T17" fmla="*/ 30 h 46"/>
                <a:gd name="T18" fmla="*/ 48 w 82"/>
                <a:gd name="T19" fmla="*/ 30 h 46"/>
                <a:gd name="T20" fmla="*/ 44 w 82"/>
                <a:gd name="T21" fmla="*/ 34 h 46"/>
                <a:gd name="T22" fmla="*/ 44 w 82"/>
                <a:gd name="T23" fmla="*/ 38 h 46"/>
                <a:gd name="T24" fmla="*/ 42 w 82"/>
                <a:gd name="T25" fmla="*/ 42 h 46"/>
                <a:gd name="T26" fmla="*/ 38 w 82"/>
                <a:gd name="T27" fmla="*/ 44 h 46"/>
                <a:gd name="T28" fmla="*/ 36 w 82"/>
                <a:gd name="T29" fmla="*/ 46 h 46"/>
                <a:gd name="T30" fmla="*/ 34 w 82"/>
                <a:gd name="T31" fmla="*/ 42 h 46"/>
                <a:gd name="T32" fmla="*/ 32 w 82"/>
                <a:gd name="T33" fmla="*/ 42 h 46"/>
                <a:gd name="T34" fmla="*/ 30 w 82"/>
                <a:gd name="T35" fmla="*/ 44 h 46"/>
                <a:gd name="T36" fmla="*/ 30 w 82"/>
                <a:gd name="T37" fmla="*/ 42 h 46"/>
                <a:gd name="T38" fmla="*/ 30 w 82"/>
                <a:gd name="T39" fmla="*/ 36 h 46"/>
                <a:gd name="T40" fmla="*/ 30 w 82"/>
                <a:gd name="T41" fmla="*/ 34 h 46"/>
                <a:gd name="T42" fmla="*/ 26 w 82"/>
                <a:gd name="T43" fmla="*/ 32 h 46"/>
                <a:gd name="T44" fmla="*/ 22 w 82"/>
                <a:gd name="T45" fmla="*/ 30 h 46"/>
                <a:gd name="T46" fmla="*/ 18 w 82"/>
                <a:gd name="T47" fmla="*/ 30 h 46"/>
                <a:gd name="T48" fmla="*/ 16 w 82"/>
                <a:gd name="T49" fmla="*/ 32 h 46"/>
                <a:gd name="T50" fmla="*/ 12 w 82"/>
                <a:gd name="T51" fmla="*/ 30 h 46"/>
                <a:gd name="T52" fmla="*/ 10 w 82"/>
                <a:gd name="T53" fmla="*/ 28 h 46"/>
                <a:gd name="T54" fmla="*/ 2 w 82"/>
                <a:gd name="T55" fmla="*/ 24 h 46"/>
                <a:gd name="T56" fmla="*/ 2 w 82"/>
                <a:gd name="T57" fmla="*/ 22 h 46"/>
                <a:gd name="T58" fmla="*/ 2 w 82"/>
                <a:gd name="T59" fmla="*/ 22 h 46"/>
                <a:gd name="T60" fmla="*/ 6 w 82"/>
                <a:gd name="T61" fmla="*/ 22 h 46"/>
                <a:gd name="T62" fmla="*/ 10 w 82"/>
                <a:gd name="T63" fmla="*/ 18 h 46"/>
                <a:gd name="T64" fmla="*/ 12 w 82"/>
                <a:gd name="T65" fmla="*/ 14 h 46"/>
                <a:gd name="T66" fmla="*/ 16 w 82"/>
                <a:gd name="T67" fmla="*/ 12 h 46"/>
                <a:gd name="T68" fmla="*/ 20 w 82"/>
                <a:gd name="T69" fmla="*/ 10 h 46"/>
                <a:gd name="T70" fmla="*/ 26 w 82"/>
                <a:gd name="T71" fmla="*/ 4 h 46"/>
                <a:gd name="T72" fmla="*/ 28 w 82"/>
                <a:gd name="T73" fmla="*/ 2 h 46"/>
                <a:gd name="T74" fmla="*/ 32 w 82"/>
                <a:gd name="T75" fmla="*/ 0 h 46"/>
                <a:gd name="T76" fmla="*/ 34 w 82"/>
                <a:gd name="T77" fmla="*/ 0 h 46"/>
                <a:gd name="T78" fmla="*/ 40 w 82"/>
                <a:gd name="T79" fmla="*/ 0 h 46"/>
                <a:gd name="T80" fmla="*/ 42 w 82"/>
                <a:gd name="T81" fmla="*/ 0 h 46"/>
                <a:gd name="T82" fmla="*/ 48 w 82"/>
                <a:gd name="T83" fmla="*/ 0 h 46"/>
                <a:gd name="T84" fmla="*/ 58 w 82"/>
                <a:gd name="T85" fmla="*/ 0 h 46"/>
                <a:gd name="T86" fmla="*/ 70 w 82"/>
                <a:gd name="T87" fmla="*/ 2 h 46"/>
                <a:gd name="T88" fmla="*/ 80 w 82"/>
                <a:gd name="T89" fmla="*/ 2 h 46"/>
                <a:gd name="T90" fmla="*/ 82 w 82"/>
                <a:gd name="T91" fmla="*/ 4 h 46"/>
                <a:gd name="T92" fmla="*/ 82 w 82"/>
                <a:gd name="T93" fmla="*/ 6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2" h="46">
                  <a:moveTo>
                    <a:pt x="82" y="8"/>
                  </a:moveTo>
                  <a:lnTo>
                    <a:pt x="80" y="8"/>
                  </a:lnTo>
                  <a:lnTo>
                    <a:pt x="78" y="8"/>
                  </a:lnTo>
                  <a:lnTo>
                    <a:pt x="76" y="8"/>
                  </a:lnTo>
                  <a:lnTo>
                    <a:pt x="74" y="8"/>
                  </a:lnTo>
                  <a:lnTo>
                    <a:pt x="72" y="8"/>
                  </a:lnTo>
                  <a:lnTo>
                    <a:pt x="70" y="10"/>
                  </a:lnTo>
                  <a:lnTo>
                    <a:pt x="68" y="8"/>
                  </a:lnTo>
                  <a:lnTo>
                    <a:pt x="66" y="8"/>
                  </a:lnTo>
                  <a:lnTo>
                    <a:pt x="66" y="8"/>
                  </a:lnTo>
                  <a:lnTo>
                    <a:pt x="64" y="10"/>
                  </a:lnTo>
                  <a:lnTo>
                    <a:pt x="62" y="12"/>
                  </a:lnTo>
                  <a:lnTo>
                    <a:pt x="60" y="18"/>
                  </a:lnTo>
                  <a:lnTo>
                    <a:pt x="60" y="18"/>
                  </a:lnTo>
                  <a:lnTo>
                    <a:pt x="58" y="22"/>
                  </a:lnTo>
                  <a:lnTo>
                    <a:pt x="56" y="24"/>
                  </a:lnTo>
                  <a:lnTo>
                    <a:pt x="54" y="28"/>
                  </a:lnTo>
                  <a:lnTo>
                    <a:pt x="50" y="30"/>
                  </a:lnTo>
                  <a:lnTo>
                    <a:pt x="50" y="30"/>
                  </a:lnTo>
                  <a:lnTo>
                    <a:pt x="48" y="30"/>
                  </a:lnTo>
                  <a:lnTo>
                    <a:pt x="46" y="32"/>
                  </a:lnTo>
                  <a:lnTo>
                    <a:pt x="44" y="34"/>
                  </a:lnTo>
                  <a:lnTo>
                    <a:pt x="44" y="36"/>
                  </a:lnTo>
                  <a:lnTo>
                    <a:pt x="44" y="38"/>
                  </a:lnTo>
                  <a:lnTo>
                    <a:pt x="44" y="40"/>
                  </a:lnTo>
                  <a:lnTo>
                    <a:pt x="42" y="42"/>
                  </a:lnTo>
                  <a:lnTo>
                    <a:pt x="40" y="44"/>
                  </a:lnTo>
                  <a:lnTo>
                    <a:pt x="38" y="44"/>
                  </a:lnTo>
                  <a:lnTo>
                    <a:pt x="38" y="46"/>
                  </a:lnTo>
                  <a:lnTo>
                    <a:pt x="36" y="46"/>
                  </a:lnTo>
                  <a:lnTo>
                    <a:pt x="34" y="44"/>
                  </a:lnTo>
                  <a:lnTo>
                    <a:pt x="34" y="42"/>
                  </a:lnTo>
                  <a:lnTo>
                    <a:pt x="32" y="42"/>
                  </a:lnTo>
                  <a:lnTo>
                    <a:pt x="32" y="42"/>
                  </a:lnTo>
                  <a:lnTo>
                    <a:pt x="32" y="44"/>
                  </a:lnTo>
                  <a:lnTo>
                    <a:pt x="30" y="44"/>
                  </a:lnTo>
                  <a:lnTo>
                    <a:pt x="30" y="42"/>
                  </a:lnTo>
                  <a:lnTo>
                    <a:pt x="30" y="42"/>
                  </a:lnTo>
                  <a:lnTo>
                    <a:pt x="30" y="38"/>
                  </a:lnTo>
                  <a:lnTo>
                    <a:pt x="30" y="36"/>
                  </a:lnTo>
                  <a:lnTo>
                    <a:pt x="30" y="36"/>
                  </a:lnTo>
                  <a:lnTo>
                    <a:pt x="30" y="34"/>
                  </a:lnTo>
                  <a:lnTo>
                    <a:pt x="28" y="32"/>
                  </a:lnTo>
                  <a:lnTo>
                    <a:pt x="26" y="32"/>
                  </a:lnTo>
                  <a:lnTo>
                    <a:pt x="24" y="30"/>
                  </a:lnTo>
                  <a:lnTo>
                    <a:pt x="22" y="30"/>
                  </a:lnTo>
                  <a:lnTo>
                    <a:pt x="20" y="30"/>
                  </a:lnTo>
                  <a:lnTo>
                    <a:pt x="18" y="30"/>
                  </a:lnTo>
                  <a:lnTo>
                    <a:pt x="16" y="32"/>
                  </a:lnTo>
                  <a:lnTo>
                    <a:pt x="16" y="32"/>
                  </a:lnTo>
                  <a:lnTo>
                    <a:pt x="14" y="32"/>
                  </a:lnTo>
                  <a:lnTo>
                    <a:pt x="12" y="30"/>
                  </a:lnTo>
                  <a:lnTo>
                    <a:pt x="12" y="28"/>
                  </a:lnTo>
                  <a:lnTo>
                    <a:pt x="10" y="28"/>
                  </a:lnTo>
                  <a:lnTo>
                    <a:pt x="6" y="24"/>
                  </a:lnTo>
                  <a:lnTo>
                    <a:pt x="2" y="24"/>
                  </a:lnTo>
                  <a:lnTo>
                    <a:pt x="0" y="24"/>
                  </a:lnTo>
                  <a:lnTo>
                    <a:pt x="2" y="22"/>
                  </a:lnTo>
                  <a:lnTo>
                    <a:pt x="2" y="22"/>
                  </a:lnTo>
                  <a:lnTo>
                    <a:pt x="2" y="22"/>
                  </a:lnTo>
                  <a:lnTo>
                    <a:pt x="2" y="22"/>
                  </a:lnTo>
                  <a:lnTo>
                    <a:pt x="6" y="22"/>
                  </a:lnTo>
                  <a:lnTo>
                    <a:pt x="8" y="20"/>
                  </a:lnTo>
                  <a:lnTo>
                    <a:pt x="10" y="18"/>
                  </a:lnTo>
                  <a:lnTo>
                    <a:pt x="10" y="18"/>
                  </a:lnTo>
                  <a:lnTo>
                    <a:pt x="12" y="14"/>
                  </a:lnTo>
                  <a:lnTo>
                    <a:pt x="14" y="12"/>
                  </a:lnTo>
                  <a:lnTo>
                    <a:pt x="16" y="12"/>
                  </a:lnTo>
                  <a:lnTo>
                    <a:pt x="16" y="12"/>
                  </a:lnTo>
                  <a:lnTo>
                    <a:pt x="20" y="10"/>
                  </a:lnTo>
                  <a:lnTo>
                    <a:pt x="24" y="8"/>
                  </a:lnTo>
                  <a:lnTo>
                    <a:pt x="26" y="4"/>
                  </a:lnTo>
                  <a:lnTo>
                    <a:pt x="28" y="2"/>
                  </a:lnTo>
                  <a:lnTo>
                    <a:pt x="28" y="2"/>
                  </a:lnTo>
                  <a:lnTo>
                    <a:pt x="30" y="0"/>
                  </a:lnTo>
                  <a:lnTo>
                    <a:pt x="32" y="0"/>
                  </a:lnTo>
                  <a:lnTo>
                    <a:pt x="34" y="0"/>
                  </a:lnTo>
                  <a:lnTo>
                    <a:pt x="34" y="0"/>
                  </a:lnTo>
                  <a:lnTo>
                    <a:pt x="36" y="0"/>
                  </a:lnTo>
                  <a:lnTo>
                    <a:pt x="40" y="0"/>
                  </a:lnTo>
                  <a:lnTo>
                    <a:pt x="42" y="0"/>
                  </a:lnTo>
                  <a:lnTo>
                    <a:pt x="42" y="0"/>
                  </a:lnTo>
                  <a:lnTo>
                    <a:pt x="44" y="0"/>
                  </a:lnTo>
                  <a:lnTo>
                    <a:pt x="48" y="0"/>
                  </a:lnTo>
                  <a:lnTo>
                    <a:pt x="54" y="0"/>
                  </a:lnTo>
                  <a:lnTo>
                    <a:pt x="58" y="0"/>
                  </a:lnTo>
                  <a:lnTo>
                    <a:pt x="64" y="0"/>
                  </a:lnTo>
                  <a:lnTo>
                    <a:pt x="70" y="2"/>
                  </a:lnTo>
                  <a:lnTo>
                    <a:pt x="76" y="2"/>
                  </a:lnTo>
                  <a:lnTo>
                    <a:pt x="80" y="2"/>
                  </a:lnTo>
                  <a:lnTo>
                    <a:pt x="80" y="4"/>
                  </a:lnTo>
                  <a:lnTo>
                    <a:pt x="82" y="4"/>
                  </a:lnTo>
                  <a:lnTo>
                    <a:pt x="82" y="6"/>
                  </a:lnTo>
                  <a:lnTo>
                    <a:pt x="82" y="6"/>
                  </a:lnTo>
                  <a:lnTo>
                    <a:pt x="82" y="8"/>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68" name="Freeform 526"/>
            <p:cNvSpPr/>
            <p:nvPr/>
          </p:nvSpPr>
          <p:spPr bwMode="gray">
            <a:xfrm>
              <a:off x="7159528" y="4387754"/>
              <a:ext cx="81461" cy="44404"/>
            </a:xfrm>
            <a:custGeom>
              <a:avLst/>
              <a:gdLst>
                <a:gd name="T0" fmla="*/ 44 w 44"/>
                <a:gd name="T1" fmla="*/ 20 h 24"/>
                <a:gd name="T2" fmla="*/ 42 w 44"/>
                <a:gd name="T3" fmla="*/ 22 h 24"/>
                <a:gd name="T4" fmla="*/ 40 w 44"/>
                <a:gd name="T5" fmla="*/ 22 h 24"/>
                <a:gd name="T6" fmla="*/ 40 w 44"/>
                <a:gd name="T7" fmla="*/ 24 h 24"/>
                <a:gd name="T8" fmla="*/ 32 w 44"/>
                <a:gd name="T9" fmla="*/ 22 h 24"/>
                <a:gd name="T10" fmla="*/ 26 w 44"/>
                <a:gd name="T11" fmla="*/ 22 h 24"/>
                <a:gd name="T12" fmla="*/ 20 w 44"/>
                <a:gd name="T13" fmla="*/ 20 h 24"/>
                <a:gd name="T14" fmla="*/ 16 w 44"/>
                <a:gd name="T15" fmla="*/ 18 h 24"/>
                <a:gd name="T16" fmla="*/ 12 w 44"/>
                <a:gd name="T17" fmla="*/ 18 h 24"/>
                <a:gd name="T18" fmla="*/ 12 w 44"/>
                <a:gd name="T19" fmla="*/ 16 h 24"/>
                <a:gd name="T20" fmla="*/ 6 w 44"/>
                <a:gd name="T21" fmla="*/ 14 h 24"/>
                <a:gd name="T22" fmla="*/ 2 w 44"/>
                <a:gd name="T23" fmla="*/ 12 h 24"/>
                <a:gd name="T24" fmla="*/ 0 w 44"/>
                <a:gd name="T25" fmla="*/ 10 h 24"/>
                <a:gd name="T26" fmla="*/ 8 w 44"/>
                <a:gd name="T27" fmla="*/ 4 h 24"/>
                <a:gd name="T28" fmla="*/ 10 w 44"/>
                <a:gd name="T29" fmla="*/ 2 h 24"/>
                <a:gd name="T30" fmla="*/ 12 w 44"/>
                <a:gd name="T31" fmla="*/ 0 h 24"/>
                <a:gd name="T32" fmla="*/ 14 w 44"/>
                <a:gd name="T33" fmla="*/ 0 h 24"/>
                <a:gd name="T34" fmla="*/ 16 w 44"/>
                <a:gd name="T35" fmla="*/ 0 h 24"/>
                <a:gd name="T36" fmla="*/ 20 w 44"/>
                <a:gd name="T37" fmla="*/ 2 h 24"/>
                <a:gd name="T38" fmla="*/ 24 w 44"/>
                <a:gd name="T39" fmla="*/ 4 h 24"/>
                <a:gd name="T40" fmla="*/ 24 w 44"/>
                <a:gd name="T41" fmla="*/ 6 h 24"/>
                <a:gd name="T42" fmla="*/ 26 w 44"/>
                <a:gd name="T43" fmla="*/ 6 h 24"/>
                <a:gd name="T44" fmla="*/ 26 w 44"/>
                <a:gd name="T45" fmla="*/ 8 h 24"/>
                <a:gd name="T46" fmla="*/ 30 w 44"/>
                <a:gd name="T47" fmla="*/ 8 h 24"/>
                <a:gd name="T48" fmla="*/ 30 w 44"/>
                <a:gd name="T49" fmla="*/ 8 h 24"/>
                <a:gd name="T50" fmla="*/ 32 w 44"/>
                <a:gd name="T51" fmla="*/ 6 h 24"/>
                <a:gd name="T52" fmla="*/ 34 w 44"/>
                <a:gd name="T53" fmla="*/ 6 h 24"/>
                <a:gd name="T54" fmla="*/ 38 w 44"/>
                <a:gd name="T55" fmla="*/ 6 h 24"/>
                <a:gd name="T56" fmla="*/ 38 w 44"/>
                <a:gd name="T57" fmla="*/ 6 h 24"/>
                <a:gd name="T58" fmla="*/ 40 w 44"/>
                <a:gd name="T59" fmla="*/ 8 h 24"/>
                <a:gd name="T60" fmla="*/ 42 w 44"/>
                <a:gd name="T61" fmla="*/ 10 h 24"/>
                <a:gd name="T62" fmla="*/ 44 w 44"/>
                <a:gd name="T63" fmla="*/ 12 h 24"/>
                <a:gd name="T64" fmla="*/ 44 w 44"/>
                <a:gd name="T65" fmla="*/ 14 h 24"/>
                <a:gd name="T66" fmla="*/ 44 w 44"/>
                <a:gd name="T67" fmla="*/ 16 h 24"/>
                <a:gd name="T68" fmla="*/ 44 w 44"/>
                <a:gd name="T69" fmla="*/ 18 h 24"/>
                <a:gd name="T70" fmla="*/ 44 w 44"/>
                <a:gd name="T7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4" h="24">
                  <a:moveTo>
                    <a:pt x="44" y="20"/>
                  </a:moveTo>
                  <a:lnTo>
                    <a:pt x="42" y="22"/>
                  </a:lnTo>
                  <a:lnTo>
                    <a:pt x="40" y="22"/>
                  </a:lnTo>
                  <a:lnTo>
                    <a:pt x="40" y="24"/>
                  </a:lnTo>
                  <a:lnTo>
                    <a:pt x="32" y="22"/>
                  </a:lnTo>
                  <a:lnTo>
                    <a:pt x="26" y="22"/>
                  </a:lnTo>
                  <a:lnTo>
                    <a:pt x="20" y="20"/>
                  </a:lnTo>
                  <a:lnTo>
                    <a:pt x="16" y="18"/>
                  </a:lnTo>
                  <a:lnTo>
                    <a:pt x="12" y="18"/>
                  </a:lnTo>
                  <a:lnTo>
                    <a:pt x="12" y="16"/>
                  </a:lnTo>
                  <a:lnTo>
                    <a:pt x="6" y="14"/>
                  </a:lnTo>
                  <a:lnTo>
                    <a:pt x="2" y="12"/>
                  </a:lnTo>
                  <a:lnTo>
                    <a:pt x="0" y="10"/>
                  </a:lnTo>
                  <a:lnTo>
                    <a:pt x="8" y="4"/>
                  </a:lnTo>
                  <a:lnTo>
                    <a:pt x="10" y="2"/>
                  </a:lnTo>
                  <a:lnTo>
                    <a:pt x="12" y="0"/>
                  </a:lnTo>
                  <a:lnTo>
                    <a:pt x="14" y="0"/>
                  </a:lnTo>
                  <a:lnTo>
                    <a:pt x="16" y="0"/>
                  </a:lnTo>
                  <a:lnTo>
                    <a:pt x="20" y="2"/>
                  </a:lnTo>
                  <a:lnTo>
                    <a:pt x="24" y="4"/>
                  </a:lnTo>
                  <a:lnTo>
                    <a:pt x="24" y="6"/>
                  </a:lnTo>
                  <a:lnTo>
                    <a:pt x="26" y="6"/>
                  </a:lnTo>
                  <a:lnTo>
                    <a:pt x="26" y="8"/>
                  </a:lnTo>
                  <a:lnTo>
                    <a:pt x="30" y="8"/>
                  </a:lnTo>
                  <a:lnTo>
                    <a:pt x="30" y="8"/>
                  </a:lnTo>
                  <a:lnTo>
                    <a:pt x="32" y="6"/>
                  </a:lnTo>
                  <a:lnTo>
                    <a:pt x="34" y="6"/>
                  </a:lnTo>
                  <a:lnTo>
                    <a:pt x="38" y="6"/>
                  </a:lnTo>
                  <a:lnTo>
                    <a:pt x="38" y="6"/>
                  </a:lnTo>
                  <a:lnTo>
                    <a:pt x="40" y="8"/>
                  </a:lnTo>
                  <a:lnTo>
                    <a:pt x="42" y="10"/>
                  </a:lnTo>
                  <a:lnTo>
                    <a:pt x="44" y="12"/>
                  </a:lnTo>
                  <a:lnTo>
                    <a:pt x="44" y="14"/>
                  </a:lnTo>
                  <a:lnTo>
                    <a:pt x="44" y="16"/>
                  </a:lnTo>
                  <a:lnTo>
                    <a:pt x="44" y="18"/>
                  </a:lnTo>
                  <a:lnTo>
                    <a:pt x="44" y="2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69" name="Freeform 527"/>
            <p:cNvSpPr/>
            <p:nvPr/>
          </p:nvSpPr>
          <p:spPr bwMode="gray">
            <a:xfrm>
              <a:off x="7622377" y="4254543"/>
              <a:ext cx="70353" cy="51804"/>
            </a:xfrm>
            <a:custGeom>
              <a:avLst/>
              <a:gdLst>
                <a:gd name="T0" fmla="*/ 4 w 38"/>
                <a:gd name="T1" fmla="*/ 0 h 28"/>
                <a:gd name="T2" fmla="*/ 6 w 38"/>
                <a:gd name="T3" fmla="*/ 2 h 28"/>
                <a:gd name="T4" fmla="*/ 6 w 38"/>
                <a:gd name="T5" fmla="*/ 6 h 28"/>
                <a:gd name="T6" fmla="*/ 6 w 38"/>
                <a:gd name="T7" fmla="*/ 10 h 28"/>
                <a:gd name="T8" fmla="*/ 4 w 38"/>
                <a:gd name="T9" fmla="*/ 12 h 28"/>
                <a:gd name="T10" fmla="*/ 2 w 38"/>
                <a:gd name="T11" fmla="*/ 14 h 28"/>
                <a:gd name="T12" fmla="*/ 0 w 38"/>
                <a:gd name="T13" fmla="*/ 14 h 28"/>
                <a:gd name="T14" fmla="*/ 0 w 38"/>
                <a:gd name="T15" fmla="*/ 16 h 28"/>
                <a:gd name="T16" fmla="*/ 0 w 38"/>
                <a:gd name="T17" fmla="*/ 20 h 28"/>
                <a:gd name="T18" fmla="*/ 2 w 38"/>
                <a:gd name="T19" fmla="*/ 22 h 28"/>
                <a:gd name="T20" fmla="*/ 2 w 38"/>
                <a:gd name="T21" fmla="*/ 24 h 28"/>
                <a:gd name="T22" fmla="*/ 4 w 38"/>
                <a:gd name="T23" fmla="*/ 26 h 28"/>
                <a:gd name="T24" fmla="*/ 4 w 38"/>
                <a:gd name="T25" fmla="*/ 28 h 28"/>
                <a:gd name="T26" fmla="*/ 4 w 38"/>
                <a:gd name="T27" fmla="*/ 28 h 28"/>
                <a:gd name="T28" fmla="*/ 6 w 38"/>
                <a:gd name="T29" fmla="*/ 28 h 28"/>
                <a:gd name="T30" fmla="*/ 8 w 38"/>
                <a:gd name="T31" fmla="*/ 28 h 28"/>
                <a:gd name="T32" fmla="*/ 12 w 38"/>
                <a:gd name="T33" fmla="*/ 26 h 28"/>
                <a:gd name="T34" fmla="*/ 14 w 38"/>
                <a:gd name="T35" fmla="*/ 24 h 28"/>
                <a:gd name="T36" fmla="*/ 16 w 38"/>
                <a:gd name="T37" fmla="*/ 24 h 28"/>
                <a:gd name="T38" fmla="*/ 18 w 38"/>
                <a:gd name="T39" fmla="*/ 22 h 28"/>
                <a:gd name="T40" fmla="*/ 20 w 38"/>
                <a:gd name="T41" fmla="*/ 22 h 28"/>
                <a:gd name="T42" fmla="*/ 22 w 38"/>
                <a:gd name="T43" fmla="*/ 24 h 28"/>
                <a:gd name="T44" fmla="*/ 22 w 38"/>
                <a:gd name="T45" fmla="*/ 24 h 28"/>
                <a:gd name="T46" fmla="*/ 32 w 38"/>
                <a:gd name="T47" fmla="*/ 22 h 28"/>
                <a:gd name="T48" fmla="*/ 38 w 38"/>
                <a:gd name="T49" fmla="*/ 20 h 28"/>
                <a:gd name="T50" fmla="*/ 38 w 38"/>
                <a:gd name="T51" fmla="*/ 12 h 28"/>
                <a:gd name="T52" fmla="*/ 32 w 38"/>
                <a:gd name="T53" fmla="*/ 10 h 28"/>
                <a:gd name="T54" fmla="*/ 24 w 38"/>
                <a:gd name="T55" fmla="*/ 8 h 28"/>
                <a:gd name="T56" fmla="*/ 30 w 38"/>
                <a:gd name="T57" fmla="*/ 6 h 28"/>
                <a:gd name="T58" fmla="*/ 20 w 38"/>
                <a:gd name="T59" fmla="*/ 6 h 28"/>
                <a:gd name="T60" fmla="*/ 14 w 38"/>
                <a:gd name="T61" fmla="*/ 2 h 28"/>
                <a:gd name="T62" fmla="*/ 4 w 38"/>
                <a:gd name="T63"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8" h="28">
                  <a:moveTo>
                    <a:pt x="4" y="0"/>
                  </a:moveTo>
                  <a:lnTo>
                    <a:pt x="6" y="2"/>
                  </a:lnTo>
                  <a:lnTo>
                    <a:pt x="6" y="6"/>
                  </a:lnTo>
                  <a:lnTo>
                    <a:pt x="6" y="10"/>
                  </a:lnTo>
                  <a:lnTo>
                    <a:pt x="4" y="12"/>
                  </a:lnTo>
                  <a:lnTo>
                    <a:pt x="2" y="14"/>
                  </a:lnTo>
                  <a:lnTo>
                    <a:pt x="0" y="14"/>
                  </a:lnTo>
                  <a:lnTo>
                    <a:pt x="0" y="16"/>
                  </a:lnTo>
                  <a:lnTo>
                    <a:pt x="0" y="20"/>
                  </a:lnTo>
                  <a:lnTo>
                    <a:pt x="2" y="22"/>
                  </a:lnTo>
                  <a:lnTo>
                    <a:pt x="2" y="24"/>
                  </a:lnTo>
                  <a:lnTo>
                    <a:pt x="4" y="26"/>
                  </a:lnTo>
                  <a:lnTo>
                    <a:pt x="4" y="28"/>
                  </a:lnTo>
                  <a:lnTo>
                    <a:pt x="4" y="28"/>
                  </a:lnTo>
                  <a:lnTo>
                    <a:pt x="6" y="28"/>
                  </a:lnTo>
                  <a:lnTo>
                    <a:pt x="8" y="28"/>
                  </a:lnTo>
                  <a:lnTo>
                    <a:pt x="12" y="26"/>
                  </a:lnTo>
                  <a:lnTo>
                    <a:pt x="14" y="24"/>
                  </a:lnTo>
                  <a:lnTo>
                    <a:pt x="16" y="24"/>
                  </a:lnTo>
                  <a:lnTo>
                    <a:pt x="18" y="22"/>
                  </a:lnTo>
                  <a:lnTo>
                    <a:pt x="20" y="22"/>
                  </a:lnTo>
                  <a:lnTo>
                    <a:pt x="22" y="24"/>
                  </a:lnTo>
                  <a:lnTo>
                    <a:pt x="22" y="24"/>
                  </a:lnTo>
                  <a:lnTo>
                    <a:pt x="32" y="22"/>
                  </a:lnTo>
                  <a:lnTo>
                    <a:pt x="38" y="20"/>
                  </a:lnTo>
                  <a:lnTo>
                    <a:pt x="38" y="12"/>
                  </a:lnTo>
                  <a:lnTo>
                    <a:pt x="32" y="10"/>
                  </a:lnTo>
                  <a:lnTo>
                    <a:pt x="24" y="8"/>
                  </a:lnTo>
                  <a:lnTo>
                    <a:pt x="30" y="6"/>
                  </a:lnTo>
                  <a:lnTo>
                    <a:pt x="20" y="6"/>
                  </a:lnTo>
                  <a:lnTo>
                    <a:pt x="14" y="2"/>
                  </a:lnTo>
                  <a:lnTo>
                    <a:pt x="4"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70" name="Freeform 528"/>
            <p:cNvSpPr/>
            <p:nvPr/>
          </p:nvSpPr>
          <p:spPr bwMode="gray">
            <a:xfrm>
              <a:off x="7552024" y="4243442"/>
              <a:ext cx="81461" cy="66605"/>
            </a:xfrm>
            <a:custGeom>
              <a:avLst/>
              <a:gdLst>
                <a:gd name="T0" fmla="*/ 12 w 44"/>
                <a:gd name="T1" fmla="*/ 2 h 36"/>
                <a:gd name="T2" fmla="*/ 8 w 44"/>
                <a:gd name="T3" fmla="*/ 6 h 36"/>
                <a:gd name="T4" fmla="*/ 12 w 44"/>
                <a:gd name="T5" fmla="*/ 8 h 36"/>
                <a:gd name="T6" fmla="*/ 14 w 44"/>
                <a:gd name="T7" fmla="*/ 8 h 36"/>
                <a:gd name="T8" fmla="*/ 16 w 44"/>
                <a:gd name="T9" fmla="*/ 8 h 36"/>
                <a:gd name="T10" fmla="*/ 18 w 44"/>
                <a:gd name="T11" fmla="*/ 8 h 36"/>
                <a:gd name="T12" fmla="*/ 22 w 44"/>
                <a:gd name="T13" fmla="*/ 10 h 36"/>
                <a:gd name="T14" fmla="*/ 24 w 44"/>
                <a:gd name="T15" fmla="*/ 10 h 36"/>
                <a:gd name="T16" fmla="*/ 26 w 44"/>
                <a:gd name="T17" fmla="*/ 14 h 36"/>
                <a:gd name="T18" fmla="*/ 26 w 44"/>
                <a:gd name="T19" fmla="*/ 14 h 36"/>
                <a:gd name="T20" fmla="*/ 26 w 44"/>
                <a:gd name="T21" fmla="*/ 16 h 36"/>
                <a:gd name="T22" fmla="*/ 26 w 44"/>
                <a:gd name="T23" fmla="*/ 18 h 36"/>
                <a:gd name="T24" fmla="*/ 26 w 44"/>
                <a:gd name="T25" fmla="*/ 20 h 36"/>
                <a:gd name="T26" fmla="*/ 24 w 44"/>
                <a:gd name="T27" fmla="*/ 22 h 36"/>
                <a:gd name="T28" fmla="*/ 20 w 44"/>
                <a:gd name="T29" fmla="*/ 22 h 36"/>
                <a:gd name="T30" fmla="*/ 10 w 44"/>
                <a:gd name="T31" fmla="*/ 18 h 36"/>
                <a:gd name="T32" fmla="*/ 4 w 44"/>
                <a:gd name="T33" fmla="*/ 18 h 36"/>
                <a:gd name="T34" fmla="*/ 0 w 44"/>
                <a:gd name="T35" fmla="*/ 22 h 36"/>
                <a:gd name="T36" fmla="*/ 6 w 44"/>
                <a:gd name="T37" fmla="*/ 26 h 36"/>
                <a:gd name="T38" fmla="*/ 6 w 44"/>
                <a:gd name="T39" fmla="*/ 26 h 36"/>
                <a:gd name="T40" fmla="*/ 10 w 44"/>
                <a:gd name="T41" fmla="*/ 26 h 36"/>
                <a:gd name="T42" fmla="*/ 14 w 44"/>
                <a:gd name="T43" fmla="*/ 26 h 36"/>
                <a:gd name="T44" fmla="*/ 16 w 44"/>
                <a:gd name="T45" fmla="*/ 26 h 36"/>
                <a:gd name="T46" fmla="*/ 20 w 44"/>
                <a:gd name="T47" fmla="*/ 28 h 36"/>
                <a:gd name="T48" fmla="*/ 20 w 44"/>
                <a:gd name="T49" fmla="*/ 30 h 36"/>
                <a:gd name="T50" fmla="*/ 22 w 44"/>
                <a:gd name="T51" fmla="*/ 32 h 36"/>
                <a:gd name="T52" fmla="*/ 26 w 44"/>
                <a:gd name="T53" fmla="*/ 34 h 36"/>
                <a:gd name="T54" fmla="*/ 30 w 44"/>
                <a:gd name="T55" fmla="*/ 36 h 36"/>
                <a:gd name="T56" fmla="*/ 34 w 44"/>
                <a:gd name="T57" fmla="*/ 36 h 36"/>
                <a:gd name="T58" fmla="*/ 36 w 44"/>
                <a:gd name="T59" fmla="*/ 36 h 36"/>
                <a:gd name="T60" fmla="*/ 40 w 44"/>
                <a:gd name="T61" fmla="*/ 36 h 36"/>
                <a:gd name="T62" fmla="*/ 42 w 44"/>
                <a:gd name="T63" fmla="*/ 36 h 36"/>
                <a:gd name="T64" fmla="*/ 42 w 44"/>
                <a:gd name="T65" fmla="*/ 34 h 36"/>
                <a:gd name="T66" fmla="*/ 42 w 44"/>
                <a:gd name="T67" fmla="*/ 30 h 36"/>
                <a:gd name="T68" fmla="*/ 40 w 44"/>
                <a:gd name="T69" fmla="*/ 30 h 36"/>
                <a:gd name="T70" fmla="*/ 40 w 44"/>
                <a:gd name="T71" fmla="*/ 28 h 36"/>
                <a:gd name="T72" fmla="*/ 38 w 44"/>
                <a:gd name="T73" fmla="*/ 24 h 36"/>
                <a:gd name="T74" fmla="*/ 38 w 44"/>
                <a:gd name="T75" fmla="*/ 22 h 36"/>
                <a:gd name="T76" fmla="*/ 38 w 44"/>
                <a:gd name="T77" fmla="*/ 18 h 36"/>
                <a:gd name="T78" fmla="*/ 40 w 44"/>
                <a:gd name="T79" fmla="*/ 18 h 36"/>
                <a:gd name="T80" fmla="*/ 42 w 44"/>
                <a:gd name="T81" fmla="*/ 16 h 36"/>
                <a:gd name="T82" fmla="*/ 44 w 44"/>
                <a:gd name="T83" fmla="*/ 14 h 36"/>
                <a:gd name="T84" fmla="*/ 44 w 44"/>
                <a:gd name="T85" fmla="*/ 12 h 36"/>
                <a:gd name="T86" fmla="*/ 44 w 44"/>
                <a:gd name="T87" fmla="*/ 8 h 36"/>
                <a:gd name="T88" fmla="*/ 42 w 44"/>
                <a:gd name="T89" fmla="*/ 4 h 36"/>
                <a:gd name="T90" fmla="*/ 28 w 44"/>
                <a:gd name="T91" fmla="*/ 2 h 36"/>
                <a:gd name="T92" fmla="*/ 20 w 44"/>
                <a:gd name="T93" fmla="*/ 0 h 36"/>
                <a:gd name="T94" fmla="*/ 12 w 44"/>
                <a:gd name="T95" fmla="*/ 2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4" h="36">
                  <a:moveTo>
                    <a:pt x="12" y="2"/>
                  </a:moveTo>
                  <a:lnTo>
                    <a:pt x="8" y="6"/>
                  </a:lnTo>
                  <a:lnTo>
                    <a:pt x="12" y="8"/>
                  </a:lnTo>
                  <a:lnTo>
                    <a:pt x="14" y="8"/>
                  </a:lnTo>
                  <a:lnTo>
                    <a:pt x="16" y="8"/>
                  </a:lnTo>
                  <a:lnTo>
                    <a:pt x="18" y="8"/>
                  </a:lnTo>
                  <a:lnTo>
                    <a:pt x="22" y="10"/>
                  </a:lnTo>
                  <a:lnTo>
                    <a:pt x="24" y="10"/>
                  </a:lnTo>
                  <a:lnTo>
                    <a:pt x="26" y="14"/>
                  </a:lnTo>
                  <a:lnTo>
                    <a:pt x="26" y="14"/>
                  </a:lnTo>
                  <a:lnTo>
                    <a:pt x="26" y="16"/>
                  </a:lnTo>
                  <a:lnTo>
                    <a:pt x="26" y="18"/>
                  </a:lnTo>
                  <a:lnTo>
                    <a:pt x="26" y="20"/>
                  </a:lnTo>
                  <a:lnTo>
                    <a:pt x="24" y="22"/>
                  </a:lnTo>
                  <a:lnTo>
                    <a:pt x="20" y="22"/>
                  </a:lnTo>
                  <a:lnTo>
                    <a:pt x="10" y="18"/>
                  </a:lnTo>
                  <a:lnTo>
                    <a:pt x="4" y="18"/>
                  </a:lnTo>
                  <a:lnTo>
                    <a:pt x="0" y="22"/>
                  </a:lnTo>
                  <a:lnTo>
                    <a:pt x="6" y="26"/>
                  </a:lnTo>
                  <a:lnTo>
                    <a:pt x="6" y="26"/>
                  </a:lnTo>
                  <a:lnTo>
                    <a:pt x="10" y="26"/>
                  </a:lnTo>
                  <a:lnTo>
                    <a:pt x="14" y="26"/>
                  </a:lnTo>
                  <a:lnTo>
                    <a:pt x="16" y="26"/>
                  </a:lnTo>
                  <a:lnTo>
                    <a:pt x="20" y="28"/>
                  </a:lnTo>
                  <a:lnTo>
                    <a:pt x="20" y="30"/>
                  </a:lnTo>
                  <a:lnTo>
                    <a:pt x="22" y="32"/>
                  </a:lnTo>
                  <a:lnTo>
                    <a:pt x="26" y="34"/>
                  </a:lnTo>
                  <a:lnTo>
                    <a:pt x="30" y="36"/>
                  </a:lnTo>
                  <a:lnTo>
                    <a:pt x="34" y="36"/>
                  </a:lnTo>
                  <a:lnTo>
                    <a:pt x="36" y="36"/>
                  </a:lnTo>
                  <a:lnTo>
                    <a:pt x="40" y="36"/>
                  </a:lnTo>
                  <a:lnTo>
                    <a:pt x="42" y="36"/>
                  </a:lnTo>
                  <a:lnTo>
                    <a:pt x="42" y="34"/>
                  </a:lnTo>
                  <a:lnTo>
                    <a:pt x="42" y="30"/>
                  </a:lnTo>
                  <a:lnTo>
                    <a:pt x="40" y="30"/>
                  </a:lnTo>
                  <a:lnTo>
                    <a:pt x="40" y="28"/>
                  </a:lnTo>
                  <a:lnTo>
                    <a:pt x="38" y="24"/>
                  </a:lnTo>
                  <a:lnTo>
                    <a:pt x="38" y="22"/>
                  </a:lnTo>
                  <a:lnTo>
                    <a:pt x="38" y="18"/>
                  </a:lnTo>
                  <a:lnTo>
                    <a:pt x="40" y="18"/>
                  </a:lnTo>
                  <a:lnTo>
                    <a:pt x="42" y="16"/>
                  </a:lnTo>
                  <a:lnTo>
                    <a:pt x="44" y="14"/>
                  </a:lnTo>
                  <a:lnTo>
                    <a:pt x="44" y="12"/>
                  </a:lnTo>
                  <a:lnTo>
                    <a:pt x="44" y="8"/>
                  </a:lnTo>
                  <a:lnTo>
                    <a:pt x="42" y="4"/>
                  </a:lnTo>
                  <a:lnTo>
                    <a:pt x="28" y="2"/>
                  </a:lnTo>
                  <a:lnTo>
                    <a:pt x="20" y="0"/>
                  </a:lnTo>
                  <a:lnTo>
                    <a:pt x="12" y="2"/>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71" name="Freeform 529"/>
            <p:cNvSpPr/>
            <p:nvPr/>
          </p:nvSpPr>
          <p:spPr bwMode="gray">
            <a:xfrm>
              <a:off x="7300234" y="4158335"/>
              <a:ext cx="259195" cy="99908"/>
            </a:xfrm>
            <a:custGeom>
              <a:avLst/>
              <a:gdLst>
                <a:gd name="T0" fmla="*/ 18 w 140"/>
                <a:gd name="T1" fmla="*/ 2 h 54"/>
                <a:gd name="T2" fmla="*/ 16 w 140"/>
                <a:gd name="T3" fmla="*/ 2 h 54"/>
                <a:gd name="T4" fmla="*/ 14 w 140"/>
                <a:gd name="T5" fmla="*/ 4 h 54"/>
                <a:gd name="T6" fmla="*/ 10 w 140"/>
                <a:gd name="T7" fmla="*/ 6 h 54"/>
                <a:gd name="T8" fmla="*/ 6 w 140"/>
                <a:gd name="T9" fmla="*/ 8 h 54"/>
                <a:gd name="T10" fmla="*/ 2 w 140"/>
                <a:gd name="T11" fmla="*/ 10 h 54"/>
                <a:gd name="T12" fmla="*/ 0 w 140"/>
                <a:gd name="T13" fmla="*/ 14 h 54"/>
                <a:gd name="T14" fmla="*/ 0 w 140"/>
                <a:gd name="T15" fmla="*/ 18 h 54"/>
                <a:gd name="T16" fmla="*/ 0 w 140"/>
                <a:gd name="T17" fmla="*/ 18 h 54"/>
                <a:gd name="T18" fmla="*/ 2 w 140"/>
                <a:gd name="T19" fmla="*/ 20 h 54"/>
                <a:gd name="T20" fmla="*/ 4 w 140"/>
                <a:gd name="T21" fmla="*/ 22 h 54"/>
                <a:gd name="T22" fmla="*/ 8 w 140"/>
                <a:gd name="T23" fmla="*/ 22 h 54"/>
                <a:gd name="T24" fmla="*/ 12 w 140"/>
                <a:gd name="T25" fmla="*/ 22 h 54"/>
                <a:gd name="T26" fmla="*/ 16 w 140"/>
                <a:gd name="T27" fmla="*/ 20 h 54"/>
                <a:gd name="T28" fmla="*/ 20 w 140"/>
                <a:gd name="T29" fmla="*/ 18 h 54"/>
                <a:gd name="T30" fmla="*/ 24 w 140"/>
                <a:gd name="T31" fmla="*/ 16 h 54"/>
                <a:gd name="T32" fmla="*/ 28 w 140"/>
                <a:gd name="T33" fmla="*/ 16 h 54"/>
                <a:gd name="T34" fmla="*/ 32 w 140"/>
                <a:gd name="T35" fmla="*/ 16 h 54"/>
                <a:gd name="T36" fmla="*/ 34 w 140"/>
                <a:gd name="T37" fmla="*/ 18 h 54"/>
                <a:gd name="T38" fmla="*/ 36 w 140"/>
                <a:gd name="T39" fmla="*/ 18 h 54"/>
                <a:gd name="T40" fmla="*/ 40 w 140"/>
                <a:gd name="T41" fmla="*/ 20 h 54"/>
                <a:gd name="T42" fmla="*/ 44 w 140"/>
                <a:gd name="T43" fmla="*/ 22 h 54"/>
                <a:gd name="T44" fmla="*/ 48 w 140"/>
                <a:gd name="T45" fmla="*/ 22 h 54"/>
                <a:gd name="T46" fmla="*/ 50 w 140"/>
                <a:gd name="T47" fmla="*/ 24 h 54"/>
                <a:gd name="T48" fmla="*/ 52 w 140"/>
                <a:gd name="T49" fmla="*/ 24 h 54"/>
                <a:gd name="T50" fmla="*/ 68 w 140"/>
                <a:gd name="T51" fmla="*/ 32 h 54"/>
                <a:gd name="T52" fmla="*/ 68 w 140"/>
                <a:gd name="T53" fmla="*/ 32 h 54"/>
                <a:gd name="T54" fmla="*/ 70 w 140"/>
                <a:gd name="T55" fmla="*/ 34 h 54"/>
                <a:gd name="T56" fmla="*/ 74 w 140"/>
                <a:gd name="T57" fmla="*/ 36 h 54"/>
                <a:gd name="T58" fmla="*/ 80 w 140"/>
                <a:gd name="T59" fmla="*/ 40 h 54"/>
                <a:gd name="T60" fmla="*/ 88 w 140"/>
                <a:gd name="T61" fmla="*/ 40 h 54"/>
                <a:gd name="T62" fmla="*/ 98 w 140"/>
                <a:gd name="T63" fmla="*/ 42 h 54"/>
                <a:gd name="T64" fmla="*/ 98 w 140"/>
                <a:gd name="T65" fmla="*/ 46 h 54"/>
                <a:gd name="T66" fmla="*/ 90 w 140"/>
                <a:gd name="T67" fmla="*/ 50 h 54"/>
                <a:gd name="T68" fmla="*/ 92 w 140"/>
                <a:gd name="T69" fmla="*/ 54 h 54"/>
                <a:gd name="T70" fmla="*/ 94 w 140"/>
                <a:gd name="T71" fmla="*/ 54 h 54"/>
                <a:gd name="T72" fmla="*/ 96 w 140"/>
                <a:gd name="T73" fmla="*/ 54 h 54"/>
                <a:gd name="T74" fmla="*/ 102 w 140"/>
                <a:gd name="T75" fmla="*/ 54 h 54"/>
                <a:gd name="T76" fmla="*/ 108 w 140"/>
                <a:gd name="T77" fmla="*/ 54 h 54"/>
                <a:gd name="T78" fmla="*/ 114 w 140"/>
                <a:gd name="T79" fmla="*/ 54 h 54"/>
                <a:gd name="T80" fmla="*/ 120 w 140"/>
                <a:gd name="T81" fmla="*/ 54 h 54"/>
                <a:gd name="T82" fmla="*/ 122 w 140"/>
                <a:gd name="T83" fmla="*/ 54 h 54"/>
                <a:gd name="T84" fmla="*/ 138 w 140"/>
                <a:gd name="T85" fmla="*/ 52 h 54"/>
                <a:gd name="T86" fmla="*/ 138 w 140"/>
                <a:gd name="T87" fmla="*/ 52 h 54"/>
                <a:gd name="T88" fmla="*/ 138 w 140"/>
                <a:gd name="T89" fmla="*/ 50 h 54"/>
                <a:gd name="T90" fmla="*/ 140 w 140"/>
                <a:gd name="T91" fmla="*/ 48 h 54"/>
                <a:gd name="T92" fmla="*/ 140 w 140"/>
                <a:gd name="T93" fmla="*/ 46 h 54"/>
                <a:gd name="T94" fmla="*/ 138 w 140"/>
                <a:gd name="T95" fmla="*/ 42 h 54"/>
                <a:gd name="T96" fmla="*/ 120 w 140"/>
                <a:gd name="T97" fmla="*/ 34 h 54"/>
                <a:gd name="T98" fmla="*/ 116 w 140"/>
                <a:gd name="T99" fmla="*/ 30 h 54"/>
                <a:gd name="T100" fmla="*/ 86 w 140"/>
                <a:gd name="T101" fmla="*/ 22 h 54"/>
                <a:gd name="T102" fmla="*/ 76 w 140"/>
                <a:gd name="T103" fmla="*/ 20 h 54"/>
                <a:gd name="T104" fmla="*/ 74 w 140"/>
                <a:gd name="T105" fmla="*/ 20 h 54"/>
                <a:gd name="T106" fmla="*/ 70 w 140"/>
                <a:gd name="T107" fmla="*/ 16 h 54"/>
                <a:gd name="T108" fmla="*/ 66 w 140"/>
                <a:gd name="T109" fmla="*/ 14 h 54"/>
                <a:gd name="T110" fmla="*/ 58 w 140"/>
                <a:gd name="T111" fmla="*/ 8 h 54"/>
                <a:gd name="T112" fmla="*/ 32 w 140"/>
                <a:gd name="T113" fmla="*/ 0 h 54"/>
                <a:gd name="T114" fmla="*/ 18 w 140"/>
                <a:gd name="T115"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0" h="54">
                  <a:moveTo>
                    <a:pt x="18" y="2"/>
                  </a:moveTo>
                  <a:lnTo>
                    <a:pt x="16" y="2"/>
                  </a:lnTo>
                  <a:lnTo>
                    <a:pt x="14" y="4"/>
                  </a:lnTo>
                  <a:lnTo>
                    <a:pt x="10" y="6"/>
                  </a:lnTo>
                  <a:lnTo>
                    <a:pt x="6" y="8"/>
                  </a:lnTo>
                  <a:lnTo>
                    <a:pt x="2" y="10"/>
                  </a:lnTo>
                  <a:lnTo>
                    <a:pt x="0" y="14"/>
                  </a:lnTo>
                  <a:lnTo>
                    <a:pt x="0" y="18"/>
                  </a:lnTo>
                  <a:lnTo>
                    <a:pt x="0" y="18"/>
                  </a:lnTo>
                  <a:lnTo>
                    <a:pt x="2" y="20"/>
                  </a:lnTo>
                  <a:lnTo>
                    <a:pt x="4" y="22"/>
                  </a:lnTo>
                  <a:lnTo>
                    <a:pt x="8" y="22"/>
                  </a:lnTo>
                  <a:lnTo>
                    <a:pt x="12" y="22"/>
                  </a:lnTo>
                  <a:lnTo>
                    <a:pt x="16" y="20"/>
                  </a:lnTo>
                  <a:lnTo>
                    <a:pt x="20" y="18"/>
                  </a:lnTo>
                  <a:lnTo>
                    <a:pt x="24" y="16"/>
                  </a:lnTo>
                  <a:lnTo>
                    <a:pt x="28" y="16"/>
                  </a:lnTo>
                  <a:lnTo>
                    <a:pt x="32" y="16"/>
                  </a:lnTo>
                  <a:lnTo>
                    <a:pt x="34" y="18"/>
                  </a:lnTo>
                  <a:lnTo>
                    <a:pt x="36" y="18"/>
                  </a:lnTo>
                  <a:lnTo>
                    <a:pt x="40" y="20"/>
                  </a:lnTo>
                  <a:lnTo>
                    <a:pt x="44" y="22"/>
                  </a:lnTo>
                  <a:lnTo>
                    <a:pt x="48" y="22"/>
                  </a:lnTo>
                  <a:lnTo>
                    <a:pt x="50" y="24"/>
                  </a:lnTo>
                  <a:lnTo>
                    <a:pt x="52" y="24"/>
                  </a:lnTo>
                  <a:lnTo>
                    <a:pt x="68" y="32"/>
                  </a:lnTo>
                  <a:lnTo>
                    <a:pt x="68" y="32"/>
                  </a:lnTo>
                  <a:lnTo>
                    <a:pt x="70" y="34"/>
                  </a:lnTo>
                  <a:lnTo>
                    <a:pt x="74" y="36"/>
                  </a:lnTo>
                  <a:lnTo>
                    <a:pt x="80" y="40"/>
                  </a:lnTo>
                  <a:lnTo>
                    <a:pt x="88" y="40"/>
                  </a:lnTo>
                  <a:lnTo>
                    <a:pt x="98" y="42"/>
                  </a:lnTo>
                  <a:lnTo>
                    <a:pt x="98" y="46"/>
                  </a:lnTo>
                  <a:lnTo>
                    <a:pt x="90" y="50"/>
                  </a:lnTo>
                  <a:lnTo>
                    <a:pt x="92" y="54"/>
                  </a:lnTo>
                  <a:lnTo>
                    <a:pt x="94" y="54"/>
                  </a:lnTo>
                  <a:lnTo>
                    <a:pt x="96" y="54"/>
                  </a:lnTo>
                  <a:lnTo>
                    <a:pt x="102" y="54"/>
                  </a:lnTo>
                  <a:lnTo>
                    <a:pt x="108" y="54"/>
                  </a:lnTo>
                  <a:lnTo>
                    <a:pt x="114" y="54"/>
                  </a:lnTo>
                  <a:lnTo>
                    <a:pt x="120" y="54"/>
                  </a:lnTo>
                  <a:lnTo>
                    <a:pt x="122" y="54"/>
                  </a:lnTo>
                  <a:lnTo>
                    <a:pt x="138" y="52"/>
                  </a:lnTo>
                  <a:lnTo>
                    <a:pt x="138" y="52"/>
                  </a:lnTo>
                  <a:lnTo>
                    <a:pt x="138" y="50"/>
                  </a:lnTo>
                  <a:lnTo>
                    <a:pt x="140" y="48"/>
                  </a:lnTo>
                  <a:lnTo>
                    <a:pt x="140" y="46"/>
                  </a:lnTo>
                  <a:lnTo>
                    <a:pt x="138" y="42"/>
                  </a:lnTo>
                  <a:lnTo>
                    <a:pt x="120" y="34"/>
                  </a:lnTo>
                  <a:lnTo>
                    <a:pt x="116" y="30"/>
                  </a:lnTo>
                  <a:lnTo>
                    <a:pt x="86" y="22"/>
                  </a:lnTo>
                  <a:lnTo>
                    <a:pt x="76" y="20"/>
                  </a:lnTo>
                  <a:lnTo>
                    <a:pt x="74" y="20"/>
                  </a:lnTo>
                  <a:lnTo>
                    <a:pt x="70" y="16"/>
                  </a:lnTo>
                  <a:lnTo>
                    <a:pt x="66" y="14"/>
                  </a:lnTo>
                  <a:lnTo>
                    <a:pt x="58" y="8"/>
                  </a:lnTo>
                  <a:lnTo>
                    <a:pt x="32" y="0"/>
                  </a:lnTo>
                  <a:lnTo>
                    <a:pt x="18" y="2"/>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72" name="Freeform 530"/>
            <p:cNvSpPr/>
            <p:nvPr/>
          </p:nvSpPr>
          <p:spPr bwMode="gray">
            <a:xfrm>
              <a:off x="7737164" y="1645832"/>
              <a:ext cx="814614" cy="1217398"/>
            </a:xfrm>
            <a:custGeom>
              <a:avLst/>
              <a:gdLst>
                <a:gd name="T0" fmla="*/ 96 w 440"/>
                <a:gd name="T1" fmla="*/ 110 h 658"/>
                <a:gd name="T2" fmla="*/ 70 w 440"/>
                <a:gd name="T3" fmla="*/ 128 h 658"/>
                <a:gd name="T4" fmla="*/ 50 w 440"/>
                <a:gd name="T5" fmla="*/ 154 h 658"/>
                <a:gd name="T6" fmla="*/ 66 w 440"/>
                <a:gd name="T7" fmla="*/ 176 h 658"/>
                <a:gd name="T8" fmla="*/ 54 w 440"/>
                <a:gd name="T9" fmla="*/ 202 h 658"/>
                <a:gd name="T10" fmla="*/ 22 w 440"/>
                <a:gd name="T11" fmla="*/ 214 h 658"/>
                <a:gd name="T12" fmla="*/ 2 w 440"/>
                <a:gd name="T13" fmla="*/ 226 h 658"/>
                <a:gd name="T14" fmla="*/ 26 w 440"/>
                <a:gd name="T15" fmla="*/ 256 h 658"/>
                <a:gd name="T16" fmla="*/ 52 w 440"/>
                <a:gd name="T17" fmla="*/ 258 h 658"/>
                <a:gd name="T18" fmla="*/ 38 w 440"/>
                <a:gd name="T19" fmla="*/ 272 h 658"/>
                <a:gd name="T20" fmla="*/ 20 w 440"/>
                <a:gd name="T21" fmla="*/ 274 h 658"/>
                <a:gd name="T22" fmla="*/ 24 w 440"/>
                <a:gd name="T23" fmla="*/ 296 h 658"/>
                <a:gd name="T24" fmla="*/ 46 w 440"/>
                <a:gd name="T25" fmla="*/ 318 h 658"/>
                <a:gd name="T26" fmla="*/ 94 w 440"/>
                <a:gd name="T27" fmla="*/ 304 h 658"/>
                <a:gd name="T28" fmla="*/ 120 w 440"/>
                <a:gd name="T29" fmla="*/ 314 h 658"/>
                <a:gd name="T30" fmla="*/ 142 w 440"/>
                <a:gd name="T31" fmla="*/ 378 h 658"/>
                <a:gd name="T32" fmla="*/ 144 w 440"/>
                <a:gd name="T33" fmla="*/ 410 h 658"/>
                <a:gd name="T34" fmla="*/ 142 w 440"/>
                <a:gd name="T35" fmla="*/ 428 h 658"/>
                <a:gd name="T36" fmla="*/ 148 w 440"/>
                <a:gd name="T37" fmla="*/ 434 h 658"/>
                <a:gd name="T38" fmla="*/ 166 w 440"/>
                <a:gd name="T39" fmla="*/ 448 h 658"/>
                <a:gd name="T40" fmla="*/ 162 w 440"/>
                <a:gd name="T41" fmla="*/ 456 h 658"/>
                <a:gd name="T42" fmla="*/ 166 w 440"/>
                <a:gd name="T43" fmla="*/ 470 h 658"/>
                <a:gd name="T44" fmla="*/ 160 w 440"/>
                <a:gd name="T45" fmla="*/ 502 h 658"/>
                <a:gd name="T46" fmla="*/ 150 w 440"/>
                <a:gd name="T47" fmla="*/ 532 h 658"/>
                <a:gd name="T48" fmla="*/ 166 w 440"/>
                <a:gd name="T49" fmla="*/ 598 h 658"/>
                <a:gd name="T50" fmla="*/ 194 w 440"/>
                <a:gd name="T51" fmla="*/ 646 h 658"/>
                <a:gd name="T52" fmla="*/ 214 w 440"/>
                <a:gd name="T53" fmla="*/ 648 h 658"/>
                <a:gd name="T54" fmla="*/ 234 w 440"/>
                <a:gd name="T55" fmla="*/ 652 h 658"/>
                <a:gd name="T56" fmla="*/ 242 w 440"/>
                <a:gd name="T57" fmla="*/ 610 h 658"/>
                <a:gd name="T58" fmla="*/ 258 w 440"/>
                <a:gd name="T59" fmla="*/ 564 h 658"/>
                <a:gd name="T60" fmla="*/ 282 w 440"/>
                <a:gd name="T61" fmla="*/ 556 h 658"/>
                <a:gd name="T62" fmla="*/ 328 w 440"/>
                <a:gd name="T63" fmla="*/ 510 h 658"/>
                <a:gd name="T64" fmla="*/ 348 w 440"/>
                <a:gd name="T65" fmla="*/ 500 h 658"/>
                <a:gd name="T66" fmla="*/ 372 w 440"/>
                <a:gd name="T67" fmla="*/ 486 h 658"/>
                <a:gd name="T68" fmla="*/ 378 w 440"/>
                <a:gd name="T69" fmla="*/ 464 h 658"/>
                <a:gd name="T70" fmla="*/ 340 w 440"/>
                <a:gd name="T71" fmla="*/ 474 h 658"/>
                <a:gd name="T72" fmla="*/ 344 w 440"/>
                <a:gd name="T73" fmla="*/ 468 h 658"/>
                <a:gd name="T74" fmla="*/ 360 w 440"/>
                <a:gd name="T75" fmla="*/ 438 h 658"/>
                <a:gd name="T76" fmla="*/ 370 w 440"/>
                <a:gd name="T77" fmla="*/ 436 h 658"/>
                <a:gd name="T78" fmla="*/ 390 w 440"/>
                <a:gd name="T79" fmla="*/ 426 h 658"/>
                <a:gd name="T80" fmla="*/ 384 w 440"/>
                <a:gd name="T81" fmla="*/ 392 h 658"/>
                <a:gd name="T82" fmla="*/ 402 w 440"/>
                <a:gd name="T83" fmla="*/ 374 h 658"/>
                <a:gd name="T84" fmla="*/ 414 w 440"/>
                <a:gd name="T85" fmla="*/ 322 h 658"/>
                <a:gd name="T86" fmla="*/ 382 w 440"/>
                <a:gd name="T87" fmla="*/ 310 h 658"/>
                <a:gd name="T88" fmla="*/ 380 w 440"/>
                <a:gd name="T89" fmla="*/ 270 h 658"/>
                <a:gd name="T90" fmla="*/ 380 w 440"/>
                <a:gd name="T91" fmla="*/ 210 h 658"/>
                <a:gd name="T92" fmla="*/ 396 w 440"/>
                <a:gd name="T93" fmla="*/ 174 h 658"/>
                <a:gd name="T94" fmla="*/ 414 w 440"/>
                <a:gd name="T95" fmla="*/ 140 h 658"/>
                <a:gd name="T96" fmla="*/ 410 w 440"/>
                <a:gd name="T97" fmla="*/ 130 h 658"/>
                <a:gd name="T98" fmla="*/ 436 w 440"/>
                <a:gd name="T99" fmla="*/ 86 h 658"/>
                <a:gd name="T100" fmla="*/ 408 w 440"/>
                <a:gd name="T101" fmla="*/ 74 h 658"/>
                <a:gd name="T102" fmla="*/ 398 w 440"/>
                <a:gd name="T103" fmla="*/ 108 h 658"/>
                <a:gd name="T104" fmla="*/ 398 w 440"/>
                <a:gd name="T105" fmla="*/ 66 h 658"/>
                <a:gd name="T106" fmla="*/ 368 w 440"/>
                <a:gd name="T107" fmla="*/ 78 h 658"/>
                <a:gd name="T108" fmla="*/ 364 w 440"/>
                <a:gd name="T109" fmla="*/ 60 h 658"/>
                <a:gd name="T110" fmla="*/ 332 w 440"/>
                <a:gd name="T111" fmla="*/ 62 h 658"/>
                <a:gd name="T112" fmla="*/ 368 w 440"/>
                <a:gd name="T113" fmla="*/ 44 h 658"/>
                <a:gd name="T114" fmla="*/ 338 w 440"/>
                <a:gd name="T115" fmla="*/ 18 h 658"/>
                <a:gd name="T116" fmla="*/ 288 w 440"/>
                <a:gd name="T117" fmla="*/ 38 h 658"/>
                <a:gd name="T118" fmla="*/ 318 w 440"/>
                <a:gd name="T119" fmla="*/ 4 h 658"/>
                <a:gd name="T120" fmla="*/ 224 w 440"/>
                <a:gd name="T121" fmla="*/ 42 h 658"/>
                <a:gd name="T122" fmla="*/ 164 w 440"/>
                <a:gd name="T123" fmla="*/ 66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40" h="658">
                  <a:moveTo>
                    <a:pt x="104" y="78"/>
                  </a:moveTo>
                  <a:lnTo>
                    <a:pt x="102" y="78"/>
                  </a:lnTo>
                  <a:lnTo>
                    <a:pt x="102" y="80"/>
                  </a:lnTo>
                  <a:lnTo>
                    <a:pt x="98" y="82"/>
                  </a:lnTo>
                  <a:lnTo>
                    <a:pt x="96" y="86"/>
                  </a:lnTo>
                  <a:lnTo>
                    <a:pt x="96" y="88"/>
                  </a:lnTo>
                  <a:lnTo>
                    <a:pt x="94" y="92"/>
                  </a:lnTo>
                  <a:lnTo>
                    <a:pt x="96" y="94"/>
                  </a:lnTo>
                  <a:lnTo>
                    <a:pt x="96" y="96"/>
                  </a:lnTo>
                  <a:lnTo>
                    <a:pt x="96" y="102"/>
                  </a:lnTo>
                  <a:lnTo>
                    <a:pt x="96" y="110"/>
                  </a:lnTo>
                  <a:lnTo>
                    <a:pt x="96" y="110"/>
                  </a:lnTo>
                  <a:lnTo>
                    <a:pt x="96" y="112"/>
                  </a:lnTo>
                  <a:lnTo>
                    <a:pt x="96" y="116"/>
                  </a:lnTo>
                  <a:lnTo>
                    <a:pt x="96" y="118"/>
                  </a:lnTo>
                  <a:lnTo>
                    <a:pt x="94" y="122"/>
                  </a:lnTo>
                  <a:lnTo>
                    <a:pt x="90" y="122"/>
                  </a:lnTo>
                  <a:lnTo>
                    <a:pt x="76" y="122"/>
                  </a:lnTo>
                  <a:lnTo>
                    <a:pt x="74" y="122"/>
                  </a:lnTo>
                  <a:lnTo>
                    <a:pt x="74" y="124"/>
                  </a:lnTo>
                  <a:lnTo>
                    <a:pt x="72" y="126"/>
                  </a:lnTo>
                  <a:lnTo>
                    <a:pt x="70" y="128"/>
                  </a:lnTo>
                  <a:lnTo>
                    <a:pt x="68" y="128"/>
                  </a:lnTo>
                  <a:lnTo>
                    <a:pt x="56" y="130"/>
                  </a:lnTo>
                  <a:lnTo>
                    <a:pt x="56" y="132"/>
                  </a:lnTo>
                  <a:lnTo>
                    <a:pt x="56" y="134"/>
                  </a:lnTo>
                  <a:lnTo>
                    <a:pt x="56" y="138"/>
                  </a:lnTo>
                  <a:lnTo>
                    <a:pt x="52" y="142"/>
                  </a:lnTo>
                  <a:lnTo>
                    <a:pt x="52" y="142"/>
                  </a:lnTo>
                  <a:lnTo>
                    <a:pt x="50" y="144"/>
                  </a:lnTo>
                  <a:lnTo>
                    <a:pt x="48" y="146"/>
                  </a:lnTo>
                  <a:lnTo>
                    <a:pt x="48" y="150"/>
                  </a:lnTo>
                  <a:lnTo>
                    <a:pt x="50" y="154"/>
                  </a:lnTo>
                  <a:lnTo>
                    <a:pt x="50" y="154"/>
                  </a:lnTo>
                  <a:lnTo>
                    <a:pt x="54" y="156"/>
                  </a:lnTo>
                  <a:lnTo>
                    <a:pt x="58" y="156"/>
                  </a:lnTo>
                  <a:lnTo>
                    <a:pt x="62" y="158"/>
                  </a:lnTo>
                  <a:lnTo>
                    <a:pt x="68" y="158"/>
                  </a:lnTo>
                  <a:lnTo>
                    <a:pt x="68" y="160"/>
                  </a:lnTo>
                  <a:lnTo>
                    <a:pt x="68" y="162"/>
                  </a:lnTo>
                  <a:lnTo>
                    <a:pt x="68" y="166"/>
                  </a:lnTo>
                  <a:lnTo>
                    <a:pt x="68" y="168"/>
                  </a:lnTo>
                  <a:lnTo>
                    <a:pt x="66" y="172"/>
                  </a:lnTo>
                  <a:lnTo>
                    <a:pt x="66" y="176"/>
                  </a:lnTo>
                  <a:lnTo>
                    <a:pt x="68" y="180"/>
                  </a:lnTo>
                  <a:lnTo>
                    <a:pt x="68" y="182"/>
                  </a:lnTo>
                  <a:lnTo>
                    <a:pt x="68" y="186"/>
                  </a:lnTo>
                  <a:lnTo>
                    <a:pt x="68" y="190"/>
                  </a:lnTo>
                  <a:lnTo>
                    <a:pt x="66" y="192"/>
                  </a:lnTo>
                  <a:lnTo>
                    <a:pt x="64" y="194"/>
                  </a:lnTo>
                  <a:lnTo>
                    <a:pt x="62" y="194"/>
                  </a:lnTo>
                  <a:lnTo>
                    <a:pt x="58" y="194"/>
                  </a:lnTo>
                  <a:lnTo>
                    <a:pt x="56" y="196"/>
                  </a:lnTo>
                  <a:lnTo>
                    <a:pt x="56" y="200"/>
                  </a:lnTo>
                  <a:lnTo>
                    <a:pt x="54" y="202"/>
                  </a:lnTo>
                  <a:lnTo>
                    <a:pt x="54" y="202"/>
                  </a:lnTo>
                  <a:lnTo>
                    <a:pt x="52" y="202"/>
                  </a:lnTo>
                  <a:lnTo>
                    <a:pt x="48" y="202"/>
                  </a:lnTo>
                  <a:lnTo>
                    <a:pt x="46" y="202"/>
                  </a:lnTo>
                  <a:lnTo>
                    <a:pt x="44" y="202"/>
                  </a:lnTo>
                  <a:lnTo>
                    <a:pt x="42" y="204"/>
                  </a:lnTo>
                  <a:lnTo>
                    <a:pt x="42" y="206"/>
                  </a:lnTo>
                  <a:lnTo>
                    <a:pt x="38" y="208"/>
                  </a:lnTo>
                  <a:lnTo>
                    <a:pt x="32" y="212"/>
                  </a:lnTo>
                  <a:lnTo>
                    <a:pt x="28" y="214"/>
                  </a:lnTo>
                  <a:lnTo>
                    <a:pt x="22" y="214"/>
                  </a:lnTo>
                  <a:lnTo>
                    <a:pt x="22" y="214"/>
                  </a:lnTo>
                  <a:lnTo>
                    <a:pt x="20" y="214"/>
                  </a:lnTo>
                  <a:lnTo>
                    <a:pt x="16" y="214"/>
                  </a:lnTo>
                  <a:lnTo>
                    <a:pt x="14" y="216"/>
                  </a:lnTo>
                  <a:lnTo>
                    <a:pt x="10" y="218"/>
                  </a:lnTo>
                  <a:lnTo>
                    <a:pt x="10" y="220"/>
                  </a:lnTo>
                  <a:lnTo>
                    <a:pt x="8" y="222"/>
                  </a:lnTo>
                  <a:lnTo>
                    <a:pt x="6" y="222"/>
                  </a:lnTo>
                  <a:lnTo>
                    <a:pt x="6" y="224"/>
                  </a:lnTo>
                  <a:lnTo>
                    <a:pt x="4" y="224"/>
                  </a:lnTo>
                  <a:lnTo>
                    <a:pt x="2" y="226"/>
                  </a:lnTo>
                  <a:lnTo>
                    <a:pt x="0" y="230"/>
                  </a:lnTo>
                  <a:lnTo>
                    <a:pt x="2" y="234"/>
                  </a:lnTo>
                  <a:lnTo>
                    <a:pt x="4" y="238"/>
                  </a:lnTo>
                  <a:lnTo>
                    <a:pt x="6" y="240"/>
                  </a:lnTo>
                  <a:lnTo>
                    <a:pt x="10" y="240"/>
                  </a:lnTo>
                  <a:lnTo>
                    <a:pt x="18" y="246"/>
                  </a:lnTo>
                  <a:lnTo>
                    <a:pt x="20" y="248"/>
                  </a:lnTo>
                  <a:lnTo>
                    <a:pt x="22" y="250"/>
                  </a:lnTo>
                  <a:lnTo>
                    <a:pt x="24" y="252"/>
                  </a:lnTo>
                  <a:lnTo>
                    <a:pt x="24" y="254"/>
                  </a:lnTo>
                  <a:lnTo>
                    <a:pt x="26" y="256"/>
                  </a:lnTo>
                  <a:lnTo>
                    <a:pt x="30" y="256"/>
                  </a:lnTo>
                  <a:lnTo>
                    <a:pt x="34" y="256"/>
                  </a:lnTo>
                  <a:lnTo>
                    <a:pt x="40" y="256"/>
                  </a:lnTo>
                  <a:lnTo>
                    <a:pt x="40" y="254"/>
                  </a:lnTo>
                  <a:lnTo>
                    <a:pt x="40" y="252"/>
                  </a:lnTo>
                  <a:lnTo>
                    <a:pt x="42" y="252"/>
                  </a:lnTo>
                  <a:lnTo>
                    <a:pt x="44" y="250"/>
                  </a:lnTo>
                  <a:lnTo>
                    <a:pt x="46" y="252"/>
                  </a:lnTo>
                  <a:lnTo>
                    <a:pt x="48" y="254"/>
                  </a:lnTo>
                  <a:lnTo>
                    <a:pt x="50" y="256"/>
                  </a:lnTo>
                  <a:lnTo>
                    <a:pt x="52" y="258"/>
                  </a:lnTo>
                  <a:lnTo>
                    <a:pt x="52" y="260"/>
                  </a:lnTo>
                  <a:lnTo>
                    <a:pt x="48" y="262"/>
                  </a:lnTo>
                  <a:lnTo>
                    <a:pt x="44" y="264"/>
                  </a:lnTo>
                  <a:lnTo>
                    <a:pt x="42" y="266"/>
                  </a:lnTo>
                  <a:lnTo>
                    <a:pt x="42" y="268"/>
                  </a:lnTo>
                  <a:lnTo>
                    <a:pt x="44" y="270"/>
                  </a:lnTo>
                  <a:lnTo>
                    <a:pt x="44" y="272"/>
                  </a:lnTo>
                  <a:lnTo>
                    <a:pt x="44" y="274"/>
                  </a:lnTo>
                  <a:lnTo>
                    <a:pt x="44" y="274"/>
                  </a:lnTo>
                  <a:lnTo>
                    <a:pt x="42" y="274"/>
                  </a:lnTo>
                  <a:lnTo>
                    <a:pt x="38" y="272"/>
                  </a:lnTo>
                  <a:lnTo>
                    <a:pt x="36" y="270"/>
                  </a:lnTo>
                  <a:lnTo>
                    <a:pt x="32" y="268"/>
                  </a:lnTo>
                  <a:lnTo>
                    <a:pt x="32" y="268"/>
                  </a:lnTo>
                  <a:lnTo>
                    <a:pt x="32" y="270"/>
                  </a:lnTo>
                  <a:lnTo>
                    <a:pt x="30" y="272"/>
                  </a:lnTo>
                  <a:lnTo>
                    <a:pt x="30" y="276"/>
                  </a:lnTo>
                  <a:lnTo>
                    <a:pt x="30" y="278"/>
                  </a:lnTo>
                  <a:lnTo>
                    <a:pt x="28" y="278"/>
                  </a:lnTo>
                  <a:lnTo>
                    <a:pt x="26" y="278"/>
                  </a:lnTo>
                  <a:lnTo>
                    <a:pt x="24" y="276"/>
                  </a:lnTo>
                  <a:lnTo>
                    <a:pt x="20" y="274"/>
                  </a:lnTo>
                  <a:lnTo>
                    <a:pt x="18" y="272"/>
                  </a:lnTo>
                  <a:lnTo>
                    <a:pt x="16" y="274"/>
                  </a:lnTo>
                  <a:lnTo>
                    <a:pt x="12" y="276"/>
                  </a:lnTo>
                  <a:lnTo>
                    <a:pt x="10" y="278"/>
                  </a:lnTo>
                  <a:lnTo>
                    <a:pt x="8" y="280"/>
                  </a:lnTo>
                  <a:lnTo>
                    <a:pt x="10" y="282"/>
                  </a:lnTo>
                  <a:lnTo>
                    <a:pt x="12" y="286"/>
                  </a:lnTo>
                  <a:lnTo>
                    <a:pt x="14" y="290"/>
                  </a:lnTo>
                  <a:lnTo>
                    <a:pt x="18" y="292"/>
                  </a:lnTo>
                  <a:lnTo>
                    <a:pt x="22" y="294"/>
                  </a:lnTo>
                  <a:lnTo>
                    <a:pt x="24" y="296"/>
                  </a:lnTo>
                  <a:lnTo>
                    <a:pt x="26" y="296"/>
                  </a:lnTo>
                  <a:lnTo>
                    <a:pt x="26" y="304"/>
                  </a:lnTo>
                  <a:lnTo>
                    <a:pt x="28" y="304"/>
                  </a:lnTo>
                  <a:lnTo>
                    <a:pt x="30" y="304"/>
                  </a:lnTo>
                  <a:lnTo>
                    <a:pt x="34" y="306"/>
                  </a:lnTo>
                  <a:lnTo>
                    <a:pt x="38" y="308"/>
                  </a:lnTo>
                  <a:lnTo>
                    <a:pt x="40" y="310"/>
                  </a:lnTo>
                  <a:lnTo>
                    <a:pt x="42" y="312"/>
                  </a:lnTo>
                  <a:lnTo>
                    <a:pt x="44" y="314"/>
                  </a:lnTo>
                  <a:lnTo>
                    <a:pt x="44" y="316"/>
                  </a:lnTo>
                  <a:lnTo>
                    <a:pt x="46" y="318"/>
                  </a:lnTo>
                  <a:lnTo>
                    <a:pt x="48" y="318"/>
                  </a:lnTo>
                  <a:lnTo>
                    <a:pt x="50" y="318"/>
                  </a:lnTo>
                  <a:lnTo>
                    <a:pt x="54" y="318"/>
                  </a:lnTo>
                  <a:lnTo>
                    <a:pt x="58" y="316"/>
                  </a:lnTo>
                  <a:lnTo>
                    <a:pt x="66" y="312"/>
                  </a:lnTo>
                  <a:lnTo>
                    <a:pt x="70" y="308"/>
                  </a:lnTo>
                  <a:lnTo>
                    <a:pt x="74" y="306"/>
                  </a:lnTo>
                  <a:lnTo>
                    <a:pt x="78" y="304"/>
                  </a:lnTo>
                  <a:lnTo>
                    <a:pt x="82" y="304"/>
                  </a:lnTo>
                  <a:lnTo>
                    <a:pt x="88" y="304"/>
                  </a:lnTo>
                  <a:lnTo>
                    <a:pt x="94" y="304"/>
                  </a:lnTo>
                  <a:lnTo>
                    <a:pt x="98" y="302"/>
                  </a:lnTo>
                  <a:lnTo>
                    <a:pt x="104" y="302"/>
                  </a:lnTo>
                  <a:lnTo>
                    <a:pt x="108" y="302"/>
                  </a:lnTo>
                  <a:lnTo>
                    <a:pt x="108" y="302"/>
                  </a:lnTo>
                  <a:lnTo>
                    <a:pt x="110" y="302"/>
                  </a:lnTo>
                  <a:lnTo>
                    <a:pt x="112" y="304"/>
                  </a:lnTo>
                  <a:lnTo>
                    <a:pt x="114" y="306"/>
                  </a:lnTo>
                  <a:lnTo>
                    <a:pt x="116" y="310"/>
                  </a:lnTo>
                  <a:lnTo>
                    <a:pt x="118" y="314"/>
                  </a:lnTo>
                  <a:lnTo>
                    <a:pt x="118" y="314"/>
                  </a:lnTo>
                  <a:lnTo>
                    <a:pt x="120" y="314"/>
                  </a:lnTo>
                  <a:lnTo>
                    <a:pt x="124" y="316"/>
                  </a:lnTo>
                  <a:lnTo>
                    <a:pt x="126" y="318"/>
                  </a:lnTo>
                  <a:lnTo>
                    <a:pt x="128" y="324"/>
                  </a:lnTo>
                  <a:lnTo>
                    <a:pt x="132" y="330"/>
                  </a:lnTo>
                  <a:lnTo>
                    <a:pt x="132" y="348"/>
                  </a:lnTo>
                  <a:lnTo>
                    <a:pt x="132" y="350"/>
                  </a:lnTo>
                  <a:lnTo>
                    <a:pt x="134" y="352"/>
                  </a:lnTo>
                  <a:lnTo>
                    <a:pt x="136" y="358"/>
                  </a:lnTo>
                  <a:lnTo>
                    <a:pt x="138" y="364"/>
                  </a:lnTo>
                  <a:lnTo>
                    <a:pt x="140" y="370"/>
                  </a:lnTo>
                  <a:lnTo>
                    <a:pt x="142" y="378"/>
                  </a:lnTo>
                  <a:lnTo>
                    <a:pt x="140" y="384"/>
                  </a:lnTo>
                  <a:lnTo>
                    <a:pt x="140" y="390"/>
                  </a:lnTo>
                  <a:lnTo>
                    <a:pt x="142" y="394"/>
                  </a:lnTo>
                  <a:lnTo>
                    <a:pt x="144" y="398"/>
                  </a:lnTo>
                  <a:lnTo>
                    <a:pt x="148" y="402"/>
                  </a:lnTo>
                  <a:lnTo>
                    <a:pt x="148" y="404"/>
                  </a:lnTo>
                  <a:lnTo>
                    <a:pt x="148" y="406"/>
                  </a:lnTo>
                  <a:lnTo>
                    <a:pt x="146" y="408"/>
                  </a:lnTo>
                  <a:lnTo>
                    <a:pt x="146" y="410"/>
                  </a:lnTo>
                  <a:lnTo>
                    <a:pt x="144" y="410"/>
                  </a:lnTo>
                  <a:lnTo>
                    <a:pt x="144" y="410"/>
                  </a:lnTo>
                  <a:lnTo>
                    <a:pt x="142" y="410"/>
                  </a:lnTo>
                  <a:lnTo>
                    <a:pt x="140" y="410"/>
                  </a:lnTo>
                  <a:lnTo>
                    <a:pt x="140" y="410"/>
                  </a:lnTo>
                  <a:lnTo>
                    <a:pt x="138" y="412"/>
                  </a:lnTo>
                  <a:lnTo>
                    <a:pt x="138" y="416"/>
                  </a:lnTo>
                  <a:lnTo>
                    <a:pt x="140" y="418"/>
                  </a:lnTo>
                  <a:lnTo>
                    <a:pt x="142" y="420"/>
                  </a:lnTo>
                  <a:lnTo>
                    <a:pt x="144" y="422"/>
                  </a:lnTo>
                  <a:lnTo>
                    <a:pt x="144" y="424"/>
                  </a:lnTo>
                  <a:lnTo>
                    <a:pt x="144" y="426"/>
                  </a:lnTo>
                  <a:lnTo>
                    <a:pt x="142" y="428"/>
                  </a:lnTo>
                  <a:lnTo>
                    <a:pt x="138" y="430"/>
                  </a:lnTo>
                  <a:lnTo>
                    <a:pt x="136" y="434"/>
                  </a:lnTo>
                  <a:lnTo>
                    <a:pt x="134" y="436"/>
                  </a:lnTo>
                  <a:lnTo>
                    <a:pt x="132" y="438"/>
                  </a:lnTo>
                  <a:lnTo>
                    <a:pt x="132" y="440"/>
                  </a:lnTo>
                  <a:lnTo>
                    <a:pt x="134" y="440"/>
                  </a:lnTo>
                  <a:lnTo>
                    <a:pt x="138" y="440"/>
                  </a:lnTo>
                  <a:lnTo>
                    <a:pt x="142" y="440"/>
                  </a:lnTo>
                  <a:lnTo>
                    <a:pt x="146" y="438"/>
                  </a:lnTo>
                  <a:lnTo>
                    <a:pt x="146" y="436"/>
                  </a:lnTo>
                  <a:lnTo>
                    <a:pt x="148" y="434"/>
                  </a:lnTo>
                  <a:lnTo>
                    <a:pt x="150" y="430"/>
                  </a:lnTo>
                  <a:lnTo>
                    <a:pt x="152" y="426"/>
                  </a:lnTo>
                  <a:lnTo>
                    <a:pt x="154" y="424"/>
                  </a:lnTo>
                  <a:lnTo>
                    <a:pt x="156" y="424"/>
                  </a:lnTo>
                  <a:lnTo>
                    <a:pt x="158" y="426"/>
                  </a:lnTo>
                  <a:lnTo>
                    <a:pt x="160" y="430"/>
                  </a:lnTo>
                  <a:lnTo>
                    <a:pt x="162" y="434"/>
                  </a:lnTo>
                  <a:lnTo>
                    <a:pt x="162" y="438"/>
                  </a:lnTo>
                  <a:lnTo>
                    <a:pt x="164" y="442"/>
                  </a:lnTo>
                  <a:lnTo>
                    <a:pt x="164" y="446"/>
                  </a:lnTo>
                  <a:lnTo>
                    <a:pt x="166" y="448"/>
                  </a:lnTo>
                  <a:lnTo>
                    <a:pt x="168" y="450"/>
                  </a:lnTo>
                  <a:lnTo>
                    <a:pt x="172" y="450"/>
                  </a:lnTo>
                  <a:lnTo>
                    <a:pt x="176" y="452"/>
                  </a:lnTo>
                  <a:lnTo>
                    <a:pt x="178" y="456"/>
                  </a:lnTo>
                  <a:lnTo>
                    <a:pt x="178" y="460"/>
                  </a:lnTo>
                  <a:lnTo>
                    <a:pt x="178" y="464"/>
                  </a:lnTo>
                  <a:lnTo>
                    <a:pt x="178" y="464"/>
                  </a:lnTo>
                  <a:lnTo>
                    <a:pt x="174" y="464"/>
                  </a:lnTo>
                  <a:lnTo>
                    <a:pt x="170" y="462"/>
                  </a:lnTo>
                  <a:lnTo>
                    <a:pt x="166" y="458"/>
                  </a:lnTo>
                  <a:lnTo>
                    <a:pt x="162" y="456"/>
                  </a:lnTo>
                  <a:lnTo>
                    <a:pt x="156" y="454"/>
                  </a:lnTo>
                  <a:lnTo>
                    <a:pt x="152" y="454"/>
                  </a:lnTo>
                  <a:lnTo>
                    <a:pt x="148" y="454"/>
                  </a:lnTo>
                  <a:lnTo>
                    <a:pt x="148" y="456"/>
                  </a:lnTo>
                  <a:lnTo>
                    <a:pt x="148" y="456"/>
                  </a:lnTo>
                  <a:lnTo>
                    <a:pt x="148" y="458"/>
                  </a:lnTo>
                  <a:lnTo>
                    <a:pt x="150" y="460"/>
                  </a:lnTo>
                  <a:lnTo>
                    <a:pt x="152" y="464"/>
                  </a:lnTo>
                  <a:lnTo>
                    <a:pt x="156" y="466"/>
                  </a:lnTo>
                  <a:lnTo>
                    <a:pt x="162" y="468"/>
                  </a:lnTo>
                  <a:lnTo>
                    <a:pt x="166" y="470"/>
                  </a:lnTo>
                  <a:lnTo>
                    <a:pt x="170" y="470"/>
                  </a:lnTo>
                  <a:lnTo>
                    <a:pt x="172" y="472"/>
                  </a:lnTo>
                  <a:lnTo>
                    <a:pt x="174" y="474"/>
                  </a:lnTo>
                  <a:lnTo>
                    <a:pt x="176" y="476"/>
                  </a:lnTo>
                  <a:lnTo>
                    <a:pt x="176" y="480"/>
                  </a:lnTo>
                  <a:lnTo>
                    <a:pt x="176" y="484"/>
                  </a:lnTo>
                  <a:lnTo>
                    <a:pt x="172" y="490"/>
                  </a:lnTo>
                  <a:lnTo>
                    <a:pt x="168" y="494"/>
                  </a:lnTo>
                  <a:lnTo>
                    <a:pt x="166" y="498"/>
                  </a:lnTo>
                  <a:lnTo>
                    <a:pt x="162" y="500"/>
                  </a:lnTo>
                  <a:lnTo>
                    <a:pt x="160" y="502"/>
                  </a:lnTo>
                  <a:lnTo>
                    <a:pt x="158" y="502"/>
                  </a:lnTo>
                  <a:lnTo>
                    <a:pt x="156" y="504"/>
                  </a:lnTo>
                  <a:lnTo>
                    <a:pt x="158" y="506"/>
                  </a:lnTo>
                  <a:lnTo>
                    <a:pt x="158" y="508"/>
                  </a:lnTo>
                  <a:lnTo>
                    <a:pt x="160" y="508"/>
                  </a:lnTo>
                  <a:lnTo>
                    <a:pt x="162" y="508"/>
                  </a:lnTo>
                  <a:lnTo>
                    <a:pt x="156" y="514"/>
                  </a:lnTo>
                  <a:lnTo>
                    <a:pt x="148" y="526"/>
                  </a:lnTo>
                  <a:lnTo>
                    <a:pt x="148" y="526"/>
                  </a:lnTo>
                  <a:lnTo>
                    <a:pt x="150" y="528"/>
                  </a:lnTo>
                  <a:lnTo>
                    <a:pt x="150" y="532"/>
                  </a:lnTo>
                  <a:lnTo>
                    <a:pt x="152" y="538"/>
                  </a:lnTo>
                  <a:lnTo>
                    <a:pt x="152" y="544"/>
                  </a:lnTo>
                  <a:lnTo>
                    <a:pt x="154" y="550"/>
                  </a:lnTo>
                  <a:lnTo>
                    <a:pt x="154" y="558"/>
                  </a:lnTo>
                  <a:lnTo>
                    <a:pt x="156" y="566"/>
                  </a:lnTo>
                  <a:lnTo>
                    <a:pt x="158" y="572"/>
                  </a:lnTo>
                  <a:lnTo>
                    <a:pt x="160" y="578"/>
                  </a:lnTo>
                  <a:lnTo>
                    <a:pt x="162" y="584"/>
                  </a:lnTo>
                  <a:lnTo>
                    <a:pt x="164" y="588"/>
                  </a:lnTo>
                  <a:lnTo>
                    <a:pt x="166" y="594"/>
                  </a:lnTo>
                  <a:lnTo>
                    <a:pt x="166" y="598"/>
                  </a:lnTo>
                  <a:lnTo>
                    <a:pt x="166" y="600"/>
                  </a:lnTo>
                  <a:lnTo>
                    <a:pt x="178" y="620"/>
                  </a:lnTo>
                  <a:lnTo>
                    <a:pt x="180" y="620"/>
                  </a:lnTo>
                  <a:lnTo>
                    <a:pt x="180" y="624"/>
                  </a:lnTo>
                  <a:lnTo>
                    <a:pt x="180" y="628"/>
                  </a:lnTo>
                  <a:lnTo>
                    <a:pt x="182" y="634"/>
                  </a:lnTo>
                  <a:lnTo>
                    <a:pt x="184" y="638"/>
                  </a:lnTo>
                  <a:lnTo>
                    <a:pt x="184" y="642"/>
                  </a:lnTo>
                  <a:lnTo>
                    <a:pt x="186" y="644"/>
                  </a:lnTo>
                  <a:lnTo>
                    <a:pt x="190" y="646"/>
                  </a:lnTo>
                  <a:lnTo>
                    <a:pt x="194" y="646"/>
                  </a:lnTo>
                  <a:lnTo>
                    <a:pt x="202" y="646"/>
                  </a:lnTo>
                  <a:lnTo>
                    <a:pt x="208" y="644"/>
                  </a:lnTo>
                  <a:lnTo>
                    <a:pt x="212" y="642"/>
                  </a:lnTo>
                  <a:lnTo>
                    <a:pt x="214" y="642"/>
                  </a:lnTo>
                  <a:lnTo>
                    <a:pt x="216" y="640"/>
                  </a:lnTo>
                  <a:lnTo>
                    <a:pt x="218" y="640"/>
                  </a:lnTo>
                  <a:lnTo>
                    <a:pt x="220" y="640"/>
                  </a:lnTo>
                  <a:lnTo>
                    <a:pt x="220" y="642"/>
                  </a:lnTo>
                  <a:lnTo>
                    <a:pt x="218" y="644"/>
                  </a:lnTo>
                  <a:lnTo>
                    <a:pt x="216" y="646"/>
                  </a:lnTo>
                  <a:lnTo>
                    <a:pt x="214" y="648"/>
                  </a:lnTo>
                  <a:lnTo>
                    <a:pt x="212" y="650"/>
                  </a:lnTo>
                  <a:lnTo>
                    <a:pt x="210" y="650"/>
                  </a:lnTo>
                  <a:lnTo>
                    <a:pt x="212" y="652"/>
                  </a:lnTo>
                  <a:lnTo>
                    <a:pt x="214" y="654"/>
                  </a:lnTo>
                  <a:lnTo>
                    <a:pt x="218" y="656"/>
                  </a:lnTo>
                  <a:lnTo>
                    <a:pt x="222" y="656"/>
                  </a:lnTo>
                  <a:lnTo>
                    <a:pt x="226" y="658"/>
                  </a:lnTo>
                  <a:lnTo>
                    <a:pt x="228" y="658"/>
                  </a:lnTo>
                  <a:lnTo>
                    <a:pt x="232" y="658"/>
                  </a:lnTo>
                  <a:lnTo>
                    <a:pt x="234" y="656"/>
                  </a:lnTo>
                  <a:lnTo>
                    <a:pt x="234" y="652"/>
                  </a:lnTo>
                  <a:lnTo>
                    <a:pt x="234" y="644"/>
                  </a:lnTo>
                  <a:lnTo>
                    <a:pt x="234" y="638"/>
                  </a:lnTo>
                  <a:lnTo>
                    <a:pt x="236" y="632"/>
                  </a:lnTo>
                  <a:lnTo>
                    <a:pt x="238" y="630"/>
                  </a:lnTo>
                  <a:lnTo>
                    <a:pt x="240" y="626"/>
                  </a:lnTo>
                  <a:lnTo>
                    <a:pt x="240" y="622"/>
                  </a:lnTo>
                  <a:lnTo>
                    <a:pt x="240" y="618"/>
                  </a:lnTo>
                  <a:lnTo>
                    <a:pt x="238" y="616"/>
                  </a:lnTo>
                  <a:lnTo>
                    <a:pt x="238" y="614"/>
                  </a:lnTo>
                  <a:lnTo>
                    <a:pt x="238" y="612"/>
                  </a:lnTo>
                  <a:lnTo>
                    <a:pt x="242" y="610"/>
                  </a:lnTo>
                  <a:lnTo>
                    <a:pt x="244" y="608"/>
                  </a:lnTo>
                  <a:lnTo>
                    <a:pt x="246" y="608"/>
                  </a:lnTo>
                  <a:lnTo>
                    <a:pt x="246" y="606"/>
                  </a:lnTo>
                  <a:lnTo>
                    <a:pt x="250" y="590"/>
                  </a:lnTo>
                  <a:lnTo>
                    <a:pt x="252" y="576"/>
                  </a:lnTo>
                  <a:lnTo>
                    <a:pt x="252" y="574"/>
                  </a:lnTo>
                  <a:lnTo>
                    <a:pt x="252" y="572"/>
                  </a:lnTo>
                  <a:lnTo>
                    <a:pt x="250" y="570"/>
                  </a:lnTo>
                  <a:lnTo>
                    <a:pt x="252" y="566"/>
                  </a:lnTo>
                  <a:lnTo>
                    <a:pt x="254" y="566"/>
                  </a:lnTo>
                  <a:lnTo>
                    <a:pt x="258" y="564"/>
                  </a:lnTo>
                  <a:lnTo>
                    <a:pt x="260" y="564"/>
                  </a:lnTo>
                  <a:lnTo>
                    <a:pt x="260" y="566"/>
                  </a:lnTo>
                  <a:lnTo>
                    <a:pt x="260" y="566"/>
                  </a:lnTo>
                  <a:lnTo>
                    <a:pt x="262" y="566"/>
                  </a:lnTo>
                  <a:lnTo>
                    <a:pt x="266" y="566"/>
                  </a:lnTo>
                  <a:lnTo>
                    <a:pt x="268" y="564"/>
                  </a:lnTo>
                  <a:lnTo>
                    <a:pt x="270" y="562"/>
                  </a:lnTo>
                  <a:lnTo>
                    <a:pt x="272" y="560"/>
                  </a:lnTo>
                  <a:lnTo>
                    <a:pt x="276" y="558"/>
                  </a:lnTo>
                  <a:lnTo>
                    <a:pt x="280" y="556"/>
                  </a:lnTo>
                  <a:lnTo>
                    <a:pt x="282" y="556"/>
                  </a:lnTo>
                  <a:lnTo>
                    <a:pt x="284" y="556"/>
                  </a:lnTo>
                  <a:lnTo>
                    <a:pt x="286" y="552"/>
                  </a:lnTo>
                  <a:lnTo>
                    <a:pt x="292" y="544"/>
                  </a:lnTo>
                  <a:lnTo>
                    <a:pt x="302" y="534"/>
                  </a:lnTo>
                  <a:lnTo>
                    <a:pt x="310" y="526"/>
                  </a:lnTo>
                  <a:lnTo>
                    <a:pt x="318" y="518"/>
                  </a:lnTo>
                  <a:lnTo>
                    <a:pt x="322" y="516"/>
                  </a:lnTo>
                  <a:lnTo>
                    <a:pt x="324" y="518"/>
                  </a:lnTo>
                  <a:lnTo>
                    <a:pt x="326" y="516"/>
                  </a:lnTo>
                  <a:lnTo>
                    <a:pt x="326" y="512"/>
                  </a:lnTo>
                  <a:lnTo>
                    <a:pt x="328" y="510"/>
                  </a:lnTo>
                  <a:lnTo>
                    <a:pt x="330" y="506"/>
                  </a:lnTo>
                  <a:lnTo>
                    <a:pt x="330" y="504"/>
                  </a:lnTo>
                  <a:lnTo>
                    <a:pt x="332" y="502"/>
                  </a:lnTo>
                  <a:lnTo>
                    <a:pt x="334" y="500"/>
                  </a:lnTo>
                  <a:lnTo>
                    <a:pt x="336" y="498"/>
                  </a:lnTo>
                  <a:lnTo>
                    <a:pt x="338" y="498"/>
                  </a:lnTo>
                  <a:lnTo>
                    <a:pt x="340" y="500"/>
                  </a:lnTo>
                  <a:lnTo>
                    <a:pt x="342" y="504"/>
                  </a:lnTo>
                  <a:lnTo>
                    <a:pt x="346" y="504"/>
                  </a:lnTo>
                  <a:lnTo>
                    <a:pt x="348" y="504"/>
                  </a:lnTo>
                  <a:lnTo>
                    <a:pt x="348" y="500"/>
                  </a:lnTo>
                  <a:lnTo>
                    <a:pt x="350" y="498"/>
                  </a:lnTo>
                  <a:lnTo>
                    <a:pt x="352" y="498"/>
                  </a:lnTo>
                  <a:lnTo>
                    <a:pt x="356" y="498"/>
                  </a:lnTo>
                  <a:lnTo>
                    <a:pt x="358" y="498"/>
                  </a:lnTo>
                  <a:lnTo>
                    <a:pt x="358" y="498"/>
                  </a:lnTo>
                  <a:lnTo>
                    <a:pt x="358" y="498"/>
                  </a:lnTo>
                  <a:lnTo>
                    <a:pt x="360" y="496"/>
                  </a:lnTo>
                  <a:lnTo>
                    <a:pt x="364" y="494"/>
                  </a:lnTo>
                  <a:lnTo>
                    <a:pt x="366" y="490"/>
                  </a:lnTo>
                  <a:lnTo>
                    <a:pt x="370" y="488"/>
                  </a:lnTo>
                  <a:lnTo>
                    <a:pt x="372" y="486"/>
                  </a:lnTo>
                  <a:lnTo>
                    <a:pt x="374" y="484"/>
                  </a:lnTo>
                  <a:lnTo>
                    <a:pt x="380" y="480"/>
                  </a:lnTo>
                  <a:lnTo>
                    <a:pt x="384" y="478"/>
                  </a:lnTo>
                  <a:lnTo>
                    <a:pt x="386" y="476"/>
                  </a:lnTo>
                  <a:lnTo>
                    <a:pt x="390" y="474"/>
                  </a:lnTo>
                  <a:lnTo>
                    <a:pt x="390" y="472"/>
                  </a:lnTo>
                  <a:lnTo>
                    <a:pt x="390" y="470"/>
                  </a:lnTo>
                  <a:lnTo>
                    <a:pt x="388" y="468"/>
                  </a:lnTo>
                  <a:lnTo>
                    <a:pt x="386" y="466"/>
                  </a:lnTo>
                  <a:lnTo>
                    <a:pt x="382" y="464"/>
                  </a:lnTo>
                  <a:lnTo>
                    <a:pt x="378" y="464"/>
                  </a:lnTo>
                  <a:lnTo>
                    <a:pt x="372" y="464"/>
                  </a:lnTo>
                  <a:lnTo>
                    <a:pt x="368" y="464"/>
                  </a:lnTo>
                  <a:lnTo>
                    <a:pt x="364" y="464"/>
                  </a:lnTo>
                  <a:lnTo>
                    <a:pt x="362" y="464"/>
                  </a:lnTo>
                  <a:lnTo>
                    <a:pt x="362" y="466"/>
                  </a:lnTo>
                  <a:lnTo>
                    <a:pt x="360" y="468"/>
                  </a:lnTo>
                  <a:lnTo>
                    <a:pt x="358" y="470"/>
                  </a:lnTo>
                  <a:lnTo>
                    <a:pt x="354" y="472"/>
                  </a:lnTo>
                  <a:lnTo>
                    <a:pt x="348" y="474"/>
                  </a:lnTo>
                  <a:lnTo>
                    <a:pt x="344" y="474"/>
                  </a:lnTo>
                  <a:lnTo>
                    <a:pt x="340" y="474"/>
                  </a:lnTo>
                  <a:lnTo>
                    <a:pt x="338" y="472"/>
                  </a:lnTo>
                  <a:lnTo>
                    <a:pt x="334" y="472"/>
                  </a:lnTo>
                  <a:lnTo>
                    <a:pt x="334" y="472"/>
                  </a:lnTo>
                  <a:lnTo>
                    <a:pt x="334" y="472"/>
                  </a:lnTo>
                  <a:lnTo>
                    <a:pt x="334" y="470"/>
                  </a:lnTo>
                  <a:lnTo>
                    <a:pt x="334" y="468"/>
                  </a:lnTo>
                  <a:lnTo>
                    <a:pt x="334" y="466"/>
                  </a:lnTo>
                  <a:lnTo>
                    <a:pt x="334" y="466"/>
                  </a:lnTo>
                  <a:lnTo>
                    <a:pt x="336" y="466"/>
                  </a:lnTo>
                  <a:lnTo>
                    <a:pt x="340" y="466"/>
                  </a:lnTo>
                  <a:lnTo>
                    <a:pt x="344" y="468"/>
                  </a:lnTo>
                  <a:lnTo>
                    <a:pt x="346" y="468"/>
                  </a:lnTo>
                  <a:lnTo>
                    <a:pt x="348" y="468"/>
                  </a:lnTo>
                  <a:lnTo>
                    <a:pt x="358" y="462"/>
                  </a:lnTo>
                  <a:lnTo>
                    <a:pt x="364" y="450"/>
                  </a:lnTo>
                  <a:lnTo>
                    <a:pt x="356" y="448"/>
                  </a:lnTo>
                  <a:lnTo>
                    <a:pt x="358" y="448"/>
                  </a:lnTo>
                  <a:lnTo>
                    <a:pt x="360" y="446"/>
                  </a:lnTo>
                  <a:lnTo>
                    <a:pt x="362" y="444"/>
                  </a:lnTo>
                  <a:lnTo>
                    <a:pt x="362" y="442"/>
                  </a:lnTo>
                  <a:lnTo>
                    <a:pt x="360" y="438"/>
                  </a:lnTo>
                  <a:lnTo>
                    <a:pt x="360" y="438"/>
                  </a:lnTo>
                  <a:lnTo>
                    <a:pt x="358" y="438"/>
                  </a:lnTo>
                  <a:lnTo>
                    <a:pt x="356" y="436"/>
                  </a:lnTo>
                  <a:lnTo>
                    <a:pt x="356" y="434"/>
                  </a:lnTo>
                  <a:lnTo>
                    <a:pt x="356" y="432"/>
                  </a:lnTo>
                  <a:lnTo>
                    <a:pt x="356" y="430"/>
                  </a:lnTo>
                  <a:lnTo>
                    <a:pt x="358" y="430"/>
                  </a:lnTo>
                  <a:lnTo>
                    <a:pt x="362" y="428"/>
                  </a:lnTo>
                  <a:lnTo>
                    <a:pt x="366" y="428"/>
                  </a:lnTo>
                  <a:lnTo>
                    <a:pt x="366" y="430"/>
                  </a:lnTo>
                  <a:lnTo>
                    <a:pt x="368" y="432"/>
                  </a:lnTo>
                  <a:lnTo>
                    <a:pt x="370" y="436"/>
                  </a:lnTo>
                  <a:lnTo>
                    <a:pt x="372" y="442"/>
                  </a:lnTo>
                  <a:lnTo>
                    <a:pt x="374" y="448"/>
                  </a:lnTo>
                  <a:lnTo>
                    <a:pt x="378" y="452"/>
                  </a:lnTo>
                  <a:lnTo>
                    <a:pt x="378" y="456"/>
                  </a:lnTo>
                  <a:lnTo>
                    <a:pt x="380" y="456"/>
                  </a:lnTo>
                  <a:lnTo>
                    <a:pt x="396" y="458"/>
                  </a:lnTo>
                  <a:lnTo>
                    <a:pt x="394" y="434"/>
                  </a:lnTo>
                  <a:lnTo>
                    <a:pt x="394" y="434"/>
                  </a:lnTo>
                  <a:lnTo>
                    <a:pt x="394" y="432"/>
                  </a:lnTo>
                  <a:lnTo>
                    <a:pt x="392" y="428"/>
                  </a:lnTo>
                  <a:lnTo>
                    <a:pt x="390" y="426"/>
                  </a:lnTo>
                  <a:lnTo>
                    <a:pt x="386" y="422"/>
                  </a:lnTo>
                  <a:lnTo>
                    <a:pt x="384" y="420"/>
                  </a:lnTo>
                  <a:lnTo>
                    <a:pt x="382" y="418"/>
                  </a:lnTo>
                  <a:lnTo>
                    <a:pt x="380" y="414"/>
                  </a:lnTo>
                  <a:lnTo>
                    <a:pt x="380" y="412"/>
                  </a:lnTo>
                  <a:lnTo>
                    <a:pt x="380" y="412"/>
                  </a:lnTo>
                  <a:lnTo>
                    <a:pt x="386" y="412"/>
                  </a:lnTo>
                  <a:lnTo>
                    <a:pt x="386" y="396"/>
                  </a:lnTo>
                  <a:lnTo>
                    <a:pt x="386" y="394"/>
                  </a:lnTo>
                  <a:lnTo>
                    <a:pt x="384" y="394"/>
                  </a:lnTo>
                  <a:lnTo>
                    <a:pt x="384" y="392"/>
                  </a:lnTo>
                  <a:lnTo>
                    <a:pt x="382" y="388"/>
                  </a:lnTo>
                  <a:lnTo>
                    <a:pt x="382" y="386"/>
                  </a:lnTo>
                  <a:lnTo>
                    <a:pt x="382" y="384"/>
                  </a:lnTo>
                  <a:lnTo>
                    <a:pt x="386" y="384"/>
                  </a:lnTo>
                  <a:lnTo>
                    <a:pt x="392" y="382"/>
                  </a:lnTo>
                  <a:lnTo>
                    <a:pt x="396" y="382"/>
                  </a:lnTo>
                  <a:lnTo>
                    <a:pt x="396" y="382"/>
                  </a:lnTo>
                  <a:lnTo>
                    <a:pt x="398" y="380"/>
                  </a:lnTo>
                  <a:lnTo>
                    <a:pt x="400" y="378"/>
                  </a:lnTo>
                  <a:lnTo>
                    <a:pt x="402" y="376"/>
                  </a:lnTo>
                  <a:lnTo>
                    <a:pt x="402" y="374"/>
                  </a:lnTo>
                  <a:lnTo>
                    <a:pt x="402" y="370"/>
                  </a:lnTo>
                  <a:lnTo>
                    <a:pt x="410" y="364"/>
                  </a:lnTo>
                  <a:lnTo>
                    <a:pt x="420" y="350"/>
                  </a:lnTo>
                  <a:lnTo>
                    <a:pt x="426" y="340"/>
                  </a:lnTo>
                  <a:lnTo>
                    <a:pt x="426" y="340"/>
                  </a:lnTo>
                  <a:lnTo>
                    <a:pt x="424" y="336"/>
                  </a:lnTo>
                  <a:lnTo>
                    <a:pt x="424" y="332"/>
                  </a:lnTo>
                  <a:lnTo>
                    <a:pt x="422" y="328"/>
                  </a:lnTo>
                  <a:lnTo>
                    <a:pt x="418" y="324"/>
                  </a:lnTo>
                  <a:lnTo>
                    <a:pt x="414" y="324"/>
                  </a:lnTo>
                  <a:lnTo>
                    <a:pt x="414" y="322"/>
                  </a:lnTo>
                  <a:lnTo>
                    <a:pt x="414" y="320"/>
                  </a:lnTo>
                  <a:lnTo>
                    <a:pt x="412" y="316"/>
                  </a:lnTo>
                  <a:lnTo>
                    <a:pt x="412" y="314"/>
                  </a:lnTo>
                  <a:lnTo>
                    <a:pt x="408" y="310"/>
                  </a:lnTo>
                  <a:lnTo>
                    <a:pt x="406" y="308"/>
                  </a:lnTo>
                  <a:lnTo>
                    <a:pt x="400" y="308"/>
                  </a:lnTo>
                  <a:lnTo>
                    <a:pt x="394" y="308"/>
                  </a:lnTo>
                  <a:lnTo>
                    <a:pt x="388" y="310"/>
                  </a:lnTo>
                  <a:lnTo>
                    <a:pt x="384" y="310"/>
                  </a:lnTo>
                  <a:lnTo>
                    <a:pt x="382" y="310"/>
                  </a:lnTo>
                  <a:lnTo>
                    <a:pt x="382" y="310"/>
                  </a:lnTo>
                  <a:lnTo>
                    <a:pt x="382" y="308"/>
                  </a:lnTo>
                  <a:lnTo>
                    <a:pt x="382" y="306"/>
                  </a:lnTo>
                  <a:lnTo>
                    <a:pt x="382" y="300"/>
                  </a:lnTo>
                  <a:lnTo>
                    <a:pt x="382" y="298"/>
                  </a:lnTo>
                  <a:lnTo>
                    <a:pt x="382" y="292"/>
                  </a:lnTo>
                  <a:lnTo>
                    <a:pt x="382" y="286"/>
                  </a:lnTo>
                  <a:lnTo>
                    <a:pt x="382" y="280"/>
                  </a:lnTo>
                  <a:lnTo>
                    <a:pt x="382" y="276"/>
                  </a:lnTo>
                  <a:lnTo>
                    <a:pt x="380" y="272"/>
                  </a:lnTo>
                  <a:lnTo>
                    <a:pt x="380" y="270"/>
                  </a:lnTo>
                  <a:lnTo>
                    <a:pt x="380" y="270"/>
                  </a:lnTo>
                  <a:lnTo>
                    <a:pt x="378" y="268"/>
                  </a:lnTo>
                  <a:lnTo>
                    <a:pt x="374" y="266"/>
                  </a:lnTo>
                  <a:lnTo>
                    <a:pt x="372" y="264"/>
                  </a:lnTo>
                  <a:lnTo>
                    <a:pt x="370" y="260"/>
                  </a:lnTo>
                  <a:lnTo>
                    <a:pt x="370" y="258"/>
                  </a:lnTo>
                  <a:lnTo>
                    <a:pt x="374" y="256"/>
                  </a:lnTo>
                  <a:lnTo>
                    <a:pt x="374" y="254"/>
                  </a:lnTo>
                  <a:lnTo>
                    <a:pt x="376" y="250"/>
                  </a:lnTo>
                  <a:lnTo>
                    <a:pt x="378" y="242"/>
                  </a:lnTo>
                  <a:lnTo>
                    <a:pt x="380" y="230"/>
                  </a:lnTo>
                  <a:lnTo>
                    <a:pt x="380" y="210"/>
                  </a:lnTo>
                  <a:lnTo>
                    <a:pt x="378" y="188"/>
                  </a:lnTo>
                  <a:lnTo>
                    <a:pt x="378" y="186"/>
                  </a:lnTo>
                  <a:lnTo>
                    <a:pt x="380" y="184"/>
                  </a:lnTo>
                  <a:lnTo>
                    <a:pt x="380" y="180"/>
                  </a:lnTo>
                  <a:lnTo>
                    <a:pt x="382" y="176"/>
                  </a:lnTo>
                  <a:lnTo>
                    <a:pt x="384" y="174"/>
                  </a:lnTo>
                  <a:lnTo>
                    <a:pt x="388" y="172"/>
                  </a:lnTo>
                  <a:lnTo>
                    <a:pt x="392" y="172"/>
                  </a:lnTo>
                  <a:lnTo>
                    <a:pt x="392" y="172"/>
                  </a:lnTo>
                  <a:lnTo>
                    <a:pt x="394" y="174"/>
                  </a:lnTo>
                  <a:lnTo>
                    <a:pt x="396" y="174"/>
                  </a:lnTo>
                  <a:lnTo>
                    <a:pt x="400" y="174"/>
                  </a:lnTo>
                  <a:lnTo>
                    <a:pt x="402" y="174"/>
                  </a:lnTo>
                  <a:lnTo>
                    <a:pt x="406" y="170"/>
                  </a:lnTo>
                  <a:lnTo>
                    <a:pt x="408" y="166"/>
                  </a:lnTo>
                  <a:lnTo>
                    <a:pt x="408" y="162"/>
                  </a:lnTo>
                  <a:lnTo>
                    <a:pt x="408" y="158"/>
                  </a:lnTo>
                  <a:lnTo>
                    <a:pt x="408" y="154"/>
                  </a:lnTo>
                  <a:lnTo>
                    <a:pt x="408" y="150"/>
                  </a:lnTo>
                  <a:lnTo>
                    <a:pt x="408" y="146"/>
                  </a:lnTo>
                  <a:lnTo>
                    <a:pt x="412" y="144"/>
                  </a:lnTo>
                  <a:lnTo>
                    <a:pt x="414" y="140"/>
                  </a:lnTo>
                  <a:lnTo>
                    <a:pt x="416" y="138"/>
                  </a:lnTo>
                  <a:lnTo>
                    <a:pt x="414" y="138"/>
                  </a:lnTo>
                  <a:lnTo>
                    <a:pt x="410" y="138"/>
                  </a:lnTo>
                  <a:lnTo>
                    <a:pt x="406" y="138"/>
                  </a:lnTo>
                  <a:lnTo>
                    <a:pt x="402" y="140"/>
                  </a:lnTo>
                  <a:lnTo>
                    <a:pt x="400" y="140"/>
                  </a:lnTo>
                  <a:lnTo>
                    <a:pt x="398" y="140"/>
                  </a:lnTo>
                  <a:lnTo>
                    <a:pt x="396" y="138"/>
                  </a:lnTo>
                  <a:lnTo>
                    <a:pt x="398" y="136"/>
                  </a:lnTo>
                  <a:lnTo>
                    <a:pt x="404" y="134"/>
                  </a:lnTo>
                  <a:lnTo>
                    <a:pt x="410" y="130"/>
                  </a:lnTo>
                  <a:lnTo>
                    <a:pt x="416" y="128"/>
                  </a:lnTo>
                  <a:lnTo>
                    <a:pt x="422" y="124"/>
                  </a:lnTo>
                  <a:lnTo>
                    <a:pt x="426" y="120"/>
                  </a:lnTo>
                  <a:lnTo>
                    <a:pt x="430" y="114"/>
                  </a:lnTo>
                  <a:lnTo>
                    <a:pt x="434" y="108"/>
                  </a:lnTo>
                  <a:lnTo>
                    <a:pt x="436" y="102"/>
                  </a:lnTo>
                  <a:lnTo>
                    <a:pt x="436" y="98"/>
                  </a:lnTo>
                  <a:lnTo>
                    <a:pt x="436" y="94"/>
                  </a:lnTo>
                  <a:lnTo>
                    <a:pt x="436" y="92"/>
                  </a:lnTo>
                  <a:lnTo>
                    <a:pt x="436" y="90"/>
                  </a:lnTo>
                  <a:lnTo>
                    <a:pt x="436" y="86"/>
                  </a:lnTo>
                  <a:lnTo>
                    <a:pt x="440" y="84"/>
                  </a:lnTo>
                  <a:lnTo>
                    <a:pt x="422" y="72"/>
                  </a:lnTo>
                  <a:lnTo>
                    <a:pt x="422" y="74"/>
                  </a:lnTo>
                  <a:lnTo>
                    <a:pt x="422" y="76"/>
                  </a:lnTo>
                  <a:lnTo>
                    <a:pt x="420" y="78"/>
                  </a:lnTo>
                  <a:lnTo>
                    <a:pt x="418" y="80"/>
                  </a:lnTo>
                  <a:lnTo>
                    <a:pt x="416" y="82"/>
                  </a:lnTo>
                  <a:lnTo>
                    <a:pt x="414" y="78"/>
                  </a:lnTo>
                  <a:lnTo>
                    <a:pt x="412" y="76"/>
                  </a:lnTo>
                  <a:lnTo>
                    <a:pt x="410" y="74"/>
                  </a:lnTo>
                  <a:lnTo>
                    <a:pt x="408" y="74"/>
                  </a:lnTo>
                  <a:lnTo>
                    <a:pt x="406" y="76"/>
                  </a:lnTo>
                  <a:lnTo>
                    <a:pt x="406" y="78"/>
                  </a:lnTo>
                  <a:lnTo>
                    <a:pt x="406" y="82"/>
                  </a:lnTo>
                  <a:lnTo>
                    <a:pt x="408" y="84"/>
                  </a:lnTo>
                  <a:lnTo>
                    <a:pt x="408" y="84"/>
                  </a:lnTo>
                  <a:lnTo>
                    <a:pt x="410" y="86"/>
                  </a:lnTo>
                  <a:lnTo>
                    <a:pt x="410" y="86"/>
                  </a:lnTo>
                  <a:lnTo>
                    <a:pt x="410" y="88"/>
                  </a:lnTo>
                  <a:lnTo>
                    <a:pt x="408" y="92"/>
                  </a:lnTo>
                  <a:lnTo>
                    <a:pt x="406" y="98"/>
                  </a:lnTo>
                  <a:lnTo>
                    <a:pt x="398" y="108"/>
                  </a:lnTo>
                  <a:lnTo>
                    <a:pt x="386" y="118"/>
                  </a:lnTo>
                  <a:lnTo>
                    <a:pt x="372" y="128"/>
                  </a:lnTo>
                  <a:lnTo>
                    <a:pt x="362" y="136"/>
                  </a:lnTo>
                  <a:lnTo>
                    <a:pt x="354" y="140"/>
                  </a:lnTo>
                  <a:lnTo>
                    <a:pt x="356" y="138"/>
                  </a:lnTo>
                  <a:lnTo>
                    <a:pt x="362" y="130"/>
                  </a:lnTo>
                  <a:lnTo>
                    <a:pt x="370" y="120"/>
                  </a:lnTo>
                  <a:lnTo>
                    <a:pt x="378" y="110"/>
                  </a:lnTo>
                  <a:lnTo>
                    <a:pt x="382" y="100"/>
                  </a:lnTo>
                  <a:lnTo>
                    <a:pt x="388" y="88"/>
                  </a:lnTo>
                  <a:lnTo>
                    <a:pt x="398" y="66"/>
                  </a:lnTo>
                  <a:lnTo>
                    <a:pt x="398" y="66"/>
                  </a:lnTo>
                  <a:lnTo>
                    <a:pt x="396" y="64"/>
                  </a:lnTo>
                  <a:lnTo>
                    <a:pt x="394" y="64"/>
                  </a:lnTo>
                  <a:lnTo>
                    <a:pt x="390" y="62"/>
                  </a:lnTo>
                  <a:lnTo>
                    <a:pt x="386" y="64"/>
                  </a:lnTo>
                  <a:lnTo>
                    <a:pt x="382" y="64"/>
                  </a:lnTo>
                  <a:lnTo>
                    <a:pt x="376" y="68"/>
                  </a:lnTo>
                  <a:lnTo>
                    <a:pt x="376" y="70"/>
                  </a:lnTo>
                  <a:lnTo>
                    <a:pt x="374" y="72"/>
                  </a:lnTo>
                  <a:lnTo>
                    <a:pt x="372" y="74"/>
                  </a:lnTo>
                  <a:lnTo>
                    <a:pt x="368" y="78"/>
                  </a:lnTo>
                  <a:lnTo>
                    <a:pt x="366" y="80"/>
                  </a:lnTo>
                  <a:lnTo>
                    <a:pt x="362" y="82"/>
                  </a:lnTo>
                  <a:lnTo>
                    <a:pt x="358" y="84"/>
                  </a:lnTo>
                  <a:lnTo>
                    <a:pt x="356" y="86"/>
                  </a:lnTo>
                  <a:lnTo>
                    <a:pt x="356" y="84"/>
                  </a:lnTo>
                  <a:lnTo>
                    <a:pt x="356" y="82"/>
                  </a:lnTo>
                  <a:lnTo>
                    <a:pt x="356" y="80"/>
                  </a:lnTo>
                  <a:lnTo>
                    <a:pt x="360" y="78"/>
                  </a:lnTo>
                  <a:lnTo>
                    <a:pt x="364" y="74"/>
                  </a:lnTo>
                  <a:lnTo>
                    <a:pt x="368" y="68"/>
                  </a:lnTo>
                  <a:lnTo>
                    <a:pt x="364" y="60"/>
                  </a:lnTo>
                  <a:lnTo>
                    <a:pt x="360" y="60"/>
                  </a:lnTo>
                  <a:lnTo>
                    <a:pt x="352" y="60"/>
                  </a:lnTo>
                  <a:lnTo>
                    <a:pt x="340" y="64"/>
                  </a:lnTo>
                  <a:lnTo>
                    <a:pt x="330" y="72"/>
                  </a:lnTo>
                  <a:lnTo>
                    <a:pt x="326" y="78"/>
                  </a:lnTo>
                  <a:lnTo>
                    <a:pt x="326" y="78"/>
                  </a:lnTo>
                  <a:lnTo>
                    <a:pt x="326" y="76"/>
                  </a:lnTo>
                  <a:lnTo>
                    <a:pt x="326" y="72"/>
                  </a:lnTo>
                  <a:lnTo>
                    <a:pt x="328" y="68"/>
                  </a:lnTo>
                  <a:lnTo>
                    <a:pt x="328" y="64"/>
                  </a:lnTo>
                  <a:lnTo>
                    <a:pt x="332" y="62"/>
                  </a:lnTo>
                  <a:lnTo>
                    <a:pt x="336" y="60"/>
                  </a:lnTo>
                  <a:lnTo>
                    <a:pt x="340" y="58"/>
                  </a:lnTo>
                  <a:lnTo>
                    <a:pt x="346" y="56"/>
                  </a:lnTo>
                  <a:lnTo>
                    <a:pt x="352" y="56"/>
                  </a:lnTo>
                  <a:lnTo>
                    <a:pt x="358" y="54"/>
                  </a:lnTo>
                  <a:lnTo>
                    <a:pt x="360" y="54"/>
                  </a:lnTo>
                  <a:lnTo>
                    <a:pt x="362" y="54"/>
                  </a:lnTo>
                  <a:lnTo>
                    <a:pt x="362" y="52"/>
                  </a:lnTo>
                  <a:lnTo>
                    <a:pt x="364" y="50"/>
                  </a:lnTo>
                  <a:lnTo>
                    <a:pt x="366" y="48"/>
                  </a:lnTo>
                  <a:lnTo>
                    <a:pt x="368" y="44"/>
                  </a:lnTo>
                  <a:lnTo>
                    <a:pt x="368" y="40"/>
                  </a:lnTo>
                  <a:lnTo>
                    <a:pt x="366" y="36"/>
                  </a:lnTo>
                  <a:lnTo>
                    <a:pt x="362" y="32"/>
                  </a:lnTo>
                  <a:lnTo>
                    <a:pt x="358" y="30"/>
                  </a:lnTo>
                  <a:lnTo>
                    <a:pt x="352" y="28"/>
                  </a:lnTo>
                  <a:lnTo>
                    <a:pt x="348" y="28"/>
                  </a:lnTo>
                  <a:lnTo>
                    <a:pt x="348" y="28"/>
                  </a:lnTo>
                  <a:lnTo>
                    <a:pt x="340" y="28"/>
                  </a:lnTo>
                  <a:lnTo>
                    <a:pt x="340" y="18"/>
                  </a:lnTo>
                  <a:lnTo>
                    <a:pt x="340" y="18"/>
                  </a:lnTo>
                  <a:lnTo>
                    <a:pt x="338" y="18"/>
                  </a:lnTo>
                  <a:lnTo>
                    <a:pt x="334" y="18"/>
                  </a:lnTo>
                  <a:lnTo>
                    <a:pt x="330" y="20"/>
                  </a:lnTo>
                  <a:lnTo>
                    <a:pt x="328" y="22"/>
                  </a:lnTo>
                  <a:lnTo>
                    <a:pt x="324" y="24"/>
                  </a:lnTo>
                  <a:lnTo>
                    <a:pt x="324" y="24"/>
                  </a:lnTo>
                  <a:lnTo>
                    <a:pt x="320" y="26"/>
                  </a:lnTo>
                  <a:lnTo>
                    <a:pt x="314" y="26"/>
                  </a:lnTo>
                  <a:lnTo>
                    <a:pt x="308" y="28"/>
                  </a:lnTo>
                  <a:lnTo>
                    <a:pt x="304" y="30"/>
                  </a:lnTo>
                  <a:lnTo>
                    <a:pt x="300" y="32"/>
                  </a:lnTo>
                  <a:lnTo>
                    <a:pt x="288" y="38"/>
                  </a:lnTo>
                  <a:lnTo>
                    <a:pt x="290" y="36"/>
                  </a:lnTo>
                  <a:lnTo>
                    <a:pt x="298" y="30"/>
                  </a:lnTo>
                  <a:lnTo>
                    <a:pt x="306" y="22"/>
                  </a:lnTo>
                  <a:lnTo>
                    <a:pt x="314" y="16"/>
                  </a:lnTo>
                  <a:lnTo>
                    <a:pt x="322" y="14"/>
                  </a:lnTo>
                  <a:lnTo>
                    <a:pt x="322" y="14"/>
                  </a:lnTo>
                  <a:lnTo>
                    <a:pt x="322" y="12"/>
                  </a:lnTo>
                  <a:lnTo>
                    <a:pt x="324" y="10"/>
                  </a:lnTo>
                  <a:lnTo>
                    <a:pt x="322" y="8"/>
                  </a:lnTo>
                  <a:lnTo>
                    <a:pt x="322" y="6"/>
                  </a:lnTo>
                  <a:lnTo>
                    <a:pt x="318" y="4"/>
                  </a:lnTo>
                  <a:lnTo>
                    <a:pt x="312" y="2"/>
                  </a:lnTo>
                  <a:lnTo>
                    <a:pt x="298" y="2"/>
                  </a:lnTo>
                  <a:lnTo>
                    <a:pt x="278" y="0"/>
                  </a:lnTo>
                  <a:lnTo>
                    <a:pt x="258" y="4"/>
                  </a:lnTo>
                  <a:lnTo>
                    <a:pt x="240" y="12"/>
                  </a:lnTo>
                  <a:lnTo>
                    <a:pt x="212" y="30"/>
                  </a:lnTo>
                  <a:lnTo>
                    <a:pt x="212" y="30"/>
                  </a:lnTo>
                  <a:lnTo>
                    <a:pt x="214" y="32"/>
                  </a:lnTo>
                  <a:lnTo>
                    <a:pt x="218" y="34"/>
                  </a:lnTo>
                  <a:lnTo>
                    <a:pt x="220" y="38"/>
                  </a:lnTo>
                  <a:lnTo>
                    <a:pt x="224" y="42"/>
                  </a:lnTo>
                  <a:lnTo>
                    <a:pt x="226" y="48"/>
                  </a:lnTo>
                  <a:lnTo>
                    <a:pt x="228" y="56"/>
                  </a:lnTo>
                  <a:lnTo>
                    <a:pt x="206" y="38"/>
                  </a:lnTo>
                  <a:lnTo>
                    <a:pt x="196" y="40"/>
                  </a:lnTo>
                  <a:lnTo>
                    <a:pt x="202" y="62"/>
                  </a:lnTo>
                  <a:lnTo>
                    <a:pt x="186" y="48"/>
                  </a:lnTo>
                  <a:lnTo>
                    <a:pt x="166" y="54"/>
                  </a:lnTo>
                  <a:lnTo>
                    <a:pt x="164" y="54"/>
                  </a:lnTo>
                  <a:lnTo>
                    <a:pt x="164" y="56"/>
                  </a:lnTo>
                  <a:lnTo>
                    <a:pt x="162" y="60"/>
                  </a:lnTo>
                  <a:lnTo>
                    <a:pt x="164" y="66"/>
                  </a:lnTo>
                  <a:lnTo>
                    <a:pt x="166" y="70"/>
                  </a:lnTo>
                  <a:lnTo>
                    <a:pt x="170" y="76"/>
                  </a:lnTo>
                  <a:lnTo>
                    <a:pt x="152" y="64"/>
                  </a:lnTo>
                  <a:lnTo>
                    <a:pt x="128" y="70"/>
                  </a:lnTo>
                  <a:lnTo>
                    <a:pt x="104" y="78"/>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73" name="Freeform 531"/>
            <p:cNvSpPr/>
            <p:nvPr/>
          </p:nvSpPr>
          <p:spPr bwMode="gray">
            <a:xfrm>
              <a:off x="8466614" y="2104669"/>
              <a:ext cx="70353" cy="85107"/>
            </a:xfrm>
            <a:custGeom>
              <a:avLst/>
              <a:gdLst>
                <a:gd name="T0" fmla="*/ 10 w 38"/>
                <a:gd name="T1" fmla="*/ 0 h 46"/>
                <a:gd name="T2" fmla="*/ 8 w 38"/>
                <a:gd name="T3" fmla="*/ 0 h 46"/>
                <a:gd name="T4" fmla="*/ 8 w 38"/>
                <a:gd name="T5" fmla="*/ 0 h 46"/>
                <a:gd name="T6" fmla="*/ 6 w 38"/>
                <a:gd name="T7" fmla="*/ 2 h 46"/>
                <a:gd name="T8" fmla="*/ 6 w 38"/>
                <a:gd name="T9" fmla="*/ 2 h 46"/>
                <a:gd name="T10" fmla="*/ 4 w 38"/>
                <a:gd name="T11" fmla="*/ 6 h 46"/>
                <a:gd name="T12" fmla="*/ 4 w 38"/>
                <a:gd name="T13" fmla="*/ 10 h 46"/>
                <a:gd name="T14" fmla="*/ 2 w 38"/>
                <a:gd name="T15" fmla="*/ 18 h 46"/>
                <a:gd name="T16" fmla="*/ 2 w 38"/>
                <a:gd name="T17" fmla="*/ 22 h 46"/>
                <a:gd name="T18" fmla="*/ 2 w 38"/>
                <a:gd name="T19" fmla="*/ 24 h 46"/>
                <a:gd name="T20" fmla="*/ 4 w 38"/>
                <a:gd name="T21" fmla="*/ 26 h 46"/>
                <a:gd name="T22" fmla="*/ 6 w 38"/>
                <a:gd name="T23" fmla="*/ 26 h 46"/>
                <a:gd name="T24" fmla="*/ 8 w 38"/>
                <a:gd name="T25" fmla="*/ 28 h 46"/>
                <a:gd name="T26" fmla="*/ 6 w 38"/>
                <a:gd name="T27" fmla="*/ 30 h 46"/>
                <a:gd name="T28" fmla="*/ 4 w 38"/>
                <a:gd name="T29" fmla="*/ 30 h 46"/>
                <a:gd name="T30" fmla="*/ 2 w 38"/>
                <a:gd name="T31" fmla="*/ 32 h 46"/>
                <a:gd name="T32" fmla="*/ 0 w 38"/>
                <a:gd name="T33" fmla="*/ 36 h 46"/>
                <a:gd name="T34" fmla="*/ 0 w 38"/>
                <a:gd name="T35" fmla="*/ 38 h 46"/>
                <a:gd name="T36" fmla="*/ 2 w 38"/>
                <a:gd name="T37" fmla="*/ 40 h 46"/>
                <a:gd name="T38" fmla="*/ 2 w 38"/>
                <a:gd name="T39" fmla="*/ 42 h 46"/>
                <a:gd name="T40" fmla="*/ 2 w 38"/>
                <a:gd name="T41" fmla="*/ 42 h 46"/>
                <a:gd name="T42" fmla="*/ 4 w 38"/>
                <a:gd name="T43" fmla="*/ 42 h 46"/>
                <a:gd name="T44" fmla="*/ 6 w 38"/>
                <a:gd name="T45" fmla="*/ 44 h 46"/>
                <a:gd name="T46" fmla="*/ 8 w 38"/>
                <a:gd name="T47" fmla="*/ 44 h 46"/>
                <a:gd name="T48" fmla="*/ 10 w 38"/>
                <a:gd name="T49" fmla="*/ 44 h 46"/>
                <a:gd name="T50" fmla="*/ 12 w 38"/>
                <a:gd name="T51" fmla="*/ 44 h 46"/>
                <a:gd name="T52" fmla="*/ 12 w 38"/>
                <a:gd name="T53" fmla="*/ 40 h 46"/>
                <a:gd name="T54" fmla="*/ 14 w 38"/>
                <a:gd name="T55" fmla="*/ 38 h 46"/>
                <a:gd name="T56" fmla="*/ 16 w 38"/>
                <a:gd name="T57" fmla="*/ 38 h 46"/>
                <a:gd name="T58" fmla="*/ 18 w 38"/>
                <a:gd name="T59" fmla="*/ 36 h 46"/>
                <a:gd name="T60" fmla="*/ 20 w 38"/>
                <a:gd name="T61" fmla="*/ 38 h 46"/>
                <a:gd name="T62" fmla="*/ 22 w 38"/>
                <a:gd name="T63" fmla="*/ 40 h 46"/>
                <a:gd name="T64" fmla="*/ 26 w 38"/>
                <a:gd name="T65" fmla="*/ 42 h 46"/>
                <a:gd name="T66" fmla="*/ 30 w 38"/>
                <a:gd name="T67" fmla="*/ 44 h 46"/>
                <a:gd name="T68" fmla="*/ 34 w 38"/>
                <a:gd name="T69" fmla="*/ 46 h 46"/>
                <a:gd name="T70" fmla="*/ 36 w 38"/>
                <a:gd name="T71" fmla="*/ 46 h 46"/>
                <a:gd name="T72" fmla="*/ 38 w 38"/>
                <a:gd name="T73" fmla="*/ 46 h 46"/>
                <a:gd name="T74" fmla="*/ 38 w 38"/>
                <a:gd name="T75" fmla="*/ 44 h 46"/>
                <a:gd name="T76" fmla="*/ 38 w 38"/>
                <a:gd name="T77" fmla="*/ 38 h 46"/>
                <a:gd name="T78" fmla="*/ 36 w 38"/>
                <a:gd name="T79" fmla="*/ 34 h 46"/>
                <a:gd name="T80" fmla="*/ 34 w 38"/>
                <a:gd name="T81" fmla="*/ 32 h 46"/>
                <a:gd name="T82" fmla="*/ 34 w 38"/>
                <a:gd name="T83" fmla="*/ 30 h 46"/>
                <a:gd name="T84" fmla="*/ 32 w 38"/>
                <a:gd name="T85" fmla="*/ 28 h 46"/>
                <a:gd name="T86" fmla="*/ 32 w 38"/>
                <a:gd name="T87" fmla="*/ 28 h 46"/>
                <a:gd name="T88" fmla="*/ 32 w 38"/>
                <a:gd name="T89" fmla="*/ 26 h 46"/>
                <a:gd name="T90" fmla="*/ 30 w 38"/>
                <a:gd name="T91" fmla="*/ 24 h 46"/>
                <a:gd name="T92" fmla="*/ 28 w 38"/>
                <a:gd name="T93" fmla="*/ 24 h 46"/>
                <a:gd name="T94" fmla="*/ 26 w 38"/>
                <a:gd name="T95" fmla="*/ 24 h 46"/>
                <a:gd name="T96" fmla="*/ 24 w 38"/>
                <a:gd name="T97" fmla="*/ 24 h 46"/>
                <a:gd name="T98" fmla="*/ 20 w 38"/>
                <a:gd name="T99" fmla="*/ 22 h 46"/>
                <a:gd name="T100" fmla="*/ 18 w 38"/>
                <a:gd name="T101" fmla="*/ 20 h 46"/>
                <a:gd name="T102" fmla="*/ 16 w 38"/>
                <a:gd name="T103" fmla="*/ 18 h 46"/>
                <a:gd name="T104" fmla="*/ 14 w 38"/>
                <a:gd name="T105" fmla="*/ 16 h 46"/>
                <a:gd name="T106" fmla="*/ 14 w 38"/>
                <a:gd name="T107" fmla="*/ 16 h 46"/>
                <a:gd name="T108" fmla="*/ 16 w 38"/>
                <a:gd name="T109" fmla="*/ 14 h 46"/>
                <a:gd name="T110" fmla="*/ 28 w 38"/>
                <a:gd name="T111" fmla="*/ 14 h 46"/>
                <a:gd name="T112" fmla="*/ 28 w 38"/>
                <a:gd name="T113" fmla="*/ 4 h 46"/>
                <a:gd name="T114" fmla="*/ 26 w 38"/>
                <a:gd name="T115" fmla="*/ 6 h 46"/>
                <a:gd name="T116" fmla="*/ 24 w 38"/>
                <a:gd name="T117" fmla="*/ 6 h 46"/>
                <a:gd name="T118" fmla="*/ 20 w 38"/>
                <a:gd name="T119" fmla="*/ 6 h 46"/>
                <a:gd name="T120" fmla="*/ 16 w 38"/>
                <a:gd name="T121" fmla="*/ 4 h 46"/>
                <a:gd name="T122" fmla="*/ 12 w 38"/>
                <a:gd name="T123" fmla="*/ 4 h 46"/>
                <a:gd name="T124" fmla="*/ 10 w 38"/>
                <a:gd name="T125"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 h="46">
                  <a:moveTo>
                    <a:pt x="10" y="0"/>
                  </a:moveTo>
                  <a:lnTo>
                    <a:pt x="8" y="0"/>
                  </a:lnTo>
                  <a:lnTo>
                    <a:pt x="8" y="0"/>
                  </a:lnTo>
                  <a:lnTo>
                    <a:pt x="6" y="2"/>
                  </a:lnTo>
                  <a:lnTo>
                    <a:pt x="6" y="2"/>
                  </a:lnTo>
                  <a:lnTo>
                    <a:pt x="4" y="6"/>
                  </a:lnTo>
                  <a:lnTo>
                    <a:pt x="4" y="10"/>
                  </a:lnTo>
                  <a:lnTo>
                    <a:pt x="2" y="18"/>
                  </a:lnTo>
                  <a:lnTo>
                    <a:pt x="2" y="22"/>
                  </a:lnTo>
                  <a:lnTo>
                    <a:pt x="2" y="24"/>
                  </a:lnTo>
                  <a:lnTo>
                    <a:pt x="4" y="26"/>
                  </a:lnTo>
                  <a:lnTo>
                    <a:pt x="6" y="26"/>
                  </a:lnTo>
                  <a:lnTo>
                    <a:pt x="8" y="28"/>
                  </a:lnTo>
                  <a:lnTo>
                    <a:pt x="6" y="30"/>
                  </a:lnTo>
                  <a:lnTo>
                    <a:pt x="4" y="30"/>
                  </a:lnTo>
                  <a:lnTo>
                    <a:pt x="2" y="32"/>
                  </a:lnTo>
                  <a:lnTo>
                    <a:pt x="0" y="36"/>
                  </a:lnTo>
                  <a:lnTo>
                    <a:pt x="0" y="38"/>
                  </a:lnTo>
                  <a:lnTo>
                    <a:pt x="2" y="40"/>
                  </a:lnTo>
                  <a:lnTo>
                    <a:pt x="2" y="42"/>
                  </a:lnTo>
                  <a:lnTo>
                    <a:pt x="2" y="42"/>
                  </a:lnTo>
                  <a:lnTo>
                    <a:pt x="4" y="42"/>
                  </a:lnTo>
                  <a:lnTo>
                    <a:pt x="6" y="44"/>
                  </a:lnTo>
                  <a:lnTo>
                    <a:pt x="8" y="44"/>
                  </a:lnTo>
                  <a:lnTo>
                    <a:pt x="10" y="44"/>
                  </a:lnTo>
                  <a:lnTo>
                    <a:pt x="12" y="44"/>
                  </a:lnTo>
                  <a:lnTo>
                    <a:pt x="12" y="40"/>
                  </a:lnTo>
                  <a:lnTo>
                    <a:pt x="14" y="38"/>
                  </a:lnTo>
                  <a:lnTo>
                    <a:pt x="16" y="38"/>
                  </a:lnTo>
                  <a:lnTo>
                    <a:pt x="18" y="36"/>
                  </a:lnTo>
                  <a:lnTo>
                    <a:pt x="20" y="38"/>
                  </a:lnTo>
                  <a:lnTo>
                    <a:pt x="22" y="40"/>
                  </a:lnTo>
                  <a:lnTo>
                    <a:pt x="26" y="42"/>
                  </a:lnTo>
                  <a:lnTo>
                    <a:pt x="30" y="44"/>
                  </a:lnTo>
                  <a:lnTo>
                    <a:pt x="34" y="46"/>
                  </a:lnTo>
                  <a:lnTo>
                    <a:pt x="36" y="46"/>
                  </a:lnTo>
                  <a:lnTo>
                    <a:pt x="38" y="46"/>
                  </a:lnTo>
                  <a:lnTo>
                    <a:pt x="38" y="44"/>
                  </a:lnTo>
                  <a:lnTo>
                    <a:pt x="38" y="38"/>
                  </a:lnTo>
                  <a:lnTo>
                    <a:pt x="36" y="34"/>
                  </a:lnTo>
                  <a:lnTo>
                    <a:pt x="34" y="32"/>
                  </a:lnTo>
                  <a:lnTo>
                    <a:pt x="34" y="30"/>
                  </a:lnTo>
                  <a:lnTo>
                    <a:pt x="32" y="28"/>
                  </a:lnTo>
                  <a:lnTo>
                    <a:pt x="32" y="28"/>
                  </a:lnTo>
                  <a:lnTo>
                    <a:pt x="32" y="26"/>
                  </a:lnTo>
                  <a:lnTo>
                    <a:pt x="30" y="24"/>
                  </a:lnTo>
                  <a:lnTo>
                    <a:pt x="28" y="24"/>
                  </a:lnTo>
                  <a:lnTo>
                    <a:pt x="26" y="24"/>
                  </a:lnTo>
                  <a:lnTo>
                    <a:pt x="24" y="24"/>
                  </a:lnTo>
                  <a:lnTo>
                    <a:pt x="20" y="22"/>
                  </a:lnTo>
                  <a:lnTo>
                    <a:pt x="18" y="20"/>
                  </a:lnTo>
                  <a:lnTo>
                    <a:pt x="16" y="18"/>
                  </a:lnTo>
                  <a:lnTo>
                    <a:pt x="14" y="16"/>
                  </a:lnTo>
                  <a:lnTo>
                    <a:pt x="14" y="16"/>
                  </a:lnTo>
                  <a:lnTo>
                    <a:pt x="16" y="14"/>
                  </a:lnTo>
                  <a:lnTo>
                    <a:pt x="28" y="14"/>
                  </a:lnTo>
                  <a:lnTo>
                    <a:pt x="28" y="4"/>
                  </a:lnTo>
                  <a:lnTo>
                    <a:pt x="26" y="6"/>
                  </a:lnTo>
                  <a:lnTo>
                    <a:pt x="24" y="6"/>
                  </a:lnTo>
                  <a:lnTo>
                    <a:pt x="20" y="6"/>
                  </a:lnTo>
                  <a:lnTo>
                    <a:pt x="16" y="4"/>
                  </a:lnTo>
                  <a:lnTo>
                    <a:pt x="12" y="4"/>
                  </a:lnTo>
                  <a:lnTo>
                    <a:pt x="10"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74" name="Freeform 532"/>
            <p:cNvSpPr/>
            <p:nvPr/>
          </p:nvSpPr>
          <p:spPr bwMode="gray">
            <a:xfrm>
              <a:off x="7385398" y="2186075"/>
              <a:ext cx="514688" cy="592048"/>
            </a:xfrm>
            <a:custGeom>
              <a:avLst/>
              <a:gdLst>
                <a:gd name="T0" fmla="*/ 94 w 278"/>
                <a:gd name="T1" fmla="*/ 122 h 320"/>
                <a:gd name="T2" fmla="*/ 110 w 278"/>
                <a:gd name="T3" fmla="*/ 128 h 320"/>
                <a:gd name="T4" fmla="*/ 138 w 278"/>
                <a:gd name="T5" fmla="*/ 144 h 320"/>
                <a:gd name="T6" fmla="*/ 146 w 278"/>
                <a:gd name="T7" fmla="*/ 148 h 320"/>
                <a:gd name="T8" fmla="*/ 156 w 278"/>
                <a:gd name="T9" fmla="*/ 182 h 320"/>
                <a:gd name="T10" fmla="*/ 148 w 278"/>
                <a:gd name="T11" fmla="*/ 224 h 320"/>
                <a:gd name="T12" fmla="*/ 132 w 278"/>
                <a:gd name="T13" fmla="*/ 238 h 320"/>
                <a:gd name="T14" fmla="*/ 118 w 278"/>
                <a:gd name="T15" fmla="*/ 238 h 320"/>
                <a:gd name="T16" fmla="*/ 110 w 278"/>
                <a:gd name="T17" fmla="*/ 254 h 320"/>
                <a:gd name="T18" fmla="*/ 134 w 278"/>
                <a:gd name="T19" fmla="*/ 266 h 320"/>
                <a:gd name="T20" fmla="*/ 146 w 278"/>
                <a:gd name="T21" fmla="*/ 258 h 320"/>
                <a:gd name="T22" fmla="*/ 174 w 278"/>
                <a:gd name="T23" fmla="*/ 282 h 320"/>
                <a:gd name="T24" fmla="*/ 192 w 278"/>
                <a:gd name="T25" fmla="*/ 300 h 320"/>
                <a:gd name="T26" fmla="*/ 208 w 278"/>
                <a:gd name="T27" fmla="*/ 312 h 320"/>
                <a:gd name="T28" fmla="*/ 222 w 278"/>
                <a:gd name="T29" fmla="*/ 318 h 320"/>
                <a:gd name="T30" fmla="*/ 216 w 278"/>
                <a:gd name="T31" fmla="*/ 298 h 320"/>
                <a:gd name="T32" fmla="*/ 204 w 278"/>
                <a:gd name="T33" fmla="*/ 286 h 320"/>
                <a:gd name="T34" fmla="*/ 218 w 278"/>
                <a:gd name="T35" fmla="*/ 288 h 320"/>
                <a:gd name="T36" fmla="*/ 238 w 278"/>
                <a:gd name="T37" fmla="*/ 304 h 320"/>
                <a:gd name="T38" fmla="*/ 246 w 278"/>
                <a:gd name="T39" fmla="*/ 302 h 320"/>
                <a:gd name="T40" fmla="*/ 246 w 278"/>
                <a:gd name="T41" fmla="*/ 278 h 320"/>
                <a:gd name="T42" fmla="*/ 230 w 278"/>
                <a:gd name="T43" fmla="*/ 262 h 320"/>
                <a:gd name="T44" fmla="*/ 218 w 278"/>
                <a:gd name="T45" fmla="*/ 252 h 320"/>
                <a:gd name="T46" fmla="*/ 210 w 278"/>
                <a:gd name="T47" fmla="*/ 242 h 320"/>
                <a:gd name="T48" fmla="*/ 206 w 278"/>
                <a:gd name="T49" fmla="*/ 220 h 320"/>
                <a:gd name="T50" fmla="*/ 214 w 278"/>
                <a:gd name="T51" fmla="*/ 208 h 320"/>
                <a:gd name="T52" fmla="*/ 224 w 278"/>
                <a:gd name="T53" fmla="*/ 228 h 320"/>
                <a:gd name="T54" fmla="*/ 232 w 278"/>
                <a:gd name="T55" fmla="*/ 246 h 320"/>
                <a:gd name="T56" fmla="*/ 242 w 278"/>
                <a:gd name="T57" fmla="*/ 248 h 320"/>
                <a:gd name="T58" fmla="*/ 260 w 278"/>
                <a:gd name="T59" fmla="*/ 236 h 320"/>
                <a:gd name="T60" fmla="*/ 274 w 278"/>
                <a:gd name="T61" fmla="*/ 232 h 320"/>
                <a:gd name="T62" fmla="*/ 272 w 278"/>
                <a:gd name="T63" fmla="*/ 220 h 320"/>
                <a:gd name="T64" fmla="*/ 276 w 278"/>
                <a:gd name="T65" fmla="*/ 212 h 320"/>
                <a:gd name="T66" fmla="*/ 270 w 278"/>
                <a:gd name="T67" fmla="*/ 202 h 320"/>
                <a:gd name="T68" fmla="*/ 260 w 278"/>
                <a:gd name="T69" fmla="*/ 200 h 320"/>
                <a:gd name="T70" fmla="*/ 254 w 278"/>
                <a:gd name="T71" fmla="*/ 196 h 320"/>
                <a:gd name="T72" fmla="*/ 216 w 278"/>
                <a:gd name="T73" fmla="*/ 166 h 320"/>
                <a:gd name="T74" fmla="*/ 206 w 278"/>
                <a:gd name="T75" fmla="*/ 168 h 320"/>
                <a:gd name="T76" fmla="*/ 210 w 278"/>
                <a:gd name="T77" fmla="*/ 152 h 320"/>
                <a:gd name="T78" fmla="*/ 222 w 278"/>
                <a:gd name="T79" fmla="*/ 140 h 320"/>
                <a:gd name="T80" fmla="*/ 218 w 278"/>
                <a:gd name="T81" fmla="*/ 126 h 320"/>
                <a:gd name="T82" fmla="*/ 208 w 278"/>
                <a:gd name="T83" fmla="*/ 116 h 320"/>
                <a:gd name="T84" fmla="*/ 196 w 278"/>
                <a:gd name="T85" fmla="*/ 96 h 320"/>
                <a:gd name="T86" fmla="*/ 186 w 278"/>
                <a:gd name="T87" fmla="*/ 94 h 320"/>
                <a:gd name="T88" fmla="*/ 176 w 278"/>
                <a:gd name="T89" fmla="*/ 94 h 320"/>
                <a:gd name="T90" fmla="*/ 180 w 278"/>
                <a:gd name="T91" fmla="*/ 82 h 320"/>
                <a:gd name="T92" fmla="*/ 168 w 278"/>
                <a:gd name="T93" fmla="*/ 78 h 320"/>
                <a:gd name="T94" fmla="*/ 150 w 278"/>
                <a:gd name="T95" fmla="*/ 58 h 320"/>
                <a:gd name="T96" fmla="*/ 108 w 278"/>
                <a:gd name="T97" fmla="*/ 48 h 320"/>
                <a:gd name="T98" fmla="*/ 78 w 278"/>
                <a:gd name="T99" fmla="*/ 44 h 320"/>
                <a:gd name="T100" fmla="*/ 84 w 278"/>
                <a:gd name="T101" fmla="*/ 24 h 320"/>
                <a:gd name="T102" fmla="*/ 80 w 278"/>
                <a:gd name="T103" fmla="*/ 4 h 320"/>
                <a:gd name="T104" fmla="*/ 60 w 278"/>
                <a:gd name="T105" fmla="*/ 16 h 320"/>
                <a:gd name="T106" fmla="*/ 72 w 278"/>
                <a:gd name="T107" fmla="*/ 78 h 320"/>
                <a:gd name="T108" fmla="*/ 72 w 278"/>
                <a:gd name="T109" fmla="*/ 92 h 320"/>
                <a:gd name="T110" fmla="*/ 44 w 278"/>
                <a:gd name="T111" fmla="*/ 38 h 320"/>
                <a:gd name="T112" fmla="*/ 40 w 278"/>
                <a:gd name="T113" fmla="*/ 0 h 320"/>
                <a:gd name="T114" fmla="*/ 2 w 278"/>
                <a:gd name="T115" fmla="*/ 56 h 320"/>
                <a:gd name="T116" fmla="*/ 4 w 278"/>
                <a:gd name="T117" fmla="*/ 68 h 320"/>
                <a:gd name="T118" fmla="*/ 22 w 278"/>
                <a:gd name="T119" fmla="*/ 108 h 320"/>
                <a:gd name="T120" fmla="*/ 36 w 278"/>
                <a:gd name="T121" fmla="*/ 11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78" h="320">
                  <a:moveTo>
                    <a:pt x="80" y="124"/>
                  </a:moveTo>
                  <a:lnTo>
                    <a:pt x="92" y="126"/>
                  </a:lnTo>
                  <a:lnTo>
                    <a:pt x="92" y="124"/>
                  </a:lnTo>
                  <a:lnTo>
                    <a:pt x="92" y="124"/>
                  </a:lnTo>
                  <a:lnTo>
                    <a:pt x="92" y="122"/>
                  </a:lnTo>
                  <a:lnTo>
                    <a:pt x="94" y="122"/>
                  </a:lnTo>
                  <a:lnTo>
                    <a:pt x="94" y="122"/>
                  </a:lnTo>
                  <a:lnTo>
                    <a:pt x="98" y="124"/>
                  </a:lnTo>
                  <a:lnTo>
                    <a:pt x="98" y="124"/>
                  </a:lnTo>
                  <a:lnTo>
                    <a:pt x="102" y="126"/>
                  </a:lnTo>
                  <a:lnTo>
                    <a:pt x="106" y="128"/>
                  </a:lnTo>
                  <a:lnTo>
                    <a:pt x="110" y="128"/>
                  </a:lnTo>
                  <a:lnTo>
                    <a:pt x="116" y="130"/>
                  </a:lnTo>
                  <a:lnTo>
                    <a:pt x="134" y="138"/>
                  </a:lnTo>
                  <a:lnTo>
                    <a:pt x="136" y="140"/>
                  </a:lnTo>
                  <a:lnTo>
                    <a:pt x="136" y="140"/>
                  </a:lnTo>
                  <a:lnTo>
                    <a:pt x="138" y="142"/>
                  </a:lnTo>
                  <a:lnTo>
                    <a:pt x="138" y="144"/>
                  </a:lnTo>
                  <a:lnTo>
                    <a:pt x="138" y="146"/>
                  </a:lnTo>
                  <a:lnTo>
                    <a:pt x="136" y="150"/>
                  </a:lnTo>
                  <a:lnTo>
                    <a:pt x="136" y="148"/>
                  </a:lnTo>
                  <a:lnTo>
                    <a:pt x="138" y="148"/>
                  </a:lnTo>
                  <a:lnTo>
                    <a:pt x="142" y="148"/>
                  </a:lnTo>
                  <a:lnTo>
                    <a:pt x="146" y="148"/>
                  </a:lnTo>
                  <a:lnTo>
                    <a:pt x="148" y="150"/>
                  </a:lnTo>
                  <a:lnTo>
                    <a:pt x="152" y="152"/>
                  </a:lnTo>
                  <a:lnTo>
                    <a:pt x="152" y="156"/>
                  </a:lnTo>
                  <a:lnTo>
                    <a:pt x="154" y="160"/>
                  </a:lnTo>
                  <a:lnTo>
                    <a:pt x="156" y="170"/>
                  </a:lnTo>
                  <a:lnTo>
                    <a:pt x="156" y="182"/>
                  </a:lnTo>
                  <a:lnTo>
                    <a:pt x="156" y="196"/>
                  </a:lnTo>
                  <a:lnTo>
                    <a:pt x="150" y="210"/>
                  </a:lnTo>
                  <a:lnTo>
                    <a:pt x="150" y="210"/>
                  </a:lnTo>
                  <a:lnTo>
                    <a:pt x="150" y="214"/>
                  </a:lnTo>
                  <a:lnTo>
                    <a:pt x="150" y="218"/>
                  </a:lnTo>
                  <a:lnTo>
                    <a:pt x="148" y="224"/>
                  </a:lnTo>
                  <a:lnTo>
                    <a:pt x="146" y="230"/>
                  </a:lnTo>
                  <a:lnTo>
                    <a:pt x="140" y="234"/>
                  </a:lnTo>
                  <a:lnTo>
                    <a:pt x="140" y="236"/>
                  </a:lnTo>
                  <a:lnTo>
                    <a:pt x="138" y="236"/>
                  </a:lnTo>
                  <a:lnTo>
                    <a:pt x="136" y="238"/>
                  </a:lnTo>
                  <a:lnTo>
                    <a:pt x="132" y="238"/>
                  </a:lnTo>
                  <a:lnTo>
                    <a:pt x="128" y="238"/>
                  </a:lnTo>
                  <a:lnTo>
                    <a:pt x="126" y="238"/>
                  </a:lnTo>
                  <a:lnTo>
                    <a:pt x="124" y="238"/>
                  </a:lnTo>
                  <a:lnTo>
                    <a:pt x="124" y="236"/>
                  </a:lnTo>
                  <a:lnTo>
                    <a:pt x="120" y="236"/>
                  </a:lnTo>
                  <a:lnTo>
                    <a:pt x="118" y="238"/>
                  </a:lnTo>
                  <a:lnTo>
                    <a:pt x="116" y="240"/>
                  </a:lnTo>
                  <a:lnTo>
                    <a:pt x="112" y="244"/>
                  </a:lnTo>
                  <a:lnTo>
                    <a:pt x="110" y="250"/>
                  </a:lnTo>
                  <a:lnTo>
                    <a:pt x="110" y="250"/>
                  </a:lnTo>
                  <a:lnTo>
                    <a:pt x="110" y="252"/>
                  </a:lnTo>
                  <a:lnTo>
                    <a:pt x="110" y="254"/>
                  </a:lnTo>
                  <a:lnTo>
                    <a:pt x="112" y="256"/>
                  </a:lnTo>
                  <a:lnTo>
                    <a:pt x="114" y="260"/>
                  </a:lnTo>
                  <a:lnTo>
                    <a:pt x="116" y="262"/>
                  </a:lnTo>
                  <a:lnTo>
                    <a:pt x="122" y="264"/>
                  </a:lnTo>
                  <a:lnTo>
                    <a:pt x="126" y="266"/>
                  </a:lnTo>
                  <a:lnTo>
                    <a:pt x="134" y="266"/>
                  </a:lnTo>
                  <a:lnTo>
                    <a:pt x="136" y="266"/>
                  </a:lnTo>
                  <a:lnTo>
                    <a:pt x="138" y="264"/>
                  </a:lnTo>
                  <a:lnTo>
                    <a:pt x="140" y="262"/>
                  </a:lnTo>
                  <a:lnTo>
                    <a:pt x="144" y="262"/>
                  </a:lnTo>
                  <a:lnTo>
                    <a:pt x="146" y="260"/>
                  </a:lnTo>
                  <a:lnTo>
                    <a:pt x="146" y="258"/>
                  </a:lnTo>
                  <a:lnTo>
                    <a:pt x="144" y="256"/>
                  </a:lnTo>
                  <a:lnTo>
                    <a:pt x="162" y="274"/>
                  </a:lnTo>
                  <a:lnTo>
                    <a:pt x="174" y="276"/>
                  </a:lnTo>
                  <a:lnTo>
                    <a:pt x="174" y="276"/>
                  </a:lnTo>
                  <a:lnTo>
                    <a:pt x="174" y="278"/>
                  </a:lnTo>
                  <a:lnTo>
                    <a:pt x="174" y="282"/>
                  </a:lnTo>
                  <a:lnTo>
                    <a:pt x="174" y="284"/>
                  </a:lnTo>
                  <a:lnTo>
                    <a:pt x="176" y="288"/>
                  </a:lnTo>
                  <a:lnTo>
                    <a:pt x="180" y="292"/>
                  </a:lnTo>
                  <a:lnTo>
                    <a:pt x="184" y="296"/>
                  </a:lnTo>
                  <a:lnTo>
                    <a:pt x="192" y="298"/>
                  </a:lnTo>
                  <a:lnTo>
                    <a:pt x="192" y="300"/>
                  </a:lnTo>
                  <a:lnTo>
                    <a:pt x="196" y="300"/>
                  </a:lnTo>
                  <a:lnTo>
                    <a:pt x="200" y="302"/>
                  </a:lnTo>
                  <a:lnTo>
                    <a:pt x="202" y="306"/>
                  </a:lnTo>
                  <a:lnTo>
                    <a:pt x="206" y="310"/>
                  </a:lnTo>
                  <a:lnTo>
                    <a:pt x="206" y="312"/>
                  </a:lnTo>
                  <a:lnTo>
                    <a:pt x="208" y="312"/>
                  </a:lnTo>
                  <a:lnTo>
                    <a:pt x="210" y="314"/>
                  </a:lnTo>
                  <a:lnTo>
                    <a:pt x="212" y="316"/>
                  </a:lnTo>
                  <a:lnTo>
                    <a:pt x="214" y="318"/>
                  </a:lnTo>
                  <a:lnTo>
                    <a:pt x="218" y="320"/>
                  </a:lnTo>
                  <a:lnTo>
                    <a:pt x="220" y="320"/>
                  </a:lnTo>
                  <a:lnTo>
                    <a:pt x="222" y="318"/>
                  </a:lnTo>
                  <a:lnTo>
                    <a:pt x="222" y="316"/>
                  </a:lnTo>
                  <a:lnTo>
                    <a:pt x="222" y="310"/>
                  </a:lnTo>
                  <a:lnTo>
                    <a:pt x="222" y="310"/>
                  </a:lnTo>
                  <a:lnTo>
                    <a:pt x="220" y="306"/>
                  </a:lnTo>
                  <a:lnTo>
                    <a:pt x="218" y="302"/>
                  </a:lnTo>
                  <a:lnTo>
                    <a:pt x="216" y="298"/>
                  </a:lnTo>
                  <a:lnTo>
                    <a:pt x="212" y="294"/>
                  </a:lnTo>
                  <a:lnTo>
                    <a:pt x="210" y="290"/>
                  </a:lnTo>
                  <a:lnTo>
                    <a:pt x="206" y="290"/>
                  </a:lnTo>
                  <a:lnTo>
                    <a:pt x="206" y="288"/>
                  </a:lnTo>
                  <a:lnTo>
                    <a:pt x="206" y="288"/>
                  </a:lnTo>
                  <a:lnTo>
                    <a:pt x="204" y="286"/>
                  </a:lnTo>
                  <a:lnTo>
                    <a:pt x="204" y="286"/>
                  </a:lnTo>
                  <a:lnTo>
                    <a:pt x="206" y="284"/>
                  </a:lnTo>
                  <a:lnTo>
                    <a:pt x="208" y="284"/>
                  </a:lnTo>
                  <a:lnTo>
                    <a:pt x="210" y="284"/>
                  </a:lnTo>
                  <a:lnTo>
                    <a:pt x="214" y="286"/>
                  </a:lnTo>
                  <a:lnTo>
                    <a:pt x="218" y="288"/>
                  </a:lnTo>
                  <a:lnTo>
                    <a:pt x="222" y="290"/>
                  </a:lnTo>
                  <a:lnTo>
                    <a:pt x="228" y="292"/>
                  </a:lnTo>
                  <a:lnTo>
                    <a:pt x="232" y="296"/>
                  </a:lnTo>
                  <a:lnTo>
                    <a:pt x="236" y="300"/>
                  </a:lnTo>
                  <a:lnTo>
                    <a:pt x="238" y="304"/>
                  </a:lnTo>
                  <a:lnTo>
                    <a:pt x="238" y="304"/>
                  </a:lnTo>
                  <a:lnTo>
                    <a:pt x="240" y="306"/>
                  </a:lnTo>
                  <a:lnTo>
                    <a:pt x="240" y="308"/>
                  </a:lnTo>
                  <a:lnTo>
                    <a:pt x="242" y="308"/>
                  </a:lnTo>
                  <a:lnTo>
                    <a:pt x="244" y="306"/>
                  </a:lnTo>
                  <a:lnTo>
                    <a:pt x="246" y="304"/>
                  </a:lnTo>
                  <a:lnTo>
                    <a:pt x="246" y="302"/>
                  </a:lnTo>
                  <a:lnTo>
                    <a:pt x="248" y="300"/>
                  </a:lnTo>
                  <a:lnTo>
                    <a:pt x="248" y="296"/>
                  </a:lnTo>
                  <a:lnTo>
                    <a:pt x="250" y="290"/>
                  </a:lnTo>
                  <a:lnTo>
                    <a:pt x="250" y="286"/>
                  </a:lnTo>
                  <a:lnTo>
                    <a:pt x="248" y="282"/>
                  </a:lnTo>
                  <a:lnTo>
                    <a:pt x="246" y="278"/>
                  </a:lnTo>
                  <a:lnTo>
                    <a:pt x="244" y="276"/>
                  </a:lnTo>
                  <a:lnTo>
                    <a:pt x="242" y="274"/>
                  </a:lnTo>
                  <a:lnTo>
                    <a:pt x="240" y="272"/>
                  </a:lnTo>
                  <a:lnTo>
                    <a:pt x="236" y="268"/>
                  </a:lnTo>
                  <a:lnTo>
                    <a:pt x="232" y="264"/>
                  </a:lnTo>
                  <a:lnTo>
                    <a:pt x="230" y="262"/>
                  </a:lnTo>
                  <a:lnTo>
                    <a:pt x="226" y="260"/>
                  </a:lnTo>
                  <a:lnTo>
                    <a:pt x="224" y="258"/>
                  </a:lnTo>
                  <a:lnTo>
                    <a:pt x="224" y="258"/>
                  </a:lnTo>
                  <a:lnTo>
                    <a:pt x="222" y="258"/>
                  </a:lnTo>
                  <a:lnTo>
                    <a:pt x="220" y="256"/>
                  </a:lnTo>
                  <a:lnTo>
                    <a:pt x="218" y="252"/>
                  </a:lnTo>
                  <a:lnTo>
                    <a:pt x="218" y="250"/>
                  </a:lnTo>
                  <a:lnTo>
                    <a:pt x="218" y="250"/>
                  </a:lnTo>
                  <a:lnTo>
                    <a:pt x="216" y="250"/>
                  </a:lnTo>
                  <a:lnTo>
                    <a:pt x="214" y="248"/>
                  </a:lnTo>
                  <a:lnTo>
                    <a:pt x="212" y="246"/>
                  </a:lnTo>
                  <a:lnTo>
                    <a:pt x="210" y="242"/>
                  </a:lnTo>
                  <a:lnTo>
                    <a:pt x="208" y="238"/>
                  </a:lnTo>
                  <a:lnTo>
                    <a:pt x="208" y="230"/>
                  </a:lnTo>
                  <a:lnTo>
                    <a:pt x="208" y="230"/>
                  </a:lnTo>
                  <a:lnTo>
                    <a:pt x="206" y="226"/>
                  </a:lnTo>
                  <a:lnTo>
                    <a:pt x="206" y="224"/>
                  </a:lnTo>
                  <a:lnTo>
                    <a:pt x="206" y="220"/>
                  </a:lnTo>
                  <a:lnTo>
                    <a:pt x="206" y="216"/>
                  </a:lnTo>
                  <a:lnTo>
                    <a:pt x="208" y="212"/>
                  </a:lnTo>
                  <a:lnTo>
                    <a:pt x="210" y="208"/>
                  </a:lnTo>
                  <a:lnTo>
                    <a:pt x="212" y="208"/>
                  </a:lnTo>
                  <a:lnTo>
                    <a:pt x="214" y="208"/>
                  </a:lnTo>
                  <a:lnTo>
                    <a:pt x="214" y="208"/>
                  </a:lnTo>
                  <a:lnTo>
                    <a:pt x="216" y="210"/>
                  </a:lnTo>
                  <a:lnTo>
                    <a:pt x="220" y="212"/>
                  </a:lnTo>
                  <a:lnTo>
                    <a:pt x="222" y="216"/>
                  </a:lnTo>
                  <a:lnTo>
                    <a:pt x="222" y="220"/>
                  </a:lnTo>
                  <a:lnTo>
                    <a:pt x="224" y="226"/>
                  </a:lnTo>
                  <a:lnTo>
                    <a:pt x="224" y="228"/>
                  </a:lnTo>
                  <a:lnTo>
                    <a:pt x="226" y="230"/>
                  </a:lnTo>
                  <a:lnTo>
                    <a:pt x="228" y="234"/>
                  </a:lnTo>
                  <a:lnTo>
                    <a:pt x="230" y="240"/>
                  </a:lnTo>
                  <a:lnTo>
                    <a:pt x="230" y="244"/>
                  </a:lnTo>
                  <a:lnTo>
                    <a:pt x="232" y="246"/>
                  </a:lnTo>
                  <a:lnTo>
                    <a:pt x="232" y="246"/>
                  </a:lnTo>
                  <a:lnTo>
                    <a:pt x="232" y="248"/>
                  </a:lnTo>
                  <a:lnTo>
                    <a:pt x="232" y="248"/>
                  </a:lnTo>
                  <a:lnTo>
                    <a:pt x="234" y="250"/>
                  </a:lnTo>
                  <a:lnTo>
                    <a:pt x="236" y="250"/>
                  </a:lnTo>
                  <a:lnTo>
                    <a:pt x="238" y="250"/>
                  </a:lnTo>
                  <a:lnTo>
                    <a:pt x="242" y="248"/>
                  </a:lnTo>
                  <a:lnTo>
                    <a:pt x="246" y="244"/>
                  </a:lnTo>
                  <a:lnTo>
                    <a:pt x="248" y="244"/>
                  </a:lnTo>
                  <a:lnTo>
                    <a:pt x="250" y="242"/>
                  </a:lnTo>
                  <a:lnTo>
                    <a:pt x="252" y="240"/>
                  </a:lnTo>
                  <a:lnTo>
                    <a:pt x="256" y="238"/>
                  </a:lnTo>
                  <a:lnTo>
                    <a:pt x="260" y="236"/>
                  </a:lnTo>
                  <a:lnTo>
                    <a:pt x="264" y="234"/>
                  </a:lnTo>
                  <a:lnTo>
                    <a:pt x="266" y="234"/>
                  </a:lnTo>
                  <a:lnTo>
                    <a:pt x="268" y="234"/>
                  </a:lnTo>
                  <a:lnTo>
                    <a:pt x="270" y="234"/>
                  </a:lnTo>
                  <a:lnTo>
                    <a:pt x="272" y="234"/>
                  </a:lnTo>
                  <a:lnTo>
                    <a:pt x="274" y="232"/>
                  </a:lnTo>
                  <a:lnTo>
                    <a:pt x="276" y="230"/>
                  </a:lnTo>
                  <a:lnTo>
                    <a:pt x="278" y="228"/>
                  </a:lnTo>
                  <a:lnTo>
                    <a:pt x="276" y="224"/>
                  </a:lnTo>
                  <a:lnTo>
                    <a:pt x="274" y="220"/>
                  </a:lnTo>
                  <a:lnTo>
                    <a:pt x="274" y="220"/>
                  </a:lnTo>
                  <a:lnTo>
                    <a:pt x="272" y="220"/>
                  </a:lnTo>
                  <a:lnTo>
                    <a:pt x="270" y="220"/>
                  </a:lnTo>
                  <a:lnTo>
                    <a:pt x="268" y="218"/>
                  </a:lnTo>
                  <a:lnTo>
                    <a:pt x="266" y="218"/>
                  </a:lnTo>
                  <a:lnTo>
                    <a:pt x="266" y="214"/>
                  </a:lnTo>
                  <a:lnTo>
                    <a:pt x="276" y="212"/>
                  </a:lnTo>
                  <a:lnTo>
                    <a:pt x="276" y="212"/>
                  </a:lnTo>
                  <a:lnTo>
                    <a:pt x="276" y="210"/>
                  </a:lnTo>
                  <a:lnTo>
                    <a:pt x="276" y="208"/>
                  </a:lnTo>
                  <a:lnTo>
                    <a:pt x="274" y="206"/>
                  </a:lnTo>
                  <a:lnTo>
                    <a:pt x="272" y="204"/>
                  </a:lnTo>
                  <a:lnTo>
                    <a:pt x="272" y="204"/>
                  </a:lnTo>
                  <a:lnTo>
                    <a:pt x="270" y="202"/>
                  </a:lnTo>
                  <a:lnTo>
                    <a:pt x="270" y="200"/>
                  </a:lnTo>
                  <a:lnTo>
                    <a:pt x="268" y="198"/>
                  </a:lnTo>
                  <a:lnTo>
                    <a:pt x="266" y="198"/>
                  </a:lnTo>
                  <a:lnTo>
                    <a:pt x="262" y="198"/>
                  </a:lnTo>
                  <a:lnTo>
                    <a:pt x="262" y="200"/>
                  </a:lnTo>
                  <a:lnTo>
                    <a:pt x="260" y="200"/>
                  </a:lnTo>
                  <a:lnTo>
                    <a:pt x="258" y="200"/>
                  </a:lnTo>
                  <a:lnTo>
                    <a:pt x="256" y="202"/>
                  </a:lnTo>
                  <a:lnTo>
                    <a:pt x="254" y="202"/>
                  </a:lnTo>
                  <a:lnTo>
                    <a:pt x="254" y="200"/>
                  </a:lnTo>
                  <a:lnTo>
                    <a:pt x="254" y="198"/>
                  </a:lnTo>
                  <a:lnTo>
                    <a:pt x="254" y="196"/>
                  </a:lnTo>
                  <a:lnTo>
                    <a:pt x="252" y="194"/>
                  </a:lnTo>
                  <a:lnTo>
                    <a:pt x="252" y="190"/>
                  </a:lnTo>
                  <a:lnTo>
                    <a:pt x="248" y="186"/>
                  </a:lnTo>
                  <a:lnTo>
                    <a:pt x="244" y="182"/>
                  </a:lnTo>
                  <a:lnTo>
                    <a:pt x="228" y="176"/>
                  </a:lnTo>
                  <a:lnTo>
                    <a:pt x="216" y="166"/>
                  </a:lnTo>
                  <a:lnTo>
                    <a:pt x="216" y="166"/>
                  </a:lnTo>
                  <a:lnTo>
                    <a:pt x="214" y="166"/>
                  </a:lnTo>
                  <a:lnTo>
                    <a:pt x="212" y="168"/>
                  </a:lnTo>
                  <a:lnTo>
                    <a:pt x="210" y="168"/>
                  </a:lnTo>
                  <a:lnTo>
                    <a:pt x="208" y="168"/>
                  </a:lnTo>
                  <a:lnTo>
                    <a:pt x="206" y="168"/>
                  </a:lnTo>
                  <a:lnTo>
                    <a:pt x="206" y="166"/>
                  </a:lnTo>
                  <a:lnTo>
                    <a:pt x="206" y="162"/>
                  </a:lnTo>
                  <a:lnTo>
                    <a:pt x="206" y="162"/>
                  </a:lnTo>
                  <a:lnTo>
                    <a:pt x="208" y="158"/>
                  </a:lnTo>
                  <a:lnTo>
                    <a:pt x="208" y="156"/>
                  </a:lnTo>
                  <a:lnTo>
                    <a:pt x="210" y="152"/>
                  </a:lnTo>
                  <a:lnTo>
                    <a:pt x="208" y="150"/>
                  </a:lnTo>
                  <a:lnTo>
                    <a:pt x="218" y="148"/>
                  </a:lnTo>
                  <a:lnTo>
                    <a:pt x="220" y="148"/>
                  </a:lnTo>
                  <a:lnTo>
                    <a:pt x="220" y="146"/>
                  </a:lnTo>
                  <a:lnTo>
                    <a:pt x="222" y="144"/>
                  </a:lnTo>
                  <a:lnTo>
                    <a:pt x="222" y="140"/>
                  </a:lnTo>
                  <a:lnTo>
                    <a:pt x="218" y="136"/>
                  </a:lnTo>
                  <a:lnTo>
                    <a:pt x="218" y="136"/>
                  </a:lnTo>
                  <a:lnTo>
                    <a:pt x="218" y="132"/>
                  </a:lnTo>
                  <a:lnTo>
                    <a:pt x="216" y="130"/>
                  </a:lnTo>
                  <a:lnTo>
                    <a:pt x="218" y="126"/>
                  </a:lnTo>
                  <a:lnTo>
                    <a:pt x="218" y="126"/>
                  </a:lnTo>
                  <a:lnTo>
                    <a:pt x="220" y="124"/>
                  </a:lnTo>
                  <a:lnTo>
                    <a:pt x="220" y="122"/>
                  </a:lnTo>
                  <a:lnTo>
                    <a:pt x="218" y="120"/>
                  </a:lnTo>
                  <a:lnTo>
                    <a:pt x="218" y="118"/>
                  </a:lnTo>
                  <a:lnTo>
                    <a:pt x="214" y="116"/>
                  </a:lnTo>
                  <a:lnTo>
                    <a:pt x="208" y="116"/>
                  </a:lnTo>
                  <a:lnTo>
                    <a:pt x="208" y="104"/>
                  </a:lnTo>
                  <a:lnTo>
                    <a:pt x="206" y="104"/>
                  </a:lnTo>
                  <a:lnTo>
                    <a:pt x="204" y="102"/>
                  </a:lnTo>
                  <a:lnTo>
                    <a:pt x="200" y="102"/>
                  </a:lnTo>
                  <a:lnTo>
                    <a:pt x="196" y="98"/>
                  </a:lnTo>
                  <a:lnTo>
                    <a:pt x="196" y="96"/>
                  </a:lnTo>
                  <a:lnTo>
                    <a:pt x="196" y="96"/>
                  </a:lnTo>
                  <a:lnTo>
                    <a:pt x="194" y="94"/>
                  </a:lnTo>
                  <a:lnTo>
                    <a:pt x="192" y="92"/>
                  </a:lnTo>
                  <a:lnTo>
                    <a:pt x="190" y="92"/>
                  </a:lnTo>
                  <a:lnTo>
                    <a:pt x="186" y="94"/>
                  </a:lnTo>
                  <a:lnTo>
                    <a:pt x="186" y="94"/>
                  </a:lnTo>
                  <a:lnTo>
                    <a:pt x="184" y="94"/>
                  </a:lnTo>
                  <a:lnTo>
                    <a:pt x="182" y="96"/>
                  </a:lnTo>
                  <a:lnTo>
                    <a:pt x="180" y="96"/>
                  </a:lnTo>
                  <a:lnTo>
                    <a:pt x="178" y="96"/>
                  </a:lnTo>
                  <a:lnTo>
                    <a:pt x="176" y="96"/>
                  </a:lnTo>
                  <a:lnTo>
                    <a:pt x="176" y="94"/>
                  </a:lnTo>
                  <a:lnTo>
                    <a:pt x="178" y="90"/>
                  </a:lnTo>
                  <a:lnTo>
                    <a:pt x="178" y="90"/>
                  </a:lnTo>
                  <a:lnTo>
                    <a:pt x="178" y="88"/>
                  </a:lnTo>
                  <a:lnTo>
                    <a:pt x="180" y="86"/>
                  </a:lnTo>
                  <a:lnTo>
                    <a:pt x="180" y="84"/>
                  </a:lnTo>
                  <a:lnTo>
                    <a:pt x="180" y="82"/>
                  </a:lnTo>
                  <a:lnTo>
                    <a:pt x="178" y="78"/>
                  </a:lnTo>
                  <a:lnTo>
                    <a:pt x="176" y="78"/>
                  </a:lnTo>
                  <a:lnTo>
                    <a:pt x="172" y="76"/>
                  </a:lnTo>
                  <a:lnTo>
                    <a:pt x="172" y="76"/>
                  </a:lnTo>
                  <a:lnTo>
                    <a:pt x="170" y="78"/>
                  </a:lnTo>
                  <a:lnTo>
                    <a:pt x="168" y="78"/>
                  </a:lnTo>
                  <a:lnTo>
                    <a:pt x="166" y="78"/>
                  </a:lnTo>
                  <a:lnTo>
                    <a:pt x="164" y="76"/>
                  </a:lnTo>
                  <a:lnTo>
                    <a:pt x="160" y="74"/>
                  </a:lnTo>
                  <a:lnTo>
                    <a:pt x="156" y="70"/>
                  </a:lnTo>
                  <a:lnTo>
                    <a:pt x="152" y="62"/>
                  </a:lnTo>
                  <a:lnTo>
                    <a:pt x="150" y="58"/>
                  </a:lnTo>
                  <a:lnTo>
                    <a:pt x="144" y="54"/>
                  </a:lnTo>
                  <a:lnTo>
                    <a:pt x="132" y="48"/>
                  </a:lnTo>
                  <a:lnTo>
                    <a:pt x="114" y="46"/>
                  </a:lnTo>
                  <a:lnTo>
                    <a:pt x="114" y="46"/>
                  </a:lnTo>
                  <a:lnTo>
                    <a:pt x="112" y="46"/>
                  </a:lnTo>
                  <a:lnTo>
                    <a:pt x="108" y="48"/>
                  </a:lnTo>
                  <a:lnTo>
                    <a:pt x="106" y="48"/>
                  </a:lnTo>
                  <a:lnTo>
                    <a:pt x="102" y="48"/>
                  </a:lnTo>
                  <a:lnTo>
                    <a:pt x="98" y="48"/>
                  </a:lnTo>
                  <a:lnTo>
                    <a:pt x="96" y="44"/>
                  </a:lnTo>
                  <a:lnTo>
                    <a:pt x="94" y="38"/>
                  </a:lnTo>
                  <a:lnTo>
                    <a:pt x="78" y="44"/>
                  </a:lnTo>
                  <a:lnTo>
                    <a:pt x="78" y="42"/>
                  </a:lnTo>
                  <a:lnTo>
                    <a:pt x="80" y="40"/>
                  </a:lnTo>
                  <a:lnTo>
                    <a:pt x="82" y="34"/>
                  </a:lnTo>
                  <a:lnTo>
                    <a:pt x="82" y="28"/>
                  </a:lnTo>
                  <a:lnTo>
                    <a:pt x="82" y="26"/>
                  </a:lnTo>
                  <a:lnTo>
                    <a:pt x="84" y="24"/>
                  </a:lnTo>
                  <a:lnTo>
                    <a:pt x="84" y="20"/>
                  </a:lnTo>
                  <a:lnTo>
                    <a:pt x="84" y="16"/>
                  </a:lnTo>
                  <a:lnTo>
                    <a:pt x="86" y="12"/>
                  </a:lnTo>
                  <a:lnTo>
                    <a:pt x="84" y="8"/>
                  </a:lnTo>
                  <a:lnTo>
                    <a:pt x="82" y="6"/>
                  </a:lnTo>
                  <a:lnTo>
                    <a:pt x="80" y="4"/>
                  </a:lnTo>
                  <a:lnTo>
                    <a:pt x="78" y="4"/>
                  </a:lnTo>
                  <a:lnTo>
                    <a:pt x="76" y="4"/>
                  </a:lnTo>
                  <a:lnTo>
                    <a:pt x="72" y="6"/>
                  </a:lnTo>
                  <a:lnTo>
                    <a:pt x="68" y="8"/>
                  </a:lnTo>
                  <a:lnTo>
                    <a:pt x="64" y="12"/>
                  </a:lnTo>
                  <a:lnTo>
                    <a:pt x="60" y="16"/>
                  </a:lnTo>
                  <a:lnTo>
                    <a:pt x="56" y="24"/>
                  </a:lnTo>
                  <a:lnTo>
                    <a:pt x="56" y="28"/>
                  </a:lnTo>
                  <a:lnTo>
                    <a:pt x="54" y="36"/>
                  </a:lnTo>
                  <a:lnTo>
                    <a:pt x="54" y="46"/>
                  </a:lnTo>
                  <a:lnTo>
                    <a:pt x="56" y="58"/>
                  </a:lnTo>
                  <a:lnTo>
                    <a:pt x="72" y="78"/>
                  </a:lnTo>
                  <a:lnTo>
                    <a:pt x="72" y="78"/>
                  </a:lnTo>
                  <a:lnTo>
                    <a:pt x="72" y="80"/>
                  </a:lnTo>
                  <a:lnTo>
                    <a:pt x="72" y="84"/>
                  </a:lnTo>
                  <a:lnTo>
                    <a:pt x="72" y="86"/>
                  </a:lnTo>
                  <a:lnTo>
                    <a:pt x="72" y="90"/>
                  </a:lnTo>
                  <a:lnTo>
                    <a:pt x="72" y="92"/>
                  </a:lnTo>
                  <a:lnTo>
                    <a:pt x="70" y="92"/>
                  </a:lnTo>
                  <a:lnTo>
                    <a:pt x="68" y="90"/>
                  </a:lnTo>
                  <a:lnTo>
                    <a:pt x="64" y="86"/>
                  </a:lnTo>
                  <a:lnTo>
                    <a:pt x="56" y="76"/>
                  </a:lnTo>
                  <a:lnTo>
                    <a:pt x="48" y="60"/>
                  </a:lnTo>
                  <a:lnTo>
                    <a:pt x="44" y="38"/>
                  </a:lnTo>
                  <a:lnTo>
                    <a:pt x="44" y="32"/>
                  </a:lnTo>
                  <a:lnTo>
                    <a:pt x="46" y="20"/>
                  </a:lnTo>
                  <a:lnTo>
                    <a:pt x="52" y="4"/>
                  </a:lnTo>
                  <a:lnTo>
                    <a:pt x="52" y="2"/>
                  </a:lnTo>
                  <a:lnTo>
                    <a:pt x="48" y="0"/>
                  </a:lnTo>
                  <a:lnTo>
                    <a:pt x="40" y="0"/>
                  </a:lnTo>
                  <a:lnTo>
                    <a:pt x="32" y="4"/>
                  </a:lnTo>
                  <a:lnTo>
                    <a:pt x="18" y="14"/>
                  </a:lnTo>
                  <a:lnTo>
                    <a:pt x="16" y="18"/>
                  </a:lnTo>
                  <a:lnTo>
                    <a:pt x="10" y="30"/>
                  </a:lnTo>
                  <a:lnTo>
                    <a:pt x="4" y="42"/>
                  </a:lnTo>
                  <a:lnTo>
                    <a:pt x="2" y="56"/>
                  </a:lnTo>
                  <a:lnTo>
                    <a:pt x="2" y="56"/>
                  </a:lnTo>
                  <a:lnTo>
                    <a:pt x="2" y="58"/>
                  </a:lnTo>
                  <a:lnTo>
                    <a:pt x="0" y="58"/>
                  </a:lnTo>
                  <a:lnTo>
                    <a:pt x="0" y="60"/>
                  </a:lnTo>
                  <a:lnTo>
                    <a:pt x="2" y="64"/>
                  </a:lnTo>
                  <a:lnTo>
                    <a:pt x="4" y="68"/>
                  </a:lnTo>
                  <a:lnTo>
                    <a:pt x="6" y="72"/>
                  </a:lnTo>
                  <a:lnTo>
                    <a:pt x="12" y="80"/>
                  </a:lnTo>
                  <a:lnTo>
                    <a:pt x="18" y="88"/>
                  </a:lnTo>
                  <a:lnTo>
                    <a:pt x="22" y="98"/>
                  </a:lnTo>
                  <a:lnTo>
                    <a:pt x="24" y="104"/>
                  </a:lnTo>
                  <a:lnTo>
                    <a:pt x="22" y="108"/>
                  </a:lnTo>
                  <a:lnTo>
                    <a:pt x="26" y="112"/>
                  </a:lnTo>
                  <a:lnTo>
                    <a:pt x="26" y="112"/>
                  </a:lnTo>
                  <a:lnTo>
                    <a:pt x="28" y="110"/>
                  </a:lnTo>
                  <a:lnTo>
                    <a:pt x="30" y="108"/>
                  </a:lnTo>
                  <a:lnTo>
                    <a:pt x="32" y="108"/>
                  </a:lnTo>
                  <a:lnTo>
                    <a:pt x="36" y="110"/>
                  </a:lnTo>
                  <a:lnTo>
                    <a:pt x="40" y="112"/>
                  </a:lnTo>
                  <a:lnTo>
                    <a:pt x="48" y="118"/>
                  </a:lnTo>
                  <a:lnTo>
                    <a:pt x="62" y="122"/>
                  </a:lnTo>
                  <a:lnTo>
                    <a:pt x="80" y="124"/>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75" name="Freeform 533"/>
            <p:cNvSpPr/>
            <p:nvPr/>
          </p:nvSpPr>
          <p:spPr bwMode="gray">
            <a:xfrm>
              <a:off x="7266909" y="2626411"/>
              <a:ext cx="148112" cy="107309"/>
            </a:xfrm>
            <a:custGeom>
              <a:avLst/>
              <a:gdLst>
                <a:gd name="T0" fmla="*/ 6 w 80"/>
                <a:gd name="T1" fmla="*/ 36 h 58"/>
                <a:gd name="T2" fmla="*/ 0 w 80"/>
                <a:gd name="T3" fmla="*/ 46 h 58"/>
                <a:gd name="T4" fmla="*/ 2 w 80"/>
                <a:gd name="T5" fmla="*/ 46 h 58"/>
                <a:gd name="T6" fmla="*/ 4 w 80"/>
                <a:gd name="T7" fmla="*/ 44 h 58"/>
                <a:gd name="T8" fmla="*/ 6 w 80"/>
                <a:gd name="T9" fmla="*/ 44 h 58"/>
                <a:gd name="T10" fmla="*/ 10 w 80"/>
                <a:gd name="T11" fmla="*/ 44 h 58"/>
                <a:gd name="T12" fmla="*/ 12 w 80"/>
                <a:gd name="T13" fmla="*/ 44 h 58"/>
                <a:gd name="T14" fmla="*/ 14 w 80"/>
                <a:gd name="T15" fmla="*/ 46 h 58"/>
                <a:gd name="T16" fmla="*/ 16 w 80"/>
                <a:gd name="T17" fmla="*/ 48 h 58"/>
                <a:gd name="T18" fmla="*/ 16 w 80"/>
                <a:gd name="T19" fmla="*/ 50 h 58"/>
                <a:gd name="T20" fmla="*/ 16 w 80"/>
                <a:gd name="T21" fmla="*/ 52 h 58"/>
                <a:gd name="T22" fmla="*/ 18 w 80"/>
                <a:gd name="T23" fmla="*/ 54 h 58"/>
                <a:gd name="T24" fmla="*/ 20 w 80"/>
                <a:gd name="T25" fmla="*/ 56 h 58"/>
                <a:gd name="T26" fmla="*/ 22 w 80"/>
                <a:gd name="T27" fmla="*/ 58 h 58"/>
                <a:gd name="T28" fmla="*/ 26 w 80"/>
                <a:gd name="T29" fmla="*/ 58 h 58"/>
                <a:gd name="T30" fmla="*/ 30 w 80"/>
                <a:gd name="T31" fmla="*/ 58 h 58"/>
                <a:gd name="T32" fmla="*/ 34 w 80"/>
                <a:gd name="T33" fmla="*/ 56 h 58"/>
                <a:gd name="T34" fmla="*/ 54 w 80"/>
                <a:gd name="T35" fmla="*/ 44 h 58"/>
                <a:gd name="T36" fmla="*/ 72 w 80"/>
                <a:gd name="T37" fmla="*/ 48 h 58"/>
                <a:gd name="T38" fmla="*/ 80 w 80"/>
                <a:gd name="T39" fmla="*/ 42 h 58"/>
                <a:gd name="T40" fmla="*/ 80 w 80"/>
                <a:gd name="T41" fmla="*/ 40 h 58"/>
                <a:gd name="T42" fmla="*/ 78 w 80"/>
                <a:gd name="T43" fmla="*/ 38 h 58"/>
                <a:gd name="T44" fmla="*/ 74 w 80"/>
                <a:gd name="T45" fmla="*/ 34 h 58"/>
                <a:gd name="T46" fmla="*/ 70 w 80"/>
                <a:gd name="T47" fmla="*/ 30 h 58"/>
                <a:gd name="T48" fmla="*/ 66 w 80"/>
                <a:gd name="T49" fmla="*/ 26 h 58"/>
                <a:gd name="T50" fmla="*/ 60 w 80"/>
                <a:gd name="T51" fmla="*/ 24 h 58"/>
                <a:gd name="T52" fmla="*/ 60 w 80"/>
                <a:gd name="T53" fmla="*/ 24 h 58"/>
                <a:gd name="T54" fmla="*/ 58 w 80"/>
                <a:gd name="T55" fmla="*/ 22 h 58"/>
                <a:gd name="T56" fmla="*/ 54 w 80"/>
                <a:gd name="T57" fmla="*/ 20 h 58"/>
                <a:gd name="T58" fmla="*/ 50 w 80"/>
                <a:gd name="T59" fmla="*/ 16 h 58"/>
                <a:gd name="T60" fmla="*/ 46 w 80"/>
                <a:gd name="T61" fmla="*/ 14 h 58"/>
                <a:gd name="T62" fmla="*/ 42 w 80"/>
                <a:gd name="T63" fmla="*/ 12 h 58"/>
                <a:gd name="T64" fmla="*/ 38 w 80"/>
                <a:gd name="T65" fmla="*/ 10 h 58"/>
                <a:gd name="T66" fmla="*/ 34 w 80"/>
                <a:gd name="T67" fmla="*/ 10 h 58"/>
                <a:gd name="T68" fmla="*/ 32 w 80"/>
                <a:gd name="T69" fmla="*/ 0 h 58"/>
                <a:gd name="T70" fmla="*/ 22 w 80"/>
                <a:gd name="T71" fmla="*/ 14 h 58"/>
                <a:gd name="T72" fmla="*/ 20 w 80"/>
                <a:gd name="T73" fmla="*/ 14 h 58"/>
                <a:gd name="T74" fmla="*/ 18 w 80"/>
                <a:gd name="T75" fmla="*/ 14 h 58"/>
                <a:gd name="T76" fmla="*/ 16 w 80"/>
                <a:gd name="T77" fmla="*/ 16 h 58"/>
                <a:gd name="T78" fmla="*/ 12 w 80"/>
                <a:gd name="T79" fmla="*/ 18 h 58"/>
                <a:gd name="T80" fmla="*/ 10 w 80"/>
                <a:gd name="T81" fmla="*/ 20 h 58"/>
                <a:gd name="T82" fmla="*/ 6 w 80"/>
                <a:gd name="T83" fmla="*/ 24 h 58"/>
                <a:gd name="T84" fmla="*/ 6 w 80"/>
                <a:gd name="T85" fmla="*/ 30 h 58"/>
                <a:gd name="T86" fmla="*/ 6 w 80"/>
                <a:gd name="T87" fmla="*/ 36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0" h="58">
                  <a:moveTo>
                    <a:pt x="6" y="36"/>
                  </a:moveTo>
                  <a:lnTo>
                    <a:pt x="0" y="46"/>
                  </a:lnTo>
                  <a:lnTo>
                    <a:pt x="2" y="46"/>
                  </a:lnTo>
                  <a:lnTo>
                    <a:pt x="4" y="44"/>
                  </a:lnTo>
                  <a:lnTo>
                    <a:pt x="6" y="44"/>
                  </a:lnTo>
                  <a:lnTo>
                    <a:pt x="10" y="44"/>
                  </a:lnTo>
                  <a:lnTo>
                    <a:pt x="12" y="44"/>
                  </a:lnTo>
                  <a:lnTo>
                    <a:pt x="14" y="46"/>
                  </a:lnTo>
                  <a:lnTo>
                    <a:pt x="16" y="48"/>
                  </a:lnTo>
                  <a:lnTo>
                    <a:pt x="16" y="50"/>
                  </a:lnTo>
                  <a:lnTo>
                    <a:pt x="16" y="52"/>
                  </a:lnTo>
                  <a:lnTo>
                    <a:pt x="18" y="54"/>
                  </a:lnTo>
                  <a:lnTo>
                    <a:pt x="20" y="56"/>
                  </a:lnTo>
                  <a:lnTo>
                    <a:pt x="22" y="58"/>
                  </a:lnTo>
                  <a:lnTo>
                    <a:pt x="26" y="58"/>
                  </a:lnTo>
                  <a:lnTo>
                    <a:pt x="30" y="58"/>
                  </a:lnTo>
                  <a:lnTo>
                    <a:pt x="34" y="56"/>
                  </a:lnTo>
                  <a:lnTo>
                    <a:pt x="54" y="44"/>
                  </a:lnTo>
                  <a:lnTo>
                    <a:pt x="72" y="48"/>
                  </a:lnTo>
                  <a:lnTo>
                    <a:pt x="80" y="42"/>
                  </a:lnTo>
                  <a:lnTo>
                    <a:pt x="80" y="40"/>
                  </a:lnTo>
                  <a:lnTo>
                    <a:pt x="78" y="38"/>
                  </a:lnTo>
                  <a:lnTo>
                    <a:pt x="74" y="34"/>
                  </a:lnTo>
                  <a:lnTo>
                    <a:pt x="70" y="30"/>
                  </a:lnTo>
                  <a:lnTo>
                    <a:pt x="66" y="26"/>
                  </a:lnTo>
                  <a:lnTo>
                    <a:pt x="60" y="24"/>
                  </a:lnTo>
                  <a:lnTo>
                    <a:pt x="60" y="24"/>
                  </a:lnTo>
                  <a:lnTo>
                    <a:pt x="58" y="22"/>
                  </a:lnTo>
                  <a:lnTo>
                    <a:pt x="54" y="20"/>
                  </a:lnTo>
                  <a:lnTo>
                    <a:pt x="50" y="16"/>
                  </a:lnTo>
                  <a:lnTo>
                    <a:pt x="46" y="14"/>
                  </a:lnTo>
                  <a:lnTo>
                    <a:pt x="42" y="12"/>
                  </a:lnTo>
                  <a:lnTo>
                    <a:pt x="38" y="10"/>
                  </a:lnTo>
                  <a:lnTo>
                    <a:pt x="34" y="10"/>
                  </a:lnTo>
                  <a:lnTo>
                    <a:pt x="32" y="0"/>
                  </a:lnTo>
                  <a:lnTo>
                    <a:pt x="22" y="14"/>
                  </a:lnTo>
                  <a:lnTo>
                    <a:pt x="20" y="14"/>
                  </a:lnTo>
                  <a:lnTo>
                    <a:pt x="18" y="14"/>
                  </a:lnTo>
                  <a:lnTo>
                    <a:pt x="16" y="16"/>
                  </a:lnTo>
                  <a:lnTo>
                    <a:pt x="12" y="18"/>
                  </a:lnTo>
                  <a:lnTo>
                    <a:pt x="10" y="20"/>
                  </a:lnTo>
                  <a:lnTo>
                    <a:pt x="6" y="24"/>
                  </a:lnTo>
                  <a:lnTo>
                    <a:pt x="6" y="30"/>
                  </a:lnTo>
                  <a:lnTo>
                    <a:pt x="6" y="36"/>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76" name="Freeform 534"/>
            <p:cNvSpPr/>
            <p:nvPr/>
          </p:nvSpPr>
          <p:spPr bwMode="gray">
            <a:xfrm>
              <a:off x="6892927" y="2026963"/>
              <a:ext cx="155517" cy="225718"/>
            </a:xfrm>
            <a:custGeom>
              <a:avLst/>
              <a:gdLst>
                <a:gd name="T0" fmla="*/ 14 w 84"/>
                <a:gd name="T1" fmla="*/ 48 h 122"/>
                <a:gd name="T2" fmla="*/ 10 w 84"/>
                <a:gd name="T3" fmla="*/ 46 h 122"/>
                <a:gd name="T4" fmla="*/ 6 w 84"/>
                <a:gd name="T5" fmla="*/ 46 h 122"/>
                <a:gd name="T6" fmla="*/ 2 w 84"/>
                <a:gd name="T7" fmla="*/ 48 h 122"/>
                <a:gd name="T8" fmla="*/ 0 w 84"/>
                <a:gd name="T9" fmla="*/ 56 h 122"/>
                <a:gd name="T10" fmla="*/ 2 w 84"/>
                <a:gd name="T11" fmla="*/ 64 h 122"/>
                <a:gd name="T12" fmla="*/ 4 w 84"/>
                <a:gd name="T13" fmla="*/ 70 h 122"/>
                <a:gd name="T14" fmla="*/ 10 w 84"/>
                <a:gd name="T15" fmla="*/ 80 h 122"/>
                <a:gd name="T16" fmla="*/ 20 w 84"/>
                <a:gd name="T17" fmla="*/ 86 h 122"/>
                <a:gd name="T18" fmla="*/ 24 w 84"/>
                <a:gd name="T19" fmla="*/ 90 h 122"/>
                <a:gd name="T20" fmla="*/ 32 w 84"/>
                <a:gd name="T21" fmla="*/ 102 h 122"/>
                <a:gd name="T22" fmla="*/ 32 w 84"/>
                <a:gd name="T23" fmla="*/ 106 h 122"/>
                <a:gd name="T24" fmla="*/ 34 w 84"/>
                <a:gd name="T25" fmla="*/ 112 h 122"/>
                <a:gd name="T26" fmla="*/ 40 w 84"/>
                <a:gd name="T27" fmla="*/ 118 h 122"/>
                <a:gd name="T28" fmla="*/ 50 w 84"/>
                <a:gd name="T29" fmla="*/ 122 h 122"/>
                <a:gd name="T30" fmla="*/ 64 w 84"/>
                <a:gd name="T31" fmla="*/ 120 h 122"/>
                <a:gd name="T32" fmla="*/ 68 w 84"/>
                <a:gd name="T33" fmla="*/ 118 h 122"/>
                <a:gd name="T34" fmla="*/ 76 w 84"/>
                <a:gd name="T35" fmla="*/ 114 h 122"/>
                <a:gd name="T36" fmla="*/ 84 w 84"/>
                <a:gd name="T37" fmla="*/ 104 h 122"/>
                <a:gd name="T38" fmla="*/ 84 w 84"/>
                <a:gd name="T39" fmla="*/ 88 h 122"/>
                <a:gd name="T40" fmla="*/ 80 w 84"/>
                <a:gd name="T41" fmla="*/ 68 h 122"/>
                <a:gd name="T42" fmla="*/ 78 w 84"/>
                <a:gd name="T43" fmla="*/ 54 h 122"/>
                <a:gd name="T44" fmla="*/ 74 w 84"/>
                <a:gd name="T45" fmla="*/ 56 h 122"/>
                <a:gd name="T46" fmla="*/ 66 w 84"/>
                <a:gd name="T47" fmla="*/ 56 h 122"/>
                <a:gd name="T48" fmla="*/ 60 w 84"/>
                <a:gd name="T49" fmla="*/ 54 h 122"/>
                <a:gd name="T50" fmla="*/ 60 w 84"/>
                <a:gd name="T51" fmla="*/ 48 h 122"/>
                <a:gd name="T52" fmla="*/ 64 w 84"/>
                <a:gd name="T53" fmla="*/ 42 h 122"/>
                <a:gd name="T54" fmla="*/ 72 w 84"/>
                <a:gd name="T55" fmla="*/ 36 h 122"/>
                <a:gd name="T56" fmla="*/ 76 w 84"/>
                <a:gd name="T57" fmla="*/ 36 h 122"/>
                <a:gd name="T58" fmla="*/ 78 w 84"/>
                <a:gd name="T59" fmla="*/ 30 h 122"/>
                <a:gd name="T60" fmla="*/ 80 w 84"/>
                <a:gd name="T61" fmla="*/ 20 h 122"/>
                <a:gd name="T62" fmla="*/ 76 w 84"/>
                <a:gd name="T63" fmla="*/ 12 h 122"/>
                <a:gd name="T64" fmla="*/ 68 w 84"/>
                <a:gd name="T65" fmla="*/ 0 h 122"/>
                <a:gd name="T66" fmla="*/ 64 w 84"/>
                <a:gd name="T67" fmla="*/ 0 h 122"/>
                <a:gd name="T68" fmla="*/ 54 w 84"/>
                <a:gd name="T69" fmla="*/ 4 h 122"/>
                <a:gd name="T70" fmla="*/ 46 w 84"/>
                <a:gd name="T71" fmla="*/ 4 h 122"/>
                <a:gd name="T72" fmla="*/ 40 w 84"/>
                <a:gd name="T73" fmla="*/ 4 h 122"/>
                <a:gd name="T74" fmla="*/ 32 w 84"/>
                <a:gd name="T75" fmla="*/ 2 h 122"/>
                <a:gd name="T76" fmla="*/ 24 w 84"/>
                <a:gd name="T77" fmla="*/ 6 h 122"/>
                <a:gd name="T78" fmla="*/ 20 w 84"/>
                <a:gd name="T79" fmla="*/ 14 h 122"/>
                <a:gd name="T80" fmla="*/ 20 w 84"/>
                <a:gd name="T81" fmla="*/ 16 h 122"/>
                <a:gd name="T82" fmla="*/ 20 w 84"/>
                <a:gd name="T83" fmla="*/ 24 h 122"/>
                <a:gd name="T84" fmla="*/ 24 w 84"/>
                <a:gd name="T85" fmla="*/ 34 h 122"/>
                <a:gd name="T86" fmla="*/ 28 w 84"/>
                <a:gd name="T87" fmla="*/ 38 h 122"/>
                <a:gd name="T88" fmla="*/ 32 w 84"/>
                <a:gd name="T89" fmla="*/ 42 h 122"/>
                <a:gd name="T90" fmla="*/ 34 w 84"/>
                <a:gd name="T91" fmla="*/ 48 h 122"/>
                <a:gd name="T92" fmla="*/ 32 w 84"/>
                <a:gd name="T93" fmla="*/ 56 h 122"/>
                <a:gd name="T94" fmla="*/ 26 w 84"/>
                <a:gd name="T95" fmla="*/ 58 h 122"/>
                <a:gd name="T96" fmla="*/ 20 w 84"/>
                <a:gd name="T97" fmla="*/ 5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4" h="122">
                  <a:moveTo>
                    <a:pt x="14" y="48"/>
                  </a:moveTo>
                  <a:lnTo>
                    <a:pt x="14" y="48"/>
                  </a:lnTo>
                  <a:lnTo>
                    <a:pt x="12" y="46"/>
                  </a:lnTo>
                  <a:lnTo>
                    <a:pt x="10" y="46"/>
                  </a:lnTo>
                  <a:lnTo>
                    <a:pt x="8" y="46"/>
                  </a:lnTo>
                  <a:lnTo>
                    <a:pt x="6" y="46"/>
                  </a:lnTo>
                  <a:lnTo>
                    <a:pt x="2" y="46"/>
                  </a:lnTo>
                  <a:lnTo>
                    <a:pt x="2" y="48"/>
                  </a:lnTo>
                  <a:lnTo>
                    <a:pt x="0" y="50"/>
                  </a:lnTo>
                  <a:lnTo>
                    <a:pt x="0" y="56"/>
                  </a:lnTo>
                  <a:lnTo>
                    <a:pt x="2" y="62"/>
                  </a:lnTo>
                  <a:lnTo>
                    <a:pt x="2" y="64"/>
                  </a:lnTo>
                  <a:lnTo>
                    <a:pt x="2" y="66"/>
                  </a:lnTo>
                  <a:lnTo>
                    <a:pt x="4" y="70"/>
                  </a:lnTo>
                  <a:lnTo>
                    <a:pt x="6" y="76"/>
                  </a:lnTo>
                  <a:lnTo>
                    <a:pt x="10" y="80"/>
                  </a:lnTo>
                  <a:lnTo>
                    <a:pt x="14" y="84"/>
                  </a:lnTo>
                  <a:lnTo>
                    <a:pt x="20" y="86"/>
                  </a:lnTo>
                  <a:lnTo>
                    <a:pt x="22" y="88"/>
                  </a:lnTo>
                  <a:lnTo>
                    <a:pt x="24" y="90"/>
                  </a:lnTo>
                  <a:lnTo>
                    <a:pt x="28" y="94"/>
                  </a:lnTo>
                  <a:lnTo>
                    <a:pt x="32" y="102"/>
                  </a:lnTo>
                  <a:lnTo>
                    <a:pt x="32" y="104"/>
                  </a:lnTo>
                  <a:lnTo>
                    <a:pt x="32" y="106"/>
                  </a:lnTo>
                  <a:lnTo>
                    <a:pt x="34" y="108"/>
                  </a:lnTo>
                  <a:lnTo>
                    <a:pt x="34" y="112"/>
                  </a:lnTo>
                  <a:lnTo>
                    <a:pt x="38" y="116"/>
                  </a:lnTo>
                  <a:lnTo>
                    <a:pt x="40" y="118"/>
                  </a:lnTo>
                  <a:lnTo>
                    <a:pt x="44" y="122"/>
                  </a:lnTo>
                  <a:lnTo>
                    <a:pt x="50" y="122"/>
                  </a:lnTo>
                  <a:lnTo>
                    <a:pt x="56" y="122"/>
                  </a:lnTo>
                  <a:lnTo>
                    <a:pt x="64" y="120"/>
                  </a:lnTo>
                  <a:lnTo>
                    <a:pt x="64" y="120"/>
                  </a:lnTo>
                  <a:lnTo>
                    <a:pt x="68" y="118"/>
                  </a:lnTo>
                  <a:lnTo>
                    <a:pt x="72" y="116"/>
                  </a:lnTo>
                  <a:lnTo>
                    <a:pt x="76" y="114"/>
                  </a:lnTo>
                  <a:lnTo>
                    <a:pt x="80" y="110"/>
                  </a:lnTo>
                  <a:lnTo>
                    <a:pt x="84" y="104"/>
                  </a:lnTo>
                  <a:lnTo>
                    <a:pt x="84" y="100"/>
                  </a:lnTo>
                  <a:lnTo>
                    <a:pt x="84" y="88"/>
                  </a:lnTo>
                  <a:lnTo>
                    <a:pt x="82" y="76"/>
                  </a:lnTo>
                  <a:lnTo>
                    <a:pt x="80" y="68"/>
                  </a:lnTo>
                  <a:lnTo>
                    <a:pt x="80" y="54"/>
                  </a:lnTo>
                  <a:lnTo>
                    <a:pt x="78" y="54"/>
                  </a:lnTo>
                  <a:lnTo>
                    <a:pt x="76" y="56"/>
                  </a:lnTo>
                  <a:lnTo>
                    <a:pt x="74" y="56"/>
                  </a:lnTo>
                  <a:lnTo>
                    <a:pt x="70" y="56"/>
                  </a:lnTo>
                  <a:lnTo>
                    <a:pt x="66" y="56"/>
                  </a:lnTo>
                  <a:lnTo>
                    <a:pt x="64" y="56"/>
                  </a:lnTo>
                  <a:lnTo>
                    <a:pt x="60" y="54"/>
                  </a:lnTo>
                  <a:lnTo>
                    <a:pt x="60" y="50"/>
                  </a:lnTo>
                  <a:lnTo>
                    <a:pt x="60" y="48"/>
                  </a:lnTo>
                  <a:lnTo>
                    <a:pt x="62" y="46"/>
                  </a:lnTo>
                  <a:lnTo>
                    <a:pt x="64" y="42"/>
                  </a:lnTo>
                  <a:lnTo>
                    <a:pt x="68" y="40"/>
                  </a:lnTo>
                  <a:lnTo>
                    <a:pt x="72" y="36"/>
                  </a:lnTo>
                  <a:lnTo>
                    <a:pt x="76" y="36"/>
                  </a:lnTo>
                  <a:lnTo>
                    <a:pt x="76" y="36"/>
                  </a:lnTo>
                  <a:lnTo>
                    <a:pt x="78" y="32"/>
                  </a:lnTo>
                  <a:lnTo>
                    <a:pt x="78" y="30"/>
                  </a:lnTo>
                  <a:lnTo>
                    <a:pt x="80" y="24"/>
                  </a:lnTo>
                  <a:lnTo>
                    <a:pt x="80" y="20"/>
                  </a:lnTo>
                  <a:lnTo>
                    <a:pt x="78" y="16"/>
                  </a:lnTo>
                  <a:lnTo>
                    <a:pt x="76" y="12"/>
                  </a:lnTo>
                  <a:lnTo>
                    <a:pt x="72" y="10"/>
                  </a:lnTo>
                  <a:lnTo>
                    <a:pt x="68" y="0"/>
                  </a:lnTo>
                  <a:lnTo>
                    <a:pt x="68" y="0"/>
                  </a:lnTo>
                  <a:lnTo>
                    <a:pt x="64" y="0"/>
                  </a:lnTo>
                  <a:lnTo>
                    <a:pt x="58" y="2"/>
                  </a:lnTo>
                  <a:lnTo>
                    <a:pt x="54" y="4"/>
                  </a:lnTo>
                  <a:lnTo>
                    <a:pt x="48" y="4"/>
                  </a:lnTo>
                  <a:lnTo>
                    <a:pt x="46" y="4"/>
                  </a:lnTo>
                  <a:lnTo>
                    <a:pt x="44" y="4"/>
                  </a:lnTo>
                  <a:lnTo>
                    <a:pt x="40" y="4"/>
                  </a:lnTo>
                  <a:lnTo>
                    <a:pt x="36" y="2"/>
                  </a:lnTo>
                  <a:lnTo>
                    <a:pt x="32" y="2"/>
                  </a:lnTo>
                  <a:lnTo>
                    <a:pt x="28" y="4"/>
                  </a:lnTo>
                  <a:lnTo>
                    <a:pt x="24" y="6"/>
                  </a:lnTo>
                  <a:lnTo>
                    <a:pt x="22" y="8"/>
                  </a:lnTo>
                  <a:lnTo>
                    <a:pt x="20" y="14"/>
                  </a:lnTo>
                  <a:lnTo>
                    <a:pt x="20" y="14"/>
                  </a:lnTo>
                  <a:lnTo>
                    <a:pt x="20" y="16"/>
                  </a:lnTo>
                  <a:lnTo>
                    <a:pt x="20" y="20"/>
                  </a:lnTo>
                  <a:lnTo>
                    <a:pt x="20" y="24"/>
                  </a:lnTo>
                  <a:lnTo>
                    <a:pt x="22" y="28"/>
                  </a:lnTo>
                  <a:lnTo>
                    <a:pt x="24" y="34"/>
                  </a:lnTo>
                  <a:lnTo>
                    <a:pt x="28" y="36"/>
                  </a:lnTo>
                  <a:lnTo>
                    <a:pt x="28" y="38"/>
                  </a:lnTo>
                  <a:lnTo>
                    <a:pt x="30" y="40"/>
                  </a:lnTo>
                  <a:lnTo>
                    <a:pt x="32" y="42"/>
                  </a:lnTo>
                  <a:lnTo>
                    <a:pt x="32" y="46"/>
                  </a:lnTo>
                  <a:lnTo>
                    <a:pt x="34" y="48"/>
                  </a:lnTo>
                  <a:lnTo>
                    <a:pt x="34" y="52"/>
                  </a:lnTo>
                  <a:lnTo>
                    <a:pt x="32" y="56"/>
                  </a:lnTo>
                  <a:lnTo>
                    <a:pt x="28" y="58"/>
                  </a:lnTo>
                  <a:lnTo>
                    <a:pt x="26" y="58"/>
                  </a:lnTo>
                  <a:lnTo>
                    <a:pt x="24" y="56"/>
                  </a:lnTo>
                  <a:lnTo>
                    <a:pt x="20" y="54"/>
                  </a:lnTo>
                  <a:lnTo>
                    <a:pt x="14" y="48"/>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77" name="Freeform 535"/>
            <p:cNvSpPr/>
            <p:nvPr/>
          </p:nvSpPr>
          <p:spPr bwMode="gray">
            <a:xfrm>
              <a:off x="7159528" y="2049164"/>
              <a:ext cx="125895" cy="196116"/>
            </a:xfrm>
            <a:custGeom>
              <a:avLst/>
              <a:gdLst>
                <a:gd name="T0" fmla="*/ 32 w 68"/>
                <a:gd name="T1" fmla="*/ 0 h 106"/>
                <a:gd name="T2" fmla="*/ 26 w 68"/>
                <a:gd name="T3" fmla="*/ 0 h 106"/>
                <a:gd name="T4" fmla="*/ 20 w 68"/>
                <a:gd name="T5" fmla="*/ 4 h 106"/>
                <a:gd name="T6" fmla="*/ 20 w 68"/>
                <a:gd name="T7" fmla="*/ 4 h 106"/>
                <a:gd name="T8" fmla="*/ 18 w 68"/>
                <a:gd name="T9" fmla="*/ 2 h 106"/>
                <a:gd name="T10" fmla="*/ 16 w 68"/>
                <a:gd name="T11" fmla="*/ 2 h 106"/>
                <a:gd name="T12" fmla="*/ 12 w 68"/>
                <a:gd name="T13" fmla="*/ 8 h 106"/>
                <a:gd name="T14" fmla="*/ 8 w 68"/>
                <a:gd name="T15" fmla="*/ 16 h 106"/>
                <a:gd name="T16" fmla="*/ 4 w 68"/>
                <a:gd name="T17" fmla="*/ 22 h 106"/>
                <a:gd name="T18" fmla="*/ 0 w 68"/>
                <a:gd name="T19" fmla="*/ 30 h 106"/>
                <a:gd name="T20" fmla="*/ 2 w 68"/>
                <a:gd name="T21" fmla="*/ 32 h 106"/>
                <a:gd name="T22" fmla="*/ 4 w 68"/>
                <a:gd name="T23" fmla="*/ 38 h 106"/>
                <a:gd name="T24" fmla="*/ 2 w 68"/>
                <a:gd name="T25" fmla="*/ 46 h 106"/>
                <a:gd name="T26" fmla="*/ 2 w 68"/>
                <a:gd name="T27" fmla="*/ 48 h 106"/>
                <a:gd name="T28" fmla="*/ 2 w 68"/>
                <a:gd name="T29" fmla="*/ 54 h 106"/>
                <a:gd name="T30" fmla="*/ 4 w 68"/>
                <a:gd name="T31" fmla="*/ 66 h 106"/>
                <a:gd name="T32" fmla="*/ 8 w 68"/>
                <a:gd name="T33" fmla="*/ 104 h 106"/>
                <a:gd name="T34" fmla="*/ 10 w 68"/>
                <a:gd name="T35" fmla="*/ 106 h 106"/>
                <a:gd name="T36" fmla="*/ 16 w 68"/>
                <a:gd name="T37" fmla="*/ 106 h 106"/>
                <a:gd name="T38" fmla="*/ 20 w 68"/>
                <a:gd name="T39" fmla="*/ 104 h 106"/>
                <a:gd name="T40" fmla="*/ 24 w 68"/>
                <a:gd name="T41" fmla="*/ 98 h 106"/>
                <a:gd name="T42" fmla="*/ 26 w 68"/>
                <a:gd name="T43" fmla="*/ 90 h 106"/>
                <a:gd name="T44" fmla="*/ 24 w 68"/>
                <a:gd name="T45" fmla="*/ 86 h 106"/>
                <a:gd name="T46" fmla="*/ 22 w 68"/>
                <a:gd name="T47" fmla="*/ 78 h 106"/>
                <a:gd name="T48" fmla="*/ 24 w 68"/>
                <a:gd name="T49" fmla="*/ 72 h 106"/>
                <a:gd name="T50" fmla="*/ 30 w 68"/>
                <a:gd name="T51" fmla="*/ 68 h 106"/>
                <a:gd name="T52" fmla="*/ 36 w 68"/>
                <a:gd name="T53" fmla="*/ 68 h 106"/>
                <a:gd name="T54" fmla="*/ 40 w 68"/>
                <a:gd name="T55" fmla="*/ 66 h 106"/>
                <a:gd name="T56" fmla="*/ 48 w 68"/>
                <a:gd name="T57" fmla="*/ 62 h 106"/>
                <a:gd name="T58" fmla="*/ 54 w 68"/>
                <a:gd name="T59" fmla="*/ 52 h 106"/>
                <a:gd name="T60" fmla="*/ 56 w 68"/>
                <a:gd name="T61" fmla="*/ 48 h 106"/>
                <a:gd name="T62" fmla="*/ 62 w 68"/>
                <a:gd name="T63" fmla="*/ 38 h 106"/>
                <a:gd name="T64" fmla="*/ 64 w 68"/>
                <a:gd name="T65" fmla="*/ 24 h 106"/>
                <a:gd name="T66" fmla="*/ 64 w 68"/>
                <a:gd name="T67" fmla="*/ 22 h 106"/>
                <a:gd name="T68" fmla="*/ 68 w 68"/>
                <a:gd name="T69" fmla="*/ 18 h 106"/>
                <a:gd name="T70" fmla="*/ 68 w 68"/>
                <a:gd name="T71" fmla="*/ 12 h 106"/>
                <a:gd name="T72" fmla="*/ 62 w 68"/>
                <a:gd name="T73" fmla="*/ 8 h 106"/>
                <a:gd name="T74" fmla="*/ 56 w 68"/>
                <a:gd name="T75" fmla="*/ 8 h 106"/>
                <a:gd name="T76" fmla="*/ 48 w 68"/>
                <a:gd name="T77" fmla="*/ 8 h 106"/>
                <a:gd name="T78" fmla="*/ 40 w 68"/>
                <a:gd name="T79" fmla="*/ 6 h 106"/>
                <a:gd name="T80" fmla="*/ 34 w 68"/>
                <a:gd name="T81"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8" h="106">
                  <a:moveTo>
                    <a:pt x="34" y="0"/>
                  </a:moveTo>
                  <a:lnTo>
                    <a:pt x="32" y="0"/>
                  </a:lnTo>
                  <a:lnTo>
                    <a:pt x="30" y="0"/>
                  </a:lnTo>
                  <a:lnTo>
                    <a:pt x="26" y="0"/>
                  </a:lnTo>
                  <a:lnTo>
                    <a:pt x="22" y="2"/>
                  </a:lnTo>
                  <a:lnTo>
                    <a:pt x="20" y="4"/>
                  </a:lnTo>
                  <a:lnTo>
                    <a:pt x="20" y="4"/>
                  </a:lnTo>
                  <a:lnTo>
                    <a:pt x="20" y="4"/>
                  </a:lnTo>
                  <a:lnTo>
                    <a:pt x="20" y="2"/>
                  </a:lnTo>
                  <a:lnTo>
                    <a:pt x="18" y="2"/>
                  </a:lnTo>
                  <a:lnTo>
                    <a:pt x="18" y="2"/>
                  </a:lnTo>
                  <a:lnTo>
                    <a:pt x="16" y="2"/>
                  </a:lnTo>
                  <a:lnTo>
                    <a:pt x="14" y="4"/>
                  </a:lnTo>
                  <a:lnTo>
                    <a:pt x="12" y="8"/>
                  </a:lnTo>
                  <a:lnTo>
                    <a:pt x="8" y="16"/>
                  </a:lnTo>
                  <a:lnTo>
                    <a:pt x="8" y="16"/>
                  </a:lnTo>
                  <a:lnTo>
                    <a:pt x="6" y="20"/>
                  </a:lnTo>
                  <a:lnTo>
                    <a:pt x="4" y="22"/>
                  </a:lnTo>
                  <a:lnTo>
                    <a:pt x="2" y="26"/>
                  </a:lnTo>
                  <a:lnTo>
                    <a:pt x="0" y="30"/>
                  </a:lnTo>
                  <a:lnTo>
                    <a:pt x="0" y="30"/>
                  </a:lnTo>
                  <a:lnTo>
                    <a:pt x="2" y="32"/>
                  </a:lnTo>
                  <a:lnTo>
                    <a:pt x="4" y="36"/>
                  </a:lnTo>
                  <a:lnTo>
                    <a:pt x="4" y="38"/>
                  </a:lnTo>
                  <a:lnTo>
                    <a:pt x="4" y="42"/>
                  </a:lnTo>
                  <a:lnTo>
                    <a:pt x="2" y="46"/>
                  </a:lnTo>
                  <a:lnTo>
                    <a:pt x="2" y="48"/>
                  </a:lnTo>
                  <a:lnTo>
                    <a:pt x="2" y="48"/>
                  </a:lnTo>
                  <a:lnTo>
                    <a:pt x="2" y="50"/>
                  </a:lnTo>
                  <a:lnTo>
                    <a:pt x="2" y="54"/>
                  </a:lnTo>
                  <a:lnTo>
                    <a:pt x="2" y="60"/>
                  </a:lnTo>
                  <a:lnTo>
                    <a:pt x="4" y="66"/>
                  </a:lnTo>
                  <a:lnTo>
                    <a:pt x="6" y="74"/>
                  </a:lnTo>
                  <a:lnTo>
                    <a:pt x="8" y="104"/>
                  </a:lnTo>
                  <a:lnTo>
                    <a:pt x="8" y="104"/>
                  </a:lnTo>
                  <a:lnTo>
                    <a:pt x="10" y="106"/>
                  </a:lnTo>
                  <a:lnTo>
                    <a:pt x="12" y="106"/>
                  </a:lnTo>
                  <a:lnTo>
                    <a:pt x="16" y="106"/>
                  </a:lnTo>
                  <a:lnTo>
                    <a:pt x="18" y="106"/>
                  </a:lnTo>
                  <a:lnTo>
                    <a:pt x="20" y="104"/>
                  </a:lnTo>
                  <a:lnTo>
                    <a:pt x="24" y="102"/>
                  </a:lnTo>
                  <a:lnTo>
                    <a:pt x="24" y="98"/>
                  </a:lnTo>
                  <a:lnTo>
                    <a:pt x="26" y="90"/>
                  </a:lnTo>
                  <a:lnTo>
                    <a:pt x="26" y="90"/>
                  </a:lnTo>
                  <a:lnTo>
                    <a:pt x="24" y="88"/>
                  </a:lnTo>
                  <a:lnTo>
                    <a:pt x="24" y="86"/>
                  </a:lnTo>
                  <a:lnTo>
                    <a:pt x="24" y="82"/>
                  </a:lnTo>
                  <a:lnTo>
                    <a:pt x="22" y="78"/>
                  </a:lnTo>
                  <a:lnTo>
                    <a:pt x="22" y="76"/>
                  </a:lnTo>
                  <a:lnTo>
                    <a:pt x="24" y="72"/>
                  </a:lnTo>
                  <a:lnTo>
                    <a:pt x="26" y="70"/>
                  </a:lnTo>
                  <a:lnTo>
                    <a:pt x="30" y="68"/>
                  </a:lnTo>
                  <a:lnTo>
                    <a:pt x="34" y="68"/>
                  </a:lnTo>
                  <a:lnTo>
                    <a:pt x="36" y="68"/>
                  </a:lnTo>
                  <a:lnTo>
                    <a:pt x="38" y="68"/>
                  </a:lnTo>
                  <a:lnTo>
                    <a:pt x="40" y="66"/>
                  </a:lnTo>
                  <a:lnTo>
                    <a:pt x="44" y="66"/>
                  </a:lnTo>
                  <a:lnTo>
                    <a:pt x="48" y="62"/>
                  </a:lnTo>
                  <a:lnTo>
                    <a:pt x="52" y="58"/>
                  </a:lnTo>
                  <a:lnTo>
                    <a:pt x="54" y="52"/>
                  </a:lnTo>
                  <a:lnTo>
                    <a:pt x="54" y="50"/>
                  </a:lnTo>
                  <a:lnTo>
                    <a:pt x="56" y="48"/>
                  </a:lnTo>
                  <a:lnTo>
                    <a:pt x="60" y="42"/>
                  </a:lnTo>
                  <a:lnTo>
                    <a:pt x="62" y="38"/>
                  </a:lnTo>
                  <a:lnTo>
                    <a:pt x="62" y="30"/>
                  </a:lnTo>
                  <a:lnTo>
                    <a:pt x="64" y="24"/>
                  </a:lnTo>
                  <a:lnTo>
                    <a:pt x="64" y="24"/>
                  </a:lnTo>
                  <a:lnTo>
                    <a:pt x="64" y="22"/>
                  </a:lnTo>
                  <a:lnTo>
                    <a:pt x="66" y="20"/>
                  </a:lnTo>
                  <a:lnTo>
                    <a:pt x="68" y="18"/>
                  </a:lnTo>
                  <a:lnTo>
                    <a:pt x="68" y="14"/>
                  </a:lnTo>
                  <a:lnTo>
                    <a:pt x="68" y="12"/>
                  </a:lnTo>
                  <a:lnTo>
                    <a:pt x="66" y="10"/>
                  </a:lnTo>
                  <a:lnTo>
                    <a:pt x="62" y="8"/>
                  </a:lnTo>
                  <a:lnTo>
                    <a:pt x="56" y="8"/>
                  </a:lnTo>
                  <a:lnTo>
                    <a:pt x="56" y="8"/>
                  </a:lnTo>
                  <a:lnTo>
                    <a:pt x="52" y="8"/>
                  </a:lnTo>
                  <a:lnTo>
                    <a:pt x="48" y="8"/>
                  </a:lnTo>
                  <a:lnTo>
                    <a:pt x="44" y="8"/>
                  </a:lnTo>
                  <a:lnTo>
                    <a:pt x="40" y="6"/>
                  </a:lnTo>
                  <a:lnTo>
                    <a:pt x="36" y="4"/>
                  </a:lnTo>
                  <a:lnTo>
                    <a:pt x="34"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78" name="Freeform 536"/>
            <p:cNvSpPr/>
            <p:nvPr/>
          </p:nvSpPr>
          <p:spPr bwMode="gray">
            <a:xfrm>
              <a:off x="6418970" y="1997360"/>
              <a:ext cx="192545" cy="214617"/>
            </a:xfrm>
            <a:custGeom>
              <a:avLst/>
              <a:gdLst>
                <a:gd name="T0" fmla="*/ 4 w 104"/>
                <a:gd name="T1" fmla="*/ 80 h 116"/>
                <a:gd name="T2" fmla="*/ 0 w 104"/>
                <a:gd name="T3" fmla="*/ 82 h 116"/>
                <a:gd name="T4" fmla="*/ 0 w 104"/>
                <a:gd name="T5" fmla="*/ 86 h 116"/>
                <a:gd name="T6" fmla="*/ 4 w 104"/>
                <a:gd name="T7" fmla="*/ 92 h 116"/>
                <a:gd name="T8" fmla="*/ 8 w 104"/>
                <a:gd name="T9" fmla="*/ 94 h 116"/>
                <a:gd name="T10" fmla="*/ 12 w 104"/>
                <a:gd name="T11" fmla="*/ 100 h 116"/>
                <a:gd name="T12" fmla="*/ 14 w 104"/>
                <a:gd name="T13" fmla="*/ 110 h 116"/>
                <a:gd name="T14" fmla="*/ 18 w 104"/>
                <a:gd name="T15" fmla="*/ 112 h 116"/>
                <a:gd name="T16" fmla="*/ 24 w 104"/>
                <a:gd name="T17" fmla="*/ 116 h 116"/>
                <a:gd name="T18" fmla="*/ 30 w 104"/>
                <a:gd name="T19" fmla="*/ 114 h 116"/>
                <a:gd name="T20" fmla="*/ 34 w 104"/>
                <a:gd name="T21" fmla="*/ 110 h 116"/>
                <a:gd name="T22" fmla="*/ 36 w 104"/>
                <a:gd name="T23" fmla="*/ 106 h 116"/>
                <a:gd name="T24" fmla="*/ 42 w 104"/>
                <a:gd name="T25" fmla="*/ 104 h 116"/>
                <a:gd name="T26" fmla="*/ 46 w 104"/>
                <a:gd name="T27" fmla="*/ 106 h 116"/>
                <a:gd name="T28" fmla="*/ 50 w 104"/>
                <a:gd name="T29" fmla="*/ 106 h 116"/>
                <a:gd name="T30" fmla="*/ 54 w 104"/>
                <a:gd name="T31" fmla="*/ 102 h 116"/>
                <a:gd name="T32" fmla="*/ 56 w 104"/>
                <a:gd name="T33" fmla="*/ 92 h 116"/>
                <a:gd name="T34" fmla="*/ 60 w 104"/>
                <a:gd name="T35" fmla="*/ 74 h 116"/>
                <a:gd name="T36" fmla="*/ 82 w 104"/>
                <a:gd name="T37" fmla="*/ 48 h 116"/>
                <a:gd name="T38" fmla="*/ 104 w 104"/>
                <a:gd name="T39" fmla="*/ 32 h 116"/>
                <a:gd name="T40" fmla="*/ 104 w 104"/>
                <a:gd name="T41" fmla="*/ 32 h 116"/>
                <a:gd name="T42" fmla="*/ 98 w 104"/>
                <a:gd name="T43" fmla="*/ 28 h 116"/>
                <a:gd name="T44" fmla="*/ 88 w 104"/>
                <a:gd name="T45" fmla="*/ 20 h 116"/>
                <a:gd name="T46" fmla="*/ 88 w 104"/>
                <a:gd name="T47" fmla="*/ 18 h 116"/>
                <a:gd name="T48" fmla="*/ 84 w 104"/>
                <a:gd name="T49" fmla="*/ 14 h 116"/>
                <a:gd name="T50" fmla="*/ 78 w 104"/>
                <a:gd name="T51" fmla="*/ 14 h 116"/>
                <a:gd name="T52" fmla="*/ 72 w 104"/>
                <a:gd name="T53" fmla="*/ 20 h 116"/>
                <a:gd name="T54" fmla="*/ 70 w 104"/>
                <a:gd name="T55" fmla="*/ 20 h 116"/>
                <a:gd name="T56" fmla="*/ 68 w 104"/>
                <a:gd name="T57" fmla="*/ 22 h 116"/>
                <a:gd name="T58" fmla="*/ 66 w 104"/>
                <a:gd name="T59" fmla="*/ 16 h 116"/>
                <a:gd name="T60" fmla="*/ 64 w 104"/>
                <a:gd name="T61" fmla="*/ 14 h 116"/>
                <a:gd name="T62" fmla="*/ 60 w 104"/>
                <a:gd name="T63" fmla="*/ 10 h 116"/>
                <a:gd name="T64" fmla="*/ 56 w 104"/>
                <a:gd name="T65" fmla="*/ 8 h 116"/>
                <a:gd name="T66" fmla="*/ 50 w 104"/>
                <a:gd name="T67" fmla="*/ 12 h 116"/>
                <a:gd name="T68" fmla="*/ 42 w 104"/>
                <a:gd name="T69" fmla="*/ 10 h 116"/>
                <a:gd name="T70" fmla="*/ 44 w 104"/>
                <a:gd name="T71" fmla="*/ 6 h 116"/>
                <a:gd name="T72" fmla="*/ 46 w 104"/>
                <a:gd name="T73" fmla="*/ 2 h 116"/>
                <a:gd name="T74" fmla="*/ 42 w 104"/>
                <a:gd name="T75" fmla="*/ 0 h 116"/>
                <a:gd name="T76" fmla="*/ 34 w 104"/>
                <a:gd name="T77" fmla="*/ 2 h 116"/>
                <a:gd name="T78" fmla="*/ 28 w 104"/>
                <a:gd name="T79" fmla="*/ 6 h 116"/>
                <a:gd name="T80" fmla="*/ 26 w 104"/>
                <a:gd name="T81" fmla="*/ 10 h 116"/>
                <a:gd name="T82" fmla="*/ 26 w 104"/>
                <a:gd name="T83" fmla="*/ 10 h 116"/>
                <a:gd name="T84" fmla="*/ 22 w 104"/>
                <a:gd name="T85" fmla="*/ 10 h 116"/>
                <a:gd name="T86" fmla="*/ 18 w 104"/>
                <a:gd name="T87" fmla="*/ 10 h 116"/>
                <a:gd name="T88" fmla="*/ 16 w 104"/>
                <a:gd name="T89" fmla="*/ 14 h 116"/>
                <a:gd name="T90" fmla="*/ 14 w 104"/>
                <a:gd name="T91" fmla="*/ 24 h 116"/>
                <a:gd name="T92" fmla="*/ 16 w 104"/>
                <a:gd name="T93" fmla="*/ 28 h 116"/>
                <a:gd name="T94" fmla="*/ 18 w 104"/>
                <a:gd name="T95" fmla="*/ 34 h 116"/>
                <a:gd name="T96" fmla="*/ 16 w 104"/>
                <a:gd name="T97" fmla="*/ 40 h 116"/>
                <a:gd name="T98" fmla="*/ 14 w 104"/>
                <a:gd name="T99" fmla="*/ 44 h 116"/>
                <a:gd name="T100" fmla="*/ 8 w 104"/>
                <a:gd name="T101" fmla="*/ 54 h 116"/>
                <a:gd name="T102" fmla="*/ 4 w 104"/>
                <a:gd name="T103" fmla="*/ 8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4" h="116">
                  <a:moveTo>
                    <a:pt x="4" y="80"/>
                  </a:moveTo>
                  <a:lnTo>
                    <a:pt x="4" y="80"/>
                  </a:lnTo>
                  <a:lnTo>
                    <a:pt x="2" y="80"/>
                  </a:lnTo>
                  <a:lnTo>
                    <a:pt x="0" y="82"/>
                  </a:lnTo>
                  <a:lnTo>
                    <a:pt x="0" y="84"/>
                  </a:lnTo>
                  <a:lnTo>
                    <a:pt x="0" y="86"/>
                  </a:lnTo>
                  <a:lnTo>
                    <a:pt x="0" y="90"/>
                  </a:lnTo>
                  <a:lnTo>
                    <a:pt x="4" y="92"/>
                  </a:lnTo>
                  <a:lnTo>
                    <a:pt x="6" y="94"/>
                  </a:lnTo>
                  <a:lnTo>
                    <a:pt x="8" y="94"/>
                  </a:lnTo>
                  <a:lnTo>
                    <a:pt x="10" y="96"/>
                  </a:lnTo>
                  <a:lnTo>
                    <a:pt x="12" y="100"/>
                  </a:lnTo>
                  <a:lnTo>
                    <a:pt x="14" y="104"/>
                  </a:lnTo>
                  <a:lnTo>
                    <a:pt x="14" y="110"/>
                  </a:lnTo>
                  <a:lnTo>
                    <a:pt x="16" y="110"/>
                  </a:lnTo>
                  <a:lnTo>
                    <a:pt x="18" y="112"/>
                  </a:lnTo>
                  <a:lnTo>
                    <a:pt x="20" y="114"/>
                  </a:lnTo>
                  <a:lnTo>
                    <a:pt x="24" y="116"/>
                  </a:lnTo>
                  <a:lnTo>
                    <a:pt x="28" y="116"/>
                  </a:lnTo>
                  <a:lnTo>
                    <a:pt x="30" y="114"/>
                  </a:lnTo>
                  <a:lnTo>
                    <a:pt x="34" y="110"/>
                  </a:lnTo>
                  <a:lnTo>
                    <a:pt x="34" y="110"/>
                  </a:lnTo>
                  <a:lnTo>
                    <a:pt x="34" y="108"/>
                  </a:lnTo>
                  <a:lnTo>
                    <a:pt x="36" y="106"/>
                  </a:lnTo>
                  <a:lnTo>
                    <a:pt x="38" y="106"/>
                  </a:lnTo>
                  <a:lnTo>
                    <a:pt x="42" y="104"/>
                  </a:lnTo>
                  <a:lnTo>
                    <a:pt x="46" y="106"/>
                  </a:lnTo>
                  <a:lnTo>
                    <a:pt x="46" y="106"/>
                  </a:lnTo>
                  <a:lnTo>
                    <a:pt x="48" y="106"/>
                  </a:lnTo>
                  <a:lnTo>
                    <a:pt x="50" y="106"/>
                  </a:lnTo>
                  <a:lnTo>
                    <a:pt x="52" y="104"/>
                  </a:lnTo>
                  <a:lnTo>
                    <a:pt x="54" y="102"/>
                  </a:lnTo>
                  <a:lnTo>
                    <a:pt x="54" y="98"/>
                  </a:lnTo>
                  <a:lnTo>
                    <a:pt x="56" y="92"/>
                  </a:lnTo>
                  <a:lnTo>
                    <a:pt x="56" y="88"/>
                  </a:lnTo>
                  <a:lnTo>
                    <a:pt x="60" y="74"/>
                  </a:lnTo>
                  <a:lnTo>
                    <a:pt x="68" y="60"/>
                  </a:lnTo>
                  <a:lnTo>
                    <a:pt x="82" y="48"/>
                  </a:lnTo>
                  <a:lnTo>
                    <a:pt x="104" y="40"/>
                  </a:lnTo>
                  <a:lnTo>
                    <a:pt x="104" y="32"/>
                  </a:lnTo>
                  <a:lnTo>
                    <a:pt x="104" y="32"/>
                  </a:lnTo>
                  <a:lnTo>
                    <a:pt x="104" y="32"/>
                  </a:lnTo>
                  <a:lnTo>
                    <a:pt x="102" y="30"/>
                  </a:lnTo>
                  <a:lnTo>
                    <a:pt x="98" y="28"/>
                  </a:lnTo>
                  <a:lnTo>
                    <a:pt x="94" y="26"/>
                  </a:lnTo>
                  <a:lnTo>
                    <a:pt x="88" y="20"/>
                  </a:lnTo>
                  <a:lnTo>
                    <a:pt x="88" y="20"/>
                  </a:lnTo>
                  <a:lnTo>
                    <a:pt x="88" y="18"/>
                  </a:lnTo>
                  <a:lnTo>
                    <a:pt x="86" y="16"/>
                  </a:lnTo>
                  <a:lnTo>
                    <a:pt x="84" y="14"/>
                  </a:lnTo>
                  <a:lnTo>
                    <a:pt x="82" y="14"/>
                  </a:lnTo>
                  <a:lnTo>
                    <a:pt x="78" y="14"/>
                  </a:lnTo>
                  <a:lnTo>
                    <a:pt x="76" y="16"/>
                  </a:lnTo>
                  <a:lnTo>
                    <a:pt x="72" y="20"/>
                  </a:lnTo>
                  <a:lnTo>
                    <a:pt x="72" y="20"/>
                  </a:lnTo>
                  <a:lnTo>
                    <a:pt x="70" y="20"/>
                  </a:lnTo>
                  <a:lnTo>
                    <a:pt x="70" y="22"/>
                  </a:lnTo>
                  <a:lnTo>
                    <a:pt x="68" y="22"/>
                  </a:lnTo>
                  <a:lnTo>
                    <a:pt x="66" y="20"/>
                  </a:lnTo>
                  <a:lnTo>
                    <a:pt x="66" y="16"/>
                  </a:lnTo>
                  <a:lnTo>
                    <a:pt x="66" y="16"/>
                  </a:lnTo>
                  <a:lnTo>
                    <a:pt x="64" y="14"/>
                  </a:lnTo>
                  <a:lnTo>
                    <a:pt x="62" y="12"/>
                  </a:lnTo>
                  <a:lnTo>
                    <a:pt x="60" y="10"/>
                  </a:lnTo>
                  <a:lnTo>
                    <a:pt x="58" y="8"/>
                  </a:lnTo>
                  <a:lnTo>
                    <a:pt x="56" y="8"/>
                  </a:lnTo>
                  <a:lnTo>
                    <a:pt x="52" y="8"/>
                  </a:lnTo>
                  <a:lnTo>
                    <a:pt x="50" y="12"/>
                  </a:lnTo>
                  <a:lnTo>
                    <a:pt x="42" y="10"/>
                  </a:lnTo>
                  <a:lnTo>
                    <a:pt x="42" y="10"/>
                  </a:lnTo>
                  <a:lnTo>
                    <a:pt x="44" y="8"/>
                  </a:lnTo>
                  <a:lnTo>
                    <a:pt x="44" y="6"/>
                  </a:lnTo>
                  <a:lnTo>
                    <a:pt x="46" y="4"/>
                  </a:lnTo>
                  <a:lnTo>
                    <a:pt x="46" y="2"/>
                  </a:lnTo>
                  <a:lnTo>
                    <a:pt x="46" y="0"/>
                  </a:lnTo>
                  <a:lnTo>
                    <a:pt x="42" y="0"/>
                  </a:lnTo>
                  <a:lnTo>
                    <a:pt x="40" y="0"/>
                  </a:lnTo>
                  <a:lnTo>
                    <a:pt x="34" y="2"/>
                  </a:lnTo>
                  <a:lnTo>
                    <a:pt x="30" y="4"/>
                  </a:lnTo>
                  <a:lnTo>
                    <a:pt x="28" y="6"/>
                  </a:lnTo>
                  <a:lnTo>
                    <a:pt x="26" y="8"/>
                  </a:lnTo>
                  <a:lnTo>
                    <a:pt x="26" y="10"/>
                  </a:lnTo>
                  <a:lnTo>
                    <a:pt x="26" y="10"/>
                  </a:lnTo>
                  <a:lnTo>
                    <a:pt x="26" y="10"/>
                  </a:lnTo>
                  <a:lnTo>
                    <a:pt x="24" y="10"/>
                  </a:lnTo>
                  <a:lnTo>
                    <a:pt x="22" y="10"/>
                  </a:lnTo>
                  <a:lnTo>
                    <a:pt x="20" y="10"/>
                  </a:lnTo>
                  <a:lnTo>
                    <a:pt x="18" y="10"/>
                  </a:lnTo>
                  <a:lnTo>
                    <a:pt x="16" y="12"/>
                  </a:lnTo>
                  <a:lnTo>
                    <a:pt x="16" y="14"/>
                  </a:lnTo>
                  <a:lnTo>
                    <a:pt x="14" y="18"/>
                  </a:lnTo>
                  <a:lnTo>
                    <a:pt x="14" y="24"/>
                  </a:lnTo>
                  <a:lnTo>
                    <a:pt x="16" y="26"/>
                  </a:lnTo>
                  <a:lnTo>
                    <a:pt x="16" y="28"/>
                  </a:lnTo>
                  <a:lnTo>
                    <a:pt x="18" y="30"/>
                  </a:lnTo>
                  <a:lnTo>
                    <a:pt x="18" y="34"/>
                  </a:lnTo>
                  <a:lnTo>
                    <a:pt x="18" y="36"/>
                  </a:lnTo>
                  <a:lnTo>
                    <a:pt x="16" y="40"/>
                  </a:lnTo>
                  <a:lnTo>
                    <a:pt x="16" y="40"/>
                  </a:lnTo>
                  <a:lnTo>
                    <a:pt x="14" y="44"/>
                  </a:lnTo>
                  <a:lnTo>
                    <a:pt x="12" y="48"/>
                  </a:lnTo>
                  <a:lnTo>
                    <a:pt x="8" y="54"/>
                  </a:lnTo>
                  <a:lnTo>
                    <a:pt x="6" y="64"/>
                  </a:lnTo>
                  <a:lnTo>
                    <a:pt x="4" y="8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79" name="Freeform 537"/>
            <p:cNvSpPr/>
            <p:nvPr/>
          </p:nvSpPr>
          <p:spPr bwMode="gray">
            <a:xfrm>
              <a:off x="6522648" y="2100969"/>
              <a:ext cx="429524" cy="344128"/>
            </a:xfrm>
            <a:custGeom>
              <a:avLst/>
              <a:gdLst>
                <a:gd name="T0" fmla="*/ 32 w 232"/>
                <a:gd name="T1" fmla="*/ 76 h 186"/>
                <a:gd name="T2" fmla="*/ 44 w 232"/>
                <a:gd name="T3" fmla="*/ 74 h 186"/>
                <a:gd name="T4" fmla="*/ 46 w 232"/>
                <a:gd name="T5" fmla="*/ 78 h 186"/>
                <a:gd name="T6" fmla="*/ 36 w 232"/>
                <a:gd name="T7" fmla="*/ 86 h 186"/>
                <a:gd name="T8" fmla="*/ 24 w 232"/>
                <a:gd name="T9" fmla="*/ 86 h 186"/>
                <a:gd name="T10" fmla="*/ 10 w 232"/>
                <a:gd name="T11" fmla="*/ 88 h 186"/>
                <a:gd name="T12" fmla="*/ 8 w 232"/>
                <a:gd name="T13" fmla="*/ 100 h 186"/>
                <a:gd name="T14" fmla="*/ 20 w 232"/>
                <a:gd name="T15" fmla="*/ 104 h 186"/>
                <a:gd name="T16" fmla="*/ 54 w 232"/>
                <a:gd name="T17" fmla="*/ 104 h 186"/>
                <a:gd name="T18" fmla="*/ 86 w 232"/>
                <a:gd name="T19" fmla="*/ 114 h 186"/>
                <a:gd name="T20" fmla="*/ 86 w 232"/>
                <a:gd name="T21" fmla="*/ 124 h 186"/>
                <a:gd name="T22" fmla="*/ 76 w 232"/>
                <a:gd name="T23" fmla="*/ 132 h 186"/>
                <a:gd name="T24" fmla="*/ 64 w 232"/>
                <a:gd name="T25" fmla="*/ 128 h 186"/>
                <a:gd name="T26" fmla="*/ 42 w 232"/>
                <a:gd name="T27" fmla="*/ 132 h 186"/>
                <a:gd name="T28" fmla="*/ 32 w 232"/>
                <a:gd name="T29" fmla="*/ 130 h 186"/>
                <a:gd name="T30" fmla="*/ 22 w 232"/>
                <a:gd name="T31" fmla="*/ 138 h 186"/>
                <a:gd name="T32" fmla="*/ 24 w 232"/>
                <a:gd name="T33" fmla="*/ 148 h 186"/>
                <a:gd name="T34" fmla="*/ 48 w 232"/>
                <a:gd name="T35" fmla="*/ 160 h 186"/>
                <a:gd name="T36" fmla="*/ 62 w 232"/>
                <a:gd name="T37" fmla="*/ 168 h 186"/>
                <a:gd name="T38" fmla="*/ 76 w 232"/>
                <a:gd name="T39" fmla="*/ 184 h 186"/>
                <a:gd name="T40" fmla="*/ 146 w 232"/>
                <a:gd name="T41" fmla="*/ 162 h 186"/>
                <a:gd name="T42" fmla="*/ 160 w 232"/>
                <a:gd name="T43" fmla="*/ 162 h 186"/>
                <a:gd name="T44" fmla="*/ 176 w 232"/>
                <a:gd name="T45" fmla="*/ 170 h 186"/>
                <a:gd name="T46" fmla="*/ 184 w 232"/>
                <a:gd name="T47" fmla="*/ 170 h 186"/>
                <a:gd name="T48" fmla="*/ 190 w 232"/>
                <a:gd name="T49" fmla="*/ 170 h 186"/>
                <a:gd name="T50" fmla="*/ 202 w 232"/>
                <a:gd name="T51" fmla="*/ 168 h 186"/>
                <a:gd name="T52" fmla="*/ 210 w 232"/>
                <a:gd name="T53" fmla="*/ 160 h 186"/>
                <a:gd name="T54" fmla="*/ 208 w 232"/>
                <a:gd name="T55" fmla="*/ 154 h 186"/>
                <a:gd name="T56" fmla="*/ 196 w 232"/>
                <a:gd name="T57" fmla="*/ 152 h 186"/>
                <a:gd name="T58" fmla="*/ 196 w 232"/>
                <a:gd name="T59" fmla="*/ 146 h 186"/>
                <a:gd name="T60" fmla="*/ 208 w 232"/>
                <a:gd name="T61" fmla="*/ 142 h 186"/>
                <a:gd name="T62" fmla="*/ 226 w 232"/>
                <a:gd name="T63" fmla="*/ 142 h 186"/>
                <a:gd name="T64" fmla="*/ 232 w 232"/>
                <a:gd name="T65" fmla="*/ 138 h 186"/>
                <a:gd name="T66" fmla="*/ 226 w 232"/>
                <a:gd name="T67" fmla="*/ 126 h 186"/>
                <a:gd name="T68" fmla="*/ 202 w 232"/>
                <a:gd name="T69" fmla="*/ 116 h 186"/>
                <a:gd name="T70" fmla="*/ 174 w 232"/>
                <a:gd name="T71" fmla="*/ 78 h 186"/>
                <a:gd name="T72" fmla="*/ 166 w 232"/>
                <a:gd name="T73" fmla="*/ 28 h 186"/>
                <a:gd name="T74" fmla="*/ 148 w 232"/>
                <a:gd name="T75" fmla="*/ 20 h 186"/>
                <a:gd name="T76" fmla="*/ 140 w 232"/>
                <a:gd name="T77" fmla="*/ 36 h 186"/>
                <a:gd name="T78" fmla="*/ 124 w 232"/>
                <a:gd name="T79" fmla="*/ 22 h 186"/>
                <a:gd name="T80" fmla="*/ 116 w 232"/>
                <a:gd name="T81" fmla="*/ 18 h 186"/>
                <a:gd name="T82" fmla="*/ 106 w 232"/>
                <a:gd name="T83" fmla="*/ 30 h 186"/>
                <a:gd name="T84" fmla="*/ 96 w 232"/>
                <a:gd name="T85" fmla="*/ 20 h 186"/>
                <a:gd name="T86" fmla="*/ 86 w 232"/>
                <a:gd name="T87" fmla="*/ 6 h 186"/>
                <a:gd name="T88" fmla="*/ 80 w 232"/>
                <a:gd name="T89" fmla="*/ 16 h 186"/>
                <a:gd name="T90" fmla="*/ 78 w 232"/>
                <a:gd name="T91" fmla="*/ 32 h 186"/>
                <a:gd name="T92" fmla="*/ 66 w 232"/>
                <a:gd name="T93" fmla="*/ 32 h 186"/>
                <a:gd name="T94" fmla="*/ 62 w 232"/>
                <a:gd name="T95" fmla="*/ 14 h 186"/>
                <a:gd name="T96" fmla="*/ 64 w 232"/>
                <a:gd name="T97" fmla="*/ 4 h 186"/>
                <a:gd name="T98" fmla="*/ 54 w 232"/>
                <a:gd name="T99" fmla="*/ 0 h 186"/>
                <a:gd name="T100" fmla="*/ 14 w 232"/>
                <a:gd name="T101" fmla="*/ 24 h 186"/>
                <a:gd name="T102" fmla="*/ 8 w 232"/>
                <a:gd name="T103" fmla="*/ 44 h 186"/>
                <a:gd name="T104" fmla="*/ 2 w 232"/>
                <a:gd name="T105" fmla="*/ 56 h 186"/>
                <a:gd name="T106" fmla="*/ 0 w 232"/>
                <a:gd name="T107" fmla="*/ 64 h 186"/>
                <a:gd name="T108" fmla="*/ 10 w 232"/>
                <a:gd name="T109" fmla="*/ 7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32" h="186">
                  <a:moveTo>
                    <a:pt x="24" y="74"/>
                  </a:moveTo>
                  <a:lnTo>
                    <a:pt x="24" y="76"/>
                  </a:lnTo>
                  <a:lnTo>
                    <a:pt x="28" y="76"/>
                  </a:lnTo>
                  <a:lnTo>
                    <a:pt x="32" y="76"/>
                  </a:lnTo>
                  <a:lnTo>
                    <a:pt x="36" y="76"/>
                  </a:lnTo>
                  <a:lnTo>
                    <a:pt x="40" y="76"/>
                  </a:lnTo>
                  <a:lnTo>
                    <a:pt x="42" y="74"/>
                  </a:lnTo>
                  <a:lnTo>
                    <a:pt x="44" y="74"/>
                  </a:lnTo>
                  <a:lnTo>
                    <a:pt x="44" y="74"/>
                  </a:lnTo>
                  <a:lnTo>
                    <a:pt x="46" y="74"/>
                  </a:lnTo>
                  <a:lnTo>
                    <a:pt x="46" y="76"/>
                  </a:lnTo>
                  <a:lnTo>
                    <a:pt x="46" y="78"/>
                  </a:lnTo>
                  <a:lnTo>
                    <a:pt x="46" y="80"/>
                  </a:lnTo>
                  <a:lnTo>
                    <a:pt x="44" y="84"/>
                  </a:lnTo>
                  <a:lnTo>
                    <a:pt x="42" y="86"/>
                  </a:lnTo>
                  <a:lnTo>
                    <a:pt x="36" y="86"/>
                  </a:lnTo>
                  <a:lnTo>
                    <a:pt x="30" y="88"/>
                  </a:lnTo>
                  <a:lnTo>
                    <a:pt x="28" y="88"/>
                  </a:lnTo>
                  <a:lnTo>
                    <a:pt x="26" y="86"/>
                  </a:lnTo>
                  <a:lnTo>
                    <a:pt x="24" y="86"/>
                  </a:lnTo>
                  <a:lnTo>
                    <a:pt x="20" y="86"/>
                  </a:lnTo>
                  <a:lnTo>
                    <a:pt x="16" y="86"/>
                  </a:lnTo>
                  <a:lnTo>
                    <a:pt x="14" y="86"/>
                  </a:lnTo>
                  <a:lnTo>
                    <a:pt x="10" y="88"/>
                  </a:lnTo>
                  <a:lnTo>
                    <a:pt x="8" y="90"/>
                  </a:lnTo>
                  <a:lnTo>
                    <a:pt x="8" y="94"/>
                  </a:lnTo>
                  <a:lnTo>
                    <a:pt x="8" y="100"/>
                  </a:lnTo>
                  <a:lnTo>
                    <a:pt x="8" y="100"/>
                  </a:lnTo>
                  <a:lnTo>
                    <a:pt x="8" y="102"/>
                  </a:lnTo>
                  <a:lnTo>
                    <a:pt x="10" y="102"/>
                  </a:lnTo>
                  <a:lnTo>
                    <a:pt x="14" y="104"/>
                  </a:lnTo>
                  <a:lnTo>
                    <a:pt x="20" y="104"/>
                  </a:lnTo>
                  <a:lnTo>
                    <a:pt x="26" y="106"/>
                  </a:lnTo>
                  <a:lnTo>
                    <a:pt x="36" y="106"/>
                  </a:lnTo>
                  <a:lnTo>
                    <a:pt x="42" y="104"/>
                  </a:lnTo>
                  <a:lnTo>
                    <a:pt x="54" y="104"/>
                  </a:lnTo>
                  <a:lnTo>
                    <a:pt x="68" y="104"/>
                  </a:lnTo>
                  <a:lnTo>
                    <a:pt x="80" y="106"/>
                  </a:lnTo>
                  <a:lnTo>
                    <a:pt x="86" y="112"/>
                  </a:lnTo>
                  <a:lnTo>
                    <a:pt x="86" y="114"/>
                  </a:lnTo>
                  <a:lnTo>
                    <a:pt x="86" y="114"/>
                  </a:lnTo>
                  <a:lnTo>
                    <a:pt x="86" y="118"/>
                  </a:lnTo>
                  <a:lnTo>
                    <a:pt x="86" y="122"/>
                  </a:lnTo>
                  <a:lnTo>
                    <a:pt x="86" y="124"/>
                  </a:lnTo>
                  <a:lnTo>
                    <a:pt x="84" y="128"/>
                  </a:lnTo>
                  <a:lnTo>
                    <a:pt x="82" y="130"/>
                  </a:lnTo>
                  <a:lnTo>
                    <a:pt x="80" y="132"/>
                  </a:lnTo>
                  <a:lnTo>
                    <a:pt x="76" y="132"/>
                  </a:lnTo>
                  <a:lnTo>
                    <a:pt x="70" y="130"/>
                  </a:lnTo>
                  <a:lnTo>
                    <a:pt x="70" y="130"/>
                  </a:lnTo>
                  <a:lnTo>
                    <a:pt x="68" y="128"/>
                  </a:lnTo>
                  <a:lnTo>
                    <a:pt x="64" y="128"/>
                  </a:lnTo>
                  <a:lnTo>
                    <a:pt x="60" y="128"/>
                  </a:lnTo>
                  <a:lnTo>
                    <a:pt x="56" y="128"/>
                  </a:lnTo>
                  <a:lnTo>
                    <a:pt x="50" y="130"/>
                  </a:lnTo>
                  <a:lnTo>
                    <a:pt x="42" y="132"/>
                  </a:lnTo>
                  <a:lnTo>
                    <a:pt x="40" y="132"/>
                  </a:lnTo>
                  <a:lnTo>
                    <a:pt x="38" y="130"/>
                  </a:lnTo>
                  <a:lnTo>
                    <a:pt x="36" y="130"/>
                  </a:lnTo>
                  <a:lnTo>
                    <a:pt x="32" y="130"/>
                  </a:lnTo>
                  <a:lnTo>
                    <a:pt x="30" y="130"/>
                  </a:lnTo>
                  <a:lnTo>
                    <a:pt x="26" y="132"/>
                  </a:lnTo>
                  <a:lnTo>
                    <a:pt x="24" y="134"/>
                  </a:lnTo>
                  <a:lnTo>
                    <a:pt x="22" y="138"/>
                  </a:lnTo>
                  <a:lnTo>
                    <a:pt x="20" y="142"/>
                  </a:lnTo>
                  <a:lnTo>
                    <a:pt x="20" y="144"/>
                  </a:lnTo>
                  <a:lnTo>
                    <a:pt x="22" y="146"/>
                  </a:lnTo>
                  <a:lnTo>
                    <a:pt x="24" y="148"/>
                  </a:lnTo>
                  <a:lnTo>
                    <a:pt x="26" y="152"/>
                  </a:lnTo>
                  <a:lnTo>
                    <a:pt x="32" y="154"/>
                  </a:lnTo>
                  <a:lnTo>
                    <a:pt x="40" y="158"/>
                  </a:lnTo>
                  <a:lnTo>
                    <a:pt x="48" y="160"/>
                  </a:lnTo>
                  <a:lnTo>
                    <a:pt x="50" y="162"/>
                  </a:lnTo>
                  <a:lnTo>
                    <a:pt x="52" y="162"/>
                  </a:lnTo>
                  <a:lnTo>
                    <a:pt x="58" y="166"/>
                  </a:lnTo>
                  <a:lnTo>
                    <a:pt x="62" y="168"/>
                  </a:lnTo>
                  <a:lnTo>
                    <a:pt x="66" y="174"/>
                  </a:lnTo>
                  <a:lnTo>
                    <a:pt x="68" y="178"/>
                  </a:lnTo>
                  <a:lnTo>
                    <a:pt x="70" y="186"/>
                  </a:lnTo>
                  <a:lnTo>
                    <a:pt x="76" y="184"/>
                  </a:lnTo>
                  <a:lnTo>
                    <a:pt x="90" y="182"/>
                  </a:lnTo>
                  <a:lnTo>
                    <a:pt x="110" y="178"/>
                  </a:lnTo>
                  <a:lnTo>
                    <a:pt x="130" y="170"/>
                  </a:lnTo>
                  <a:lnTo>
                    <a:pt x="146" y="162"/>
                  </a:lnTo>
                  <a:lnTo>
                    <a:pt x="148" y="162"/>
                  </a:lnTo>
                  <a:lnTo>
                    <a:pt x="150" y="162"/>
                  </a:lnTo>
                  <a:lnTo>
                    <a:pt x="154" y="162"/>
                  </a:lnTo>
                  <a:lnTo>
                    <a:pt x="160" y="162"/>
                  </a:lnTo>
                  <a:lnTo>
                    <a:pt x="164" y="162"/>
                  </a:lnTo>
                  <a:lnTo>
                    <a:pt x="170" y="164"/>
                  </a:lnTo>
                  <a:lnTo>
                    <a:pt x="174" y="168"/>
                  </a:lnTo>
                  <a:lnTo>
                    <a:pt x="176" y="170"/>
                  </a:lnTo>
                  <a:lnTo>
                    <a:pt x="178" y="172"/>
                  </a:lnTo>
                  <a:lnTo>
                    <a:pt x="180" y="172"/>
                  </a:lnTo>
                  <a:lnTo>
                    <a:pt x="182" y="172"/>
                  </a:lnTo>
                  <a:lnTo>
                    <a:pt x="184" y="170"/>
                  </a:lnTo>
                  <a:lnTo>
                    <a:pt x="186" y="168"/>
                  </a:lnTo>
                  <a:lnTo>
                    <a:pt x="188" y="168"/>
                  </a:lnTo>
                  <a:lnTo>
                    <a:pt x="188" y="168"/>
                  </a:lnTo>
                  <a:lnTo>
                    <a:pt x="190" y="170"/>
                  </a:lnTo>
                  <a:lnTo>
                    <a:pt x="192" y="172"/>
                  </a:lnTo>
                  <a:lnTo>
                    <a:pt x="194" y="172"/>
                  </a:lnTo>
                  <a:lnTo>
                    <a:pt x="198" y="170"/>
                  </a:lnTo>
                  <a:lnTo>
                    <a:pt x="202" y="168"/>
                  </a:lnTo>
                  <a:lnTo>
                    <a:pt x="208" y="164"/>
                  </a:lnTo>
                  <a:lnTo>
                    <a:pt x="208" y="164"/>
                  </a:lnTo>
                  <a:lnTo>
                    <a:pt x="210" y="162"/>
                  </a:lnTo>
                  <a:lnTo>
                    <a:pt x="210" y="160"/>
                  </a:lnTo>
                  <a:lnTo>
                    <a:pt x="210" y="158"/>
                  </a:lnTo>
                  <a:lnTo>
                    <a:pt x="210" y="158"/>
                  </a:lnTo>
                  <a:lnTo>
                    <a:pt x="210" y="156"/>
                  </a:lnTo>
                  <a:lnTo>
                    <a:pt x="208" y="154"/>
                  </a:lnTo>
                  <a:lnTo>
                    <a:pt x="204" y="154"/>
                  </a:lnTo>
                  <a:lnTo>
                    <a:pt x="198" y="154"/>
                  </a:lnTo>
                  <a:lnTo>
                    <a:pt x="198" y="152"/>
                  </a:lnTo>
                  <a:lnTo>
                    <a:pt x="196" y="152"/>
                  </a:lnTo>
                  <a:lnTo>
                    <a:pt x="194" y="150"/>
                  </a:lnTo>
                  <a:lnTo>
                    <a:pt x="194" y="148"/>
                  </a:lnTo>
                  <a:lnTo>
                    <a:pt x="194" y="148"/>
                  </a:lnTo>
                  <a:lnTo>
                    <a:pt x="196" y="146"/>
                  </a:lnTo>
                  <a:lnTo>
                    <a:pt x="200" y="144"/>
                  </a:lnTo>
                  <a:lnTo>
                    <a:pt x="200" y="144"/>
                  </a:lnTo>
                  <a:lnTo>
                    <a:pt x="204" y="144"/>
                  </a:lnTo>
                  <a:lnTo>
                    <a:pt x="208" y="142"/>
                  </a:lnTo>
                  <a:lnTo>
                    <a:pt x="212" y="142"/>
                  </a:lnTo>
                  <a:lnTo>
                    <a:pt x="218" y="140"/>
                  </a:lnTo>
                  <a:lnTo>
                    <a:pt x="222" y="142"/>
                  </a:lnTo>
                  <a:lnTo>
                    <a:pt x="226" y="142"/>
                  </a:lnTo>
                  <a:lnTo>
                    <a:pt x="226" y="142"/>
                  </a:lnTo>
                  <a:lnTo>
                    <a:pt x="228" y="142"/>
                  </a:lnTo>
                  <a:lnTo>
                    <a:pt x="230" y="140"/>
                  </a:lnTo>
                  <a:lnTo>
                    <a:pt x="232" y="138"/>
                  </a:lnTo>
                  <a:lnTo>
                    <a:pt x="232" y="134"/>
                  </a:lnTo>
                  <a:lnTo>
                    <a:pt x="232" y="132"/>
                  </a:lnTo>
                  <a:lnTo>
                    <a:pt x="230" y="128"/>
                  </a:lnTo>
                  <a:lnTo>
                    <a:pt x="226" y="126"/>
                  </a:lnTo>
                  <a:lnTo>
                    <a:pt x="220" y="124"/>
                  </a:lnTo>
                  <a:lnTo>
                    <a:pt x="216" y="122"/>
                  </a:lnTo>
                  <a:lnTo>
                    <a:pt x="210" y="118"/>
                  </a:lnTo>
                  <a:lnTo>
                    <a:pt x="202" y="116"/>
                  </a:lnTo>
                  <a:lnTo>
                    <a:pt x="186" y="114"/>
                  </a:lnTo>
                  <a:lnTo>
                    <a:pt x="184" y="110"/>
                  </a:lnTo>
                  <a:lnTo>
                    <a:pt x="178" y="98"/>
                  </a:lnTo>
                  <a:lnTo>
                    <a:pt x="174" y="78"/>
                  </a:lnTo>
                  <a:lnTo>
                    <a:pt x="174" y="52"/>
                  </a:lnTo>
                  <a:lnTo>
                    <a:pt x="172" y="48"/>
                  </a:lnTo>
                  <a:lnTo>
                    <a:pt x="170" y="38"/>
                  </a:lnTo>
                  <a:lnTo>
                    <a:pt x="166" y="28"/>
                  </a:lnTo>
                  <a:lnTo>
                    <a:pt x="160" y="20"/>
                  </a:lnTo>
                  <a:lnTo>
                    <a:pt x="150" y="18"/>
                  </a:lnTo>
                  <a:lnTo>
                    <a:pt x="150" y="18"/>
                  </a:lnTo>
                  <a:lnTo>
                    <a:pt x="148" y="20"/>
                  </a:lnTo>
                  <a:lnTo>
                    <a:pt x="146" y="24"/>
                  </a:lnTo>
                  <a:lnTo>
                    <a:pt x="142" y="28"/>
                  </a:lnTo>
                  <a:lnTo>
                    <a:pt x="140" y="32"/>
                  </a:lnTo>
                  <a:lnTo>
                    <a:pt x="140" y="36"/>
                  </a:lnTo>
                  <a:lnTo>
                    <a:pt x="140" y="42"/>
                  </a:lnTo>
                  <a:lnTo>
                    <a:pt x="126" y="24"/>
                  </a:lnTo>
                  <a:lnTo>
                    <a:pt x="126" y="22"/>
                  </a:lnTo>
                  <a:lnTo>
                    <a:pt x="124" y="22"/>
                  </a:lnTo>
                  <a:lnTo>
                    <a:pt x="122" y="20"/>
                  </a:lnTo>
                  <a:lnTo>
                    <a:pt x="120" y="18"/>
                  </a:lnTo>
                  <a:lnTo>
                    <a:pt x="118" y="16"/>
                  </a:lnTo>
                  <a:lnTo>
                    <a:pt x="116" y="18"/>
                  </a:lnTo>
                  <a:lnTo>
                    <a:pt x="112" y="20"/>
                  </a:lnTo>
                  <a:lnTo>
                    <a:pt x="110" y="24"/>
                  </a:lnTo>
                  <a:lnTo>
                    <a:pt x="108" y="28"/>
                  </a:lnTo>
                  <a:lnTo>
                    <a:pt x="106" y="30"/>
                  </a:lnTo>
                  <a:lnTo>
                    <a:pt x="104" y="32"/>
                  </a:lnTo>
                  <a:lnTo>
                    <a:pt x="100" y="30"/>
                  </a:lnTo>
                  <a:lnTo>
                    <a:pt x="98" y="26"/>
                  </a:lnTo>
                  <a:lnTo>
                    <a:pt x="96" y="20"/>
                  </a:lnTo>
                  <a:lnTo>
                    <a:pt x="94" y="16"/>
                  </a:lnTo>
                  <a:lnTo>
                    <a:pt x="90" y="12"/>
                  </a:lnTo>
                  <a:lnTo>
                    <a:pt x="88" y="8"/>
                  </a:lnTo>
                  <a:lnTo>
                    <a:pt x="86" y="6"/>
                  </a:lnTo>
                  <a:lnTo>
                    <a:pt x="84" y="6"/>
                  </a:lnTo>
                  <a:lnTo>
                    <a:pt x="82" y="8"/>
                  </a:lnTo>
                  <a:lnTo>
                    <a:pt x="80" y="10"/>
                  </a:lnTo>
                  <a:lnTo>
                    <a:pt x="80" y="16"/>
                  </a:lnTo>
                  <a:lnTo>
                    <a:pt x="80" y="20"/>
                  </a:lnTo>
                  <a:lnTo>
                    <a:pt x="80" y="24"/>
                  </a:lnTo>
                  <a:lnTo>
                    <a:pt x="80" y="28"/>
                  </a:lnTo>
                  <a:lnTo>
                    <a:pt x="78" y="32"/>
                  </a:lnTo>
                  <a:lnTo>
                    <a:pt x="76" y="34"/>
                  </a:lnTo>
                  <a:lnTo>
                    <a:pt x="74" y="34"/>
                  </a:lnTo>
                  <a:lnTo>
                    <a:pt x="70" y="34"/>
                  </a:lnTo>
                  <a:lnTo>
                    <a:pt x="66" y="32"/>
                  </a:lnTo>
                  <a:lnTo>
                    <a:pt x="64" y="28"/>
                  </a:lnTo>
                  <a:lnTo>
                    <a:pt x="62" y="24"/>
                  </a:lnTo>
                  <a:lnTo>
                    <a:pt x="62" y="18"/>
                  </a:lnTo>
                  <a:lnTo>
                    <a:pt x="62" y="14"/>
                  </a:lnTo>
                  <a:lnTo>
                    <a:pt x="64" y="10"/>
                  </a:lnTo>
                  <a:lnTo>
                    <a:pt x="64" y="6"/>
                  </a:lnTo>
                  <a:lnTo>
                    <a:pt x="64" y="6"/>
                  </a:lnTo>
                  <a:lnTo>
                    <a:pt x="64" y="4"/>
                  </a:lnTo>
                  <a:lnTo>
                    <a:pt x="62" y="2"/>
                  </a:lnTo>
                  <a:lnTo>
                    <a:pt x="60" y="0"/>
                  </a:lnTo>
                  <a:lnTo>
                    <a:pt x="58" y="0"/>
                  </a:lnTo>
                  <a:lnTo>
                    <a:pt x="54" y="0"/>
                  </a:lnTo>
                  <a:lnTo>
                    <a:pt x="50" y="2"/>
                  </a:lnTo>
                  <a:lnTo>
                    <a:pt x="40" y="8"/>
                  </a:lnTo>
                  <a:lnTo>
                    <a:pt x="26" y="16"/>
                  </a:lnTo>
                  <a:lnTo>
                    <a:pt x="14" y="24"/>
                  </a:lnTo>
                  <a:lnTo>
                    <a:pt x="8" y="36"/>
                  </a:lnTo>
                  <a:lnTo>
                    <a:pt x="8" y="36"/>
                  </a:lnTo>
                  <a:lnTo>
                    <a:pt x="8" y="40"/>
                  </a:lnTo>
                  <a:lnTo>
                    <a:pt x="8" y="44"/>
                  </a:lnTo>
                  <a:lnTo>
                    <a:pt x="6" y="48"/>
                  </a:lnTo>
                  <a:lnTo>
                    <a:pt x="6" y="52"/>
                  </a:lnTo>
                  <a:lnTo>
                    <a:pt x="2" y="56"/>
                  </a:lnTo>
                  <a:lnTo>
                    <a:pt x="2" y="56"/>
                  </a:lnTo>
                  <a:lnTo>
                    <a:pt x="2" y="58"/>
                  </a:lnTo>
                  <a:lnTo>
                    <a:pt x="0" y="60"/>
                  </a:lnTo>
                  <a:lnTo>
                    <a:pt x="0" y="62"/>
                  </a:lnTo>
                  <a:lnTo>
                    <a:pt x="0" y="64"/>
                  </a:lnTo>
                  <a:lnTo>
                    <a:pt x="0" y="68"/>
                  </a:lnTo>
                  <a:lnTo>
                    <a:pt x="2" y="70"/>
                  </a:lnTo>
                  <a:lnTo>
                    <a:pt x="6" y="72"/>
                  </a:lnTo>
                  <a:lnTo>
                    <a:pt x="10" y="74"/>
                  </a:lnTo>
                  <a:lnTo>
                    <a:pt x="16" y="74"/>
                  </a:lnTo>
                  <a:lnTo>
                    <a:pt x="24" y="74"/>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80" name="Freeform 538"/>
            <p:cNvSpPr/>
            <p:nvPr/>
          </p:nvSpPr>
          <p:spPr bwMode="gray">
            <a:xfrm>
              <a:off x="6537459" y="1705037"/>
              <a:ext cx="218465" cy="166513"/>
            </a:xfrm>
            <a:custGeom>
              <a:avLst/>
              <a:gdLst>
                <a:gd name="T0" fmla="*/ 58 w 118"/>
                <a:gd name="T1" fmla="*/ 22 h 90"/>
                <a:gd name="T2" fmla="*/ 44 w 118"/>
                <a:gd name="T3" fmla="*/ 40 h 90"/>
                <a:gd name="T4" fmla="*/ 26 w 118"/>
                <a:gd name="T5" fmla="*/ 60 h 90"/>
                <a:gd name="T6" fmla="*/ 14 w 118"/>
                <a:gd name="T7" fmla="*/ 66 h 90"/>
                <a:gd name="T8" fmla="*/ 8 w 118"/>
                <a:gd name="T9" fmla="*/ 68 h 90"/>
                <a:gd name="T10" fmla="*/ 2 w 118"/>
                <a:gd name="T11" fmla="*/ 68 h 90"/>
                <a:gd name="T12" fmla="*/ 0 w 118"/>
                <a:gd name="T13" fmla="*/ 72 h 90"/>
                <a:gd name="T14" fmla="*/ 2 w 118"/>
                <a:gd name="T15" fmla="*/ 76 h 90"/>
                <a:gd name="T16" fmla="*/ 10 w 118"/>
                <a:gd name="T17" fmla="*/ 84 h 90"/>
                <a:gd name="T18" fmla="*/ 28 w 118"/>
                <a:gd name="T19" fmla="*/ 90 h 90"/>
                <a:gd name="T20" fmla="*/ 40 w 118"/>
                <a:gd name="T21" fmla="*/ 86 h 90"/>
                <a:gd name="T22" fmla="*/ 44 w 118"/>
                <a:gd name="T23" fmla="*/ 88 h 90"/>
                <a:gd name="T24" fmla="*/ 50 w 118"/>
                <a:gd name="T25" fmla="*/ 90 h 90"/>
                <a:gd name="T26" fmla="*/ 58 w 118"/>
                <a:gd name="T27" fmla="*/ 88 h 90"/>
                <a:gd name="T28" fmla="*/ 62 w 118"/>
                <a:gd name="T29" fmla="*/ 82 h 90"/>
                <a:gd name="T30" fmla="*/ 70 w 118"/>
                <a:gd name="T31" fmla="*/ 74 h 90"/>
                <a:gd name="T32" fmla="*/ 76 w 118"/>
                <a:gd name="T33" fmla="*/ 64 h 90"/>
                <a:gd name="T34" fmla="*/ 78 w 118"/>
                <a:gd name="T35" fmla="*/ 58 h 90"/>
                <a:gd name="T36" fmla="*/ 84 w 118"/>
                <a:gd name="T37" fmla="*/ 62 h 90"/>
                <a:gd name="T38" fmla="*/ 92 w 118"/>
                <a:gd name="T39" fmla="*/ 64 h 90"/>
                <a:gd name="T40" fmla="*/ 102 w 118"/>
                <a:gd name="T41" fmla="*/ 56 h 90"/>
                <a:gd name="T42" fmla="*/ 104 w 118"/>
                <a:gd name="T43" fmla="*/ 54 h 90"/>
                <a:gd name="T44" fmla="*/ 106 w 118"/>
                <a:gd name="T45" fmla="*/ 48 h 90"/>
                <a:gd name="T46" fmla="*/ 106 w 118"/>
                <a:gd name="T47" fmla="*/ 44 h 90"/>
                <a:gd name="T48" fmla="*/ 104 w 118"/>
                <a:gd name="T49" fmla="*/ 42 h 90"/>
                <a:gd name="T50" fmla="*/ 106 w 118"/>
                <a:gd name="T51" fmla="*/ 38 h 90"/>
                <a:gd name="T52" fmla="*/ 110 w 118"/>
                <a:gd name="T53" fmla="*/ 30 h 90"/>
                <a:gd name="T54" fmla="*/ 108 w 118"/>
                <a:gd name="T55" fmla="*/ 26 h 90"/>
                <a:gd name="T56" fmla="*/ 108 w 118"/>
                <a:gd name="T57" fmla="*/ 22 h 90"/>
                <a:gd name="T58" fmla="*/ 112 w 118"/>
                <a:gd name="T59" fmla="*/ 16 h 90"/>
                <a:gd name="T60" fmla="*/ 116 w 118"/>
                <a:gd name="T61" fmla="*/ 14 h 90"/>
                <a:gd name="T62" fmla="*/ 116 w 118"/>
                <a:gd name="T63" fmla="*/ 12 h 90"/>
                <a:gd name="T64" fmla="*/ 110 w 118"/>
                <a:gd name="T65" fmla="*/ 6 h 90"/>
                <a:gd name="T66" fmla="*/ 104 w 118"/>
                <a:gd name="T67" fmla="*/ 2 h 90"/>
                <a:gd name="T68" fmla="*/ 100 w 118"/>
                <a:gd name="T69" fmla="*/ 0 h 90"/>
                <a:gd name="T70" fmla="*/ 84 w 118"/>
                <a:gd name="T71" fmla="*/ 12 h 90"/>
                <a:gd name="T72" fmla="*/ 76 w 118"/>
                <a:gd name="T73" fmla="*/ 12 h 90"/>
                <a:gd name="T74" fmla="*/ 64 w 118"/>
                <a:gd name="T75" fmla="*/ 1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8" h="90">
                  <a:moveTo>
                    <a:pt x="60" y="20"/>
                  </a:moveTo>
                  <a:lnTo>
                    <a:pt x="58" y="22"/>
                  </a:lnTo>
                  <a:lnTo>
                    <a:pt x="52" y="30"/>
                  </a:lnTo>
                  <a:lnTo>
                    <a:pt x="44" y="40"/>
                  </a:lnTo>
                  <a:lnTo>
                    <a:pt x="36" y="52"/>
                  </a:lnTo>
                  <a:lnTo>
                    <a:pt x="26" y="60"/>
                  </a:lnTo>
                  <a:lnTo>
                    <a:pt x="18" y="66"/>
                  </a:lnTo>
                  <a:lnTo>
                    <a:pt x="14" y="66"/>
                  </a:lnTo>
                  <a:lnTo>
                    <a:pt x="12" y="68"/>
                  </a:lnTo>
                  <a:lnTo>
                    <a:pt x="8" y="68"/>
                  </a:lnTo>
                  <a:lnTo>
                    <a:pt x="4" y="68"/>
                  </a:lnTo>
                  <a:lnTo>
                    <a:pt x="2" y="68"/>
                  </a:lnTo>
                  <a:lnTo>
                    <a:pt x="0" y="70"/>
                  </a:lnTo>
                  <a:lnTo>
                    <a:pt x="0" y="72"/>
                  </a:lnTo>
                  <a:lnTo>
                    <a:pt x="0" y="74"/>
                  </a:lnTo>
                  <a:lnTo>
                    <a:pt x="2" y="76"/>
                  </a:lnTo>
                  <a:lnTo>
                    <a:pt x="6" y="82"/>
                  </a:lnTo>
                  <a:lnTo>
                    <a:pt x="10" y="84"/>
                  </a:lnTo>
                  <a:lnTo>
                    <a:pt x="18" y="88"/>
                  </a:lnTo>
                  <a:lnTo>
                    <a:pt x="28" y="90"/>
                  </a:lnTo>
                  <a:lnTo>
                    <a:pt x="40" y="84"/>
                  </a:lnTo>
                  <a:lnTo>
                    <a:pt x="40" y="86"/>
                  </a:lnTo>
                  <a:lnTo>
                    <a:pt x="42" y="86"/>
                  </a:lnTo>
                  <a:lnTo>
                    <a:pt x="44" y="88"/>
                  </a:lnTo>
                  <a:lnTo>
                    <a:pt x="46" y="90"/>
                  </a:lnTo>
                  <a:lnTo>
                    <a:pt x="50" y="90"/>
                  </a:lnTo>
                  <a:lnTo>
                    <a:pt x="56" y="88"/>
                  </a:lnTo>
                  <a:lnTo>
                    <a:pt x="58" y="88"/>
                  </a:lnTo>
                  <a:lnTo>
                    <a:pt x="60" y="86"/>
                  </a:lnTo>
                  <a:lnTo>
                    <a:pt x="62" y="82"/>
                  </a:lnTo>
                  <a:lnTo>
                    <a:pt x="66" y="78"/>
                  </a:lnTo>
                  <a:lnTo>
                    <a:pt x="70" y="74"/>
                  </a:lnTo>
                  <a:lnTo>
                    <a:pt x="72" y="68"/>
                  </a:lnTo>
                  <a:lnTo>
                    <a:pt x="76" y="64"/>
                  </a:lnTo>
                  <a:lnTo>
                    <a:pt x="78" y="58"/>
                  </a:lnTo>
                  <a:lnTo>
                    <a:pt x="78" y="58"/>
                  </a:lnTo>
                  <a:lnTo>
                    <a:pt x="80" y="60"/>
                  </a:lnTo>
                  <a:lnTo>
                    <a:pt x="84" y="62"/>
                  </a:lnTo>
                  <a:lnTo>
                    <a:pt x="88" y="64"/>
                  </a:lnTo>
                  <a:lnTo>
                    <a:pt x="92" y="64"/>
                  </a:lnTo>
                  <a:lnTo>
                    <a:pt x="98" y="62"/>
                  </a:lnTo>
                  <a:lnTo>
                    <a:pt x="102" y="56"/>
                  </a:lnTo>
                  <a:lnTo>
                    <a:pt x="102" y="56"/>
                  </a:lnTo>
                  <a:lnTo>
                    <a:pt x="104" y="54"/>
                  </a:lnTo>
                  <a:lnTo>
                    <a:pt x="106" y="52"/>
                  </a:lnTo>
                  <a:lnTo>
                    <a:pt x="106" y="48"/>
                  </a:lnTo>
                  <a:lnTo>
                    <a:pt x="106" y="46"/>
                  </a:lnTo>
                  <a:lnTo>
                    <a:pt x="106" y="44"/>
                  </a:lnTo>
                  <a:lnTo>
                    <a:pt x="102" y="42"/>
                  </a:lnTo>
                  <a:lnTo>
                    <a:pt x="104" y="42"/>
                  </a:lnTo>
                  <a:lnTo>
                    <a:pt x="104" y="40"/>
                  </a:lnTo>
                  <a:lnTo>
                    <a:pt x="106" y="38"/>
                  </a:lnTo>
                  <a:lnTo>
                    <a:pt x="108" y="34"/>
                  </a:lnTo>
                  <a:lnTo>
                    <a:pt x="110" y="30"/>
                  </a:lnTo>
                  <a:lnTo>
                    <a:pt x="110" y="28"/>
                  </a:lnTo>
                  <a:lnTo>
                    <a:pt x="108" y="26"/>
                  </a:lnTo>
                  <a:lnTo>
                    <a:pt x="108" y="26"/>
                  </a:lnTo>
                  <a:lnTo>
                    <a:pt x="108" y="22"/>
                  </a:lnTo>
                  <a:lnTo>
                    <a:pt x="110" y="20"/>
                  </a:lnTo>
                  <a:lnTo>
                    <a:pt x="112" y="16"/>
                  </a:lnTo>
                  <a:lnTo>
                    <a:pt x="114" y="14"/>
                  </a:lnTo>
                  <a:lnTo>
                    <a:pt x="116" y="14"/>
                  </a:lnTo>
                  <a:lnTo>
                    <a:pt x="118" y="12"/>
                  </a:lnTo>
                  <a:lnTo>
                    <a:pt x="116" y="12"/>
                  </a:lnTo>
                  <a:lnTo>
                    <a:pt x="114" y="10"/>
                  </a:lnTo>
                  <a:lnTo>
                    <a:pt x="110" y="6"/>
                  </a:lnTo>
                  <a:lnTo>
                    <a:pt x="108" y="4"/>
                  </a:lnTo>
                  <a:lnTo>
                    <a:pt x="104" y="2"/>
                  </a:lnTo>
                  <a:lnTo>
                    <a:pt x="102" y="0"/>
                  </a:lnTo>
                  <a:lnTo>
                    <a:pt x="100" y="0"/>
                  </a:lnTo>
                  <a:lnTo>
                    <a:pt x="86" y="12"/>
                  </a:lnTo>
                  <a:lnTo>
                    <a:pt x="84" y="12"/>
                  </a:lnTo>
                  <a:lnTo>
                    <a:pt x="82" y="12"/>
                  </a:lnTo>
                  <a:lnTo>
                    <a:pt x="76" y="12"/>
                  </a:lnTo>
                  <a:lnTo>
                    <a:pt x="70" y="14"/>
                  </a:lnTo>
                  <a:lnTo>
                    <a:pt x="64" y="16"/>
                  </a:lnTo>
                  <a:lnTo>
                    <a:pt x="60" y="2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81" name="Freeform 539"/>
            <p:cNvSpPr/>
            <p:nvPr/>
          </p:nvSpPr>
          <p:spPr bwMode="gray">
            <a:xfrm>
              <a:off x="6744815" y="1631031"/>
              <a:ext cx="40731" cy="51804"/>
            </a:xfrm>
            <a:custGeom>
              <a:avLst/>
              <a:gdLst>
                <a:gd name="T0" fmla="*/ 16 w 22"/>
                <a:gd name="T1" fmla="*/ 2 h 28"/>
                <a:gd name="T2" fmla="*/ 14 w 22"/>
                <a:gd name="T3" fmla="*/ 2 h 28"/>
                <a:gd name="T4" fmla="*/ 14 w 22"/>
                <a:gd name="T5" fmla="*/ 2 h 28"/>
                <a:gd name="T6" fmla="*/ 12 w 22"/>
                <a:gd name="T7" fmla="*/ 0 h 28"/>
                <a:gd name="T8" fmla="*/ 10 w 22"/>
                <a:gd name="T9" fmla="*/ 0 h 28"/>
                <a:gd name="T10" fmla="*/ 6 w 22"/>
                <a:gd name="T11" fmla="*/ 0 h 28"/>
                <a:gd name="T12" fmla="*/ 4 w 22"/>
                <a:gd name="T13" fmla="*/ 2 h 28"/>
                <a:gd name="T14" fmla="*/ 2 w 22"/>
                <a:gd name="T15" fmla="*/ 4 h 28"/>
                <a:gd name="T16" fmla="*/ 2 w 22"/>
                <a:gd name="T17" fmla="*/ 8 h 28"/>
                <a:gd name="T18" fmla="*/ 0 w 22"/>
                <a:gd name="T19" fmla="*/ 12 h 28"/>
                <a:gd name="T20" fmla="*/ 2 w 22"/>
                <a:gd name="T21" fmla="*/ 20 h 28"/>
                <a:gd name="T22" fmla="*/ 2 w 22"/>
                <a:gd name="T23" fmla="*/ 20 h 28"/>
                <a:gd name="T24" fmla="*/ 4 w 22"/>
                <a:gd name="T25" fmla="*/ 22 h 28"/>
                <a:gd name="T26" fmla="*/ 6 w 22"/>
                <a:gd name="T27" fmla="*/ 24 h 28"/>
                <a:gd name="T28" fmla="*/ 10 w 22"/>
                <a:gd name="T29" fmla="*/ 26 h 28"/>
                <a:gd name="T30" fmla="*/ 14 w 22"/>
                <a:gd name="T31" fmla="*/ 26 h 28"/>
                <a:gd name="T32" fmla="*/ 16 w 22"/>
                <a:gd name="T33" fmla="*/ 28 h 28"/>
                <a:gd name="T34" fmla="*/ 20 w 22"/>
                <a:gd name="T35" fmla="*/ 26 h 28"/>
                <a:gd name="T36" fmla="*/ 22 w 22"/>
                <a:gd name="T37" fmla="*/ 24 h 28"/>
                <a:gd name="T38" fmla="*/ 22 w 22"/>
                <a:gd name="T39" fmla="*/ 20 h 28"/>
                <a:gd name="T40" fmla="*/ 22 w 22"/>
                <a:gd name="T41" fmla="*/ 14 h 28"/>
                <a:gd name="T42" fmla="*/ 22 w 22"/>
                <a:gd name="T43" fmla="*/ 10 h 28"/>
                <a:gd name="T44" fmla="*/ 20 w 22"/>
                <a:gd name="T45" fmla="*/ 6 h 28"/>
                <a:gd name="T46" fmla="*/ 18 w 22"/>
                <a:gd name="T47" fmla="*/ 4 h 28"/>
                <a:gd name="T48" fmla="*/ 16 w 22"/>
                <a:gd name="T49" fmla="*/ 2 h 28"/>
                <a:gd name="T50" fmla="*/ 16 w 22"/>
                <a:gd name="T51" fmla="*/ 2 h 28"/>
                <a:gd name="T52" fmla="*/ 16 w 22"/>
                <a:gd name="T53" fmla="*/ 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 h="28">
                  <a:moveTo>
                    <a:pt x="16" y="2"/>
                  </a:moveTo>
                  <a:lnTo>
                    <a:pt x="14" y="2"/>
                  </a:lnTo>
                  <a:lnTo>
                    <a:pt x="14" y="2"/>
                  </a:lnTo>
                  <a:lnTo>
                    <a:pt x="12" y="0"/>
                  </a:lnTo>
                  <a:lnTo>
                    <a:pt x="10" y="0"/>
                  </a:lnTo>
                  <a:lnTo>
                    <a:pt x="6" y="0"/>
                  </a:lnTo>
                  <a:lnTo>
                    <a:pt x="4" y="2"/>
                  </a:lnTo>
                  <a:lnTo>
                    <a:pt x="2" y="4"/>
                  </a:lnTo>
                  <a:lnTo>
                    <a:pt x="2" y="8"/>
                  </a:lnTo>
                  <a:lnTo>
                    <a:pt x="0" y="12"/>
                  </a:lnTo>
                  <a:lnTo>
                    <a:pt x="2" y="20"/>
                  </a:lnTo>
                  <a:lnTo>
                    <a:pt x="2" y="20"/>
                  </a:lnTo>
                  <a:lnTo>
                    <a:pt x="4" y="22"/>
                  </a:lnTo>
                  <a:lnTo>
                    <a:pt x="6" y="24"/>
                  </a:lnTo>
                  <a:lnTo>
                    <a:pt x="10" y="26"/>
                  </a:lnTo>
                  <a:lnTo>
                    <a:pt x="14" y="26"/>
                  </a:lnTo>
                  <a:lnTo>
                    <a:pt x="16" y="28"/>
                  </a:lnTo>
                  <a:lnTo>
                    <a:pt x="20" y="26"/>
                  </a:lnTo>
                  <a:lnTo>
                    <a:pt x="22" y="24"/>
                  </a:lnTo>
                  <a:lnTo>
                    <a:pt x="22" y="20"/>
                  </a:lnTo>
                  <a:lnTo>
                    <a:pt x="22" y="14"/>
                  </a:lnTo>
                  <a:lnTo>
                    <a:pt x="22" y="10"/>
                  </a:lnTo>
                  <a:lnTo>
                    <a:pt x="20" y="6"/>
                  </a:lnTo>
                  <a:lnTo>
                    <a:pt x="18" y="4"/>
                  </a:lnTo>
                  <a:lnTo>
                    <a:pt x="16" y="2"/>
                  </a:lnTo>
                  <a:lnTo>
                    <a:pt x="16" y="2"/>
                  </a:lnTo>
                  <a:lnTo>
                    <a:pt x="16" y="2"/>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82" name="Freeform 540"/>
            <p:cNvSpPr/>
            <p:nvPr/>
          </p:nvSpPr>
          <p:spPr bwMode="gray">
            <a:xfrm>
              <a:off x="6792952" y="1560725"/>
              <a:ext cx="125895" cy="77706"/>
            </a:xfrm>
            <a:custGeom>
              <a:avLst/>
              <a:gdLst>
                <a:gd name="T0" fmla="*/ 12 w 68"/>
                <a:gd name="T1" fmla="*/ 12 h 42"/>
                <a:gd name="T2" fmla="*/ 12 w 68"/>
                <a:gd name="T3" fmla="*/ 12 h 42"/>
                <a:gd name="T4" fmla="*/ 10 w 68"/>
                <a:gd name="T5" fmla="*/ 14 h 42"/>
                <a:gd name="T6" fmla="*/ 8 w 68"/>
                <a:gd name="T7" fmla="*/ 14 h 42"/>
                <a:gd name="T8" fmla="*/ 4 w 68"/>
                <a:gd name="T9" fmla="*/ 18 h 42"/>
                <a:gd name="T10" fmla="*/ 2 w 68"/>
                <a:gd name="T11" fmla="*/ 20 h 42"/>
                <a:gd name="T12" fmla="*/ 0 w 68"/>
                <a:gd name="T13" fmla="*/ 24 h 42"/>
                <a:gd name="T14" fmla="*/ 0 w 68"/>
                <a:gd name="T15" fmla="*/ 26 h 42"/>
                <a:gd name="T16" fmla="*/ 2 w 68"/>
                <a:gd name="T17" fmla="*/ 30 h 42"/>
                <a:gd name="T18" fmla="*/ 4 w 68"/>
                <a:gd name="T19" fmla="*/ 34 h 42"/>
                <a:gd name="T20" fmla="*/ 10 w 68"/>
                <a:gd name="T21" fmla="*/ 36 h 42"/>
                <a:gd name="T22" fmla="*/ 12 w 68"/>
                <a:gd name="T23" fmla="*/ 36 h 42"/>
                <a:gd name="T24" fmla="*/ 12 w 68"/>
                <a:gd name="T25" fmla="*/ 34 h 42"/>
                <a:gd name="T26" fmla="*/ 16 w 68"/>
                <a:gd name="T27" fmla="*/ 30 h 42"/>
                <a:gd name="T28" fmla="*/ 18 w 68"/>
                <a:gd name="T29" fmla="*/ 28 h 42"/>
                <a:gd name="T30" fmla="*/ 22 w 68"/>
                <a:gd name="T31" fmla="*/ 26 h 42"/>
                <a:gd name="T32" fmla="*/ 26 w 68"/>
                <a:gd name="T33" fmla="*/ 28 h 42"/>
                <a:gd name="T34" fmla="*/ 30 w 68"/>
                <a:gd name="T35" fmla="*/ 32 h 42"/>
                <a:gd name="T36" fmla="*/ 32 w 68"/>
                <a:gd name="T37" fmla="*/ 34 h 42"/>
                <a:gd name="T38" fmla="*/ 36 w 68"/>
                <a:gd name="T39" fmla="*/ 38 h 42"/>
                <a:gd name="T40" fmla="*/ 42 w 68"/>
                <a:gd name="T41" fmla="*/ 42 h 42"/>
                <a:gd name="T42" fmla="*/ 52 w 68"/>
                <a:gd name="T43" fmla="*/ 40 h 42"/>
                <a:gd name="T44" fmla="*/ 62 w 68"/>
                <a:gd name="T45" fmla="*/ 32 h 42"/>
                <a:gd name="T46" fmla="*/ 62 w 68"/>
                <a:gd name="T47" fmla="*/ 32 h 42"/>
                <a:gd name="T48" fmla="*/ 64 w 68"/>
                <a:gd name="T49" fmla="*/ 30 h 42"/>
                <a:gd name="T50" fmla="*/ 66 w 68"/>
                <a:gd name="T51" fmla="*/ 28 h 42"/>
                <a:gd name="T52" fmla="*/ 68 w 68"/>
                <a:gd name="T53" fmla="*/ 26 h 42"/>
                <a:gd name="T54" fmla="*/ 68 w 68"/>
                <a:gd name="T55" fmla="*/ 22 h 42"/>
                <a:gd name="T56" fmla="*/ 66 w 68"/>
                <a:gd name="T57" fmla="*/ 20 h 42"/>
                <a:gd name="T58" fmla="*/ 62 w 68"/>
                <a:gd name="T59" fmla="*/ 16 h 42"/>
                <a:gd name="T60" fmla="*/ 58 w 68"/>
                <a:gd name="T61" fmla="*/ 14 h 42"/>
                <a:gd name="T62" fmla="*/ 40 w 68"/>
                <a:gd name="T63" fmla="*/ 2 h 42"/>
                <a:gd name="T64" fmla="*/ 38 w 68"/>
                <a:gd name="T65" fmla="*/ 2 h 42"/>
                <a:gd name="T66" fmla="*/ 36 w 68"/>
                <a:gd name="T67" fmla="*/ 2 h 42"/>
                <a:gd name="T68" fmla="*/ 32 w 68"/>
                <a:gd name="T69" fmla="*/ 0 h 42"/>
                <a:gd name="T70" fmla="*/ 28 w 68"/>
                <a:gd name="T71" fmla="*/ 0 h 42"/>
                <a:gd name="T72" fmla="*/ 24 w 68"/>
                <a:gd name="T73" fmla="*/ 2 h 42"/>
                <a:gd name="T74" fmla="*/ 18 w 68"/>
                <a:gd name="T75" fmla="*/ 6 h 42"/>
                <a:gd name="T76" fmla="*/ 12 w 68"/>
                <a:gd name="T77" fmla="*/ 1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8" h="42">
                  <a:moveTo>
                    <a:pt x="12" y="12"/>
                  </a:moveTo>
                  <a:lnTo>
                    <a:pt x="12" y="12"/>
                  </a:lnTo>
                  <a:lnTo>
                    <a:pt x="10" y="14"/>
                  </a:lnTo>
                  <a:lnTo>
                    <a:pt x="8" y="14"/>
                  </a:lnTo>
                  <a:lnTo>
                    <a:pt x="4" y="18"/>
                  </a:lnTo>
                  <a:lnTo>
                    <a:pt x="2" y="20"/>
                  </a:lnTo>
                  <a:lnTo>
                    <a:pt x="0" y="24"/>
                  </a:lnTo>
                  <a:lnTo>
                    <a:pt x="0" y="26"/>
                  </a:lnTo>
                  <a:lnTo>
                    <a:pt x="2" y="30"/>
                  </a:lnTo>
                  <a:lnTo>
                    <a:pt x="4" y="34"/>
                  </a:lnTo>
                  <a:lnTo>
                    <a:pt x="10" y="36"/>
                  </a:lnTo>
                  <a:lnTo>
                    <a:pt x="12" y="36"/>
                  </a:lnTo>
                  <a:lnTo>
                    <a:pt x="12" y="34"/>
                  </a:lnTo>
                  <a:lnTo>
                    <a:pt x="16" y="30"/>
                  </a:lnTo>
                  <a:lnTo>
                    <a:pt x="18" y="28"/>
                  </a:lnTo>
                  <a:lnTo>
                    <a:pt x="22" y="26"/>
                  </a:lnTo>
                  <a:lnTo>
                    <a:pt x="26" y="28"/>
                  </a:lnTo>
                  <a:lnTo>
                    <a:pt x="30" y="32"/>
                  </a:lnTo>
                  <a:lnTo>
                    <a:pt x="32" y="34"/>
                  </a:lnTo>
                  <a:lnTo>
                    <a:pt x="36" y="38"/>
                  </a:lnTo>
                  <a:lnTo>
                    <a:pt x="42" y="42"/>
                  </a:lnTo>
                  <a:lnTo>
                    <a:pt x="52" y="40"/>
                  </a:lnTo>
                  <a:lnTo>
                    <a:pt x="62" y="32"/>
                  </a:lnTo>
                  <a:lnTo>
                    <a:pt x="62" y="32"/>
                  </a:lnTo>
                  <a:lnTo>
                    <a:pt x="64" y="30"/>
                  </a:lnTo>
                  <a:lnTo>
                    <a:pt x="66" y="28"/>
                  </a:lnTo>
                  <a:lnTo>
                    <a:pt x="68" y="26"/>
                  </a:lnTo>
                  <a:lnTo>
                    <a:pt x="68" y="22"/>
                  </a:lnTo>
                  <a:lnTo>
                    <a:pt x="66" y="20"/>
                  </a:lnTo>
                  <a:lnTo>
                    <a:pt x="62" y="16"/>
                  </a:lnTo>
                  <a:lnTo>
                    <a:pt x="58" y="14"/>
                  </a:lnTo>
                  <a:lnTo>
                    <a:pt x="40" y="2"/>
                  </a:lnTo>
                  <a:lnTo>
                    <a:pt x="38" y="2"/>
                  </a:lnTo>
                  <a:lnTo>
                    <a:pt x="36" y="2"/>
                  </a:lnTo>
                  <a:lnTo>
                    <a:pt x="32" y="0"/>
                  </a:lnTo>
                  <a:lnTo>
                    <a:pt x="28" y="0"/>
                  </a:lnTo>
                  <a:lnTo>
                    <a:pt x="24" y="2"/>
                  </a:lnTo>
                  <a:lnTo>
                    <a:pt x="18" y="6"/>
                  </a:lnTo>
                  <a:lnTo>
                    <a:pt x="12" y="12"/>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83" name="Freeform 541"/>
            <p:cNvSpPr/>
            <p:nvPr/>
          </p:nvSpPr>
          <p:spPr bwMode="gray">
            <a:xfrm>
              <a:off x="6792952" y="1660633"/>
              <a:ext cx="107381" cy="62905"/>
            </a:xfrm>
            <a:custGeom>
              <a:avLst/>
              <a:gdLst>
                <a:gd name="T0" fmla="*/ 12 w 58"/>
                <a:gd name="T1" fmla="*/ 0 h 34"/>
                <a:gd name="T2" fmla="*/ 10 w 58"/>
                <a:gd name="T3" fmla="*/ 2 h 34"/>
                <a:gd name="T4" fmla="*/ 4 w 58"/>
                <a:gd name="T5" fmla="*/ 8 h 34"/>
                <a:gd name="T6" fmla="*/ 0 w 58"/>
                <a:gd name="T7" fmla="*/ 16 h 34"/>
                <a:gd name="T8" fmla="*/ 0 w 58"/>
                <a:gd name="T9" fmla="*/ 26 h 34"/>
                <a:gd name="T10" fmla="*/ 6 w 58"/>
                <a:gd name="T11" fmla="*/ 34 h 34"/>
                <a:gd name="T12" fmla="*/ 8 w 58"/>
                <a:gd name="T13" fmla="*/ 34 h 34"/>
                <a:gd name="T14" fmla="*/ 12 w 58"/>
                <a:gd name="T15" fmla="*/ 34 h 34"/>
                <a:gd name="T16" fmla="*/ 18 w 58"/>
                <a:gd name="T17" fmla="*/ 34 h 34"/>
                <a:gd name="T18" fmla="*/ 24 w 58"/>
                <a:gd name="T19" fmla="*/ 34 h 34"/>
                <a:gd name="T20" fmla="*/ 32 w 58"/>
                <a:gd name="T21" fmla="*/ 32 h 34"/>
                <a:gd name="T22" fmla="*/ 34 w 58"/>
                <a:gd name="T23" fmla="*/ 30 h 34"/>
                <a:gd name="T24" fmla="*/ 38 w 58"/>
                <a:gd name="T25" fmla="*/ 28 h 34"/>
                <a:gd name="T26" fmla="*/ 42 w 58"/>
                <a:gd name="T27" fmla="*/ 24 h 34"/>
                <a:gd name="T28" fmla="*/ 46 w 58"/>
                <a:gd name="T29" fmla="*/ 20 h 34"/>
                <a:gd name="T30" fmla="*/ 48 w 58"/>
                <a:gd name="T31" fmla="*/ 18 h 34"/>
                <a:gd name="T32" fmla="*/ 52 w 58"/>
                <a:gd name="T33" fmla="*/ 18 h 34"/>
                <a:gd name="T34" fmla="*/ 54 w 58"/>
                <a:gd name="T35" fmla="*/ 18 h 34"/>
                <a:gd name="T36" fmla="*/ 56 w 58"/>
                <a:gd name="T37" fmla="*/ 16 h 34"/>
                <a:gd name="T38" fmla="*/ 58 w 58"/>
                <a:gd name="T39" fmla="*/ 14 h 34"/>
                <a:gd name="T40" fmla="*/ 58 w 58"/>
                <a:gd name="T41" fmla="*/ 12 h 34"/>
                <a:gd name="T42" fmla="*/ 56 w 58"/>
                <a:gd name="T43" fmla="*/ 8 h 34"/>
                <a:gd name="T44" fmla="*/ 54 w 58"/>
                <a:gd name="T45" fmla="*/ 6 h 34"/>
                <a:gd name="T46" fmla="*/ 48 w 58"/>
                <a:gd name="T47" fmla="*/ 4 h 34"/>
                <a:gd name="T48" fmla="*/ 32 w 58"/>
                <a:gd name="T49" fmla="*/ 2 h 34"/>
                <a:gd name="T50" fmla="*/ 18 w 58"/>
                <a:gd name="T51" fmla="*/ 0 h 34"/>
                <a:gd name="T52" fmla="*/ 12 w 58"/>
                <a:gd name="T53"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8" h="34">
                  <a:moveTo>
                    <a:pt x="12" y="0"/>
                  </a:moveTo>
                  <a:lnTo>
                    <a:pt x="10" y="2"/>
                  </a:lnTo>
                  <a:lnTo>
                    <a:pt x="4" y="8"/>
                  </a:lnTo>
                  <a:lnTo>
                    <a:pt x="0" y="16"/>
                  </a:lnTo>
                  <a:lnTo>
                    <a:pt x="0" y="26"/>
                  </a:lnTo>
                  <a:lnTo>
                    <a:pt x="6" y="34"/>
                  </a:lnTo>
                  <a:lnTo>
                    <a:pt x="8" y="34"/>
                  </a:lnTo>
                  <a:lnTo>
                    <a:pt x="12" y="34"/>
                  </a:lnTo>
                  <a:lnTo>
                    <a:pt x="18" y="34"/>
                  </a:lnTo>
                  <a:lnTo>
                    <a:pt x="24" y="34"/>
                  </a:lnTo>
                  <a:lnTo>
                    <a:pt x="32" y="32"/>
                  </a:lnTo>
                  <a:lnTo>
                    <a:pt x="34" y="30"/>
                  </a:lnTo>
                  <a:lnTo>
                    <a:pt x="38" y="28"/>
                  </a:lnTo>
                  <a:lnTo>
                    <a:pt x="42" y="24"/>
                  </a:lnTo>
                  <a:lnTo>
                    <a:pt x="46" y="20"/>
                  </a:lnTo>
                  <a:lnTo>
                    <a:pt x="48" y="18"/>
                  </a:lnTo>
                  <a:lnTo>
                    <a:pt x="52" y="18"/>
                  </a:lnTo>
                  <a:lnTo>
                    <a:pt x="54" y="18"/>
                  </a:lnTo>
                  <a:lnTo>
                    <a:pt x="56" y="16"/>
                  </a:lnTo>
                  <a:lnTo>
                    <a:pt x="58" y="14"/>
                  </a:lnTo>
                  <a:lnTo>
                    <a:pt x="58" y="12"/>
                  </a:lnTo>
                  <a:lnTo>
                    <a:pt x="56" y="8"/>
                  </a:lnTo>
                  <a:lnTo>
                    <a:pt x="54" y="6"/>
                  </a:lnTo>
                  <a:lnTo>
                    <a:pt x="48" y="4"/>
                  </a:lnTo>
                  <a:lnTo>
                    <a:pt x="32" y="2"/>
                  </a:lnTo>
                  <a:lnTo>
                    <a:pt x="18" y="0"/>
                  </a:lnTo>
                  <a:lnTo>
                    <a:pt x="12"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84" name="Freeform 542"/>
            <p:cNvSpPr/>
            <p:nvPr/>
          </p:nvSpPr>
          <p:spPr bwMode="gray">
            <a:xfrm>
              <a:off x="6655948" y="1856749"/>
              <a:ext cx="37028" cy="51804"/>
            </a:xfrm>
            <a:custGeom>
              <a:avLst/>
              <a:gdLst>
                <a:gd name="T0" fmla="*/ 16 w 20"/>
                <a:gd name="T1" fmla="*/ 0 h 28"/>
                <a:gd name="T2" fmla="*/ 14 w 20"/>
                <a:gd name="T3" fmla="*/ 0 h 28"/>
                <a:gd name="T4" fmla="*/ 12 w 20"/>
                <a:gd name="T5" fmla="*/ 2 h 28"/>
                <a:gd name="T6" fmla="*/ 10 w 20"/>
                <a:gd name="T7" fmla="*/ 6 h 28"/>
                <a:gd name="T8" fmla="*/ 6 w 20"/>
                <a:gd name="T9" fmla="*/ 10 h 28"/>
                <a:gd name="T10" fmla="*/ 2 w 20"/>
                <a:gd name="T11" fmla="*/ 14 h 28"/>
                <a:gd name="T12" fmla="*/ 0 w 20"/>
                <a:gd name="T13" fmla="*/ 18 h 28"/>
                <a:gd name="T14" fmla="*/ 0 w 20"/>
                <a:gd name="T15" fmla="*/ 24 h 28"/>
                <a:gd name="T16" fmla="*/ 2 w 20"/>
                <a:gd name="T17" fmla="*/ 28 h 28"/>
                <a:gd name="T18" fmla="*/ 4 w 20"/>
                <a:gd name="T19" fmla="*/ 28 h 28"/>
                <a:gd name="T20" fmla="*/ 6 w 20"/>
                <a:gd name="T21" fmla="*/ 28 h 28"/>
                <a:gd name="T22" fmla="*/ 8 w 20"/>
                <a:gd name="T23" fmla="*/ 28 h 28"/>
                <a:gd name="T24" fmla="*/ 10 w 20"/>
                <a:gd name="T25" fmla="*/ 28 h 28"/>
                <a:gd name="T26" fmla="*/ 14 w 20"/>
                <a:gd name="T27" fmla="*/ 26 h 28"/>
                <a:gd name="T28" fmla="*/ 16 w 20"/>
                <a:gd name="T29" fmla="*/ 22 h 28"/>
                <a:gd name="T30" fmla="*/ 18 w 20"/>
                <a:gd name="T31" fmla="*/ 16 h 28"/>
                <a:gd name="T32" fmla="*/ 20 w 20"/>
                <a:gd name="T33" fmla="*/ 14 h 28"/>
                <a:gd name="T34" fmla="*/ 20 w 20"/>
                <a:gd name="T35" fmla="*/ 12 h 28"/>
                <a:gd name="T36" fmla="*/ 20 w 20"/>
                <a:gd name="T37" fmla="*/ 8 h 28"/>
                <a:gd name="T38" fmla="*/ 20 w 20"/>
                <a:gd name="T39" fmla="*/ 6 h 28"/>
                <a:gd name="T40" fmla="*/ 20 w 20"/>
                <a:gd name="T41" fmla="*/ 2 h 28"/>
                <a:gd name="T42" fmla="*/ 18 w 20"/>
                <a:gd name="T43" fmla="*/ 0 h 28"/>
                <a:gd name="T44" fmla="*/ 16 w 20"/>
                <a:gd name="T45"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 h="28">
                  <a:moveTo>
                    <a:pt x="16" y="0"/>
                  </a:moveTo>
                  <a:lnTo>
                    <a:pt x="14" y="0"/>
                  </a:lnTo>
                  <a:lnTo>
                    <a:pt x="12" y="2"/>
                  </a:lnTo>
                  <a:lnTo>
                    <a:pt x="10" y="6"/>
                  </a:lnTo>
                  <a:lnTo>
                    <a:pt x="6" y="10"/>
                  </a:lnTo>
                  <a:lnTo>
                    <a:pt x="2" y="14"/>
                  </a:lnTo>
                  <a:lnTo>
                    <a:pt x="0" y="18"/>
                  </a:lnTo>
                  <a:lnTo>
                    <a:pt x="0" y="24"/>
                  </a:lnTo>
                  <a:lnTo>
                    <a:pt x="2" y="28"/>
                  </a:lnTo>
                  <a:lnTo>
                    <a:pt x="4" y="28"/>
                  </a:lnTo>
                  <a:lnTo>
                    <a:pt x="6" y="28"/>
                  </a:lnTo>
                  <a:lnTo>
                    <a:pt x="8" y="28"/>
                  </a:lnTo>
                  <a:lnTo>
                    <a:pt x="10" y="28"/>
                  </a:lnTo>
                  <a:lnTo>
                    <a:pt x="14" y="26"/>
                  </a:lnTo>
                  <a:lnTo>
                    <a:pt x="16" y="22"/>
                  </a:lnTo>
                  <a:lnTo>
                    <a:pt x="18" y="16"/>
                  </a:lnTo>
                  <a:lnTo>
                    <a:pt x="20" y="14"/>
                  </a:lnTo>
                  <a:lnTo>
                    <a:pt x="20" y="12"/>
                  </a:lnTo>
                  <a:lnTo>
                    <a:pt x="20" y="8"/>
                  </a:lnTo>
                  <a:lnTo>
                    <a:pt x="20" y="6"/>
                  </a:lnTo>
                  <a:lnTo>
                    <a:pt x="20" y="2"/>
                  </a:lnTo>
                  <a:lnTo>
                    <a:pt x="18" y="0"/>
                  </a:lnTo>
                  <a:lnTo>
                    <a:pt x="16"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85" name="Freeform 543"/>
            <p:cNvSpPr/>
            <p:nvPr/>
          </p:nvSpPr>
          <p:spPr bwMode="gray">
            <a:xfrm>
              <a:off x="6652245" y="1893752"/>
              <a:ext cx="211059" cy="166513"/>
            </a:xfrm>
            <a:custGeom>
              <a:avLst/>
              <a:gdLst>
                <a:gd name="T0" fmla="*/ 28 w 114"/>
                <a:gd name="T1" fmla="*/ 20 h 90"/>
                <a:gd name="T2" fmla="*/ 20 w 114"/>
                <a:gd name="T3" fmla="*/ 18 h 90"/>
                <a:gd name="T4" fmla="*/ 12 w 114"/>
                <a:gd name="T5" fmla="*/ 22 h 90"/>
                <a:gd name="T6" fmla="*/ 10 w 114"/>
                <a:gd name="T7" fmla="*/ 34 h 90"/>
                <a:gd name="T8" fmla="*/ 8 w 114"/>
                <a:gd name="T9" fmla="*/ 36 h 90"/>
                <a:gd name="T10" fmla="*/ 8 w 114"/>
                <a:gd name="T11" fmla="*/ 46 h 90"/>
                <a:gd name="T12" fmla="*/ 2 w 114"/>
                <a:gd name="T13" fmla="*/ 52 h 90"/>
                <a:gd name="T14" fmla="*/ 0 w 114"/>
                <a:gd name="T15" fmla="*/ 60 h 90"/>
                <a:gd name="T16" fmla="*/ 8 w 114"/>
                <a:gd name="T17" fmla="*/ 68 h 90"/>
                <a:gd name="T18" fmla="*/ 16 w 114"/>
                <a:gd name="T19" fmla="*/ 72 h 90"/>
                <a:gd name="T20" fmla="*/ 24 w 114"/>
                <a:gd name="T21" fmla="*/ 72 h 90"/>
                <a:gd name="T22" fmla="*/ 30 w 114"/>
                <a:gd name="T23" fmla="*/ 64 h 90"/>
                <a:gd name="T24" fmla="*/ 32 w 114"/>
                <a:gd name="T25" fmla="*/ 62 h 90"/>
                <a:gd name="T26" fmla="*/ 34 w 114"/>
                <a:gd name="T27" fmla="*/ 66 h 90"/>
                <a:gd name="T28" fmla="*/ 44 w 114"/>
                <a:gd name="T29" fmla="*/ 68 h 90"/>
                <a:gd name="T30" fmla="*/ 50 w 114"/>
                <a:gd name="T31" fmla="*/ 66 h 90"/>
                <a:gd name="T32" fmla="*/ 58 w 114"/>
                <a:gd name="T33" fmla="*/ 64 h 90"/>
                <a:gd name="T34" fmla="*/ 58 w 114"/>
                <a:gd name="T35" fmla="*/ 68 h 90"/>
                <a:gd name="T36" fmla="*/ 52 w 114"/>
                <a:gd name="T37" fmla="*/ 74 h 90"/>
                <a:gd name="T38" fmla="*/ 34 w 114"/>
                <a:gd name="T39" fmla="*/ 82 h 90"/>
                <a:gd name="T40" fmla="*/ 26 w 114"/>
                <a:gd name="T41" fmla="*/ 88 h 90"/>
                <a:gd name="T42" fmla="*/ 38 w 114"/>
                <a:gd name="T43" fmla="*/ 90 h 90"/>
                <a:gd name="T44" fmla="*/ 74 w 114"/>
                <a:gd name="T45" fmla="*/ 76 h 90"/>
                <a:gd name="T46" fmla="*/ 76 w 114"/>
                <a:gd name="T47" fmla="*/ 72 h 90"/>
                <a:gd name="T48" fmla="*/ 82 w 114"/>
                <a:gd name="T49" fmla="*/ 72 h 90"/>
                <a:gd name="T50" fmla="*/ 86 w 114"/>
                <a:gd name="T51" fmla="*/ 74 h 90"/>
                <a:gd name="T52" fmla="*/ 92 w 114"/>
                <a:gd name="T53" fmla="*/ 72 h 90"/>
                <a:gd name="T54" fmla="*/ 100 w 114"/>
                <a:gd name="T55" fmla="*/ 72 h 90"/>
                <a:gd name="T56" fmla="*/ 110 w 114"/>
                <a:gd name="T57" fmla="*/ 64 h 90"/>
                <a:gd name="T58" fmla="*/ 114 w 114"/>
                <a:gd name="T59" fmla="*/ 38 h 90"/>
                <a:gd name="T60" fmla="*/ 106 w 114"/>
                <a:gd name="T61" fmla="*/ 34 h 90"/>
                <a:gd name="T62" fmla="*/ 98 w 114"/>
                <a:gd name="T63" fmla="*/ 38 h 90"/>
                <a:gd name="T64" fmla="*/ 90 w 114"/>
                <a:gd name="T65" fmla="*/ 32 h 90"/>
                <a:gd name="T66" fmla="*/ 86 w 114"/>
                <a:gd name="T67" fmla="*/ 24 h 90"/>
                <a:gd name="T68" fmla="*/ 82 w 114"/>
                <a:gd name="T69" fmla="*/ 10 h 90"/>
                <a:gd name="T70" fmla="*/ 82 w 114"/>
                <a:gd name="T71" fmla="*/ 0 h 90"/>
                <a:gd name="T72" fmla="*/ 76 w 114"/>
                <a:gd name="T73" fmla="*/ 2 h 90"/>
                <a:gd name="T74" fmla="*/ 66 w 114"/>
                <a:gd name="T75" fmla="*/ 10 h 90"/>
                <a:gd name="T76" fmla="*/ 64 w 114"/>
                <a:gd name="T77" fmla="*/ 22 h 90"/>
                <a:gd name="T78" fmla="*/ 66 w 114"/>
                <a:gd name="T79" fmla="*/ 28 h 90"/>
                <a:gd name="T80" fmla="*/ 68 w 114"/>
                <a:gd name="T81" fmla="*/ 32 h 90"/>
                <a:gd name="T82" fmla="*/ 62 w 114"/>
                <a:gd name="T83" fmla="*/ 42 h 90"/>
                <a:gd name="T84" fmla="*/ 56 w 114"/>
                <a:gd name="T85" fmla="*/ 48 h 90"/>
                <a:gd name="T86" fmla="*/ 54 w 114"/>
                <a:gd name="T87" fmla="*/ 40 h 90"/>
                <a:gd name="T88" fmla="*/ 52 w 114"/>
                <a:gd name="T89" fmla="*/ 30 h 90"/>
                <a:gd name="T90" fmla="*/ 44 w 114"/>
                <a:gd name="T91" fmla="*/ 24 h 90"/>
                <a:gd name="T92" fmla="*/ 36 w 114"/>
                <a:gd name="T93" fmla="*/ 28 h 90"/>
                <a:gd name="T94" fmla="*/ 30 w 114"/>
                <a:gd name="T95" fmla="*/ 2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4" h="90">
                  <a:moveTo>
                    <a:pt x="30" y="20"/>
                  </a:moveTo>
                  <a:lnTo>
                    <a:pt x="30" y="20"/>
                  </a:lnTo>
                  <a:lnTo>
                    <a:pt x="28" y="20"/>
                  </a:lnTo>
                  <a:lnTo>
                    <a:pt x="26" y="18"/>
                  </a:lnTo>
                  <a:lnTo>
                    <a:pt x="22" y="18"/>
                  </a:lnTo>
                  <a:lnTo>
                    <a:pt x="20" y="18"/>
                  </a:lnTo>
                  <a:lnTo>
                    <a:pt x="16" y="18"/>
                  </a:lnTo>
                  <a:lnTo>
                    <a:pt x="14" y="20"/>
                  </a:lnTo>
                  <a:lnTo>
                    <a:pt x="12" y="22"/>
                  </a:lnTo>
                  <a:lnTo>
                    <a:pt x="10" y="28"/>
                  </a:lnTo>
                  <a:lnTo>
                    <a:pt x="10" y="34"/>
                  </a:lnTo>
                  <a:lnTo>
                    <a:pt x="10" y="34"/>
                  </a:lnTo>
                  <a:lnTo>
                    <a:pt x="8" y="34"/>
                  </a:lnTo>
                  <a:lnTo>
                    <a:pt x="8" y="34"/>
                  </a:lnTo>
                  <a:lnTo>
                    <a:pt x="8" y="36"/>
                  </a:lnTo>
                  <a:lnTo>
                    <a:pt x="8" y="38"/>
                  </a:lnTo>
                  <a:lnTo>
                    <a:pt x="8" y="46"/>
                  </a:lnTo>
                  <a:lnTo>
                    <a:pt x="8" y="46"/>
                  </a:lnTo>
                  <a:lnTo>
                    <a:pt x="6" y="48"/>
                  </a:lnTo>
                  <a:lnTo>
                    <a:pt x="4" y="50"/>
                  </a:lnTo>
                  <a:lnTo>
                    <a:pt x="2" y="52"/>
                  </a:lnTo>
                  <a:lnTo>
                    <a:pt x="0" y="54"/>
                  </a:lnTo>
                  <a:lnTo>
                    <a:pt x="0" y="56"/>
                  </a:lnTo>
                  <a:lnTo>
                    <a:pt x="0" y="60"/>
                  </a:lnTo>
                  <a:lnTo>
                    <a:pt x="4" y="62"/>
                  </a:lnTo>
                  <a:lnTo>
                    <a:pt x="8" y="66"/>
                  </a:lnTo>
                  <a:lnTo>
                    <a:pt x="8" y="68"/>
                  </a:lnTo>
                  <a:lnTo>
                    <a:pt x="10" y="70"/>
                  </a:lnTo>
                  <a:lnTo>
                    <a:pt x="12" y="72"/>
                  </a:lnTo>
                  <a:lnTo>
                    <a:pt x="16" y="72"/>
                  </a:lnTo>
                  <a:lnTo>
                    <a:pt x="22" y="72"/>
                  </a:lnTo>
                  <a:lnTo>
                    <a:pt x="22" y="72"/>
                  </a:lnTo>
                  <a:lnTo>
                    <a:pt x="24" y="72"/>
                  </a:lnTo>
                  <a:lnTo>
                    <a:pt x="26" y="70"/>
                  </a:lnTo>
                  <a:lnTo>
                    <a:pt x="30" y="68"/>
                  </a:lnTo>
                  <a:lnTo>
                    <a:pt x="30" y="64"/>
                  </a:lnTo>
                  <a:lnTo>
                    <a:pt x="32" y="60"/>
                  </a:lnTo>
                  <a:lnTo>
                    <a:pt x="32" y="60"/>
                  </a:lnTo>
                  <a:lnTo>
                    <a:pt x="32" y="62"/>
                  </a:lnTo>
                  <a:lnTo>
                    <a:pt x="32" y="62"/>
                  </a:lnTo>
                  <a:lnTo>
                    <a:pt x="32" y="64"/>
                  </a:lnTo>
                  <a:lnTo>
                    <a:pt x="34" y="66"/>
                  </a:lnTo>
                  <a:lnTo>
                    <a:pt x="36" y="68"/>
                  </a:lnTo>
                  <a:lnTo>
                    <a:pt x="40" y="68"/>
                  </a:lnTo>
                  <a:lnTo>
                    <a:pt x="44" y="68"/>
                  </a:lnTo>
                  <a:lnTo>
                    <a:pt x="46" y="68"/>
                  </a:lnTo>
                  <a:lnTo>
                    <a:pt x="48" y="66"/>
                  </a:lnTo>
                  <a:lnTo>
                    <a:pt x="50" y="66"/>
                  </a:lnTo>
                  <a:lnTo>
                    <a:pt x="52" y="64"/>
                  </a:lnTo>
                  <a:lnTo>
                    <a:pt x="54" y="64"/>
                  </a:lnTo>
                  <a:lnTo>
                    <a:pt x="58" y="64"/>
                  </a:lnTo>
                  <a:lnTo>
                    <a:pt x="58" y="64"/>
                  </a:lnTo>
                  <a:lnTo>
                    <a:pt x="60" y="66"/>
                  </a:lnTo>
                  <a:lnTo>
                    <a:pt x="58" y="68"/>
                  </a:lnTo>
                  <a:lnTo>
                    <a:pt x="56" y="72"/>
                  </a:lnTo>
                  <a:lnTo>
                    <a:pt x="54" y="72"/>
                  </a:lnTo>
                  <a:lnTo>
                    <a:pt x="52" y="74"/>
                  </a:lnTo>
                  <a:lnTo>
                    <a:pt x="46" y="76"/>
                  </a:lnTo>
                  <a:lnTo>
                    <a:pt x="40" y="78"/>
                  </a:lnTo>
                  <a:lnTo>
                    <a:pt x="34" y="82"/>
                  </a:lnTo>
                  <a:lnTo>
                    <a:pt x="30" y="84"/>
                  </a:lnTo>
                  <a:lnTo>
                    <a:pt x="26" y="86"/>
                  </a:lnTo>
                  <a:lnTo>
                    <a:pt x="26" y="88"/>
                  </a:lnTo>
                  <a:lnTo>
                    <a:pt x="28" y="88"/>
                  </a:lnTo>
                  <a:lnTo>
                    <a:pt x="32" y="88"/>
                  </a:lnTo>
                  <a:lnTo>
                    <a:pt x="38" y="90"/>
                  </a:lnTo>
                  <a:lnTo>
                    <a:pt x="52" y="88"/>
                  </a:lnTo>
                  <a:lnTo>
                    <a:pt x="64" y="80"/>
                  </a:lnTo>
                  <a:lnTo>
                    <a:pt x="74" y="76"/>
                  </a:lnTo>
                  <a:lnTo>
                    <a:pt x="74" y="74"/>
                  </a:lnTo>
                  <a:lnTo>
                    <a:pt x="74" y="74"/>
                  </a:lnTo>
                  <a:lnTo>
                    <a:pt x="76" y="72"/>
                  </a:lnTo>
                  <a:lnTo>
                    <a:pt x="78" y="70"/>
                  </a:lnTo>
                  <a:lnTo>
                    <a:pt x="80" y="70"/>
                  </a:lnTo>
                  <a:lnTo>
                    <a:pt x="82" y="72"/>
                  </a:lnTo>
                  <a:lnTo>
                    <a:pt x="84" y="74"/>
                  </a:lnTo>
                  <a:lnTo>
                    <a:pt x="84" y="74"/>
                  </a:lnTo>
                  <a:lnTo>
                    <a:pt x="86" y="74"/>
                  </a:lnTo>
                  <a:lnTo>
                    <a:pt x="90" y="74"/>
                  </a:lnTo>
                  <a:lnTo>
                    <a:pt x="92" y="70"/>
                  </a:lnTo>
                  <a:lnTo>
                    <a:pt x="92" y="72"/>
                  </a:lnTo>
                  <a:lnTo>
                    <a:pt x="94" y="72"/>
                  </a:lnTo>
                  <a:lnTo>
                    <a:pt x="98" y="72"/>
                  </a:lnTo>
                  <a:lnTo>
                    <a:pt x="100" y="72"/>
                  </a:lnTo>
                  <a:lnTo>
                    <a:pt x="104" y="72"/>
                  </a:lnTo>
                  <a:lnTo>
                    <a:pt x="108" y="68"/>
                  </a:lnTo>
                  <a:lnTo>
                    <a:pt x="110" y="64"/>
                  </a:lnTo>
                  <a:lnTo>
                    <a:pt x="112" y="56"/>
                  </a:lnTo>
                  <a:lnTo>
                    <a:pt x="114" y="46"/>
                  </a:lnTo>
                  <a:lnTo>
                    <a:pt x="114" y="38"/>
                  </a:lnTo>
                  <a:lnTo>
                    <a:pt x="108" y="34"/>
                  </a:lnTo>
                  <a:lnTo>
                    <a:pt x="108" y="34"/>
                  </a:lnTo>
                  <a:lnTo>
                    <a:pt x="106" y="34"/>
                  </a:lnTo>
                  <a:lnTo>
                    <a:pt x="104" y="36"/>
                  </a:lnTo>
                  <a:lnTo>
                    <a:pt x="100" y="38"/>
                  </a:lnTo>
                  <a:lnTo>
                    <a:pt x="98" y="38"/>
                  </a:lnTo>
                  <a:lnTo>
                    <a:pt x="94" y="38"/>
                  </a:lnTo>
                  <a:lnTo>
                    <a:pt x="92" y="36"/>
                  </a:lnTo>
                  <a:lnTo>
                    <a:pt x="90" y="32"/>
                  </a:lnTo>
                  <a:lnTo>
                    <a:pt x="90" y="30"/>
                  </a:lnTo>
                  <a:lnTo>
                    <a:pt x="88" y="28"/>
                  </a:lnTo>
                  <a:lnTo>
                    <a:pt x="86" y="24"/>
                  </a:lnTo>
                  <a:lnTo>
                    <a:pt x="84" y="16"/>
                  </a:lnTo>
                  <a:lnTo>
                    <a:pt x="84" y="14"/>
                  </a:lnTo>
                  <a:lnTo>
                    <a:pt x="82" y="10"/>
                  </a:lnTo>
                  <a:lnTo>
                    <a:pt x="82" y="4"/>
                  </a:lnTo>
                  <a:lnTo>
                    <a:pt x="82" y="2"/>
                  </a:lnTo>
                  <a:lnTo>
                    <a:pt x="82" y="0"/>
                  </a:lnTo>
                  <a:lnTo>
                    <a:pt x="82" y="0"/>
                  </a:lnTo>
                  <a:lnTo>
                    <a:pt x="80" y="0"/>
                  </a:lnTo>
                  <a:lnTo>
                    <a:pt x="76" y="2"/>
                  </a:lnTo>
                  <a:lnTo>
                    <a:pt x="72" y="4"/>
                  </a:lnTo>
                  <a:lnTo>
                    <a:pt x="68" y="6"/>
                  </a:lnTo>
                  <a:lnTo>
                    <a:pt x="66" y="10"/>
                  </a:lnTo>
                  <a:lnTo>
                    <a:pt x="64" y="14"/>
                  </a:lnTo>
                  <a:lnTo>
                    <a:pt x="66" y="20"/>
                  </a:lnTo>
                  <a:lnTo>
                    <a:pt x="64" y="22"/>
                  </a:lnTo>
                  <a:lnTo>
                    <a:pt x="64" y="22"/>
                  </a:lnTo>
                  <a:lnTo>
                    <a:pt x="64" y="24"/>
                  </a:lnTo>
                  <a:lnTo>
                    <a:pt x="66" y="28"/>
                  </a:lnTo>
                  <a:lnTo>
                    <a:pt x="70" y="30"/>
                  </a:lnTo>
                  <a:lnTo>
                    <a:pt x="70" y="30"/>
                  </a:lnTo>
                  <a:lnTo>
                    <a:pt x="68" y="32"/>
                  </a:lnTo>
                  <a:lnTo>
                    <a:pt x="66" y="36"/>
                  </a:lnTo>
                  <a:lnTo>
                    <a:pt x="64" y="38"/>
                  </a:lnTo>
                  <a:lnTo>
                    <a:pt x="62" y="42"/>
                  </a:lnTo>
                  <a:lnTo>
                    <a:pt x="60" y="46"/>
                  </a:lnTo>
                  <a:lnTo>
                    <a:pt x="58" y="48"/>
                  </a:lnTo>
                  <a:lnTo>
                    <a:pt x="56" y="48"/>
                  </a:lnTo>
                  <a:lnTo>
                    <a:pt x="56" y="46"/>
                  </a:lnTo>
                  <a:lnTo>
                    <a:pt x="54" y="44"/>
                  </a:lnTo>
                  <a:lnTo>
                    <a:pt x="54" y="40"/>
                  </a:lnTo>
                  <a:lnTo>
                    <a:pt x="54" y="38"/>
                  </a:lnTo>
                  <a:lnTo>
                    <a:pt x="54" y="34"/>
                  </a:lnTo>
                  <a:lnTo>
                    <a:pt x="52" y="30"/>
                  </a:lnTo>
                  <a:lnTo>
                    <a:pt x="50" y="26"/>
                  </a:lnTo>
                  <a:lnTo>
                    <a:pt x="46" y="24"/>
                  </a:lnTo>
                  <a:lnTo>
                    <a:pt x="44" y="24"/>
                  </a:lnTo>
                  <a:lnTo>
                    <a:pt x="40" y="26"/>
                  </a:lnTo>
                  <a:lnTo>
                    <a:pt x="38" y="26"/>
                  </a:lnTo>
                  <a:lnTo>
                    <a:pt x="36" y="28"/>
                  </a:lnTo>
                  <a:lnTo>
                    <a:pt x="34" y="28"/>
                  </a:lnTo>
                  <a:lnTo>
                    <a:pt x="32" y="26"/>
                  </a:lnTo>
                  <a:lnTo>
                    <a:pt x="30" y="2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86" name="Freeform 544"/>
            <p:cNvSpPr/>
            <p:nvPr/>
          </p:nvSpPr>
          <p:spPr bwMode="gray">
            <a:xfrm>
              <a:off x="6985497" y="1653232"/>
              <a:ext cx="37028" cy="88807"/>
            </a:xfrm>
            <a:custGeom>
              <a:avLst/>
              <a:gdLst>
                <a:gd name="T0" fmla="*/ 10 w 20"/>
                <a:gd name="T1" fmla="*/ 8 h 48"/>
                <a:gd name="T2" fmla="*/ 10 w 20"/>
                <a:gd name="T3" fmla="*/ 8 h 48"/>
                <a:gd name="T4" fmla="*/ 8 w 20"/>
                <a:gd name="T5" fmla="*/ 6 h 48"/>
                <a:gd name="T6" fmla="*/ 8 w 20"/>
                <a:gd name="T7" fmla="*/ 4 h 48"/>
                <a:gd name="T8" fmla="*/ 6 w 20"/>
                <a:gd name="T9" fmla="*/ 2 h 48"/>
                <a:gd name="T10" fmla="*/ 6 w 20"/>
                <a:gd name="T11" fmla="*/ 0 h 48"/>
                <a:gd name="T12" fmla="*/ 4 w 20"/>
                <a:gd name="T13" fmla="*/ 0 h 48"/>
                <a:gd name="T14" fmla="*/ 4 w 20"/>
                <a:gd name="T15" fmla="*/ 0 h 48"/>
                <a:gd name="T16" fmla="*/ 2 w 20"/>
                <a:gd name="T17" fmla="*/ 2 h 48"/>
                <a:gd name="T18" fmla="*/ 2 w 20"/>
                <a:gd name="T19" fmla="*/ 6 h 48"/>
                <a:gd name="T20" fmla="*/ 2 w 20"/>
                <a:gd name="T21" fmla="*/ 12 h 48"/>
                <a:gd name="T22" fmla="*/ 0 w 20"/>
                <a:gd name="T23" fmla="*/ 22 h 48"/>
                <a:gd name="T24" fmla="*/ 0 w 20"/>
                <a:gd name="T25" fmla="*/ 22 h 48"/>
                <a:gd name="T26" fmla="*/ 2 w 20"/>
                <a:gd name="T27" fmla="*/ 26 h 48"/>
                <a:gd name="T28" fmla="*/ 2 w 20"/>
                <a:gd name="T29" fmla="*/ 28 h 48"/>
                <a:gd name="T30" fmla="*/ 2 w 20"/>
                <a:gd name="T31" fmla="*/ 34 h 48"/>
                <a:gd name="T32" fmla="*/ 4 w 20"/>
                <a:gd name="T33" fmla="*/ 38 h 48"/>
                <a:gd name="T34" fmla="*/ 8 w 20"/>
                <a:gd name="T35" fmla="*/ 42 h 48"/>
                <a:gd name="T36" fmla="*/ 12 w 20"/>
                <a:gd name="T37" fmla="*/ 46 h 48"/>
                <a:gd name="T38" fmla="*/ 18 w 20"/>
                <a:gd name="T39" fmla="*/ 48 h 48"/>
                <a:gd name="T40" fmla="*/ 18 w 20"/>
                <a:gd name="T41" fmla="*/ 48 h 48"/>
                <a:gd name="T42" fmla="*/ 18 w 20"/>
                <a:gd name="T43" fmla="*/ 46 h 48"/>
                <a:gd name="T44" fmla="*/ 20 w 20"/>
                <a:gd name="T45" fmla="*/ 46 h 48"/>
                <a:gd name="T46" fmla="*/ 20 w 20"/>
                <a:gd name="T47" fmla="*/ 44 h 48"/>
                <a:gd name="T48" fmla="*/ 20 w 20"/>
                <a:gd name="T49" fmla="*/ 42 h 48"/>
                <a:gd name="T50" fmla="*/ 20 w 20"/>
                <a:gd name="T51" fmla="*/ 38 h 48"/>
                <a:gd name="T52" fmla="*/ 18 w 20"/>
                <a:gd name="T53" fmla="*/ 32 h 48"/>
                <a:gd name="T54" fmla="*/ 10 w 20"/>
                <a:gd name="T55" fmla="*/ 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 h="48">
                  <a:moveTo>
                    <a:pt x="10" y="8"/>
                  </a:moveTo>
                  <a:lnTo>
                    <a:pt x="10" y="8"/>
                  </a:lnTo>
                  <a:lnTo>
                    <a:pt x="8" y="6"/>
                  </a:lnTo>
                  <a:lnTo>
                    <a:pt x="8" y="4"/>
                  </a:lnTo>
                  <a:lnTo>
                    <a:pt x="6" y="2"/>
                  </a:lnTo>
                  <a:lnTo>
                    <a:pt x="6" y="0"/>
                  </a:lnTo>
                  <a:lnTo>
                    <a:pt x="4" y="0"/>
                  </a:lnTo>
                  <a:lnTo>
                    <a:pt x="4" y="0"/>
                  </a:lnTo>
                  <a:lnTo>
                    <a:pt x="2" y="2"/>
                  </a:lnTo>
                  <a:lnTo>
                    <a:pt x="2" y="6"/>
                  </a:lnTo>
                  <a:lnTo>
                    <a:pt x="2" y="12"/>
                  </a:lnTo>
                  <a:lnTo>
                    <a:pt x="0" y="22"/>
                  </a:lnTo>
                  <a:lnTo>
                    <a:pt x="0" y="22"/>
                  </a:lnTo>
                  <a:lnTo>
                    <a:pt x="2" y="26"/>
                  </a:lnTo>
                  <a:lnTo>
                    <a:pt x="2" y="28"/>
                  </a:lnTo>
                  <a:lnTo>
                    <a:pt x="2" y="34"/>
                  </a:lnTo>
                  <a:lnTo>
                    <a:pt x="4" y="38"/>
                  </a:lnTo>
                  <a:lnTo>
                    <a:pt x="8" y="42"/>
                  </a:lnTo>
                  <a:lnTo>
                    <a:pt x="12" y="46"/>
                  </a:lnTo>
                  <a:lnTo>
                    <a:pt x="18" y="48"/>
                  </a:lnTo>
                  <a:lnTo>
                    <a:pt x="18" y="48"/>
                  </a:lnTo>
                  <a:lnTo>
                    <a:pt x="18" y="46"/>
                  </a:lnTo>
                  <a:lnTo>
                    <a:pt x="20" y="46"/>
                  </a:lnTo>
                  <a:lnTo>
                    <a:pt x="20" y="44"/>
                  </a:lnTo>
                  <a:lnTo>
                    <a:pt x="20" y="42"/>
                  </a:lnTo>
                  <a:lnTo>
                    <a:pt x="20" y="38"/>
                  </a:lnTo>
                  <a:lnTo>
                    <a:pt x="18" y="32"/>
                  </a:lnTo>
                  <a:lnTo>
                    <a:pt x="10" y="8"/>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87" name="Freeform 545"/>
            <p:cNvSpPr/>
            <p:nvPr/>
          </p:nvSpPr>
          <p:spPr bwMode="gray">
            <a:xfrm>
              <a:off x="6892927" y="1779043"/>
              <a:ext cx="137003" cy="166513"/>
            </a:xfrm>
            <a:custGeom>
              <a:avLst/>
              <a:gdLst>
                <a:gd name="T0" fmla="*/ 16 w 74"/>
                <a:gd name="T1" fmla="*/ 10 h 90"/>
                <a:gd name="T2" fmla="*/ 12 w 74"/>
                <a:gd name="T3" fmla="*/ 8 h 90"/>
                <a:gd name="T4" fmla="*/ 8 w 74"/>
                <a:gd name="T5" fmla="*/ 6 h 90"/>
                <a:gd name="T6" fmla="*/ 2 w 74"/>
                <a:gd name="T7" fmla="*/ 6 h 90"/>
                <a:gd name="T8" fmla="*/ 0 w 74"/>
                <a:gd name="T9" fmla="*/ 10 h 90"/>
                <a:gd name="T10" fmla="*/ 2 w 74"/>
                <a:gd name="T11" fmla="*/ 22 h 90"/>
                <a:gd name="T12" fmla="*/ 4 w 74"/>
                <a:gd name="T13" fmla="*/ 24 h 90"/>
                <a:gd name="T14" fmla="*/ 8 w 74"/>
                <a:gd name="T15" fmla="*/ 34 h 90"/>
                <a:gd name="T16" fmla="*/ 14 w 74"/>
                <a:gd name="T17" fmla="*/ 44 h 90"/>
                <a:gd name="T18" fmla="*/ 16 w 74"/>
                <a:gd name="T19" fmla="*/ 50 h 90"/>
                <a:gd name="T20" fmla="*/ 22 w 74"/>
                <a:gd name="T21" fmla="*/ 50 h 90"/>
                <a:gd name="T22" fmla="*/ 32 w 74"/>
                <a:gd name="T23" fmla="*/ 52 h 90"/>
                <a:gd name="T24" fmla="*/ 36 w 74"/>
                <a:gd name="T25" fmla="*/ 58 h 90"/>
                <a:gd name="T26" fmla="*/ 38 w 74"/>
                <a:gd name="T27" fmla="*/ 70 h 90"/>
                <a:gd name="T28" fmla="*/ 42 w 74"/>
                <a:gd name="T29" fmla="*/ 82 h 90"/>
                <a:gd name="T30" fmla="*/ 52 w 74"/>
                <a:gd name="T31" fmla="*/ 88 h 90"/>
                <a:gd name="T32" fmla="*/ 64 w 74"/>
                <a:gd name="T33" fmla="*/ 90 h 90"/>
                <a:gd name="T34" fmla="*/ 72 w 74"/>
                <a:gd name="T35" fmla="*/ 84 h 90"/>
                <a:gd name="T36" fmla="*/ 74 w 74"/>
                <a:gd name="T37" fmla="*/ 82 h 90"/>
                <a:gd name="T38" fmla="*/ 72 w 74"/>
                <a:gd name="T39" fmla="*/ 84 h 90"/>
                <a:gd name="T40" fmla="*/ 68 w 74"/>
                <a:gd name="T41" fmla="*/ 86 h 90"/>
                <a:gd name="T42" fmla="*/ 64 w 74"/>
                <a:gd name="T43" fmla="*/ 86 h 90"/>
                <a:gd name="T44" fmla="*/ 64 w 74"/>
                <a:gd name="T45" fmla="*/ 82 h 90"/>
                <a:gd name="T46" fmla="*/ 62 w 74"/>
                <a:gd name="T47" fmla="*/ 58 h 90"/>
                <a:gd name="T48" fmla="*/ 58 w 74"/>
                <a:gd name="T49" fmla="*/ 42 h 90"/>
                <a:gd name="T50" fmla="*/ 66 w 74"/>
                <a:gd name="T51" fmla="*/ 26 h 90"/>
                <a:gd name="T52" fmla="*/ 66 w 74"/>
                <a:gd name="T53" fmla="*/ 8 h 90"/>
                <a:gd name="T54" fmla="*/ 60 w 74"/>
                <a:gd name="T55" fmla="*/ 4 h 90"/>
                <a:gd name="T56" fmla="*/ 54 w 74"/>
                <a:gd name="T57" fmla="*/ 2 h 90"/>
                <a:gd name="T58" fmla="*/ 44 w 74"/>
                <a:gd name="T59" fmla="*/ 0 h 90"/>
                <a:gd name="T60" fmla="*/ 38 w 74"/>
                <a:gd name="T61" fmla="*/ 0 h 90"/>
                <a:gd name="T62" fmla="*/ 36 w 74"/>
                <a:gd name="T63" fmla="*/ 6 h 90"/>
                <a:gd name="T64" fmla="*/ 40 w 74"/>
                <a:gd name="T65" fmla="*/ 24 h 90"/>
                <a:gd name="T66" fmla="*/ 44 w 74"/>
                <a:gd name="T67" fmla="*/ 38 h 90"/>
                <a:gd name="T68" fmla="*/ 32 w 74"/>
                <a:gd name="T69" fmla="*/ 32 h 90"/>
                <a:gd name="T70" fmla="*/ 20 w 74"/>
                <a:gd name="T71" fmla="*/ 24 h 90"/>
                <a:gd name="T72" fmla="*/ 16 w 74"/>
                <a:gd name="T73" fmla="*/ 1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4" h="90">
                  <a:moveTo>
                    <a:pt x="16" y="10"/>
                  </a:moveTo>
                  <a:lnTo>
                    <a:pt x="16" y="10"/>
                  </a:lnTo>
                  <a:lnTo>
                    <a:pt x="14" y="10"/>
                  </a:lnTo>
                  <a:lnTo>
                    <a:pt x="12" y="8"/>
                  </a:lnTo>
                  <a:lnTo>
                    <a:pt x="10" y="6"/>
                  </a:lnTo>
                  <a:lnTo>
                    <a:pt x="8" y="6"/>
                  </a:lnTo>
                  <a:lnTo>
                    <a:pt x="4" y="6"/>
                  </a:lnTo>
                  <a:lnTo>
                    <a:pt x="2" y="6"/>
                  </a:lnTo>
                  <a:lnTo>
                    <a:pt x="2" y="8"/>
                  </a:lnTo>
                  <a:lnTo>
                    <a:pt x="0" y="10"/>
                  </a:lnTo>
                  <a:lnTo>
                    <a:pt x="0" y="14"/>
                  </a:lnTo>
                  <a:lnTo>
                    <a:pt x="2" y="22"/>
                  </a:lnTo>
                  <a:lnTo>
                    <a:pt x="2" y="22"/>
                  </a:lnTo>
                  <a:lnTo>
                    <a:pt x="4" y="24"/>
                  </a:lnTo>
                  <a:lnTo>
                    <a:pt x="6" y="28"/>
                  </a:lnTo>
                  <a:lnTo>
                    <a:pt x="8" y="34"/>
                  </a:lnTo>
                  <a:lnTo>
                    <a:pt x="12" y="38"/>
                  </a:lnTo>
                  <a:lnTo>
                    <a:pt x="14" y="44"/>
                  </a:lnTo>
                  <a:lnTo>
                    <a:pt x="16" y="50"/>
                  </a:lnTo>
                  <a:lnTo>
                    <a:pt x="16" y="50"/>
                  </a:lnTo>
                  <a:lnTo>
                    <a:pt x="20" y="50"/>
                  </a:lnTo>
                  <a:lnTo>
                    <a:pt x="22" y="50"/>
                  </a:lnTo>
                  <a:lnTo>
                    <a:pt x="28" y="50"/>
                  </a:lnTo>
                  <a:lnTo>
                    <a:pt x="32" y="52"/>
                  </a:lnTo>
                  <a:lnTo>
                    <a:pt x="34" y="54"/>
                  </a:lnTo>
                  <a:lnTo>
                    <a:pt x="36" y="58"/>
                  </a:lnTo>
                  <a:lnTo>
                    <a:pt x="38" y="64"/>
                  </a:lnTo>
                  <a:lnTo>
                    <a:pt x="38" y="70"/>
                  </a:lnTo>
                  <a:lnTo>
                    <a:pt x="40" y="76"/>
                  </a:lnTo>
                  <a:lnTo>
                    <a:pt x="42" y="82"/>
                  </a:lnTo>
                  <a:lnTo>
                    <a:pt x="48" y="86"/>
                  </a:lnTo>
                  <a:lnTo>
                    <a:pt x="52" y="88"/>
                  </a:lnTo>
                  <a:lnTo>
                    <a:pt x="58" y="90"/>
                  </a:lnTo>
                  <a:lnTo>
                    <a:pt x="64" y="90"/>
                  </a:lnTo>
                  <a:lnTo>
                    <a:pt x="68" y="86"/>
                  </a:lnTo>
                  <a:lnTo>
                    <a:pt x="72" y="84"/>
                  </a:lnTo>
                  <a:lnTo>
                    <a:pt x="74" y="84"/>
                  </a:lnTo>
                  <a:lnTo>
                    <a:pt x="74" y="82"/>
                  </a:lnTo>
                  <a:lnTo>
                    <a:pt x="74" y="82"/>
                  </a:lnTo>
                  <a:lnTo>
                    <a:pt x="72" y="84"/>
                  </a:lnTo>
                  <a:lnTo>
                    <a:pt x="70" y="84"/>
                  </a:lnTo>
                  <a:lnTo>
                    <a:pt x="68" y="86"/>
                  </a:lnTo>
                  <a:lnTo>
                    <a:pt x="66" y="86"/>
                  </a:lnTo>
                  <a:lnTo>
                    <a:pt x="64" y="86"/>
                  </a:lnTo>
                  <a:lnTo>
                    <a:pt x="64" y="86"/>
                  </a:lnTo>
                  <a:lnTo>
                    <a:pt x="64" y="82"/>
                  </a:lnTo>
                  <a:lnTo>
                    <a:pt x="64" y="72"/>
                  </a:lnTo>
                  <a:lnTo>
                    <a:pt x="62" y="58"/>
                  </a:lnTo>
                  <a:lnTo>
                    <a:pt x="56" y="44"/>
                  </a:lnTo>
                  <a:lnTo>
                    <a:pt x="58" y="42"/>
                  </a:lnTo>
                  <a:lnTo>
                    <a:pt x="62" y="34"/>
                  </a:lnTo>
                  <a:lnTo>
                    <a:pt x="66" y="26"/>
                  </a:lnTo>
                  <a:lnTo>
                    <a:pt x="68" y="16"/>
                  </a:lnTo>
                  <a:lnTo>
                    <a:pt x="66" y="8"/>
                  </a:lnTo>
                  <a:lnTo>
                    <a:pt x="60" y="4"/>
                  </a:lnTo>
                  <a:lnTo>
                    <a:pt x="60" y="4"/>
                  </a:lnTo>
                  <a:lnTo>
                    <a:pt x="56" y="2"/>
                  </a:lnTo>
                  <a:lnTo>
                    <a:pt x="54" y="2"/>
                  </a:lnTo>
                  <a:lnTo>
                    <a:pt x="50" y="0"/>
                  </a:lnTo>
                  <a:lnTo>
                    <a:pt x="44" y="0"/>
                  </a:lnTo>
                  <a:lnTo>
                    <a:pt x="42" y="0"/>
                  </a:lnTo>
                  <a:lnTo>
                    <a:pt x="38" y="0"/>
                  </a:lnTo>
                  <a:lnTo>
                    <a:pt x="36" y="2"/>
                  </a:lnTo>
                  <a:lnTo>
                    <a:pt x="36" y="6"/>
                  </a:lnTo>
                  <a:lnTo>
                    <a:pt x="38" y="14"/>
                  </a:lnTo>
                  <a:lnTo>
                    <a:pt x="40" y="24"/>
                  </a:lnTo>
                  <a:lnTo>
                    <a:pt x="44" y="32"/>
                  </a:lnTo>
                  <a:lnTo>
                    <a:pt x="44" y="38"/>
                  </a:lnTo>
                  <a:lnTo>
                    <a:pt x="38" y="38"/>
                  </a:lnTo>
                  <a:lnTo>
                    <a:pt x="32" y="32"/>
                  </a:lnTo>
                  <a:lnTo>
                    <a:pt x="26" y="28"/>
                  </a:lnTo>
                  <a:lnTo>
                    <a:pt x="20" y="24"/>
                  </a:lnTo>
                  <a:lnTo>
                    <a:pt x="16" y="18"/>
                  </a:lnTo>
                  <a:lnTo>
                    <a:pt x="16" y="1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88" name="Freeform 546"/>
            <p:cNvSpPr/>
            <p:nvPr/>
          </p:nvSpPr>
          <p:spPr bwMode="gray">
            <a:xfrm>
              <a:off x="7033633" y="1886351"/>
              <a:ext cx="81461" cy="85107"/>
            </a:xfrm>
            <a:custGeom>
              <a:avLst/>
              <a:gdLst>
                <a:gd name="T0" fmla="*/ 10 w 44"/>
                <a:gd name="T1" fmla="*/ 2 h 46"/>
                <a:gd name="T2" fmla="*/ 10 w 44"/>
                <a:gd name="T3" fmla="*/ 2 h 46"/>
                <a:gd name="T4" fmla="*/ 10 w 44"/>
                <a:gd name="T5" fmla="*/ 2 h 46"/>
                <a:gd name="T6" fmla="*/ 8 w 44"/>
                <a:gd name="T7" fmla="*/ 0 h 46"/>
                <a:gd name="T8" fmla="*/ 6 w 44"/>
                <a:gd name="T9" fmla="*/ 0 h 46"/>
                <a:gd name="T10" fmla="*/ 4 w 44"/>
                <a:gd name="T11" fmla="*/ 0 h 46"/>
                <a:gd name="T12" fmla="*/ 4 w 44"/>
                <a:gd name="T13" fmla="*/ 0 h 46"/>
                <a:gd name="T14" fmla="*/ 2 w 44"/>
                <a:gd name="T15" fmla="*/ 2 h 46"/>
                <a:gd name="T16" fmla="*/ 2 w 44"/>
                <a:gd name="T17" fmla="*/ 4 h 46"/>
                <a:gd name="T18" fmla="*/ 4 w 44"/>
                <a:gd name="T19" fmla="*/ 8 h 46"/>
                <a:gd name="T20" fmla="*/ 6 w 44"/>
                <a:gd name="T21" fmla="*/ 12 h 46"/>
                <a:gd name="T22" fmla="*/ 6 w 44"/>
                <a:gd name="T23" fmla="*/ 14 h 46"/>
                <a:gd name="T24" fmla="*/ 4 w 44"/>
                <a:gd name="T25" fmla="*/ 18 h 46"/>
                <a:gd name="T26" fmla="*/ 4 w 44"/>
                <a:gd name="T27" fmla="*/ 22 h 46"/>
                <a:gd name="T28" fmla="*/ 4 w 44"/>
                <a:gd name="T29" fmla="*/ 28 h 46"/>
                <a:gd name="T30" fmla="*/ 2 w 44"/>
                <a:gd name="T31" fmla="*/ 34 h 46"/>
                <a:gd name="T32" fmla="*/ 0 w 44"/>
                <a:gd name="T33" fmla="*/ 38 h 46"/>
                <a:gd name="T34" fmla="*/ 16 w 44"/>
                <a:gd name="T35" fmla="*/ 34 h 46"/>
                <a:gd name="T36" fmla="*/ 24 w 44"/>
                <a:gd name="T37" fmla="*/ 46 h 46"/>
                <a:gd name="T38" fmla="*/ 24 w 44"/>
                <a:gd name="T39" fmla="*/ 44 h 46"/>
                <a:gd name="T40" fmla="*/ 28 w 44"/>
                <a:gd name="T41" fmla="*/ 44 h 46"/>
                <a:gd name="T42" fmla="*/ 32 w 44"/>
                <a:gd name="T43" fmla="*/ 42 h 46"/>
                <a:gd name="T44" fmla="*/ 36 w 44"/>
                <a:gd name="T45" fmla="*/ 40 h 46"/>
                <a:gd name="T46" fmla="*/ 40 w 44"/>
                <a:gd name="T47" fmla="*/ 36 h 46"/>
                <a:gd name="T48" fmla="*/ 40 w 44"/>
                <a:gd name="T49" fmla="*/ 36 h 46"/>
                <a:gd name="T50" fmla="*/ 42 w 44"/>
                <a:gd name="T51" fmla="*/ 32 h 46"/>
                <a:gd name="T52" fmla="*/ 42 w 44"/>
                <a:gd name="T53" fmla="*/ 28 h 46"/>
                <a:gd name="T54" fmla="*/ 44 w 44"/>
                <a:gd name="T55" fmla="*/ 24 h 46"/>
                <a:gd name="T56" fmla="*/ 42 w 44"/>
                <a:gd name="T57" fmla="*/ 18 h 46"/>
                <a:gd name="T58" fmla="*/ 40 w 44"/>
                <a:gd name="T59" fmla="*/ 12 h 46"/>
                <a:gd name="T60" fmla="*/ 38 w 44"/>
                <a:gd name="T61" fmla="*/ 12 h 46"/>
                <a:gd name="T62" fmla="*/ 36 w 44"/>
                <a:gd name="T63" fmla="*/ 10 h 46"/>
                <a:gd name="T64" fmla="*/ 34 w 44"/>
                <a:gd name="T65" fmla="*/ 6 h 46"/>
                <a:gd name="T66" fmla="*/ 30 w 44"/>
                <a:gd name="T67" fmla="*/ 4 h 46"/>
                <a:gd name="T68" fmla="*/ 26 w 44"/>
                <a:gd name="T69" fmla="*/ 0 h 46"/>
                <a:gd name="T70" fmla="*/ 22 w 44"/>
                <a:gd name="T71" fmla="*/ 0 h 46"/>
                <a:gd name="T72" fmla="*/ 16 w 44"/>
                <a:gd name="T73" fmla="*/ 0 h 46"/>
                <a:gd name="T74" fmla="*/ 10 w 44"/>
                <a:gd name="T75" fmla="*/ 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4" h="46">
                  <a:moveTo>
                    <a:pt x="10" y="2"/>
                  </a:moveTo>
                  <a:lnTo>
                    <a:pt x="10" y="2"/>
                  </a:lnTo>
                  <a:lnTo>
                    <a:pt x="10" y="2"/>
                  </a:lnTo>
                  <a:lnTo>
                    <a:pt x="8" y="0"/>
                  </a:lnTo>
                  <a:lnTo>
                    <a:pt x="6" y="0"/>
                  </a:lnTo>
                  <a:lnTo>
                    <a:pt x="4" y="0"/>
                  </a:lnTo>
                  <a:lnTo>
                    <a:pt x="4" y="0"/>
                  </a:lnTo>
                  <a:lnTo>
                    <a:pt x="2" y="2"/>
                  </a:lnTo>
                  <a:lnTo>
                    <a:pt x="2" y="4"/>
                  </a:lnTo>
                  <a:lnTo>
                    <a:pt x="4" y="8"/>
                  </a:lnTo>
                  <a:lnTo>
                    <a:pt x="6" y="12"/>
                  </a:lnTo>
                  <a:lnTo>
                    <a:pt x="6" y="14"/>
                  </a:lnTo>
                  <a:lnTo>
                    <a:pt x="4" y="18"/>
                  </a:lnTo>
                  <a:lnTo>
                    <a:pt x="4" y="22"/>
                  </a:lnTo>
                  <a:lnTo>
                    <a:pt x="4" y="28"/>
                  </a:lnTo>
                  <a:lnTo>
                    <a:pt x="2" y="34"/>
                  </a:lnTo>
                  <a:lnTo>
                    <a:pt x="0" y="38"/>
                  </a:lnTo>
                  <a:lnTo>
                    <a:pt x="16" y="34"/>
                  </a:lnTo>
                  <a:lnTo>
                    <a:pt x="24" y="46"/>
                  </a:lnTo>
                  <a:lnTo>
                    <a:pt x="24" y="44"/>
                  </a:lnTo>
                  <a:lnTo>
                    <a:pt x="28" y="44"/>
                  </a:lnTo>
                  <a:lnTo>
                    <a:pt x="32" y="42"/>
                  </a:lnTo>
                  <a:lnTo>
                    <a:pt x="36" y="40"/>
                  </a:lnTo>
                  <a:lnTo>
                    <a:pt x="40" y="36"/>
                  </a:lnTo>
                  <a:lnTo>
                    <a:pt x="40" y="36"/>
                  </a:lnTo>
                  <a:lnTo>
                    <a:pt x="42" y="32"/>
                  </a:lnTo>
                  <a:lnTo>
                    <a:pt x="42" y="28"/>
                  </a:lnTo>
                  <a:lnTo>
                    <a:pt x="44" y="24"/>
                  </a:lnTo>
                  <a:lnTo>
                    <a:pt x="42" y="18"/>
                  </a:lnTo>
                  <a:lnTo>
                    <a:pt x="40" y="12"/>
                  </a:lnTo>
                  <a:lnTo>
                    <a:pt x="38" y="12"/>
                  </a:lnTo>
                  <a:lnTo>
                    <a:pt x="36" y="10"/>
                  </a:lnTo>
                  <a:lnTo>
                    <a:pt x="34" y="6"/>
                  </a:lnTo>
                  <a:lnTo>
                    <a:pt x="30" y="4"/>
                  </a:lnTo>
                  <a:lnTo>
                    <a:pt x="26" y="0"/>
                  </a:lnTo>
                  <a:lnTo>
                    <a:pt x="22" y="0"/>
                  </a:lnTo>
                  <a:lnTo>
                    <a:pt x="16" y="0"/>
                  </a:lnTo>
                  <a:lnTo>
                    <a:pt x="10" y="2"/>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89" name="Freeform 547"/>
            <p:cNvSpPr/>
            <p:nvPr/>
          </p:nvSpPr>
          <p:spPr bwMode="gray">
            <a:xfrm>
              <a:off x="7126203" y="1853049"/>
              <a:ext cx="311035" cy="181315"/>
            </a:xfrm>
            <a:custGeom>
              <a:avLst/>
              <a:gdLst>
                <a:gd name="T0" fmla="*/ 10 w 168"/>
                <a:gd name="T1" fmla="*/ 2 h 98"/>
                <a:gd name="T2" fmla="*/ 4 w 168"/>
                <a:gd name="T3" fmla="*/ 0 h 98"/>
                <a:gd name="T4" fmla="*/ 0 w 168"/>
                <a:gd name="T5" fmla="*/ 6 h 98"/>
                <a:gd name="T6" fmla="*/ 4 w 168"/>
                <a:gd name="T7" fmla="*/ 24 h 98"/>
                <a:gd name="T8" fmla="*/ 6 w 168"/>
                <a:gd name="T9" fmla="*/ 28 h 98"/>
                <a:gd name="T10" fmla="*/ 12 w 168"/>
                <a:gd name="T11" fmla="*/ 32 h 98"/>
                <a:gd name="T12" fmla="*/ 26 w 168"/>
                <a:gd name="T13" fmla="*/ 26 h 98"/>
                <a:gd name="T14" fmla="*/ 30 w 168"/>
                <a:gd name="T15" fmla="*/ 24 h 98"/>
                <a:gd name="T16" fmla="*/ 34 w 168"/>
                <a:gd name="T17" fmla="*/ 24 h 98"/>
                <a:gd name="T18" fmla="*/ 38 w 168"/>
                <a:gd name="T19" fmla="*/ 38 h 98"/>
                <a:gd name="T20" fmla="*/ 44 w 168"/>
                <a:gd name="T21" fmla="*/ 72 h 98"/>
                <a:gd name="T22" fmla="*/ 40 w 168"/>
                <a:gd name="T23" fmla="*/ 72 h 98"/>
                <a:gd name="T24" fmla="*/ 38 w 168"/>
                <a:gd name="T25" fmla="*/ 80 h 98"/>
                <a:gd name="T26" fmla="*/ 48 w 168"/>
                <a:gd name="T27" fmla="*/ 88 h 98"/>
                <a:gd name="T28" fmla="*/ 56 w 168"/>
                <a:gd name="T29" fmla="*/ 86 h 98"/>
                <a:gd name="T30" fmla="*/ 58 w 168"/>
                <a:gd name="T31" fmla="*/ 84 h 98"/>
                <a:gd name="T32" fmla="*/ 68 w 168"/>
                <a:gd name="T33" fmla="*/ 86 h 98"/>
                <a:gd name="T34" fmla="*/ 82 w 168"/>
                <a:gd name="T35" fmla="*/ 94 h 98"/>
                <a:gd name="T36" fmla="*/ 118 w 168"/>
                <a:gd name="T37" fmla="*/ 96 h 98"/>
                <a:gd name="T38" fmla="*/ 118 w 168"/>
                <a:gd name="T39" fmla="*/ 92 h 98"/>
                <a:gd name="T40" fmla="*/ 122 w 168"/>
                <a:gd name="T41" fmla="*/ 86 h 98"/>
                <a:gd name="T42" fmla="*/ 134 w 168"/>
                <a:gd name="T43" fmla="*/ 88 h 98"/>
                <a:gd name="T44" fmla="*/ 142 w 168"/>
                <a:gd name="T45" fmla="*/ 92 h 98"/>
                <a:gd name="T46" fmla="*/ 150 w 168"/>
                <a:gd name="T47" fmla="*/ 90 h 98"/>
                <a:gd name="T48" fmla="*/ 154 w 168"/>
                <a:gd name="T49" fmla="*/ 82 h 98"/>
                <a:gd name="T50" fmla="*/ 156 w 168"/>
                <a:gd name="T51" fmla="*/ 76 h 98"/>
                <a:gd name="T52" fmla="*/ 164 w 168"/>
                <a:gd name="T53" fmla="*/ 72 h 98"/>
                <a:gd name="T54" fmla="*/ 164 w 168"/>
                <a:gd name="T55" fmla="*/ 66 h 98"/>
                <a:gd name="T56" fmla="*/ 168 w 168"/>
                <a:gd name="T57" fmla="*/ 62 h 98"/>
                <a:gd name="T58" fmla="*/ 166 w 168"/>
                <a:gd name="T59" fmla="*/ 56 h 98"/>
                <a:gd name="T60" fmla="*/ 150 w 168"/>
                <a:gd name="T61" fmla="*/ 50 h 98"/>
                <a:gd name="T62" fmla="*/ 138 w 168"/>
                <a:gd name="T63" fmla="*/ 48 h 98"/>
                <a:gd name="T64" fmla="*/ 124 w 168"/>
                <a:gd name="T65" fmla="*/ 44 h 98"/>
                <a:gd name="T66" fmla="*/ 110 w 168"/>
                <a:gd name="T67" fmla="*/ 46 h 98"/>
                <a:gd name="T68" fmla="*/ 100 w 168"/>
                <a:gd name="T69" fmla="*/ 50 h 98"/>
                <a:gd name="T70" fmla="*/ 82 w 168"/>
                <a:gd name="T71" fmla="*/ 44 h 98"/>
                <a:gd name="T72" fmla="*/ 60 w 168"/>
                <a:gd name="T73" fmla="*/ 30 h 98"/>
                <a:gd name="T74" fmla="*/ 52 w 168"/>
                <a:gd name="T75" fmla="*/ 24 h 98"/>
                <a:gd name="T76" fmla="*/ 50 w 168"/>
                <a:gd name="T77" fmla="*/ 20 h 98"/>
                <a:gd name="T78" fmla="*/ 50 w 168"/>
                <a:gd name="T79" fmla="*/ 16 h 98"/>
                <a:gd name="T80" fmla="*/ 48 w 168"/>
                <a:gd name="T81" fmla="*/ 10 h 98"/>
                <a:gd name="T82" fmla="*/ 40 w 168"/>
                <a:gd name="T83" fmla="*/ 10 h 98"/>
                <a:gd name="T84" fmla="*/ 36 w 168"/>
                <a:gd name="T85" fmla="*/ 14 h 98"/>
                <a:gd name="T86" fmla="*/ 28 w 168"/>
                <a:gd name="T87" fmla="*/ 12 h 98"/>
                <a:gd name="T88" fmla="*/ 24 w 168"/>
                <a:gd name="T89" fmla="*/ 4 h 98"/>
                <a:gd name="T90" fmla="*/ 12 w 168"/>
                <a:gd name="T91" fmla="*/ 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8" h="98">
                  <a:moveTo>
                    <a:pt x="12" y="2"/>
                  </a:moveTo>
                  <a:lnTo>
                    <a:pt x="12" y="2"/>
                  </a:lnTo>
                  <a:lnTo>
                    <a:pt x="10" y="2"/>
                  </a:lnTo>
                  <a:lnTo>
                    <a:pt x="8" y="0"/>
                  </a:lnTo>
                  <a:lnTo>
                    <a:pt x="6" y="0"/>
                  </a:lnTo>
                  <a:lnTo>
                    <a:pt x="4" y="0"/>
                  </a:lnTo>
                  <a:lnTo>
                    <a:pt x="2" y="0"/>
                  </a:lnTo>
                  <a:lnTo>
                    <a:pt x="0" y="2"/>
                  </a:lnTo>
                  <a:lnTo>
                    <a:pt x="0" y="6"/>
                  </a:lnTo>
                  <a:lnTo>
                    <a:pt x="0" y="10"/>
                  </a:lnTo>
                  <a:lnTo>
                    <a:pt x="2" y="16"/>
                  </a:lnTo>
                  <a:lnTo>
                    <a:pt x="4" y="24"/>
                  </a:lnTo>
                  <a:lnTo>
                    <a:pt x="4" y="26"/>
                  </a:lnTo>
                  <a:lnTo>
                    <a:pt x="4" y="26"/>
                  </a:lnTo>
                  <a:lnTo>
                    <a:pt x="6" y="28"/>
                  </a:lnTo>
                  <a:lnTo>
                    <a:pt x="6" y="30"/>
                  </a:lnTo>
                  <a:lnTo>
                    <a:pt x="8" y="32"/>
                  </a:lnTo>
                  <a:lnTo>
                    <a:pt x="12" y="32"/>
                  </a:lnTo>
                  <a:lnTo>
                    <a:pt x="16" y="32"/>
                  </a:lnTo>
                  <a:lnTo>
                    <a:pt x="20" y="30"/>
                  </a:lnTo>
                  <a:lnTo>
                    <a:pt x="26" y="26"/>
                  </a:lnTo>
                  <a:lnTo>
                    <a:pt x="28" y="26"/>
                  </a:lnTo>
                  <a:lnTo>
                    <a:pt x="28" y="24"/>
                  </a:lnTo>
                  <a:lnTo>
                    <a:pt x="30" y="24"/>
                  </a:lnTo>
                  <a:lnTo>
                    <a:pt x="30" y="24"/>
                  </a:lnTo>
                  <a:lnTo>
                    <a:pt x="32" y="24"/>
                  </a:lnTo>
                  <a:lnTo>
                    <a:pt x="34" y="24"/>
                  </a:lnTo>
                  <a:lnTo>
                    <a:pt x="36" y="28"/>
                  </a:lnTo>
                  <a:lnTo>
                    <a:pt x="36" y="32"/>
                  </a:lnTo>
                  <a:lnTo>
                    <a:pt x="38" y="38"/>
                  </a:lnTo>
                  <a:lnTo>
                    <a:pt x="38" y="48"/>
                  </a:lnTo>
                  <a:lnTo>
                    <a:pt x="44" y="72"/>
                  </a:lnTo>
                  <a:lnTo>
                    <a:pt x="44" y="72"/>
                  </a:lnTo>
                  <a:lnTo>
                    <a:pt x="42" y="72"/>
                  </a:lnTo>
                  <a:lnTo>
                    <a:pt x="40" y="72"/>
                  </a:lnTo>
                  <a:lnTo>
                    <a:pt x="40" y="72"/>
                  </a:lnTo>
                  <a:lnTo>
                    <a:pt x="38" y="74"/>
                  </a:lnTo>
                  <a:lnTo>
                    <a:pt x="38" y="76"/>
                  </a:lnTo>
                  <a:lnTo>
                    <a:pt x="38" y="80"/>
                  </a:lnTo>
                  <a:lnTo>
                    <a:pt x="40" y="84"/>
                  </a:lnTo>
                  <a:lnTo>
                    <a:pt x="44" y="88"/>
                  </a:lnTo>
                  <a:lnTo>
                    <a:pt x="48" y="88"/>
                  </a:lnTo>
                  <a:lnTo>
                    <a:pt x="50" y="88"/>
                  </a:lnTo>
                  <a:lnTo>
                    <a:pt x="54" y="88"/>
                  </a:lnTo>
                  <a:lnTo>
                    <a:pt x="56" y="86"/>
                  </a:lnTo>
                  <a:lnTo>
                    <a:pt x="56" y="86"/>
                  </a:lnTo>
                  <a:lnTo>
                    <a:pt x="56" y="86"/>
                  </a:lnTo>
                  <a:lnTo>
                    <a:pt x="58" y="84"/>
                  </a:lnTo>
                  <a:lnTo>
                    <a:pt x="62" y="84"/>
                  </a:lnTo>
                  <a:lnTo>
                    <a:pt x="64" y="84"/>
                  </a:lnTo>
                  <a:lnTo>
                    <a:pt x="68" y="86"/>
                  </a:lnTo>
                  <a:lnTo>
                    <a:pt x="72" y="90"/>
                  </a:lnTo>
                  <a:lnTo>
                    <a:pt x="74" y="92"/>
                  </a:lnTo>
                  <a:lnTo>
                    <a:pt x="82" y="94"/>
                  </a:lnTo>
                  <a:lnTo>
                    <a:pt x="94" y="98"/>
                  </a:lnTo>
                  <a:lnTo>
                    <a:pt x="106" y="96"/>
                  </a:lnTo>
                  <a:lnTo>
                    <a:pt x="118" y="96"/>
                  </a:lnTo>
                  <a:lnTo>
                    <a:pt x="118" y="94"/>
                  </a:lnTo>
                  <a:lnTo>
                    <a:pt x="118" y="94"/>
                  </a:lnTo>
                  <a:lnTo>
                    <a:pt x="118" y="92"/>
                  </a:lnTo>
                  <a:lnTo>
                    <a:pt x="120" y="90"/>
                  </a:lnTo>
                  <a:lnTo>
                    <a:pt x="120" y="88"/>
                  </a:lnTo>
                  <a:lnTo>
                    <a:pt x="122" y="86"/>
                  </a:lnTo>
                  <a:lnTo>
                    <a:pt x="124" y="86"/>
                  </a:lnTo>
                  <a:lnTo>
                    <a:pt x="128" y="86"/>
                  </a:lnTo>
                  <a:lnTo>
                    <a:pt x="134" y="88"/>
                  </a:lnTo>
                  <a:lnTo>
                    <a:pt x="140" y="92"/>
                  </a:lnTo>
                  <a:lnTo>
                    <a:pt x="140" y="92"/>
                  </a:lnTo>
                  <a:lnTo>
                    <a:pt x="142" y="92"/>
                  </a:lnTo>
                  <a:lnTo>
                    <a:pt x="144" y="92"/>
                  </a:lnTo>
                  <a:lnTo>
                    <a:pt x="148" y="92"/>
                  </a:lnTo>
                  <a:lnTo>
                    <a:pt x="150" y="90"/>
                  </a:lnTo>
                  <a:lnTo>
                    <a:pt x="152" y="88"/>
                  </a:lnTo>
                  <a:lnTo>
                    <a:pt x="154" y="86"/>
                  </a:lnTo>
                  <a:lnTo>
                    <a:pt x="154" y="82"/>
                  </a:lnTo>
                  <a:lnTo>
                    <a:pt x="154" y="76"/>
                  </a:lnTo>
                  <a:lnTo>
                    <a:pt x="154" y="76"/>
                  </a:lnTo>
                  <a:lnTo>
                    <a:pt x="156" y="76"/>
                  </a:lnTo>
                  <a:lnTo>
                    <a:pt x="158" y="74"/>
                  </a:lnTo>
                  <a:lnTo>
                    <a:pt x="162" y="74"/>
                  </a:lnTo>
                  <a:lnTo>
                    <a:pt x="164" y="72"/>
                  </a:lnTo>
                  <a:lnTo>
                    <a:pt x="164" y="70"/>
                  </a:lnTo>
                  <a:lnTo>
                    <a:pt x="164" y="66"/>
                  </a:lnTo>
                  <a:lnTo>
                    <a:pt x="164" y="66"/>
                  </a:lnTo>
                  <a:lnTo>
                    <a:pt x="166" y="64"/>
                  </a:lnTo>
                  <a:lnTo>
                    <a:pt x="166" y="64"/>
                  </a:lnTo>
                  <a:lnTo>
                    <a:pt x="168" y="62"/>
                  </a:lnTo>
                  <a:lnTo>
                    <a:pt x="168" y="60"/>
                  </a:lnTo>
                  <a:lnTo>
                    <a:pt x="168" y="58"/>
                  </a:lnTo>
                  <a:lnTo>
                    <a:pt x="166" y="56"/>
                  </a:lnTo>
                  <a:lnTo>
                    <a:pt x="162" y="54"/>
                  </a:lnTo>
                  <a:lnTo>
                    <a:pt x="158" y="52"/>
                  </a:lnTo>
                  <a:lnTo>
                    <a:pt x="150" y="50"/>
                  </a:lnTo>
                  <a:lnTo>
                    <a:pt x="142" y="48"/>
                  </a:lnTo>
                  <a:lnTo>
                    <a:pt x="140" y="48"/>
                  </a:lnTo>
                  <a:lnTo>
                    <a:pt x="138" y="48"/>
                  </a:lnTo>
                  <a:lnTo>
                    <a:pt x="134" y="46"/>
                  </a:lnTo>
                  <a:lnTo>
                    <a:pt x="130" y="44"/>
                  </a:lnTo>
                  <a:lnTo>
                    <a:pt x="124" y="44"/>
                  </a:lnTo>
                  <a:lnTo>
                    <a:pt x="118" y="44"/>
                  </a:lnTo>
                  <a:lnTo>
                    <a:pt x="110" y="44"/>
                  </a:lnTo>
                  <a:lnTo>
                    <a:pt x="110" y="46"/>
                  </a:lnTo>
                  <a:lnTo>
                    <a:pt x="108" y="46"/>
                  </a:lnTo>
                  <a:lnTo>
                    <a:pt x="106" y="48"/>
                  </a:lnTo>
                  <a:lnTo>
                    <a:pt x="100" y="50"/>
                  </a:lnTo>
                  <a:lnTo>
                    <a:pt x="96" y="50"/>
                  </a:lnTo>
                  <a:lnTo>
                    <a:pt x="90" y="48"/>
                  </a:lnTo>
                  <a:lnTo>
                    <a:pt x="82" y="44"/>
                  </a:lnTo>
                  <a:lnTo>
                    <a:pt x="62" y="32"/>
                  </a:lnTo>
                  <a:lnTo>
                    <a:pt x="62" y="32"/>
                  </a:lnTo>
                  <a:lnTo>
                    <a:pt x="60" y="30"/>
                  </a:lnTo>
                  <a:lnTo>
                    <a:pt x="58" y="26"/>
                  </a:lnTo>
                  <a:lnTo>
                    <a:pt x="56" y="24"/>
                  </a:lnTo>
                  <a:lnTo>
                    <a:pt x="52" y="24"/>
                  </a:lnTo>
                  <a:lnTo>
                    <a:pt x="52" y="22"/>
                  </a:lnTo>
                  <a:lnTo>
                    <a:pt x="50" y="22"/>
                  </a:lnTo>
                  <a:lnTo>
                    <a:pt x="50" y="20"/>
                  </a:lnTo>
                  <a:lnTo>
                    <a:pt x="50" y="18"/>
                  </a:lnTo>
                  <a:lnTo>
                    <a:pt x="50" y="18"/>
                  </a:lnTo>
                  <a:lnTo>
                    <a:pt x="50" y="16"/>
                  </a:lnTo>
                  <a:lnTo>
                    <a:pt x="50" y="14"/>
                  </a:lnTo>
                  <a:lnTo>
                    <a:pt x="50" y="10"/>
                  </a:lnTo>
                  <a:lnTo>
                    <a:pt x="48" y="10"/>
                  </a:lnTo>
                  <a:lnTo>
                    <a:pt x="46" y="8"/>
                  </a:lnTo>
                  <a:lnTo>
                    <a:pt x="42" y="8"/>
                  </a:lnTo>
                  <a:lnTo>
                    <a:pt x="40" y="10"/>
                  </a:lnTo>
                  <a:lnTo>
                    <a:pt x="40" y="10"/>
                  </a:lnTo>
                  <a:lnTo>
                    <a:pt x="38" y="12"/>
                  </a:lnTo>
                  <a:lnTo>
                    <a:pt x="36" y="14"/>
                  </a:lnTo>
                  <a:lnTo>
                    <a:pt x="32" y="14"/>
                  </a:lnTo>
                  <a:lnTo>
                    <a:pt x="30" y="14"/>
                  </a:lnTo>
                  <a:lnTo>
                    <a:pt x="28" y="12"/>
                  </a:lnTo>
                  <a:lnTo>
                    <a:pt x="28" y="8"/>
                  </a:lnTo>
                  <a:lnTo>
                    <a:pt x="28" y="6"/>
                  </a:lnTo>
                  <a:lnTo>
                    <a:pt x="24" y="4"/>
                  </a:lnTo>
                  <a:lnTo>
                    <a:pt x="22" y="2"/>
                  </a:lnTo>
                  <a:lnTo>
                    <a:pt x="18" y="2"/>
                  </a:lnTo>
                  <a:lnTo>
                    <a:pt x="12" y="2"/>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90" name="Freeform 548"/>
            <p:cNvSpPr/>
            <p:nvPr/>
          </p:nvSpPr>
          <p:spPr bwMode="gray">
            <a:xfrm>
              <a:off x="6959577" y="1475618"/>
              <a:ext cx="162923" cy="188715"/>
            </a:xfrm>
            <a:custGeom>
              <a:avLst/>
              <a:gdLst>
                <a:gd name="T0" fmla="*/ 30 w 88"/>
                <a:gd name="T1" fmla="*/ 44 h 102"/>
                <a:gd name="T2" fmla="*/ 26 w 88"/>
                <a:gd name="T3" fmla="*/ 38 h 102"/>
                <a:gd name="T4" fmla="*/ 20 w 88"/>
                <a:gd name="T5" fmla="*/ 32 h 102"/>
                <a:gd name="T6" fmla="*/ 14 w 88"/>
                <a:gd name="T7" fmla="*/ 28 h 102"/>
                <a:gd name="T8" fmla="*/ 8 w 88"/>
                <a:gd name="T9" fmla="*/ 24 h 102"/>
                <a:gd name="T10" fmla="*/ 2 w 88"/>
                <a:gd name="T11" fmla="*/ 16 h 102"/>
                <a:gd name="T12" fmla="*/ 0 w 88"/>
                <a:gd name="T13" fmla="*/ 8 h 102"/>
                <a:gd name="T14" fmla="*/ 8 w 88"/>
                <a:gd name="T15" fmla="*/ 0 h 102"/>
                <a:gd name="T16" fmla="*/ 12 w 88"/>
                <a:gd name="T17" fmla="*/ 0 h 102"/>
                <a:gd name="T18" fmla="*/ 20 w 88"/>
                <a:gd name="T19" fmla="*/ 2 h 102"/>
                <a:gd name="T20" fmla="*/ 28 w 88"/>
                <a:gd name="T21" fmla="*/ 6 h 102"/>
                <a:gd name="T22" fmla="*/ 32 w 88"/>
                <a:gd name="T23" fmla="*/ 16 h 102"/>
                <a:gd name="T24" fmla="*/ 32 w 88"/>
                <a:gd name="T25" fmla="*/ 20 h 102"/>
                <a:gd name="T26" fmla="*/ 36 w 88"/>
                <a:gd name="T27" fmla="*/ 24 h 102"/>
                <a:gd name="T28" fmla="*/ 44 w 88"/>
                <a:gd name="T29" fmla="*/ 26 h 102"/>
                <a:gd name="T30" fmla="*/ 44 w 88"/>
                <a:gd name="T31" fmla="*/ 24 h 102"/>
                <a:gd name="T32" fmla="*/ 44 w 88"/>
                <a:gd name="T33" fmla="*/ 18 h 102"/>
                <a:gd name="T34" fmla="*/ 46 w 88"/>
                <a:gd name="T35" fmla="*/ 12 h 102"/>
                <a:gd name="T36" fmla="*/ 50 w 88"/>
                <a:gd name="T37" fmla="*/ 10 h 102"/>
                <a:gd name="T38" fmla="*/ 60 w 88"/>
                <a:gd name="T39" fmla="*/ 14 h 102"/>
                <a:gd name="T40" fmla="*/ 58 w 88"/>
                <a:gd name="T41" fmla="*/ 20 h 102"/>
                <a:gd name="T42" fmla="*/ 58 w 88"/>
                <a:gd name="T43" fmla="*/ 30 h 102"/>
                <a:gd name="T44" fmla="*/ 60 w 88"/>
                <a:gd name="T45" fmla="*/ 40 h 102"/>
                <a:gd name="T46" fmla="*/ 66 w 88"/>
                <a:gd name="T47" fmla="*/ 46 h 102"/>
                <a:gd name="T48" fmla="*/ 70 w 88"/>
                <a:gd name="T49" fmla="*/ 44 h 102"/>
                <a:gd name="T50" fmla="*/ 76 w 88"/>
                <a:gd name="T51" fmla="*/ 34 h 102"/>
                <a:gd name="T52" fmla="*/ 76 w 88"/>
                <a:gd name="T53" fmla="*/ 32 h 102"/>
                <a:gd name="T54" fmla="*/ 80 w 88"/>
                <a:gd name="T55" fmla="*/ 28 h 102"/>
                <a:gd name="T56" fmla="*/ 82 w 88"/>
                <a:gd name="T57" fmla="*/ 26 h 102"/>
                <a:gd name="T58" fmla="*/ 86 w 88"/>
                <a:gd name="T59" fmla="*/ 28 h 102"/>
                <a:gd name="T60" fmla="*/ 88 w 88"/>
                <a:gd name="T61" fmla="*/ 38 h 102"/>
                <a:gd name="T62" fmla="*/ 86 w 88"/>
                <a:gd name="T63" fmla="*/ 48 h 102"/>
                <a:gd name="T64" fmla="*/ 82 w 88"/>
                <a:gd name="T65" fmla="*/ 68 h 102"/>
                <a:gd name="T66" fmla="*/ 88 w 88"/>
                <a:gd name="T67" fmla="*/ 90 h 102"/>
                <a:gd name="T68" fmla="*/ 88 w 88"/>
                <a:gd name="T69" fmla="*/ 92 h 102"/>
                <a:gd name="T70" fmla="*/ 84 w 88"/>
                <a:gd name="T71" fmla="*/ 98 h 102"/>
                <a:gd name="T72" fmla="*/ 82 w 88"/>
                <a:gd name="T73" fmla="*/ 102 h 102"/>
                <a:gd name="T74" fmla="*/ 78 w 88"/>
                <a:gd name="T75" fmla="*/ 100 h 102"/>
                <a:gd name="T76" fmla="*/ 78 w 88"/>
                <a:gd name="T77" fmla="*/ 96 h 102"/>
                <a:gd name="T78" fmla="*/ 76 w 88"/>
                <a:gd name="T79" fmla="*/ 90 h 102"/>
                <a:gd name="T80" fmla="*/ 76 w 88"/>
                <a:gd name="T81" fmla="*/ 80 h 102"/>
                <a:gd name="T82" fmla="*/ 72 w 88"/>
                <a:gd name="T83" fmla="*/ 76 h 102"/>
                <a:gd name="T84" fmla="*/ 66 w 88"/>
                <a:gd name="T85" fmla="*/ 78 h 102"/>
                <a:gd name="T86" fmla="*/ 60 w 88"/>
                <a:gd name="T87" fmla="*/ 74 h 102"/>
                <a:gd name="T88" fmla="*/ 52 w 88"/>
                <a:gd name="T89" fmla="*/ 70 h 102"/>
                <a:gd name="T90" fmla="*/ 44 w 88"/>
                <a:gd name="T91" fmla="*/ 6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8" h="102">
                  <a:moveTo>
                    <a:pt x="30" y="46"/>
                  </a:moveTo>
                  <a:lnTo>
                    <a:pt x="30" y="44"/>
                  </a:lnTo>
                  <a:lnTo>
                    <a:pt x="28" y="42"/>
                  </a:lnTo>
                  <a:lnTo>
                    <a:pt x="26" y="38"/>
                  </a:lnTo>
                  <a:lnTo>
                    <a:pt x="24" y="34"/>
                  </a:lnTo>
                  <a:lnTo>
                    <a:pt x="20" y="32"/>
                  </a:lnTo>
                  <a:lnTo>
                    <a:pt x="14" y="30"/>
                  </a:lnTo>
                  <a:lnTo>
                    <a:pt x="14" y="28"/>
                  </a:lnTo>
                  <a:lnTo>
                    <a:pt x="12" y="26"/>
                  </a:lnTo>
                  <a:lnTo>
                    <a:pt x="8" y="24"/>
                  </a:lnTo>
                  <a:lnTo>
                    <a:pt x="6" y="20"/>
                  </a:lnTo>
                  <a:lnTo>
                    <a:pt x="2" y="16"/>
                  </a:lnTo>
                  <a:lnTo>
                    <a:pt x="2" y="12"/>
                  </a:lnTo>
                  <a:lnTo>
                    <a:pt x="0" y="8"/>
                  </a:lnTo>
                  <a:lnTo>
                    <a:pt x="4" y="4"/>
                  </a:lnTo>
                  <a:lnTo>
                    <a:pt x="8" y="0"/>
                  </a:lnTo>
                  <a:lnTo>
                    <a:pt x="8" y="0"/>
                  </a:lnTo>
                  <a:lnTo>
                    <a:pt x="12" y="0"/>
                  </a:lnTo>
                  <a:lnTo>
                    <a:pt x="16" y="0"/>
                  </a:lnTo>
                  <a:lnTo>
                    <a:pt x="20" y="2"/>
                  </a:lnTo>
                  <a:lnTo>
                    <a:pt x="24" y="4"/>
                  </a:lnTo>
                  <a:lnTo>
                    <a:pt x="28" y="6"/>
                  </a:lnTo>
                  <a:lnTo>
                    <a:pt x="30" y="10"/>
                  </a:lnTo>
                  <a:lnTo>
                    <a:pt x="32" y="16"/>
                  </a:lnTo>
                  <a:lnTo>
                    <a:pt x="32" y="18"/>
                  </a:lnTo>
                  <a:lnTo>
                    <a:pt x="32" y="20"/>
                  </a:lnTo>
                  <a:lnTo>
                    <a:pt x="34" y="22"/>
                  </a:lnTo>
                  <a:lnTo>
                    <a:pt x="36" y="24"/>
                  </a:lnTo>
                  <a:lnTo>
                    <a:pt x="40" y="26"/>
                  </a:lnTo>
                  <a:lnTo>
                    <a:pt x="44" y="26"/>
                  </a:lnTo>
                  <a:lnTo>
                    <a:pt x="44" y="26"/>
                  </a:lnTo>
                  <a:lnTo>
                    <a:pt x="44" y="24"/>
                  </a:lnTo>
                  <a:lnTo>
                    <a:pt x="44" y="20"/>
                  </a:lnTo>
                  <a:lnTo>
                    <a:pt x="44" y="18"/>
                  </a:lnTo>
                  <a:lnTo>
                    <a:pt x="44" y="14"/>
                  </a:lnTo>
                  <a:lnTo>
                    <a:pt x="46" y="12"/>
                  </a:lnTo>
                  <a:lnTo>
                    <a:pt x="48" y="10"/>
                  </a:lnTo>
                  <a:lnTo>
                    <a:pt x="50" y="10"/>
                  </a:lnTo>
                  <a:lnTo>
                    <a:pt x="54" y="12"/>
                  </a:lnTo>
                  <a:lnTo>
                    <a:pt x="60" y="14"/>
                  </a:lnTo>
                  <a:lnTo>
                    <a:pt x="60" y="16"/>
                  </a:lnTo>
                  <a:lnTo>
                    <a:pt x="58" y="20"/>
                  </a:lnTo>
                  <a:lnTo>
                    <a:pt x="58" y="24"/>
                  </a:lnTo>
                  <a:lnTo>
                    <a:pt x="58" y="30"/>
                  </a:lnTo>
                  <a:lnTo>
                    <a:pt x="60" y="34"/>
                  </a:lnTo>
                  <a:lnTo>
                    <a:pt x="60" y="40"/>
                  </a:lnTo>
                  <a:lnTo>
                    <a:pt x="64" y="44"/>
                  </a:lnTo>
                  <a:lnTo>
                    <a:pt x="66" y="46"/>
                  </a:lnTo>
                  <a:lnTo>
                    <a:pt x="68" y="46"/>
                  </a:lnTo>
                  <a:lnTo>
                    <a:pt x="70" y="44"/>
                  </a:lnTo>
                  <a:lnTo>
                    <a:pt x="72" y="42"/>
                  </a:lnTo>
                  <a:lnTo>
                    <a:pt x="76" y="34"/>
                  </a:lnTo>
                  <a:lnTo>
                    <a:pt x="76" y="34"/>
                  </a:lnTo>
                  <a:lnTo>
                    <a:pt x="76" y="32"/>
                  </a:lnTo>
                  <a:lnTo>
                    <a:pt x="78" y="30"/>
                  </a:lnTo>
                  <a:lnTo>
                    <a:pt x="80" y="28"/>
                  </a:lnTo>
                  <a:lnTo>
                    <a:pt x="80" y="28"/>
                  </a:lnTo>
                  <a:lnTo>
                    <a:pt x="82" y="26"/>
                  </a:lnTo>
                  <a:lnTo>
                    <a:pt x="84" y="26"/>
                  </a:lnTo>
                  <a:lnTo>
                    <a:pt x="86" y="28"/>
                  </a:lnTo>
                  <a:lnTo>
                    <a:pt x="86" y="32"/>
                  </a:lnTo>
                  <a:lnTo>
                    <a:pt x="88" y="38"/>
                  </a:lnTo>
                  <a:lnTo>
                    <a:pt x="88" y="46"/>
                  </a:lnTo>
                  <a:lnTo>
                    <a:pt x="86" y="48"/>
                  </a:lnTo>
                  <a:lnTo>
                    <a:pt x="84" y="58"/>
                  </a:lnTo>
                  <a:lnTo>
                    <a:pt x="82" y="68"/>
                  </a:lnTo>
                  <a:lnTo>
                    <a:pt x="84" y="80"/>
                  </a:lnTo>
                  <a:lnTo>
                    <a:pt x="88" y="90"/>
                  </a:lnTo>
                  <a:lnTo>
                    <a:pt x="88" y="90"/>
                  </a:lnTo>
                  <a:lnTo>
                    <a:pt x="88" y="92"/>
                  </a:lnTo>
                  <a:lnTo>
                    <a:pt x="86" y="96"/>
                  </a:lnTo>
                  <a:lnTo>
                    <a:pt x="84" y="98"/>
                  </a:lnTo>
                  <a:lnTo>
                    <a:pt x="84" y="100"/>
                  </a:lnTo>
                  <a:lnTo>
                    <a:pt x="82" y="102"/>
                  </a:lnTo>
                  <a:lnTo>
                    <a:pt x="80" y="102"/>
                  </a:lnTo>
                  <a:lnTo>
                    <a:pt x="78" y="100"/>
                  </a:lnTo>
                  <a:lnTo>
                    <a:pt x="78" y="96"/>
                  </a:lnTo>
                  <a:lnTo>
                    <a:pt x="78" y="96"/>
                  </a:lnTo>
                  <a:lnTo>
                    <a:pt x="76" y="92"/>
                  </a:lnTo>
                  <a:lnTo>
                    <a:pt x="76" y="90"/>
                  </a:lnTo>
                  <a:lnTo>
                    <a:pt x="76" y="86"/>
                  </a:lnTo>
                  <a:lnTo>
                    <a:pt x="76" y="80"/>
                  </a:lnTo>
                  <a:lnTo>
                    <a:pt x="74" y="78"/>
                  </a:lnTo>
                  <a:lnTo>
                    <a:pt x="72" y="76"/>
                  </a:lnTo>
                  <a:lnTo>
                    <a:pt x="68" y="74"/>
                  </a:lnTo>
                  <a:lnTo>
                    <a:pt x="66" y="78"/>
                  </a:lnTo>
                  <a:lnTo>
                    <a:pt x="64" y="76"/>
                  </a:lnTo>
                  <a:lnTo>
                    <a:pt x="60" y="74"/>
                  </a:lnTo>
                  <a:lnTo>
                    <a:pt x="56" y="72"/>
                  </a:lnTo>
                  <a:lnTo>
                    <a:pt x="52" y="70"/>
                  </a:lnTo>
                  <a:lnTo>
                    <a:pt x="46" y="66"/>
                  </a:lnTo>
                  <a:lnTo>
                    <a:pt x="44" y="60"/>
                  </a:lnTo>
                  <a:lnTo>
                    <a:pt x="30" y="46"/>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91" name="Freeform 549"/>
            <p:cNvSpPr/>
            <p:nvPr/>
          </p:nvSpPr>
          <p:spPr bwMode="gray">
            <a:xfrm>
              <a:off x="7155825" y="1557025"/>
              <a:ext cx="70353" cy="99908"/>
            </a:xfrm>
            <a:custGeom>
              <a:avLst/>
              <a:gdLst>
                <a:gd name="T0" fmla="*/ 16 w 38"/>
                <a:gd name="T1" fmla="*/ 0 h 54"/>
                <a:gd name="T2" fmla="*/ 14 w 38"/>
                <a:gd name="T3" fmla="*/ 0 h 54"/>
                <a:gd name="T4" fmla="*/ 14 w 38"/>
                <a:gd name="T5" fmla="*/ 0 h 54"/>
                <a:gd name="T6" fmla="*/ 12 w 38"/>
                <a:gd name="T7" fmla="*/ 0 h 54"/>
                <a:gd name="T8" fmla="*/ 8 w 38"/>
                <a:gd name="T9" fmla="*/ 2 h 54"/>
                <a:gd name="T10" fmla="*/ 6 w 38"/>
                <a:gd name="T11" fmla="*/ 6 h 54"/>
                <a:gd name="T12" fmla="*/ 4 w 38"/>
                <a:gd name="T13" fmla="*/ 10 h 54"/>
                <a:gd name="T14" fmla="*/ 2 w 38"/>
                <a:gd name="T15" fmla="*/ 16 h 54"/>
                <a:gd name="T16" fmla="*/ 2 w 38"/>
                <a:gd name="T17" fmla="*/ 24 h 54"/>
                <a:gd name="T18" fmla="*/ 0 w 38"/>
                <a:gd name="T19" fmla="*/ 48 h 54"/>
                <a:gd name="T20" fmla="*/ 2 w 38"/>
                <a:gd name="T21" fmla="*/ 48 h 54"/>
                <a:gd name="T22" fmla="*/ 10 w 38"/>
                <a:gd name="T23" fmla="*/ 52 h 54"/>
                <a:gd name="T24" fmla="*/ 18 w 38"/>
                <a:gd name="T25" fmla="*/ 54 h 54"/>
                <a:gd name="T26" fmla="*/ 28 w 38"/>
                <a:gd name="T27" fmla="*/ 54 h 54"/>
                <a:gd name="T28" fmla="*/ 36 w 38"/>
                <a:gd name="T29" fmla="*/ 50 h 54"/>
                <a:gd name="T30" fmla="*/ 38 w 38"/>
                <a:gd name="T31" fmla="*/ 40 h 54"/>
                <a:gd name="T32" fmla="*/ 16 w 38"/>
                <a:gd name="T33"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54">
                  <a:moveTo>
                    <a:pt x="16" y="0"/>
                  </a:moveTo>
                  <a:lnTo>
                    <a:pt x="14" y="0"/>
                  </a:lnTo>
                  <a:lnTo>
                    <a:pt x="14" y="0"/>
                  </a:lnTo>
                  <a:lnTo>
                    <a:pt x="12" y="0"/>
                  </a:lnTo>
                  <a:lnTo>
                    <a:pt x="8" y="2"/>
                  </a:lnTo>
                  <a:lnTo>
                    <a:pt x="6" y="6"/>
                  </a:lnTo>
                  <a:lnTo>
                    <a:pt x="4" y="10"/>
                  </a:lnTo>
                  <a:lnTo>
                    <a:pt x="2" y="16"/>
                  </a:lnTo>
                  <a:lnTo>
                    <a:pt x="2" y="24"/>
                  </a:lnTo>
                  <a:lnTo>
                    <a:pt x="0" y="48"/>
                  </a:lnTo>
                  <a:lnTo>
                    <a:pt x="2" y="48"/>
                  </a:lnTo>
                  <a:lnTo>
                    <a:pt x="10" y="52"/>
                  </a:lnTo>
                  <a:lnTo>
                    <a:pt x="18" y="54"/>
                  </a:lnTo>
                  <a:lnTo>
                    <a:pt x="28" y="54"/>
                  </a:lnTo>
                  <a:lnTo>
                    <a:pt x="36" y="50"/>
                  </a:lnTo>
                  <a:lnTo>
                    <a:pt x="38" y="40"/>
                  </a:lnTo>
                  <a:lnTo>
                    <a:pt x="16"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92" name="Freeform 550"/>
            <p:cNvSpPr/>
            <p:nvPr/>
          </p:nvSpPr>
          <p:spPr bwMode="gray">
            <a:xfrm>
              <a:off x="7389101" y="1575526"/>
              <a:ext cx="125895" cy="270122"/>
            </a:xfrm>
            <a:custGeom>
              <a:avLst/>
              <a:gdLst>
                <a:gd name="T0" fmla="*/ 18 w 68"/>
                <a:gd name="T1" fmla="*/ 2 h 146"/>
                <a:gd name="T2" fmla="*/ 16 w 68"/>
                <a:gd name="T3" fmla="*/ 0 h 146"/>
                <a:gd name="T4" fmla="*/ 12 w 68"/>
                <a:gd name="T5" fmla="*/ 0 h 146"/>
                <a:gd name="T6" fmla="*/ 10 w 68"/>
                <a:gd name="T7" fmla="*/ 6 h 146"/>
                <a:gd name="T8" fmla="*/ 12 w 68"/>
                <a:gd name="T9" fmla="*/ 10 h 146"/>
                <a:gd name="T10" fmla="*/ 12 w 68"/>
                <a:gd name="T11" fmla="*/ 16 h 146"/>
                <a:gd name="T12" fmla="*/ 10 w 68"/>
                <a:gd name="T13" fmla="*/ 20 h 146"/>
                <a:gd name="T14" fmla="*/ 6 w 68"/>
                <a:gd name="T15" fmla="*/ 22 h 146"/>
                <a:gd name="T16" fmla="*/ 4 w 68"/>
                <a:gd name="T17" fmla="*/ 32 h 146"/>
                <a:gd name="T18" fmla="*/ 2 w 68"/>
                <a:gd name="T19" fmla="*/ 46 h 146"/>
                <a:gd name="T20" fmla="*/ 2 w 68"/>
                <a:gd name="T21" fmla="*/ 54 h 146"/>
                <a:gd name="T22" fmla="*/ 0 w 68"/>
                <a:gd name="T23" fmla="*/ 58 h 146"/>
                <a:gd name="T24" fmla="*/ 0 w 68"/>
                <a:gd name="T25" fmla="*/ 60 h 146"/>
                <a:gd name="T26" fmla="*/ 0 w 68"/>
                <a:gd name="T27" fmla="*/ 66 h 146"/>
                <a:gd name="T28" fmla="*/ 6 w 68"/>
                <a:gd name="T29" fmla="*/ 78 h 146"/>
                <a:gd name="T30" fmla="*/ 4 w 68"/>
                <a:gd name="T31" fmla="*/ 84 h 146"/>
                <a:gd name="T32" fmla="*/ 8 w 68"/>
                <a:gd name="T33" fmla="*/ 84 h 146"/>
                <a:gd name="T34" fmla="*/ 12 w 68"/>
                <a:gd name="T35" fmla="*/ 88 h 146"/>
                <a:gd name="T36" fmla="*/ 14 w 68"/>
                <a:gd name="T37" fmla="*/ 96 h 146"/>
                <a:gd name="T38" fmla="*/ 14 w 68"/>
                <a:gd name="T39" fmla="*/ 100 h 146"/>
                <a:gd name="T40" fmla="*/ 14 w 68"/>
                <a:gd name="T41" fmla="*/ 106 h 146"/>
                <a:gd name="T42" fmla="*/ 12 w 68"/>
                <a:gd name="T43" fmla="*/ 108 h 146"/>
                <a:gd name="T44" fmla="*/ 12 w 68"/>
                <a:gd name="T45" fmla="*/ 110 h 146"/>
                <a:gd name="T46" fmla="*/ 10 w 68"/>
                <a:gd name="T47" fmla="*/ 116 h 146"/>
                <a:gd name="T48" fmla="*/ 12 w 68"/>
                <a:gd name="T49" fmla="*/ 126 h 146"/>
                <a:gd name="T50" fmla="*/ 10 w 68"/>
                <a:gd name="T51" fmla="*/ 130 h 146"/>
                <a:gd name="T52" fmla="*/ 12 w 68"/>
                <a:gd name="T53" fmla="*/ 136 h 146"/>
                <a:gd name="T54" fmla="*/ 16 w 68"/>
                <a:gd name="T55" fmla="*/ 142 h 146"/>
                <a:gd name="T56" fmla="*/ 26 w 68"/>
                <a:gd name="T57" fmla="*/ 146 h 146"/>
                <a:gd name="T58" fmla="*/ 34 w 68"/>
                <a:gd name="T59" fmla="*/ 146 h 146"/>
                <a:gd name="T60" fmla="*/ 36 w 68"/>
                <a:gd name="T61" fmla="*/ 146 h 146"/>
                <a:gd name="T62" fmla="*/ 40 w 68"/>
                <a:gd name="T63" fmla="*/ 146 h 146"/>
                <a:gd name="T64" fmla="*/ 46 w 68"/>
                <a:gd name="T65" fmla="*/ 142 h 146"/>
                <a:gd name="T66" fmla="*/ 50 w 68"/>
                <a:gd name="T67" fmla="*/ 134 h 146"/>
                <a:gd name="T68" fmla="*/ 52 w 68"/>
                <a:gd name="T69" fmla="*/ 130 h 146"/>
                <a:gd name="T70" fmla="*/ 56 w 68"/>
                <a:gd name="T71" fmla="*/ 120 h 146"/>
                <a:gd name="T72" fmla="*/ 62 w 68"/>
                <a:gd name="T73" fmla="*/ 112 h 146"/>
                <a:gd name="T74" fmla="*/ 64 w 68"/>
                <a:gd name="T75" fmla="*/ 108 h 146"/>
                <a:gd name="T76" fmla="*/ 68 w 68"/>
                <a:gd name="T77" fmla="*/ 100 h 146"/>
                <a:gd name="T78" fmla="*/ 68 w 68"/>
                <a:gd name="T79" fmla="*/ 84 h 146"/>
                <a:gd name="T80" fmla="*/ 66 w 68"/>
                <a:gd name="T81" fmla="*/ 80 h 146"/>
                <a:gd name="T82" fmla="*/ 60 w 68"/>
                <a:gd name="T83" fmla="*/ 78 h 146"/>
                <a:gd name="T84" fmla="*/ 56 w 68"/>
                <a:gd name="T85" fmla="*/ 80 h 146"/>
                <a:gd name="T86" fmla="*/ 54 w 68"/>
                <a:gd name="T87" fmla="*/ 80 h 146"/>
                <a:gd name="T88" fmla="*/ 50 w 68"/>
                <a:gd name="T89" fmla="*/ 80 h 146"/>
                <a:gd name="T90" fmla="*/ 52 w 68"/>
                <a:gd name="T91" fmla="*/ 78 h 146"/>
                <a:gd name="T92" fmla="*/ 54 w 68"/>
                <a:gd name="T93" fmla="*/ 74 h 146"/>
                <a:gd name="T94" fmla="*/ 56 w 68"/>
                <a:gd name="T95" fmla="*/ 72 h 146"/>
                <a:gd name="T96" fmla="*/ 56 w 68"/>
                <a:gd name="T97" fmla="*/ 64 h 146"/>
                <a:gd name="T98" fmla="*/ 56 w 68"/>
                <a:gd name="T99" fmla="*/ 56 h 146"/>
                <a:gd name="T100" fmla="*/ 54 w 68"/>
                <a:gd name="T101" fmla="*/ 48 h 146"/>
                <a:gd name="T102" fmla="*/ 48 w 68"/>
                <a:gd name="T103" fmla="*/ 36 h 146"/>
                <a:gd name="T104" fmla="*/ 42 w 68"/>
                <a:gd name="T105" fmla="*/ 28 h 146"/>
                <a:gd name="T106" fmla="*/ 38 w 68"/>
                <a:gd name="T107" fmla="*/ 22 h 146"/>
                <a:gd name="T108" fmla="*/ 32 w 68"/>
                <a:gd name="T109" fmla="*/ 16 h 146"/>
                <a:gd name="T110" fmla="*/ 26 w 68"/>
                <a:gd name="T111" fmla="*/ 12 h 146"/>
                <a:gd name="T112" fmla="*/ 24 w 68"/>
                <a:gd name="T113" fmla="*/ 10 h 146"/>
                <a:gd name="T114" fmla="*/ 20 w 68"/>
                <a:gd name="T115" fmla="*/ 6 h 146"/>
                <a:gd name="T116" fmla="*/ 20 w 68"/>
                <a:gd name="T117" fmla="*/ 2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8" h="146">
                  <a:moveTo>
                    <a:pt x="20" y="2"/>
                  </a:moveTo>
                  <a:lnTo>
                    <a:pt x="18" y="2"/>
                  </a:lnTo>
                  <a:lnTo>
                    <a:pt x="18" y="0"/>
                  </a:lnTo>
                  <a:lnTo>
                    <a:pt x="16" y="0"/>
                  </a:lnTo>
                  <a:lnTo>
                    <a:pt x="14" y="0"/>
                  </a:lnTo>
                  <a:lnTo>
                    <a:pt x="12" y="0"/>
                  </a:lnTo>
                  <a:lnTo>
                    <a:pt x="10" y="2"/>
                  </a:lnTo>
                  <a:lnTo>
                    <a:pt x="10" y="6"/>
                  </a:lnTo>
                  <a:lnTo>
                    <a:pt x="10" y="8"/>
                  </a:lnTo>
                  <a:lnTo>
                    <a:pt x="12" y="10"/>
                  </a:lnTo>
                  <a:lnTo>
                    <a:pt x="12" y="12"/>
                  </a:lnTo>
                  <a:lnTo>
                    <a:pt x="12" y="16"/>
                  </a:lnTo>
                  <a:lnTo>
                    <a:pt x="10" y="20"/>
                  </a:lnTo>
                  <a:lnTo>
                    <a:pt x="10" y="20"/>
                  </a:lnTo>
                  <a:lnTo>
                    <a:pt x="8" y="20"/>
                  </a:lnTo>
                  <a:lnTo>
                    <a:pt x="6" y="22"/>
                  </a:lnTo>
                  <a:lnTo>
                    <a:pt x="4" y="26"/>
                  </a:lnTo>
                  <a:lnTo>
                    <a:pt x="4" y="32"/>
                  </a:lnTo>
                  <a:lnTo>
                    <a:pt x="2" y="40"/>
                  </a:lnTo>
                  <a:lnTo>
                    <a:pt x="2" y="46"/>
                  </a:lnTo>
                  <a:lnTo>
                    <a:pt x="2" y="52"/>
                  </a:lnTo>
                  <a:lnTo>
                    <a:pt x="2" y="54"/>
                  </a:lnTo>
                  <a:lnTo>
                    <a:pt x="2" y="56"/>
                  </a:lnTo>
                  <a:lnTo>
                    <a:pt x="0" y="58"/>
                  </a:lnTo>
                  <a:lnTo>
                    <a:pt x="0" y="58"/>
                  </a:lnTo>
                  <a:lnTo>
                    <a:pt x="0" y="60"/>
                  </a:lnTo>
                  <a:lnTo>
                    <a:pt x="0" y="62"/>
                  </a:lnTo>
                  <a:lnTo>
                    <a:pt x="0" y="66"/>
                  </a:lnTo>
                  <a:lnTo>
                    <a:pt x="2" y="72"/>
                  </a:lnTo>
                  <a:lnTo>
                    <a:pt x="6" y="78"/>
                  </a:lnTo>
                  <a:lnTo>
                    <a:pt x="2" y="84"/>
                  </a:lnTo>
                  <a:lnTo>
                    <a:pt x="4" y="84"/>
                  </a:lnTo>
                  <a:lnTo>
                    <a:pt x="6" y="84"/>
                  </a:lnTo>
                  <a:lnTo>
                    <a:pt x="8" y="84"/>
                  </a:lnTo>
                  <a:lnTo>
                    <a:pt x="10" y="86"/>
                  </a:lnTo>
                  <a:lnTo>
                    <a:pt x="12" y="88"/>
                  </a:lnTo>
                  <a:lnTo>
                    <a:pt x="14" y="92"/>
                  </a:lnTo>
                  <a:lnTo>
                    <a:pt x="14" y="96"/>
                  </a:lnTo>
                  <a:lnTo>
                    <a:pt x="14" y="98"/>
                  </a:lnTo>
                  <a:lnTo>
                    <a:pt x="14" y="100"/>
                  </a:lnTo>
                  <a:lnTo>
                    <a:pt x="16" y="102"/>
                  </a:lnTo>
                  <a:lnTo>
                    <a:pt x="14" y="106"/>
                  </a:lnTo>
                  <a:lnTo>
                    <a:pt x="14" y="108"/>
                  </a:lnTo>
                  <a:lnTo>
                    <a:pt x="12" y="108"/>
                  </a:lnTo>
                  <a:lnTo>
                    <a:pt x="12" y="108"/>
                  </a:lnTo>
                  <a:lnTo>
                    <a:pt x="12" y="110"/>
                  </a:lnTo>
                  <a:lnTo>
                    <a:pt x="10" y="112"/>
                  </a:lnTo>
                  <a:lnTo>
                    <a:pt x="10" y="116"/>
                  </a:lnTo>
                  <a:lnTo>
                    <a:pt x="10" y="120"/>
                  </a:lnTo>
                  <a:lnTo>
                    <a:pt x="12" y="126"/>
                  </a:lnTo>
                  <a:lnTo>
                    <a:pt x="12" y="128"/>
                  </a:lnTo>
                  <a:lnTo>
                    <a:pt x="10" y="130"/>
                  </a:lnTo>
                  <a:lnTo>
                    <a:pt x="10" y="132"/>
                  </a:lnTo>
                  <a:lnTo>
                    <a:pt x="12" y="136"/>
                  </a:lnTo>
                  <a:lnTo>
                    <a:pt x="12" y="140"/>
                  </a:lnTo>
                  <a:lnTo>
                    <a:pt x="16" y="142"/>
                  </a:lnTo>
                  <a:lnTo>
                    <a:pt x="22" y="144"/>
                  </a:lnTo>
                  <a:lnTo>
                    <a:pt x="26" y="146"/>
                  </a:lnTo>
                  <a:lnTo>
                    <a:pt x="30" y="146"/>
                  </a:lnTo>
                  <a:lnTo>
                    <a:pt x="34" y="146"/>
                  </a:lnTo>
                  <a:lnTo>
                    <a:pt x="36" y="146"/>
                  </a:lnTo>
                  <a:lnTo>
                    <a:pt x="36" y="146"/>
                  </a:lnTo>
                  <a:lnTo>
                    <a:pt x="38" y="146"/>
                  </a:lnTo>
                  <a:lnTo>
                    <a:pt x="40" y="146"/>
                  </a:lnTo>
                  <a:lnTo>
                    <a:pt x="44" y="144"/>
                  </a:lnTo>
                  <a:lnTo>
                    <a:pt x="46" y="142"/>
                  </a:lnTo>
                  <a:lnTo>
                    <a:pt x="48" y="140"/>
                  </a:lnTo>
                  <a:lnTo>
                    <a:pt x="50" y="134"/>
                  </a:lnTo>
                  <a:lnTo>
                    <a:pt x="50" y="134"/>
                  </a:lnTo>
                  <a:lnTo>
                    <a:pt x="52" y="130"/>
                  </a:lnTo>
                  <a:lnTo>
                    <a:pt x="52" y="126"/>
                  </a:lnTo>
                  <a:lnTo>
                    <a:pt x="56" y="120"/>
                  </a:lnTo>
                  <a:lnTo>
                    <a:pt x="58" y="116"/>
                  </a:lnTo>
                  <a:lnTo>
                    <a:pt x="62" y="112"/>
                  </a:lnTo>
                  <a:lnTo>
                    <a:pt x="64" y="110"/>
                  </a:lnTo>
                  <a:lnTo>
                    <a:pt x="64" y="108"/>
                  </a:lnTo>
                  <a:lnTo>
                    <a:pt x="66" y="104"/>
                  </a:lnTo>
                  <a:lnTo>
                    <a:pt x="68" y="100"/>
                  </a:lnTo>
                  <a:lnTo>
                    <a:pt x="68" y="92"/>
                  </a:lnTo>
                  <a:lnTo>
                    <a:pt x="68" y="84"/>
                  </a:lnTo>
                  <a:lnTo>
                    <a:pt x="68" y="84"/>
                  </a:lnTo>
                  <a:lnTo>
                    <a:pt x="66" y="80"/>
                  </a:lnTo>
                  <a:lnTo>
                    <a:pt x="62" y="78"/>
                  </a:lnTo>
                  <a:lnTo>
                    <a:pt x="60" y="78"/>
                  </a:lnTo>
                  <a:lnTo>
                    <a:pt x="56" y="80"/>
                  </a:lnTo>
                  <a:lnTo>
                    <a:pt x="56" y="80"/>
                  </a:lnTo>
                  <a:lnTo>
                    <a:pt x="54" y="80"/>
                  </a:lnTo>
                  <a:lnTo>
                    <a:pt x="54" y="80"/>
                  </a:lnTo>
                  <a:lnTo>
                    <a:pt x="52" y="80"/>
                  </a:lnTo>
                  <a:lnTo>
                    <a:pt x="50" y="80"/>
                  </a:lnTo>
                  <a:lnTo>
                    <a:pt x="50" y="80"/>
                  </a:lnTo>
                  <a:lnTo>
                    <a:pt x="52" y="78"/>
                  </a:lnTo>
                  <a:lnTo>
                    <a:pt x="54" y="74"/>
                  </a:lnTo>
                  <a:lnTo>
                    <a:pt x="54" y="74"/>
                  </a:lnTo>
                  <a:lnTo>
                    <a:pt x="54" y="74"/>
                  </a:lnTo>
                  <a:lnTo>
                    <a:pt x="56" y="72"/>
                  </a:lnTo>
                  <a:lnTo>
                    <a:pt x="56" y="68"/>
                  </a:lnTo>
                  <a:lnTo>
                    <a:pt x="56" y="64"/>
                  </a:lnTo>
                  <a:lnTo>
                    <a:pt x="56" y="58"/>
                  </a:lnTo>
                  <a:lnTo>
                    <a:pt x="56" y="56"/>
                  </a:lnTo>
                  <a:lnTo>
                    <a:pt x="56" y="52"/>
                  </a:lnTo>
                  <a:lnTo>
                    <a:pt x="54" y="48"/>
                  </a:lnTo>
                  <a:lnTo>
                    <a:pt x="52" y="42"/>
                  </a:lnTo>
                  <a:lnTo>
                    <a:pt x="48" y="36"/>
                  </a:lnTo>
                  <a:lnTo>
                    <a:pt x="44" y="30"/>
                  </a:lnTo>
                  <a:lnTo>
                    <a:pt x="42" y="28"/>
                  </a:lnTo>
                  <a:lnTo>
                    <a:pt x="40" y="26"/>
                  </a:lnTo>
                  <a:lnTo>
                    <a:pt x="38" y="22"/>
                  </a:lnTo>
                  <a:lnTo>
                    <a:pt x="36" y="18"/>
                  </a:lnTo>
                  <a:lnTo>
                    <a:pt x="32" y="16"/>
                  </a:lnTo>
                  <a:lnTo>
                    <a:pt x="30" y="14"/>
                  </a:lnTo>
                  <a:lnTo>
                    <a:pt x="26" y="12"/>
                  </a:lnTo>
                  <a:lnTo>
                    <a:pt x="26" y="12"/>
                  </a:lnTo>
                  <a:lnTo>
                    <a:pt x="24" y="10"/>
                  </a:lnTo>
                  <a:lnTo>
                    <a:pt x="22" y="8"/>
                  </a:lnTo>
                  <a:lnTo>
                    <a:pt x="20" y="6"/>
                  </a:lnTo>
                  <a:lnTo>
                    <a:pt x="18" y="4"/>
                  </a:lnTo>
                  <a:lnTo>
                    <a:pt x="20" y="2"/>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93" name="Freeform 551"/>
            <p:cNvSpPr/>
            <p:nvPr/>
          </p:nvSpPr>
          <p:spPr bwMode="gray">
            <a:xfrm>
              <a:off x="6948469" y="2341488"/>
              <a:ext cx="92570" cy="85107"/>
            </a:xfrm>
            <a:custGeom>
              <a:avLst/>
              <a:gdLst>
                <a:gd name="T0" fmla="*/ 24 w 50"/>
                <a:gd name="T1" fmla="*/ 18 h 46"/>
                <a:gd name="T2" fmla="*/ 24 w 50"/>
                <a:gd name="T3" fmla="*/ 18 h 46"/>
                <a:gd name="T4" fmla="*/ 22 w 50"/>
                <a:gd name="T5" fmla="*/ 18 h 46"/>
                <a:gd name="T6" fmla="*/ 18 w 50"/>
                <a:gd name="T7" fmla="*/ 18 h 46"/>
                <a:gd name="T8" fmla="*/ 16 w 50"/>
                <a:gd name="T9" fmla="*/ 20 h 46"/>
                <a:gd name="T10" fmla="*/ 12 w 50"/>
                <a:gd name="T11" fmla="*/ 22 h 46"/>
                <a:gd name="T12" fmla="*/ 10 w 50"/>
                <a:gd name="T13" fmla="*/ 24 h 46"/>
                <a:gd name="T14" fmla="*/ 8 w 50"/>
                <a:gd name="T15" fmla="*/ 26 h 46"/>
                <a:gd name="T16" fmla="*/ 8 w 50"/>
                <a:gd name="T17" fmla="*/ 26 h 46"/>
                <a:gd name="T18" fmla="*/ 6 w 50"/>
                <a:gd name="T19" fmla="*/ 26 h 46"/>
                <a:gd name="T20" fmla="*/ 4 w 50"/>
                <a:gd name="T21" fmla="*/ 26 h 46"/>
                <a:gd name="T22" fmla="*/ 2 w 50"/>
                <a:gd name="T23" fmla="*/ 28 h 46"/>
                <a:gd name="T24" fmla="*/ 0 w 50"/>
                <a:gd name="T25" fmla="*/ 30 h 46"/>
                <a:gd name="T26" fmla="*/ 0 w 50"/>
                <a:gd name="T27" fmla="*/ 32 h 46"/>
                <a:gd name="T28" fmla="*/ 0 w 50"/>
                <a:gd name="T29" fmla="*/ 38 h 46"/>
                <a:gd name="T30" fmla="*/ 0 w 50"/>
                <a:gd name="T31" fmla="*/ 38 h 46"/>
                <a:gd name="T32" fmla="*/ 4 w 50"/>
                <a:gd name="T33" fmla="*/ 40 h 46"/>
                <a:gd name="T34" fmla="*/ 6 w 50"/>
                <a:gd name="T35" fmla="*/ 42 h 46"/>
                <a:gd name="T36" fmla="*/ 12 w 50"/>
                <a:gd name="T37" fmla="*/ 44 h 46"/>
                <a:gd name="T38" fmla="*/ 18 w 50"/>
                <a:gd name="T39" fmla="*/ 46 h 46"/>
                <a:gd name="T40" fmla="*/ 24 w 50"/>
                <a:gd name="T41" fmla="*/ 46 h 46"/>
                <a:gd name="T42" fmla="*/ 26 w 50"/>
                <a:gd name="T43" fmla="*/ 46 h 46"/>
                <a:gd name="T44" fmla="*/ 30 w 50"/>
                <a:gd name="T45" fmla="*/ 46 h 46"/>
                <a:gd name="T46" fmla="*/ 34 w 50"/>
                <a:gd name="T47" fmla="*/ 44 h 46"/>
                <a:gd name="T48" fmla="*/ 38 w 50"/>
                <a:gd name="T49" fmla="*/ 44 h 46"/>
                <a:gd name="T50" fmla="*/ 44 w 50"/>
                <a:gd name="T51" fmla="*/ 44 h 46"/>
                <a:gd name="T52" fmla="*/ 48 w 50"/>
                <a:gd name="T53" fmla="*/ 44 h 46"/>
                <a:gd name="T54" fmla="*/ 50 w 50"/>
                <a:gd name="T55" fmla="*/ 46 h 46"/>
                <a:gd name="T56" fmla="*/ 50 w 50"/>
                <a:gd name="T57" fmla="*/ 44 h 46"/>
                <a:gd name="T58" fmla="*/ 48 w 50"/>
                <a:gd name="T59" fmla="*/ 42 h 46"/>
                <a:gd name="T60" fmla="*/ 48 w 50"/>
                <a:gd name="T61" fmla="*/ 36 h 46"/>
                <a:gd name="T62" fmla="*/ 46 w 50"/>
                <a:gd name="T63" fmla="*/ 30 h 46"/>
                <a:gd name="T64" fmla="*/ 44 w 50"/>
                <a:gd name="T65" fmla="*/ 26 h 46"/>
                <a:gd name="T66" fmla="*/ 42 w 50"/>
                <a:gd name="T67" fmla="*/ 24 h 46"/>
                <a:gd name="T68" fmla="*/ 40 w 50"/>
                <a:gd name="T69" fmla="*/ 22 h 46"/>
                <a:gd name="T70" fmla="*/ 40 w 50"/>
                <a:gd name="T71" fmla="*/ 18 h 46"/>
                <a:gd name="T72" fmla="*/ 38 w 50"/>
                <a:gd name="T73" fmla="*/ 14 h 46"/>
                <a:gd name="T74" fmla="*/ 38 w 50"/>
                <a:gd name="T75" fmla="*/ 10 h 46"/>
                <a:gd name="T76" fmla="*/ 36 w 50"/>
                <a:gd name="T77" fmla="*/ 6 h 46"/>
                <a:gd name="T78" fmla="*/ 32 w 50"/>
                <a:gd name="T79" fmla="*/ 2 h 46"/>
                <a:gd name="T80" fmla="*/ 30 w 50"/>
                <a:gd name="T81" fmla="*/ 0 h 46"/>
                <a:gd name="T82" fmla="*/ 26 w 50"/>
                <a:gd name="T83" fmla="*/ 2 h 46"/>
                <a:gd name="T84" fmla="*/ 24 w 50"/>
                <a:gd name="T85" fmla="*/ 1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0" h="46">
                  <a:moveTo>
                    <a:pt x="24" y="18"/>
                  </a:moveTo>
                  <a:lnTo>
                    <a:pt x="24" y="18"/>
                  </a:lnTo>
                  <a:lnTo>
                    <a:pt x="22" y="18"/>
                  </a:lnTo>
                  <a:lnTo>
                    <a:pt x="18" y="18"/>
                  </a:lnTo>
                  <a:lnTo>
                    <a:pt x="16" y="20"/>
                  </a:lnTo>
                  <a:lnTo>
                    <a:pt x="12" y="22"/>
                  </a:lnTo>
                  <a:lnTo>
                    <a:pt x="10" y="24"/>
                  </a:lnTo>
                  <a:lnTo>
                    <a:pt x="8" y="26"/>
                  </a:lnTo>
                  <a:lnTo>
                    <a:pt x="8" y="26"/>
                  </a:lnTo>
                  <a:lnTo>
                    <a:pt x="6" y="26"/>
                  </a:lnTo>
                  <a:lnTo>
                    <a:pt x="4" y="26"/>
                  </a:lnTo>
                  <a:lnTo>
                    <a:pt x="2" y="28"/>
                  </a:lnTo>
                  <a:lnTo>
                    <a:pt x="0" y="30"/>
                  </a:lnTo>
                  <a:lnTo>
                    <a:pt x="0" y="32"/>
                  </a:lnTo>
                  <a:lnTo>
                    <a:pt x="0" y="38"/>
                  </a:lnTo>
                  <a:lnTo>
                    <a:pt x="0" y="38"/>
                  </a:lnTo>
                  <a:lnTo>
                    <a:pt x="4" y="40"/>
                  </a:lnTo>
                  <a:lnTo>
                    <a:pt x="6" y="42"/>
                  </a:lnTo>
                  <a:lnTo>
                    <a:pt x="12" y="44"/>
                  </a:lnTo>
                  <a:lnTo>
                    <a:pt x="18" y="46"/>
                  </a:lnTo>
                  <a:lnTo>
                    <a:pt x="24" y="46"/>
                  </a:lnTo>
                  <a:lnTo>
                    <a:pt x="26" y="46"/>
                  </a:lnTo>
                  <a:lnTo>
                    <a:pt x="30" y="46"/>
                  </a:lnTo>
                  <a:lnTo>
                    <a:pt x="34" y="44"/>
                  </a:lnTo>
                  <a:lnTo>
                    <a:pt x="38" y="44"/>
                  </a:lnTo>
                  <a:lnTo>
                    <a:pt x="44" y="44"/>
                  </a:lnTo>
                  <a:lnTo>
                    <a:pt x="48" y="44"/>
                  </a:lnTo>
                  <a:lnTo>
                    <a:pt x="50" y="46"/>
                  </a:lnTo>
                  <a:lnTo>
                    <a:pt x="50" y="44"/>
                  </a:lnTo>
                  <a:lnTo>
                    <a:pt x="48" y="42"/>
                  </a:lnTo>
                  <a:lnTo>
                    <a:pt x="48" y="36"/>
                  </a:lnTo>
                  <a:lnTo>
                    <a:pt x="46" y="30"/>
                  </a:lnTo>
                  <a:lnTo>
                    <a:pt x="44" y="26"/>
                  </a:lnTo>
                  <a:lnTo>
                    <a:pt x="42" y="24"/>
                  </a:lnTo>
                  <a:lnTo>
                    <a:pt x="40" y="22"/>
                  </a:lnTo>
                  <a:lnTo>
                    <a:pt x="40" y="18"/>
                  </a:lnTo>
                  <a:lnTo>
                    <a:pt x="38" y="14"/>
                  </a:lnTo>
                  <a:lnTo>
                    <a:pt x="38" y="10"/>
                  </a:lnTo>
                  <a:lnTo>
                    <a:pt x="36" y="6"/>
                  </a:lnTo>
                  <a:lnTo>
                    <a:pt x="32" y="2"/>
                  </a:lnTo>
                  <a:lnTo>
                    <a:pt x="30" y="0"/>
                  </a:lnTo>
                  <a:lnTo>
                    <a:pt x="26" y="2"/>
                  </a:lnTo>
                  <a:lnTo>
                    <a:pt x="24" y="18"/>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94" name="Freeform 552"/>
            <p:cNvSpPr/>
            <p:nvPr/>
          </p:nvSpPr>
          <p:spPr bwMode="gray">
            <a:xfrm>
              <a:off x="7415021" y="2041764"/>
              <a:ext cx="111084" cy="81407"/>
            </a:xfrm>
            <a:custGeom>
              <a:avLst/>
              <a:gdLst>
                <a:gd name="T0" fmla="*/ 14 w 60"/>
                <a:gd name="T1" fmla="*/ 2 h 44"/>
                <a:gd name="T2" fmla="*/ 14 w 60"/>
                <a:gd name="T3" fmla="*/ 2 h 44"/>
                <a:gd name="T4" fmla="*/ 12 w 60"/>
                <a:gd name="T5" fmla="*/ 2 h 44"/>
                <a:gd name="T6" fmla="*/ 10 w 60"/>
                <a:gd name="T7" fmla="*/ 2 h 44"/>
                <a:gd name="T8" fmla="*/ 8 w 60"/>
                <a:gd name="T9" fmla="*/ 2 h 44"/>
                <a:gd name="T10" fmla="*/ 4 w 60"/>
                <a:gd name="T11" fmla="*/ 2 h 44"/>
                <a:gd name="T12" fmla="*/ 2 w 60"/>
                <a:gd name="T13" fmla="*/ 4 h 44"/>
                <a:gd name="T14" fmla="*/ 0 w 60"/>
                <a:gd name="T15" fmla="*/ 8 h 44"/>
                <a:gd name="T16" fmla="*/ 0 w 60"/>
                <a:gd name="T17" fmla="*/ 12 h 44"/>
                <a:gd name="T18" fmla="*/ 0 w 60"/>
                <a:gd name="T19" fmla="*/ 14 h 44"/>
                <a:gd name="T20" fmla="*/ 0 w 60"/>
                <a:gd name="T21" fmla="*/ 16 h 44"/>
                <a:gd name="T22" fmla="*/ 0 w 60"/>
                <a:gd name="T23" fmla="*/ 20 h 44"/>
                <a:gd name="T24" fmla="*/ 0 w 60"/>
                <a:gd name="T25" fmla="*/ 24 h 44"/>
                <a:gd name="T26" fmla="*/ 0 w 60"/>
                <a:gd name="T27" fmla="*/ 28 h 44"/>
                <a:gd name="T28" fmla="*/ 2 w 60"/>
                <a:gd name="T29" fmla="*/ 32 h 44"/>
                <a:gd name="T30" fmla="*/ 4 w 60"/>
                <a:gd name="T31" fmla="*/ 36 h 44"/>
                <a:gd name="T32" fmla="*/ 6 w 60"/>
                <a:gd name="T33" fmla="*/ 38 h 44"/>
                <a:gd name="T34" fmla="*/ 12 w 60"/>
                <a:gd name="T35" fmla="*/ 40 h 44"/>
                <a:gd name="T36" fmla="*/ 12 w 60"/>
                <a:gd name="T37" fmla="*/ 40 h 44"/>
                <a:gd name="T38" fmla="*/ 14 w 60"/>
                <a:gd name="T39" fmla="*/ 42 h 44"/>
                <a:gd name="T40" fmla="*/ 18 w 60"/>
                <a:gd name="T41" fmla="*/ 44 h 44"/>
                <a:gd name="T42" fmla="*/ 22 w 60"/>
                <a:gd name="T43" fmla="*/ 44 h 44"/>
                <a:gd name="T44" fmla="*/ 26 w 60"/>
                <a:gd name="T45" fmla="*/ 42 h 44"/>
                <a:gd name="T46" fmla="*/ 58 w 60"/>
                <a:gd name="T47" fmla="*/ 42 h 44"/>
                <a:gd name="T48" fmla="*/ 60 w 60"/>
                <a:gd name="T49" fmla="*/ 36 h 44"/>
                <a:gd name="T50" fmla="*/ 58 w 60"/>
                <a:gd name="T51" fmla="*/ 34 h 44"/>
                <a:gd name="T52" fmla="*/ 58 w 60"/>
                <a:gd name="T53" fmla="*/ 32 h 44"/>
                <a:gd name="T54" fmla="*/ 58 w 60"/>
                <a:gd name="T55" fmla="*/ 28 h 44"/>
                <a:gd name="T56" fmla="*/ 56 w 60"/>
                <a:gd name="T57" fmla="*/ 22 h 44"/>
                <a:gd name="T58" fmla="*/ 56 w 60"/>
                <a:gd name="T59" fmla="*/ 16 h 44"/>
                <a:gd name="T60" fmla="*/ 54 w 60"/>
                <a:gd name="T61" fmla="*/ 12 h 44"/>
                <a:gd name="T62" fmla="*/ 54 w 60"/>
                <a:gd name="T63" fmla="*/ 8 h 44"/>
                <a:gd name="T64" fmla="*/ 54 w 60"/>
                <a:gd name="T65" fmla="*/ 6 h 44"/>
                <a:gd name="T66" fmla="*/ 52 w 60"/>
                <a:gd name="T67" fmla="*/ 4 h 44"/>
                <a:gd name="T68" fmla="*/ 48 w 60"/>
                <a:gd name="T69" fmla="*/ 0 h 44"/>
                <a:gd name="T70" fmla="*/ 44 w 60"/>
                <a:gd name="T71" fmla="*/ 0 h 44"/>
                <a:gd name="T72" fmla="*/ 38 w 60"/>
                <a:gd name="T73" fmla="*/ 0 h 44"/>
                <a:gd name="T74" fmla="*/ 30 w 60"/>
                <a:gd name="T75" fmla="*/ 2 h 44"/>
                <a:gd name="T76" fmla="*/ 14 w 60"/>
                <a:gd name="T77" fmla="*/ 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0" h="44">
                  <a:moveTo>
                    <a:pt x="14" y="2"/>
                  </a:moveTo>
                  <a:lnTo>
                    <a:pt x="14" y="2"/>
                  </a:lnTo>
                  <a:lnTo>
                    <a:pt x="12" y="2"/>
                  </a:lnTo>
                  <a:lnTo>
                    <a:pt x="10" y="2"/>
                  </a:lnTo>
                  <a:lnTo>
                    <a:pt x="8" y="2"/>
                  </a:lnTo>
                  <a:lnTo>
                    <a:pt x="4" y="2"/>
                  </a:lnTo>
                  <a:lnTo>
                    <a:pt x="2" y="4"/>
                  </a:lnTo>
                  <a:lnTo>
                    <a:pt x="0" y="8"/>
                  </a:lnTo>
                  <a:lnTo>
                    <a:pt x="0" y="12"/>
                  </a:lnTo>
                  <a:lnTo>
                    <a:pt x="0" y="14"/>
                  </a:lnTo>
                  <a:lnTo>
                    <a:pt x="0" y="16"/>
                  </a:lnTo>
                  <a:lnTo>
                    <a:pt x="0" y="20"/>
                  </a:lnTo>
                  <a:lnTo>
                    <a:pt x="0" y="24"/>
                  </a:lnTo>
                  <a:lnTo>
                    <a:pt x="0" y="28"/>
                  </a:lnTo>
                  <a:lnTo>
                    <a:pt x="2" y="32"/>
                  </a:lnTo>
                  <a:lnTo>
                    <a:pt x="4" y="36"/>
                  </a:lnTo>
                  <a:lnTo>
                    <a:pt x="6" y="38"/>
                  </a:lnTo>
                  <a:lnTo>
                    <a:pt x="12" y="40"/>
                  </a:lnTo>
                  <a:lnTo>
                    <a:pt x="12" y="40"/>
                  </a:lnTo>
                  <a:lnTo>
                    <a:pt x="14" y="42"/>
                  </a:lnTo>
                  <a:lnTo>
                    <a:pt x="18" y="44"/>
                  </a:lnTo>
                  <a:lnTo>
                    <a:pt x="22" y="44"/>
                  </a:lnTo>
                  <a:lnTo>
                    <a:pt x="26" y="42"/>
                  </a:lnTo>
                  <a:lnTo>
                    <a:pt x="58" y="42"/>
                  </a:lnTo>
                  <a:lnTo>
                    <a:pt x="60" y="36"/>
                  </a:lnTo>
                  <a:lnTo>
                    <a:pt x="58" y="34"/>
                  </a:lnTo>
                  <a:lnTo>
                    <a:pt x="58" y="32"/>
                  </a:lnTo>
                  <a:lnTo>
                    <a:pt x="58" y="28"/>
                  </a:lnTo>
                  <a:lnTo>
                    <a:pt x="56" y="22"/>
                  </a:lnTo>
                  <a:lnTo>
                    <a:pt x="56" y="16"/>
                  </a:lnTo>
                  <a:lnTo>
                    <a:pt x="54" y="12"/>
                  </a:lnTo>
                  <a:lnTo>
                    <a:pt x="54" y="8"/>
                  </a:lnTo>
                  <a:lnTo>
                    <a:pt x="54" y="6"/>
                  </a:lnTo>
                  <a:lnTo>
                    <a:pt x="52" y="4"/>
                  </a:lnTo>
                  <a:lnTo>
                    <a:pt x="48" y="0"/>
                  </a:lnTo>
                  <a:lnTo>
                    <a:pt x="44" y="0"/>
                  </a:lnTo>
                  <a:lnTo>
                    <a:pt x="38" y="0"/>
                  </a:lnTo>
                  <a:lnTo>
                    <a:pt x="30" y="2"/>
                  </a:lnTo>
                  <a:lnTo>
                    <a:pt x="14" y="2"/>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95" name="Freeform 553"/>
            <p:cNvSpPr/>
            <p:nvPr/>
          </p:nvSpPr>
          <p:spPr bwMode="gray">
            <a:xfrm>
              <a:off x="7492779" y="2422895"/>
              <a:ext cx="44434" cy="59205"/>
            </a:xfrm>
            <a:custGeom>
              <a:avLst/>
              <a:gdLst>
                <a:gd name="T0" fmla="*/ 10 w 24"/>
                <a:gd name="T1" fmla="*/ 0 h 32"/>
                <a:gd name="T2" fmla="*/ 10 w 24"/>
                <a:gd name="T3" fmla="*/ 0 h 32"/>
                <a:gd name="T4" fmla="*/ 8 w 24"/>
                <a:gd name="T5" fmla="*/ 0 h 32"/>
                <a:gd name="T6" fmla="*/ 6 w 24"/>
                <a:gd name="T7" fmla="*/ 0 h 32"/>
                <a:gd name="T8" fmla="*/ 4 w 24"/>
                <a:gd name="T9" fmla="*/ 2 h 32"/>
                <a:gd name="T10" fmla="*/ 2 w 24"/>
                <a:gd name="T11" fmla="*/ 4 h 32"/>
                <a:gd name="T12" fmla="*/ 0 w 24"/>
                <a:gd name="T13" fmla="*/ 8 h 32"/>
                <a:gd name="T14" fmla="*/ 0 w 24"/>
                <a:gd name="T15" fmla="*/ 14 h 32"/>
                <a:gd name="T16" fmla="*/ 0 w 24"/>
                <a:gd name="T17" fmla="*/ 16 h 32"/>
                <a:gd name="T18" fmla="*/ 0 w 24"/>
                <a:gd name="T19" fmla="*/ 18 h 32"/>
                <a:gd name="T20" fmla="*/ 0 w 24"/>
                <a:gd name="T21" fmla="*/ 22 h 32"/>
                <a:gd name="T22" fmla="*/ 0 w 24"/>
                <a:gd name="T23" fmla="*/ 26 h 32"/>
                <a:gd name="T24" fmla="*/ 2 w 24"/>
                <a:gd name="T25" fmla="*/ 30 h 32"/>
                <a:gd name="T26" fmla="*/ 6 w 24"/>
                <a:gd name="T27" fmla="*/ 32 h 32"/>
                <a:gd name="T28" fmla="*/ 8 w 24"/>
                <a:gd name="T29" fmla="*/ 32 h 32"/>
                <a:gd name="T30" fmla="*/ 10 w 24"/>
                <a:gd name="T31" fmla="*/ 32 h 32"/>
                <a:gd name="T32" fmla="*/ 12 w 24"/>
                <a:gd name="T33" fmla="*/ 32 h 32"/>
                <a:gd name="T34" fmla="*/ 16 w 24"/>
                <a:gd name="T35" fmla="*/ 32 h 32"/>
                <a:gd name="T36" fmla="*/ 18 w 24"/>
                <a:gd name="T37" fmla="*/ 32 h 32"/>
                <a:gd name="T38" fmla="*/ 22 w 24"/>
                <a:gd name="T39" fmla="*/ 30 h 32"/>
                <a:gd name="T40" fmla="*/ 24 w 24"/>
                <a:gd name="T41" fmla="*/ 28 h 32"/>
                <a:gd name="T42" fmla="*/ 24 w 24"/>
                <a:gd name="T43" fmla="*/ 26 h 32"/>
                <a:gd name="T44" fmla="*/ 24 w 24"/>
                <a:gd name="T45" fmla="*/ 24 h 32"/>
                <a:gd name="T46" fmla="*/ 24 w 24"/>
                <a:gd name="T47" fmla="*/ 22 h 32"/>
                <a:gd name="T48" fmla="*/ 24 w 24"/>
                <a:gd name="T49" fmla="*/ 20 h 32"/>
                <a:gd name="T50" fmla="*/ 24 w 24"/>
                <a:gd name="T51" fmla="*/ 16 h 32"/>
                <a:gd name="T52" fmla="*/ 24 w 24"/>
                <a:gd name="T53" fmla="*/ 12 h 32"/>
                <a:gd name="T54" fmla="*/ 24 w 24"/>
                <a:gd name="T55" fmla="*/ 8 h 32"/>
                <a:gd name="T56" fmla="*/ 22 w 24"/>
                <a:gd name="T57" fmla="*/ 4 h 32"/>
                <a:gd name="T58" fmla="*/ 20 w 24"/>
                <a:gd name="T59" fmla="*/ 2 h 32"/>
                <a:gd name="T60" fmla="*/ 16 w 24"/>
                <a:gd name="T61" fmla="*/ 0 h 32"/>
                <a:gd name="T62" fmla="*/ 10 w 24"/>
                <a:gd name="T63"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32">
                  <a:moveTo>
                    <a:pt x="10" y="0"/>
                  </a:moveTo>
                  <a:lnTo>
                    <a:pt x="10" y="0"/>
                  </a:lnTo>
                  <a:lnTo>
                    <a:pt x="8" y="0"/>
                  </a:lnTo>
                  <a:lnTo>
                    <a:pt x="6" y="0"/>
                  </a:lnTo>
                  <a:lnTo>
                    <a:pt x="4" y="2"/>
                  </a:lnTo>
                  <a:lnTo>
                    <a:pt x="2" y="4"/>
                  </a:lnTo>
                  <a:lnTo>
                    <a:pt x="0" y="8"/>
                  </a:lnTo>
                  <a:lnTo>
                    <a:pt x="0" y="14"/>
                  </a:lnTo>
                  <a:lnTo>
                    <a:pt x="0" y="16"/>
                  </a:lnTo>
                  <a:lnTo>
                    <a:pt x="0" y="18"/>
                  </a:lnTo>
                  <a:lnTo>
                    <a:pt x="0" y="22"/>
                  </a:lnTo>
                  <a:lnTo>
                    <a:pt x="0" y="26"/>
                  </a:lnTo>
                  <a:lnTo>
                    <a:pt x="2" y="30"/>
                  </a:lnTo>
                  <a:lnTo>
                    <a:pt x="6" y="32"/>
                  </a:lnTo>
                  <a:lnTo>
                    <a:pt x="8" y="32"/>
                  </a:lnTo>
                  <a:lnTo>
                    <a:pt x="10" y="32"/>
                  </a:lnTo>
                  <a:lnTo>
                    <a:pt x="12" y="32"/>
                  </a:lnTo>
                  <a:lnTo>
                    <a:pt x="16" y="32"/>
                  </a:lnTo>
                  <a:lnTo>
                    <a:pt x="18" y="32"/>
                  </a:lnTo>
                  <a:lnTo>
                    <a:pt x="22" y="30"/>
                  </a:lnTo>
                  <a:lnTo>
                    <a:pt x="24" y="28"/>
                  </a:lnTo>
                  <a:lnTo>
                    <a:pt x="24" y="26"/>
                  </a:lnTo>
                  <a:lnTo>
                    <a:pt x="24" y="24"/>
                  </a:lnTo>
                  <a:lnTo>
                    <a:pt x="24" y="22"/>
                  </a:lnTo>
                  <a:lnTo>
                    <a:pt x="24" y="20"/>
                  </a:lnTo>
                  <a:lnTo>
                    <a:pt x="24" y="16"/>
                  </a:lnTo>
                  <a:lnTo>
                    <a:pt x="24" y="12"/>
                  </a:lnTo>
                  <a:lnTo>
                    <a:pt x="24" y="8"/>
                  </a:lnTo>
                  <a:lnTo>
                    <a:pt x="22" y="4"/>
                  </a:lnTo>
                  <a:lnTo>
                    <a:pt x="20" y="2"/>
                  </a:lnTo>
                  <a:lnTo>
                    <a:pt x="16" y="0"/>
                  </a:lnTo>
                  <a:lnTo>
                    <a:pt x="10" y="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96" name="Freeform 554"/>
            <p:cNvSpPr/>
            <p:nvPr/>
          </p:nvSpPr>
          <p:spPr bwMode="gray">
            <a:xfrm>
              <a:off x="7474265" y="1531122"/>
              <a:ext cx="422118" cy="495840"/>
            </a:xfrm>
            <a:custGeom>
              <a:avLst/>
              <a:gdLst>
                <a:gd name="T0" fmla="*/ 206 w 228"/>
                <a:gd name="T1" fmla="*/ 82 h 268"/>
                <a:gd name="T2" fmla="*/ 198 w 228"/>
                <a:gd name="T3" fmla="*/ 84 h 268"/>
                <a:gd name="T4" fmla="*/ 198 w 228"/>
                <a:gd name="T5" fmla="*/ 92 h 268"/>
                <a:gd name="T6" fmla="*/ 204 w 228"/>
                <a:gd name="T7" fmla="*/ 96 h 268"/>
                <a:gd name="T8" fmla="*/ 200 w 228"/>
                <a:gd name="T9" fmla="*/ 104 h 268"/>
                <a:gd name="T10" fmla="*/ 214 w 228"/>
                <a:gd name="T11" fmla="*/ 112 h 268"/>
                <a:gd name="T12" fmla="*/ 188 w 228"/>
                <a:gd name="T13" fmla="*/ 122 h 268"/>
                <a:gd name="T14" fmla="*/ 164 w 228"/>
                <a:gd name="T15" fmla="*/ 138 h 268"/>
                <a:gd name="T16" fmla="*/ 152 w 228"/>
                <a:gd name="T17" fmla="*/ 154 h 268"/>
                <a:gd name="T18" fmla="*/ 140 w 228"/>
                <a:gd name="T19" fmla="*/ 160 h 268"/>
                <a:gd name="T20" fmla="*/ 120 w 228"/>
                <a:gd name="T21" fmla="*/ 174 h 268"/>
                <a:gd name="T22" fmla="*/ 106 w 228"/>
                <a:gd name="T23" fmla="*/ 182 h 268"/>
                <a:gd name="T24" fmla="*/ 116 w 228"/>
                <a:gd name="T25" fmla="*/ 188 h 268"/>
                <a:gd name="T26" fmla="*/ 112 w 228"/>
                <a:gd name="T27" fmla="*/ 198 h 268"/>
                <a:gd name="T28" fmla="*/ 100 w 228"/>
                <a:gd name="T29" fmla="*/ 214 h 268"/>
                <a:gd name="T30" fmla="*/ 82 w 228"/>
                <a:gd name="T31" fmla="*/ 224 h 268"/>
                <a:gd name="T32" fmla="*/ 76 w 228"/>
                <a:gd name="T33" fmla="*/ 238 h 268"/>
                <a:gd name="T34" fmla="*/ 74 w 228"/>
                <a:gd name="T35" fmla="*/ 260 h 268"/>
                <a:gd name="T36" fmla="*/ 54 w 228"/>
                <a:gd name="T37" fmla="*/ 268 h 268"/>
                <a:gd name="T38" fmla="*/ 46 w 228"/>
                <a:gd name="T39" fmla="*/ 258 h 268"/>
                <a:gd name="T40" fmla="*/ 24 w 228"/>
                <a:gd name="T41" fmla="*/ 256 h 268"/>
                <a:gd name="T42" fmla="*/ 2 w 228"/>
                <a:gd name="T43" fmla="*/ 240 h 268"/>
                <a:gd name="T44" fmla="*/ 12 w 228"/>
                <a:gd name="T45" fmla="*/ 222 h 268"/>
                <a:gd name="T46" fmla="*/ 20 w 228"/>
                <a:gd name="T47" fmla="*/ 214 h 268"/>
                <a:gd name="T48" fmla="*/ 26 w 228"/>
                <a:gd name="T49" fmla="*/ 206 h 268"/>
                <a:gd name="T50" fmla="*/ 40 w 228"/>
                <a:gd name="T51" fmla="*/ 218 h 268"/>
                <a:gd name="T52" fmla="*/ 40 w 228"/>
                <a:gd name="T53" fmla="*/ 208 h 268"/>
                <a:gd name="T54" fmla="*/ 38 w 228"/>
                <a:gd name="T55" fmla="*/ 198 h 268"/>
                <a:gd name="T56" fmla="*/ 28 w 228"/>
                <a:gd name="T57" fmla="*/ 198 h 268"/>
                <a:gd name="T58" fmla="*/ 30 w 228"/>
                <a:gd name="T59" fmla="*/ 186 h 268"/>
                <a:gd name="T60" fmla="*/ 42 w 228"/>
                <a:gd name="T61" fmla="*/ 176 h 268"/>
                <a:gd name="T62" fmla="*/ 62 w 228"/>
                <a:gd name="T63" fmla="*/ 168 h 268"/>
                <a:gd name="T64" fmla="*/ 64 w 228"/>
                <a:gd name="T65" fmla="*/ 162 h 268"/>
                <a:gd name="T66" fmla="*/ 54 w 228"/>
                <a:gd name="T67" fmla="*/ 144 h 268"/>
                <a:gd name="T68" fmla="*/ 54 w 228"/>
                <a:gd name="T69" fmla="*/ 126 h 268"/>
                <a:gd name="T70" fmla="*/ 60 w 228"/>
                <a:gd name="T71" fmla="*/ 108 h 268"/>
                <a:gd name="T72" fmla="*/ 72 w 228"/>
                <a:gd name="T73" fmla="*/ 120 h 268"/>
                <a:gd name="T74" fmla="*/ 80 w 228"/>
                <a:gd name="T75" fmla="*/ 138 h 268"/>
                <a:gd name="T76" fmla="*/ 82 w 228"/>
                <a:gd name="T77" fmla="*/ 114 h 268"/>
                <a:gd name="T78" fmla="*/ 104 w 228"/>
                <a:gd name="T79" fmla="*/ 94 h 268"/>
                <a:gd name="T80" fmla="*/ 122 w 228"/>
                <a:gd name="T81" fmla="*/ 88 h 268"/>
                <a:gd name="T82" fmla="*/ 132 w 228"/>
                <a:gd name="T83" fmla="*/ 80 h 268"/>
                <a:gd name="T84" fmla="*/ 86 w 228"/>
                <a:gd name="T85" fmla="*/ 74 h 268"/>
                <a:gd name="T86" fmla="*/ 68 w 228"/>
                <a:gd name="T87" fmla="*/ 72 h 268"/>
                <a:gd name="T88" fmla="*/ 56 w 228"/>
                <a:gd name="T89" fmla="*/ 74 h 268"/>
                <a:gd name="T90" fmla="*/ 44 w 228"/>
                <a:gd name="T91" fmla="*/ 54 h 268"/>
                <a:gd name="T92" fmla="*/ 44 w 228"/>
                <a:gd name="T93" fmla="*/ 40 h 268"/>
                <a:gd name="T94" fmla="*/ 66 w 228"/>
                <a:gd name="T95" fmla="*/ 42 h 268"/>
                <a:gd name="T96" fmla="*/ 78 w 228"/>
                <a:gd name="T97" fmla="*/ 26 h 268"/>
                <a:gd name="T98" fmla="*/ 100 w 228"/>
                <a:gd name="T99" fmla="*/ 18 h 268"/>
                <a:gd name="T100" fmla="*/ 122 w 228"/>
                <a:gd name="T101" fmla="*/ 4 h 268"/>
                <a:gd name="T102" fmla="*/ 160 w 228"/>
                <a:gd name="T103" fmla="*/ 2 h 268"/>
                <a:gd name="T104" fmla="*/ 188 w 228"/>
                <a:gd name="T105" fmla="*/ 6 h 268"/>
                <a:gd name="T106" fmla="*/ 212 w 228"/>
                <a:gd name="T107" fmla="*/ 26 h 268"/>
                <a:gd name="T108" fmla="*/ 216 w 228"/>
                <a:gd name="T109" fmla="*/ 30 h 268"/>
                <a:gd name="T110" fmla="*/ 218 w 228"/>
                <a:gd name="T111" fmla="*/ 64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8" h="268">
                  <a:moveTo>
                    <a:pt x="222" y="68"/>
                  </a:moveTo>
                  <a:lnTo>
                    <a:pt x="228" y="80"/>
                  </a:lnTo>
                  <a:lnTo>
                    <a:pt x="222" y="82"/>
                  </a:lnTo>
                  <a:lnTo>
                    <a:pt x="216" y="84"/>
                  </a:lnTo>
                  <a:lnTo>
                    <a:pt x="212" y="84"/>
                  </a:lnTo>
                  <a:lnTo>
                    <a:pt x="208" y="82"/>
                  </a:lnTo>
                  <a:lnTo>
                    <a:pt x="206" y="82"/>
                  </a:lnTo>
                  <a:lnTo>
                    <a:pt x="204" y="80"/>
                  </a:lnTo>
                  <a:lnTo>
                    <a:pt x="200" y="80"/>
                  </a:lnTo>
                  <a:lnTo>
                    <a:pt x="198" y="80"/>
                  </a:lnTo>
                  <a:lnTo>
                    <a:pt x="196" y="80"/>
                  </a:lnTo>
                  <a:lnTo>
                    <a:pt x="196" y="82"/>
                  </a:lnTo>
                  <a:lnTo>
                    <a:pt x="196" y="84"/>
                  </a:lnTo>
                  <a:lnTo>
                    <a:pt x="198" y="84"/>
                  </a:lnTo>
                  <a:lnTo>
                    <a:pt x="200" y="86"/>
                  </a:lnTo>
                  <a:lnTo>
                    <a:pt x="200" y="88"/>
                  </a:lnTo>
                  <a:lnTo>
                    <a:pt x="200" y="88"/>
                  </a:lnTo>
                  <a:lnTo>
                    <a:pt x="202" y="90"/>
                  </a:lnTo>
                  <a:lnTo>
                    <a:pt x="202" y="90"/>
                  </a:lnTo>
                  <a:lnTo>
                    <a:pt x="200" y="92"/>
                  </a:lnTo>
                  <a:lnTo>
                    <a:pt x="198" y="92"/>
                  </a:lnTo>
                  <a:lnTo>
                    <a:pt x="196" y="92"/>
                  </a:lnTo>
                  <a:lnTo>
                    <a:pt x="196" y="92"/>
                  </a:lnTo>
                  <a:lnTo>
                    <a:pt x="194" y="92"/>
                  </a:lnTo>
                  <a:lnTo>
                    <a:pt x="192" y="94"/>
                  </a:lnTo>
                  <a:lnTo>
                    <a:pt x="192" y="96"/>
                  </a:lnTo>
                  <a:lnTo>
                    <a:pt x="192" y="96"/>
                  </a:lnTo>
                  <a:lnTo>
                    <a:pt x="204" y="96"/>
                  </a:lnTo>
                  <a:lnTo>
                    <a:pt x="208" y="98"/>
                  </a:lnTo>
                  <a:lnTo>
                    <a:pt x="208" y="98"/>
                  </a:lnTo>
                  <a:lnTo>
                    <a:pt x="206" y="100"/>
                  </a:lnTo>
                  <a:lnTo>
                    <a:pt x="206" y="100"/>
                  </a:lnTo>
                  <a:lnTo>
                    <a:pt x="204" y="102"/>
                  </a:lnTo>
                  <a:lnTo>
                    <a:pt x="202" y="102"/>
                  </a:lnTo>
                  <a:lnTo>
                    <a:pt x="200" y="104"/>
                  </a:lnTo>
                  <a:lnTo>
                    <a:pt x="200" y="106"/>
                  </a:lnTo>
                  <a:lnTo>
                    <a:pt x="202" y="106"/>
                  </a:lnTo>
                  <a:lnTo>
                    <a:pt x="202" y="108"/>
                  </a:lnTo>
                  <a:lnTo>
                    <a:pt x="214" y="106"/>
                  </a:lnTo>
                  <a:lnTo>
                    <a:pt x="216" y="108"/>
                  </a:lnTo>
                  <a:lnTo>
                    <a:pt x="216" y="110"/>
                  </a:lnTo>
                  <a:lnTo>
                    <a:pt x="214" y="112"/>
                  </a:lnTo>
                  <a:lnTo>
                    <a:pt x="212" y="114"/>
                  </a:lnTo>
                  <a:lnTo>
                    <a:pt x="210" y="114"/>
                  </a:lnTo>
                  <a:lnTo>
                    <a:pt x="210" y="114"/>
                  </a:lnTo>
                  <a:lnTo>
                    <a:pt x="208" y="114"/>
                  </a:lnTo>
                  <a:lnTo>
                    <a:pt x="200" y="116"/>
                  </a:lnTo>
                  <a:lnTo>
                    <a:pt x="194" y="118"/>
                  </a:lnTo>
                  <a:lnTo>
                    <a:pt x="188" y="122"/>
                  </a:lnTo>
                  <a:lnTo>
                    <a:pt x="186" y="124"/>
                  </a:lnTo>
                  <a:lnTo>
                    <a:pt x="184" y="126"/>
                  </a:lnTo>
                  <a:lnTo>
                    <a:pt x="182" y="128"/>
                  </a:lnTo>
                  <a:lnTo>
                    <a:pt x="176" y="134"/>
                  </a:lnTo>
                  <a:lnTo>
                    <a:pt x="172" y="136"/>
                  </a:lnTo>
                  <a:lnTo>
                    <a:pt x="166" y="138"/>
                  </a:lnTo>
                  <a:lnTo>
                    <a:pt x="164" y="138"/>
                  </a:lnTo>
                  <a:lnTo>
                    <a:pt x="162" y="138"/>
                  </a:lnTo>
                  <a:lnTo>
                    <a:pt x="166" y="142"/>
                  </a:lnTo>
                  <a:lnTo>
                    <a:pt x="160" y="148"/>
                  </a:lnTo>
                  <a:lnTo>
                    <a:pt x="158" y="150"/>
                  </a:lnTo>
                  <a:lnTo>
                    <a:pt x="154" y="152"/>
                  </a:lnTo>
                  <a:lnTo>
                    <a:pt x="152" y="152"/>
                  </a:lnTo>
                  <a:lnTo>
                    <a:pt x="152" y="154"/>
                  </a:lnTo>
                  <a:lnTo>
                    <a:pt x="154" y="156"/>
                  </a:lnTo>
                  <a:lnTo>
                    <a:pt x="154" y="158"/>
                  </a:lnTo>
                  <a:lnTo>
                    <a:pt x="152" y="160"/>
                  </a:lnTo>
                  <a:lnTo>
                    <a:pt x="150" y="162"/>
                  </a:lnTo>
                  <a:lnTo>
                    <a:pt x="148" y="164"/>
                  </a:lnTo>
                  <a:lnTo>
                    <a:pt x="146" y="164"/>
                  </a:lnTo>
                  <a:lnTo>
                    <a:pt x="140" y="160"/>
                  </a:lnTo>
                  <a:lnTo>
                    <a:pt x="132" y="166"/>
                  </a:lnTo>
                  <a:lnTo>
                    <a:pt x="130" y="164"/>
                  </a:lnTo>
                  <a:lnTo>
                    <a:pt x="128" y="164"/>
                  </a:lnTo>
                  <a:lnTo>
                    <a:pt x="124" y="168"/>
                  </a:lnTo>
                  <a:lnTo>
                    <a:pt x="122" y="170"/>
                  </a:lnTo>
                  <a:lnTo>
                    <a:pt x="120" y="172"/>
                  </a:lnTo>
                  <a:lnTo>
                    <a:pt x="120" y="174"/>
                  </a:lnTo>
                  <a:lnTo>
                    <a:pt x="118" y="176"/>
                  </a:lnTo>
                  <a:lnTo>
                    <a:pt x="116" y="178"/>
                  </a:lnTo>
                  <a:lnTo>
                    <a:pt x="114" y="180"/>
                  </a:lnTo>
                  <a:lnTo>
                    <a:pt x="112" y="180"/>
                  </a:lnTo>
                  <a:lnTo>
                    <a:pt x="112" y="180"/>
                  </a:lnTo>
                  <a:lnTo>
                    <a:pt x="108" y="180"/>
                  </a:lnTo>
                  <a:lnTo>
                    <a:pt x="106" y="182"/>
                  </a:lnTo>
                  <a:lnTo>
                    <a:pt x="106" y="184"/>
                  </a:lnTo>
                  <a:lnTo>
                    <a:pt x="106" y="184"/>
                  </a:lnTo>
                  <a:lnTo>
                    <a:pt x="106" y="186"/>
                  </a:lnTo>
                  <a:lnTo>
                    <a:pt x="106" y="188"/>
                  </a:lnTo>
                  <a:lnTo>
                    <a:pt x="108" y="186"/>
                  </a:lnTo>
                  <a:lnTo>
                    <a:pt x="112" y="188"/>
                  </a:lnTo>
                  <a:lnTo>
                    <a:pt x="116" y="188"/>
                  </a:lnTo>
                  <a:lnTo>
                    <a:pt x="118" y="190"/>
                  </a:lnTo>
                  <a:lnTo>
                    <a:pt x="118" y="190"/>
                  </a:lnTo>
                  <a:lnTo>
                    <a:pt x="120" y="192"/>
                  </a:lnTo>
                  <a:lnTo>
                    <a:pt x="118" y="194"/>
                  </a:lnTo>
                  <a:lnTo>
                    <a:pt x="116" y="196"/>
                  </a:lnTo>
                  <a:lnTo>
                    <a:pt x="114" y="198"/>
                  </a:lnTo>
                  <a:lnTo>
                    <a:pt x="112" y="198"/>
                  </a:lnTo>
                  <a:lnTo>
                    <a:pt x="110" y="200"/>
                  </a:lnTo>
                  <a:lnTo>
                    <a:pt x="110" y="202"/>
                  </a:lnTo>
                  <a:lnTo>
                    <a:pt x="108" y="204"/>
                  </a:lnTo>
                  <a:lnTo>
                    <a:pt x="104" y="206"/>
                  </a:lnTo>
                  <a:lnTo>
                    <a:pt x="102" y="208"/>
                  </a:lnTo>
                  <a:lnTo>
                    <a:pt x="102" y="208"/>
                  </a:lnTo>
                  <a:lnTo>
                    <a:pt x="100" y="214"/>
                  </a:lnTo>
                  <a:lnTo>
                    <a:pt x="98" y="218"/>
                  </a:lnTo>
                  <a:lnTo>
                    <a:pt x="96" y="222"/>
                  </a:lnTo>
                  <a:lnTo>
                    <a:pt x="92" y="224"/>
                  </a:lnTo>
                  <a:lnTo>
                    <a:pt x="88" y="224"/>
                  </a:lnTo>
                  <a:lnTo>
                    <a:pt x="86" y="226"/>
                  </a:lnTo>
                  <a:lnTo>
                    <a:pt x="86" y="226"/>
                  </a:lnTo>
                  <a:lnTo>
                    <a:pt x="82" y="224"/>
                  </a:lnTo>
                  <a:lnTo>
                    <a:pt x="80" y="224"/>
                  </a:lnTo>
                  <a:lnTo>
                    <a:pt x="78" y="228"/>
                  </a:lnTo>
                  <a:lnTo>
                    <a:pt x="78" y="230"/>
                  </a:lnTo>
                  <a:lnTo>
                    <a:pt x="76" y="234"/>
                  </a:lnTo>
                  <a:lnTo>
                    <a:pt x="76" y="236"/>
                  </a:lnTo>
                  <a:lnTo>
                    <a:pt x="76" y="236"/>
                  </a:lnTo>
                  <a:lnTo>
                    <a:pt x="76" y="238"/>
                  </a:lnTo>
                  <a:lnTo>
                    <a:pt x="78" y="242"/>
                  </a:lnTo>
                  <a:lnTo>
                    <a:pt x="78" y="246"/>
                  </a:lnTo>
                  <a:lnTo>
                    <a:pt x="78" y="250"/>
                  </a:lnTo>
                  <a:lnTo>
                    <a:pt x="78" y="250"/>
                  </a:lnTo>
                  <a:lnTo>
                    <a:pt x="78" y="256"/>
                  </a:lnTo>
                  <a:lnTo>
                    <a:pt x="76" y="258"/>
                  </a:lnTo>
                  <a:lnTo>
                    <a:pt x="74" y="260"/>
                  </a:lnTo>
                  <a:lnTo>
                    <a:pt x="72" y="262"/>
                  </a:lnTo>
                  <a:lnTo>
                    <a:pt x="70" y="262"/>
                  </a:lnTo>
                  <a:lnTo>
                    <a:pt x="68" y="262"/>
                  </a:lnTo>
                  <a:lnTo>
                    <a:pt x="68" y="262"/>
                  </a:lnTo>
                  <a:lnTo>
                    <a:pt x="62" y="266"/>
                  </a:lnTo>
                  <a:lnTo>
                    <a:pt x="58" y="266"/>
                  </a:lnTo>
                  <a:lnTo>
                    <a:pt x="54" y="268"/>
                  </a:lnTo>
                  <a:lnTo>
                    <a:pt x="52" y="266"/>
                  </a:lnTo>
                  <a:lnTo>
                    <a:pt x="50" y="266"/>
                  </a:lnTo>
                  <a:lnTo>
                    <a:pt x="48" y="264"/>
                  </a:lnTo>
                  <a:lnTo>
                    <a:pt x="48" y="262"/>
                  </a:lnTo>
                  <a:lnTo>
                    <a:pt x="48" y="262"/>
                  </a:lnTo>
                  <a:lnTo>
                    <a:pt x="48" y="262"/>
                  </a:lnTo>
                  <a:lnTo>
                    <a:pt x="46" y="258"/>
                  </a:lnTo>
                  <a:lnTo>
                    <a:pt x="42" y="256"/>
                  </a:lnTo>
                  <a:lnTo>
                    <a:pt x="38" y="254"/>
                  </a:lnTo>
                  <a:lnTo>
                    <a:pt x="36" y="254"/>
                  </a:lnTo>
                  <a:lnTo>
                    <a:pt x="34" y="254"/>
                  </a:lnTo>
                  <a:lnTo>
                    <a:pt x="32" y="254"/>
                  </a:lnTo>
                  <a:lnTo>
                    <a:pt x="28" y="256"/>
                  </a:lnTo>
                  <a:lnTo>
                    <a:pt x="24" y="256"/>
                  </a:lnTo>
                  <a:lnTo>
                    <a:pt x="22" y="254"/>
                  </a:lnTo>
                  <a:lnTo>
                    <a:pt x="20" y="252"/>
                  </a:lnTo>
                  <a:lnTo>
                    <a:pt x="18" y="250"/>
                  </a:lnTo>
                  <a:lnTo>
                    <a:pt x="16" y="250"/>
                  </a:lnTo>
                  <a:lnTo>
                    <a:pt x="10" y="246"/>
                  </a:lnTo>
                  <a:lnTo>
                    <a:pt x="6" y="244"/>
                  </a:lnTo>
                  <a:lnTo>
                    <a:pt x="2" y="240"/>
                  </a:lnTo>
                  <a:lnTo>
                    <a:pt x="2" y="238"/>
                  </a:lnTo>
                  <a:lnTo>
                    <a:pt x="0" y="238"/>
                  </a:lnTo>
                  <a:lnTo>
                    <a:pt x="0" y="236"/>
                  </a:lnTo>
                  <a:lnTo>
                    <a:pt x="4" y="230"/>
                  </a:lnTo>
                  <a:lnTo>
                    <a:pt x="6" y="226"/>
                  </a:lnTo>
                  <a:lnTo>
                    <a:pt x="10" y="224"/>
                  </a:lnTo>
                  <a:lnTo>
                    <a:pt x="12" y="222"/>
                  </a:lnTo>
                  <a:lnTo>
                    <a:pt x="14" y="222"/>
                  </a:lnTo>
                  <a:lnTo>
                    <a:pt x="16" y="222"/>
                  </a:lnTo>
                  <a:lnTo>
                    <a:pt x="20" y="220"/>
                  </a:lnTo>
                  <a:lnTo>
                    <a:pt x="24" y="218"/>
                  </a:lnTo>
                  <a:lnTo>
                    <a:pt x="24" y="216"/>
                  </a:lnTo>
                  <a:lnTo>
                    <a:pt x="22" y="214"/>
                  </a:lnTo>
                  <a:lnTo>
                    <a:pt x="20" y="214"/>
                  </a:lnTo>
                  <a:lnTo>
                    <a:pt x="18" y="214"/>
                  </a:lnTo>
                  <a:lnTo>
                    <a:pt x="18" y="212"/>
                  </a:lnTo>
                  <a:lnTo>
                    <a:pt x="18" y="210"/>
                  </a:lnTo>
                  <a:lnTo>
                    <a:pt x="20" y="208"/>
                  </a:lnTo>
                  <a:lnTo>
                    <a:pt x="22" y="206"/>
                  </a:lnTo>
                  <a:lnTo>
                    <a:pt x="24" y="206"/>
                  </a:lnTo>
                  <a:lnTo>
                    <a:pt x="26" y="206"/>
                  </a:lnTo>
                  <a:lnTo>
                    <a:pt x="28" y="208"/>
                  </a:lnTo>
                  <a:lnTo>
                    <a:pt x="28" y="208"/>
                  </a:lnTo>
                  <a:lnTo>
                    <a:pt x="30" y="212"/>
                  </a:lnTo>
                  <a:lnTo>
                    <a:pt x="34" y="216"/>
                  </a:lnTo>
                  <a:lnTo>
                    <a:pt x="36" y="218"/>
                  </a:lnTo>
                  <a:lnTo>
                    <a:pt x="38" y="218"/>
                  </a:lnTo>
                  <a:lnTo>
                    <a:pt x="40" y="218"/>
                  </a:lnTo>
                  <a:lnTo>
                    <a:pt x="42" y="218"/>
                  </a:lnTo>
                  <a:lnTo>
                    <a:pt x="44" y="218"/>
                  </a:lnTo>
                  <a:lnTo>
                    <a:pt x="44" y="216"/>
                  </a:lnTo>
                  <a:lnTo>
                    <a:pt x="44" y="214"/>
                  </a:lnTo>
                  <a:lnTo>
                    <a:pt x="42" y="212"/>
                  </a:lnTo>
                  <a:lnTo>
                    <a:pt x="42" y="210"/>
                  </a:lnTo>
                  <a:lnTo>
                    <a:pt x="40" y="208"/>
                  </a:lnTo>
                  <a:lnTo>
                    <a:pt x="40" y="206"/>
                  </a:lnTo>
                  <a:lnTo>
                    <a:pt x="36" y="204"/>
                  </a:lnTo>
                  <a:lnTo>
                    <a:pt x="36" y="202"/>
                  </a:lnTo>
                  <a:lnTo>
                    <a:pt x="36" y="200"/>
                  </a:lnTo>
                  <a:lnTo>
                    <a:pt x="38" y="198"/>
                  </a:lnTo>
                  <a:lnTo>
                    <a:pt x="38" y="198"/>
                  </a:lnTo>
                  <a:lnTo>
                    <a:pt x="38" y="198"/>
                  </a:lnTo>
                  <a:lnTo>
                    <a:pt x="40" y="194"/>
                  </a:lnTo>
                  <a:lnTo>
                    <a:pt x="40" y="192"/>
                  </a:lnTo>
                  <a:lnTo>
                    <a:pt x="38" y="192"/>
                  </a:lnTo>
                  <a:lnTo>
                    <a:pt x="38" y="192"/>
                  </a:lnTo>
                  <a:lnTo>
                    <a:pt x="36" y="192"/>
                  </a:lnTo>
                  <a:lnTo>
                    <a:pt x="36" y="192"/>
                  </a:lnTo>
                  <a:lnTo>
                    <a:pt x="28" y="198"/>
                  </a:lnTo>
                  <a:lnTo>
                    <a:pt x="26" y="198"/>
                  </a:lnTo>
                  <a:lnTo>
                    <a:pt x="24" y="196"/>
                  </a:lnTo>
                  <a:lnTo>
                    <a:pt x="26" y="194"/>
                  </a:lnTo>
                  <a:lnTo>
                    <a:pt x="26" y="190"/>
                  </a:lnTo>
                  <a:lnTo>
                    <a:pt x="28" y="188"/>
                  </a:lnTo>
                  <a:lnTo>
                    <a:pt x="30" y="186"/>
                  </a:lnTo>
                  <a:lnTo>
                    <a:pt x="30" y="186"/>
                  </a:lnTo>
                  <a:lnTo>
                    <a:pt x="34" y="180"/>
                  </a:lnTo>
                  <a:lnTo>
                    <a:pt x="36" y="176"/>
                  </a:lnTo>
                  <a:lnTo>
                    <a:pt x="38" y="174"/>
                  </a:lnTo>
                  <a:lnTo>
                    <a:pt x="40" y="174"/>
                  </a:lnTo>
                  <a:lnTo>
                    <a:pt x="40" y="174"/>
                  </a:lnTo>
                  <a:lnTo>
                    <a:pt x="42" y="176"/>
                  </a:lnTo>
                  <a:lnTo>
                    <a:pt x="42" y="176"/>
                  </a:lnTo>
                  <a:lnTo>
                    <a:pt x="44" y="178"/>
                  </a:lnTo>
                  <a:lnTo>
                    <a:pt x="46" y="178"/>
                  </a:lnTo>
                  <a:lnTo>
                    <a:pt x="50" y="176"/>
                  </a:lnTo>
                  <a:lnTo>
                    <a:pt x="54" y="174"/>
                  </a:lnTo>
                  <a:lnTo>
                    <a:pt x="58" y="172"/>
                  </a:lnTo>
                  <a:lnTo>
                    <a:pt x="60" y="170"/>
                  </a:lnTo>
                  <a:lnTo>
                    <a:pt x="62" y="168"/>
                  </a:lnTo>
                  <a:lnTo>
                    <a:pt x="64" y="168"/>
                  </a:lnTo>
                  <a:lnTo>
                    <a:pt x="68" y="166"/>
                  </a:lnTo>
                  <a:lnTo>
                    <a:pt x="68" y="164"/>
                  </a:lnTo>
                  <a:lnTo>
                    <a:pt x="68" y="164"/>
                  </a:lnTo>
                  <a:lnTo>
                    <a:pt x="68" y="164"/>
                  </a:lnTo>
                  <a:lnTo>
                    <a:pt x="66" y="162"/>
                  </a:lnTo>
                  <a:lnTo>
                    <a:pt x="64" y="162"/>
                  </a:lnTo>
                  <a:lnTo>
                    <a:pt x="62" y="162"/>
                  </a:lnTo>
                  <a:lnTo>
                    <a:pt x="60" y="166"/>
                  </a:lnTo>
                  <a:lnTo>
                    <a:pt x="56" y="166"/>
                  </a:lnTo>
                  <a:lnTo>
                    <a:pt x="54" y="164"/>
                  </a:lnTo>
                  <a:lnTo>
                    <a:pt x="52" y="164"/>
                  </a:lnTo>
                  <a:lnTo>
                    <a:pt x="50" y="162"/>
                  </a:lnTo>
                  <a:lnTo>
                    <a:pt x="54" y="144"/>
                  </a:lnTo>
                  <a:lnTo>
                    <a:pt x="58" y="140"/>
                  </a:lnTo>
                  <a:lnTo>
                    <a:pt x="60" y="136"/>
                  </a:lnTo>
                  <a:lnTo>
                    <a:pt x="60" y="134"/>
                  </a:lnTo>
                  <a:lnTo>
                    <a:pt x="58" y="132"/>
                  </a:lnTo>
                  <a:lnTo>
                    <a:pt x="58" y="132"/>
                  </a:lnTo>
                  <a:lnTo>
                    <a:pt x="58" y="132"/>
                  </a:lnTo>
                  <a:lnTo>
                    <a:pt x="54" y="126"/>
                  </a:lnTo>
                  <a:lnTo>
                    <a:pt x="52" y="122"/>
                  </a:lnTo>
                  <a:lnTo>
                    <a:pt x="52" y="118"/>
                  </a:lnTo>
                  <a:lnTo>
                    <a:pt x="52" y="116"/>
                  </a:lnTo>
                  <a:lnTo>
                    <a:pt x="52" y="112"/>
                  </a:lnTo>
                  <a:lnTo>
                    <a:pt x="56" y="110"/>
                  </a:lnTo>
                  <a:lnTo>
                    <a:pt x="58" y="108"/>
                  </a:lnTo>
                  <a:lnTo>
                    <a:pt x="60" y="108"/>
                  </a:lnTo>
                  <a:lnTo>
                    <a:pt x="60" y="108"/>
                  </a:lnTo>
                  <a:lnTo>
                    <a:pt x="64" y="110"/>
                  </a:lnTo>
                  <a:lnTo>
                    <a:pt x="66" y="112"/>
                  </a:lnTo>
                  <a:lnTo>
                    <a:pt x="68" y="114"/>
                  </a:lnTo>
                  <a:lnTo>
                    <a:pt x="70" y="118"/>
                  </a:lnTo>
                  <a:lnTo>
                    <a:pt x="72" y="120"/>
                  </a:lnTo>
                  <a:lnTo>
                    <a:pt x="72" y="120"/>
                  </a:lnTo>
                  <a:lnTo>
                    <a:pt x="74" y="140"/>
                  </a:lnTo>
                  <a:lnTo>
                    <a:pt x="74" y="142"/>
                  </a:lnTo>
                  <a:lnTo>
                    <a:pt x="74" y="144"/>
                  </a:lnTo>
                  <a:lnTo>
                    <a:pt x="76" y="144"/>
                  </a:lnTo>
                  <a:lnTo>
                    <a:pt x="78" y="142"/>
                  </a:lnTo>
                  <a:lnTo>
                    <a:pt x="78" y="140"/>
                  </a:lnTo>
                  <a:lnTo>
                    <a:pt x="80" y="138"/>
                  </a:lnTo>
                  <a:lnTo>
                    <a:pt x="82" y="136"/>
                  </a:lnTo>
                  <a:lnTo>
                    <a:pt x="82" y="134"/>
                  </a:lnTo>
                  <a:lnTo>
                    <a:pt x="80" y="128"/>
                  </a:lnTo>
                  <a:lnTo>
                    <a:pt x="80" y="122"/>
                  </a:lnTo>
                  <a:lnTo>
                    <a:pt x="80" y="118"/>
                  </a:lnTo>
                  <a:lnTo>
                    <a:pt x="80" y="116"/>
                  </a:lnTo>
                  <a:lnTo>
                    <a:pt x="82" y="114"/>
                  </a:lnTo>
                  <a:lnTo>
                    <a:pt x="84" y="110"/>
                  </a:lnTo>
                  <a:lnTo>
                    <a:pt x="84" y="108"/>
                  </a:lnTo>
                  <a:lnTo>
                    <a:pt x="84" y="106"/>
                  </a:lnTo>
                  <a:lnTo>
                    <a:pt x="86" y="102"/>
                  </a:lnTo>
                  <a:lnTo>
                    <a:pt x="86" y="98"/>
                  </a:lnTo>
                  <a:lnTo>
                    <a:pt x="86" y="96"/>
                  </a:lnTo>
                  <a:lnTo>
                    <a:pt x="104" y="94"/>
                  </a:lnTo>
                  <a:lnTo>
                    <a:pt x="108" y="96"/>
                  </a:lnTo>
                  <a:lnTo>
                    <a:pt x="112" y="96"/>
                  </a:lnTo>
                  <a:lnTo>
                    <a:pt x="116" y="96"/>
                  </a:lnTo>
                  <a:lnTo>
                    <a:pt x="118" y="94"/>
                  </a:lnTo>
                  <a:lnTo>
                    <a:pt x="118" y="94"/>
                  </a:lnTo>
                  <a:lnTo>
                    <a:pt x="120" y="90"/>
                  </a:lnTo>
                  <a:lnTo>
                    <a:pt x="122" y="88"/>
                  </a:lnTo>
                  <a:lnTo>
                    <a:pt x="126" y="86"/>
                  </a:lnTo>
                  <a:lnTo>
                    <a:pt x="128" y="86"/>
                  </a:lnTo>
                  <a:lnTo>
                    <a:pt x="130" y="86"/>
                  </a:lnTo>
                  <a:lnTo>
                    <a:pt x="128" y="84"/>
                  </a:lnTo>
                  <a:lnTo>
                    <a:pt x="128" y="84"/>
                  </a:lnTo>
                  <a:lnTo>
                    <a:pt x="130" y="82"/>
                  </a:lnTo>
                  <a:lnTo>
                    <a:pt x="132" y="80"/>
                  </a:lnTo>
                  <a:lnTo>
                    <a:pt x="134" y="80"/>
                  </a:lnTo>
                  <a:lnTo>
                    <a:pt x="134" y="78"/>
                  </a:lnTo>
                  <a:lnTo>
                    <a:pt x="130" y="76"/>
                  </a:lnTo>
                  <a:lnTo>
                    <a:pt x="96" y="80"/>
                  </a:lnTo>
                  <a:lnTo>
                    <a:pt x="92" y="76"/>
                  </a:lnTo>
                  <a:lnTo>
                    <a:pt x="90" y="76"/>
                  </a:lnTo>
                  <a:lnTo>
                    <a:pt x="86" y="74"/>
                  </a:lnTo>
                  <a:lnTo>
                    <a:pt x="82" y="74"/>
                  </a:lnTo>
                  <a:lnTo>
                    <a:pt x="82" y="74"/>
                  </a:lnTo>
                  <a:lnTo>
                    <a:pt x="78" y="74"/>
                  </a:lnTo>
                  <a:lnTo>
                    <a:pt x="74" y="74"/>
                  </a:lnTo>
                  <a:lnTo>
                    <a:pt x="70" y="74"/>
                  </a:lnTo>
                  <a:lnTo>
                    <a:pt x="68" y="72"/>
                  </a:lnTo>
                  <a:lnTo>
                    <a:pt x="68" y="72"/>
                  </a:lnTo>
                  <a:lnTo>
                    <a:pt x="66" y="70"/>
                  </a:lnTo>
                  <a:lnTo>
                    <a:pt x="64" y="70"/>
                  </a:lnTo>
                  <a:lnTo>
                    <a:pt x="62" y="70"/>
                  </a:lnTo>
                  <a:lnTo>
                    <a:pt x="62" y="70"/>
                  </a:lnTo>
                  <a:lnTo>
                    <a:pt x="62" y="72"/>
                  </a:lnTo>
                  <a:lnTo>
                    <a:pt x="58" y="74"/>
                  </a:lnTo>
                  <a:lnTo>
                    <a:pt x="56" y="74"/>
                  </a:lnTo>
                  <a:lnTo>
                    <a:pt x="54" y="74"/>
                  </a:lnTo>
                  <a:lnTo>
                    <a:pt x="54" y="72"/>
                  </a:lnTo>
                  <a:lnTo>
                    <a:pt x="54" y="72"/>
                  </a:lnTo>
                  <a:lnTo>
                    <a:pt x="44" y="64"/>
                  </a:lnTo>
                  <a:lnTo>
                    <a:pt x="42" y="60"/>
                  </a:lnTo>
                  <a:lnTo>
                    <a:pt x="42" y="56"/>
                  </a:lnTo>
                  <a:lnTo>
                    <a:pt x="44" y="54"/>
                  </a:lnTo>
                  <a:lnTo>
                    <a:pt x="44" y="54"/>
                  </a:lnTo>
                  <a:lnTo>
                    <a:pt x="46" y="50"/>
                  </a:lnTo>
                  <a:lnTo>
                    <a:pt x="44" y="46"/>
                  </a:lnTo>
                  <a:lnTo>
                    <a:pt x="44" y="44"/>
                  </a:lnTo>
                  <a:lnTo>
                    <a:pt x="42" y="44"/>
                  </a:lnTo>
                  <a:lnTo>
                    <a:pt x="44" y="42"/>
                  </a:lnTo>
                  <a:lnTo>
                    <a:pt x="44" y="40"/>
                  </a:lnTo>
                  <a:lnTo>
                    <a:pt x="48" y="38"/>
                  </a:lnTo>
                  <a:lnTo>
                    <a:pt x="50" y="36"/>
                  </a:lnTo>
                  <a:lnTo>
                    <a:pt x="52" y="36"/>
                  </a:lnTo>
                  <a:lnTo>
                    <a:pt x="56" y="36"/>
                  </a:lnTo>
                  <a:lnTo>
                    <a:pt x="60" y="38"/>
                  </a:lnTo>
                  <a:lnTo>
                    <a:pt x="64" y="42"/>
                  </a:lnTo>
                  <a:lnTo>
                    <a:pt x="66" y="42"/>
                  </a:lnTo>
                  <a:lnTo>
                    <a:pt x="68" y="44"/>
                  </a:lnTo>
                  <a:lnTo>
                    <a:pt x="70" y="34"/>
                  </a:lnTo>
                  <a:lnTo>
                    <a:pt x="70" y="34"/>
                  </a:lnTo>
                  <a:lnTo>
                    <a:pt x="70" y="32"/>
                  </a:lnTo>
                  <a:lnTo>
                    <a:pt x="72" y="30"/>
                  </a:lnTo>
                  <a:lnTo>
                    <a:pt x="74" y="28"/>
                  </a:lnTo>
                  <a:lnTo>
                    <a:pt x="78" y="26"/>
                  </a:lnTo>
                  <a:lnTo>
                    <a:pt x="82" y="26"/>
                  </a:lnTo>
                  <a:lnTo>
                    <a:pt x="86" y="26"/>
                  </a:lnTo>
                  <a:lnTo>
                    <a:pt x="90" y="24"/>
                  </a:lnTo>
                  <a:lnTo>
                    <a:pt x="92" y="22"/>
                  </a:lnTo>
                  <a:lnTo>
                    <a:pt x="92" y="22"/>
                  </a:lnTo>
                  <a:lnTo>
                    <a:pt x="96" y="26"/>
                  </a:lnTo>
                  <a:lnTo>
                    <a:pt x="100" y="18"/>
                  </a:lnTo>
                  <a:lnTo>
                    <a:pt x="100" y="16"/>
                  </a:lnTo>
                  <a:lnTo>
                    <a:pt x="102" y="14"/>
                  </a:lnTo>
                  <a:lnTo>
                    <a:pt x="106" y="12"/>
                  </a:lnTo>
                  <a:lnTo>
                    <a:pt x="110" y="8"/>
                  </a:lnTo>
                  <a:lnTo>
                    <a:pt x="118" y="6"/>
                  </a:lnTo>
                  <a:lnTo>
                    <a:pt x="120" y="14"/>
                  </a:lnTo>
                  <a:lnTo>
                    <a:pt x="122" y="4"/>
                  </a:lnTo>
                  <a:lnTo>
                    <a:pt x="122" y="2"/>
                  </a:lnTo>
                  <a:lnTo>
                    <a:pt x="126" y="2"/>
                  </a:lnTo>
                  <a:lnTo>
                    <a:pt x="130" y="0"/>
                  </a:lnTo>
                  <a:lnTo>
                    <a:pt x="134" y="0"/>
                  </a:lnTo>
                  <a:lnTo>
                    <a:pt x="138" y="0"/>
                  </a:lnTo>
                  <a:lnTo>
                    <a:pt x="148" y="2"/>
                  </a:lnTo>
                  <a:lnTo>
                    <a:pt x="160" y="2"/>
                  </a:lnTo>
                  <a:lnTo>
                    <a:pt x="170" y="4"/>
                  </a:lnTo>
                  <a:lnTo>
                    <a:pt x="174" y="4"/>
                  </a:lnTo>
                  <a:lnTo>
                    <a:pt x="174" y="14"/>
                  </a:lnTo>
                  <a:lnTo>
                    <a:pt x="180" y="8"/>
                  </a:lnTo>
                  <a:lnTo>
                    <a:pt x="180" y="8"/>
                  </a:lnTo>
                  <a:lnTo>
                    <a:pt x="184" y="6"/>
                  </a:lnTo>
                  <a:lnTo>
                    <a:pt x="188" y="6"/>
                  </a:lnTo>
                  <a:lnTo>
                    <a:pt x="192" y="8"/>
                  </a:lnTo>
                  <a:lnTo>
                    <a:pt x="196" y="8"/>
                  </a:lnTo>
                  <a:lnTo>
                    <a:pt x="200" y="12"/>
                  </a:lnTo>
                  <a:lnTo>
                    <a:pt x="202" y="16"/>
                  </a:lnTo>
                  <a:lnTo>
                    <a:pt x="206" y="20"/>
                  </a:lnTo>
                  <a:lnTo>
                    <a:pt x="210" y="22"/>
                  </a:lnTo>
                  <a:lnTo>
                    <a:pt x="212" y="26"/>
                  </a:lnTo>
                  <a:lnTo>
                    <a:pt x="212" y="26"/>
                  </a:lnTo>
                  <a:lnTo>
                    <a:pt x="208" y="30"/>
                  </a:lnTo>
                  <a:lnTo>
                    <a:pt x="208" y="30"/>
                  </a:lnTo>
                  <a:lnTo>
                    <a:pt x="210" y="30"/>
                  </a:lnTo>
                  <a:lnTo>
                    <a:pt x="210" y="28"/>
                  </a:lnTo>
                  <a:lnTo>
                    <a:pt x="214" y="28"/>
                  </a:lnTo>
                  <a:lnTo>
                    <a:pt x="216" y="30"/>
                  </a:lnTo>
                  <a:lnTo>
                    <a:pt x="220" y="36"/>
                  </a:lnTo>
                  <a:lnTo>
                    <a:pt x="222" y="40"/>
                  </a:lnTo>
                  <a:lnTo>
                    <a:pt x="220" y="46"/>
                  </a:lnTo>
                  <a:lnTo>
                    <a:pt x="218" y="52"/>
                  </a:lnTo>
                  <a:lnTo>
                    <a:pt x="216" y="56"/>
                  </a:lnTo>
                  <a:lnTo>
                    <a:pt x="218" y="60"/>
                  </a:lnTo>
                  <a:lnTo>
                    <a:pt x="218" y="64"/>
                  </a:lnTo>
                  <a:lnTo>
                    <a:pt x="220" y="66"/>
                  </a:lnTo>
                  <a:lnTo>
                    <a:pt x="222" y="68"/>
                  </a:lnTo>
                  <a:lnTo>
                    <a:pt x="222" y="68"/>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97" name="Freeform 555"/>
            <p:cNvSpPr/>
            <p:nvPr/>
          </p:nvSpPr>
          <p:spPr bwMode="gray">
            <a:xfrm>
              <a:off x="7940817" y="5553348"/>
              <a:ext cx="144409" cy="166513"/>
            </a:xfrm>
            <a:custGeom>
              <a:avLst/>
              <a:gdLst>
                <a:gd name="T0" fmla="*/ 78 w 78"/>
                <a:gd name="T1" fmla="*/ 50 h 90"/>
                <a:gd name="T2" fmla="*/ 60 w 78"/>
                <a:gd name="T3" fmla="*/ 32 h 90"/>
                <a:gd name="T4" fmla="*/ 60 w 78"/>
                <a:gd name="T5" fmla="*/ 30 h 90"/>
                <a:gd name="T6" fmla="*/ 58 w 78"/>
                <a:gd name="T7" fmla="*/ 28 h 90"/>
                <a:gd name="T8" fmla="*/ 56 w 78"/>
                <a:gd name="T9" fmla="*/ 26 h 90"/>
                <a:gd name="T10" fmla="*/ 52 w 78"/>
                <a:gd name="T11" fmla="*/ 24 h 90"/>
                <a:gd name="T12" fmla="*/ 44 w 78"/>
                <a:gd name="T13" fmla="*/ 20 h 90"/>
                <a:gd name="T14" fmla="*/ 36 w 78"/>
                <a:gd name="T15" fmla="*/ 18 h 90"/>
                <a:gd name="T16" fmla="*/ 32 w 78"/>
                <a:gd name="T17" fmla="*/ 14 h 90"/>
                <a:gd name="T18" fmla="*/ 30 w 78"/>
                <a:gd name="T19" fmla="*/ 12 h 90"/>
                <a:gd name="T20" fmla="*/ 28 w 78"/>
                <a:gd name="T21" fmla="*/ 10 h 90"/>
                <a:gd name="T22" fmla="*/ 28 w 78"/>
                <a:gd name="T23" fmla="*/ 10 h 90"/>
                <a:gd name="T24" fmla="*/ 28 w 78"/>
                <a:gd name="T25" fmla="*/ 8 h 90"/>
                <a:gd name="T26" fmla="*/ 26 w 78"/>
                <a:gd name="T27" fmla="*/ 6 h 90"/>
                <a:gd name="T28" fmla="*/ 24 w 78"/>
                <a:gd name="T29" fmla="*/ 4 h 90"/>
                <a:gd name="T30" fmla="*/ 20 w 78"/>
                <a:gd name="T31" fmla="*/ 2 h 90"/>
                <a:gd name="T32" fmla="*/ 16 w 78"/>
                <a:gd name="T33" fmla="*/ 0 h 90"/>
                <a:gd name="T34" fmla="*/ 12 w 78"/>
                <a:gd name="T35" fmla="*/ 2 h 90"/>
                <a:gd name="T36" fmla="*/ 12 w 78"/>
                <a:gd name="T37" fmla="*/ 2 h 90"/>
                <a:gd name="T38" fmla="*/ 10 w 78"/>
                <a:gd name="T39" fmla="*/ 6 h 90"/>
                <a:gd name="T40" fmla="*/ 8 w 78"/>
                <a:gd name="T41" fmla="*/ 10 h 90"/>
                <a:gd name="T42" fmla="*/ 4 w 78"/>
                <a:gd name="T43" fmla="*/ 14 h 90"/>
                <a:gd name="T44" fmla="*/ 2 w 78"/>
                <a:gd name="T45" fmla="*/ 20 h 90"/>
                <a:gd name="T46" fmla="*/ 0 w 78"/>
                <a:gd name="T47" fmla="*/ 32 h 90"/>
                <a:gd name="T48" fmla="*/ 0 w 78"/>
                <a:gd name="T49" fmla="*/ 44 h 90"/>
                <a:gd name="T50" fmla="*/ 2 w 78"/>
                <a:gd name="T51" fmla="*/ 52 h 90"/>
                <a:gd name="T52" fmla="*/ 2 w 78"/>
                <a:gd name="T53" fmla="*/ 54 h 90"/>
                <a:gd name="T54" fmla="*/ 2 w 78"/>
                <a:gd name="T55" fmla="*/ 56 h 90"/>
                <a:gd name="T56" fmla="*/ 2 w 78"/>
                <a:gd name="T57" fmla="*/ 58 h 90"/>
                <a:gd name="T58" fmla="*/ 2 w 78"/>
                <a:gd name="T59" fmla="*/ 62 h 90"/>
                <a:gd name="T60" fmla="*/ 2 w 78"/>
                <a:gd name="T61" fmla="*/ 66 h 90"/>
                <a:gd name="T62" fmla="*/ 2 w 78"/>
                <a:gd name="T63" fmla="*/ 72 h 90"/>
                <a:gd name="T64" fmla="*/ 4 w 78"/>
                <a:gd name="T65" fmla="*/ 78 h 90"/>
                <a:gd name="T66" fmla="*/ 6 w 78"/>
                <a:gd name="T67" fmla="*/ 82 h 90"/>
                <a:gd name="T68" fmla="*/ 10 w 78"/>
                <a:gd name="T69" fmla="*/ 86 h 90"/>
                <a:gd name="T70" fmla="*/ 12 w 78"/>
                <a:gd name="T71" fmla="*/ 88 h 90"/>
                <a:gd name="T72" fmla="*/ 14 w 78"/>
                <a:gd name="T73" fmla="*/ 90 h 90"/>
                <a:gd name="T74" fmla="*/ 16 w 78"/>
                <a:gd name="T75" fmla="*/ 90 h 90"/>
                <a:gd name="T76" fmla="*/ 20 w 78"/>
                <a:gd name="T77" fmla="*/ 90 h 90"/>
                <a:gd name="T78" fmla="*/ 30 w 78"/>
                <a:gd name="T79" fmla="*/ 90 h 90"/>
                <a:gd name="T80" fmla="*/ 42 w 78"/>
                <a:gd name="T81" fmla="*/ 90 h 90"/>
                <a:gd name="T82" fmla="*/ 50 w 78"/>
                <a:gd name="T83" fmla="*/ 88 h 90"/>
                <a:gd name="T84" fmla="*/ 52 w 78"/>
                <a:gd name="T85" fmla="*/ 86 h 90"/>
                <a:gd name="T86" fmla="*/ 56 w 78"/>
                <a:gd name="T87" fmla="*/ 84 h 90"/>
                <a:gd name="T88" fmla="*/ 60 w 78"/>
                <a:gd name="T89" fmla="*/ 82 h 90"/>
                <a:gd name="T90" fmla="*/ 64 w 78"/>
                <a:gd name="T91" fmla="*/ 80 h 90"/>
                <a:gd name="T92" fmla="*/ 68 w 78"/>
                <a:gd name="T93" fmla="*/ 78 h 90"/>
                <a:gd name="T94" fmla="*/ 70 w 78"/>
                <a:gd name="T95" fmla="*/ 76 h 90"/>
                <a:gd name="T96" fmla="*/ 70 w 78"/>
                <a:gd name="T97" fmla="*/ 76 h 90"/>
                <a:gd name="T98" fmla="*/ 78 w 78"/>
                <a:gd name="T99" fmla="*/ 5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8" h="90">
                  <a:moveTo>
                    <a:pt x="78" y="50"/>
                  </a:moveTo>
                  <a:lnTo>
                    <a:pt x="60" y="32"/>
                  </a:lnTo>
                  <a:lnTo>
                    <a:pt x="60" y="30"/>
                  </a:lnTo>
                  <a:lnTo>
                    <a:pt x="58" y="28"/>
                  </a:lnTo>
                  <a:lnTo>
                    <a:pt x="56" y="26"/>
                  </a:lnTo>
                  <a:lnTo>
                    <a:pt x="52" y="24"/>
                  </a:lnTo>
                  <a:lnTo>
                    <a:pt x="44" y="20"/>
                  </a:lnTo>
                  <a:lnTo>
                    <a:pt x="36" y="18"/>
                  </a:lnTo>
                  <a:lnTo>
                    <a:pt x="32" y="14"/>
                  </a:lnTo>
                  <a:lnTo>
                    <a:pt x="30" y="12"/>
                  </a:lnTo>
                  <a:lnTo>
                    <a:pt x="28" y="10"/>
                  </a:lnTo>
                  <a:lnTo>
                    <a:pt x="28" y="10"/>
                  </a:lnTo>
                  <a:lnTo>
                    <a:pt x="28" y="8"/>
                  </a:lnTo>
                  <a:lnTo>
                    <a:pt x="26" y="6"/>
                  </a:lnTo>
                  <a:lnTo>
                    <a:pt x="24" y="4"/>
                  </a:lnTo>
                  <a:lnTo>
                    <a:pt x="20" y="2"/>
                  </a:lnTo>
                  <a:lnTo>
                    <a:pt x="16" y="0"/>
                  </a:lnTo>
                  <a:lnTo>
                    <a:pt x="12" y="2"/>
                  </a:lnTo>
                  <a:lnTo>
                    <a:pt x="12" y="2"/>
                  </a:lnTo>
                  <a:lnTo>
                    <a:pt x="10" y="6"/>
                  </a:lnTo>
                  <a:lnTo>
                    <a:pt x="8" y="10"/>
                  </a:lnTo>
                  <a:lnTo>
                    <a:pt x="4" y="14"/>
                  </a:lnTo>
                  <a:lnTo>
                    <a:pt x="2" y="20"/>
                  </a:lnTo>
                  <a:lnTo>
                    <a:pt x="0" y="32"/>
                  </a:lnTo>
                  <a:lnTo>
                    <a:pt x="0" y="44"/>
                  </a:lnTo>
                  <a:lnTo>
                    <a:pt x="2" y="52"/>
                  </a:lnTo>
                  <a:lnTo>
                    <a:pt x="2" y="54"/>
                  </a:lnTo>
                  <a:lnTo>
                    <a:pt x="2" y="56"/>
                  </a:lnTo>
                  <a:lnTo>
                    <a:pt x="2" y="58"/>
                  </a:lnTo>
                  <a:lnTo>
                    <a:pt x="2" y="62"/>
                  </a:lnTo>
                  <a:lnTo>
                    <a:pt x="2" y="66"/>
                  </a:lnTo>
                  <a:lnTo>
                    <a:pt x="2" y="72"/>
                  </a:lnTo>
                  <a:lnTo>
                    <a:pt x="4" y="78"/>
                  </a:lnTo>
                  <a:lnTo>
                    <a:pt x="6" y="82"/>
                  </a:lnTo>
                  <a:lnTo>
                    <a:pt x="10" y="86"/>
                  </a:lnTo>
                  <a:lnTo>
                    <a:pt x="12" y="88"/>
                  </a:lnTo>
                  <a:lnTo>
                    <a:pt x="14" y="90"/>
                  </a:lnTo>
                  <a:lnTo>
                    <a:pt x="16" y="90"/>
                  </a:lnTo>
                  <a:lnTo>
                    <a:pt x="20" y="90"/>
                  </a:lnTo>
                  <a:lnTo>
                    <a:pt x="30" y="90"/>
                  </a:lnTo>
                  <a:lnTo>
                    <a:pt x="42" y="90"/>
                  </a:lnTo>
                  <a:lnTo>
                    <a:pt x="50" y="88"/>
                  </a:lnTo>
                  <a:lnTo>
                    <a:pt x="52" y="86"/>
                  </a:lnTo>
                  <a:lnTo>
                    <a:pt x="56" y="84"/>
                  </a:lnTo>
                  <a:lnTo>
                    <a:pt x="60" y="82"/>
                  </a:lnTo>
                  <a:lnTo>
                    <a:pt x="64" y="80"/>
                  </a:lnTo>
                  <a:lnTo>
                    <a:pt x="68" y="78"/>
                  </a:lnTo>
                  <a:lnTo>
                    <a:pt x="70" y="76"/>
                  </a:lnTo>
                  <a:lnTo>
                    <a:pt x="70" y="76"/>
                  </a:lnTo>
                  <a:lnTo>
                    <a:pt x="78" y="5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98" name="Freeform 556"/>
            <p:cNvSpPr/>
            <p:nvPr/>
          </p:nvSpPr>
          <p:spPr bwMode="gray">
            <a:xfrm>
              <a:off x="5970932" y="2223078"/>
              <a:ext cx="2025428" cy="1380212"/>
            </a:xfrm>
            <a:custGeom>
              <a:avLst/>
              <a:gdLst>
                <a:gd name="T0" fmla="*/ 944 w 1094"/>
                <a:gd name="T1" fmla="*/ 658 h 746"/>
                <a:gd name="T2" fmla="*/ 978 w 1094"/>
                <a:gd name="T3" fmla="*/ 698 h 746"/>
                <a:gd name="T4" fmla="*/ 1002 w 1094"/>
                <a:gd name="T5" fmla="*/ 710 h 746"/>
                <a:gd name="T6" fmla="*/ 978 w 1094"/>
                <a:gd name="T7" fmla="*/ 672 h 746"/>
                <a:gd name="T8" fmla="*/ 970 w 1094"/>
                <a:gd name="T9" fmla="*/ 640 h 746"/>
                <a:gd name="T10" fmla="*/ 930 w 1094"/>
                <a:gd name="T11" fmla="*/ 638 h 746"/>
                <a:gd name="T12" fmla="*/ 1022 w 1094"/>
                <a:gd name="T13" fmla="*/ 600 h 746"/>
                <a:gd name="T14" fmla="*/ 1082 w 1094"/>
                <a:gd name="T15" fmla="*/ 568 h 746"/>
                <a:gd name="T16" fmla="*/ 1070 w 1094"/>
                <a:gd name="T17" fmla="*/ 500 h 746"/>
                <a:gd name="T18" fmla="*/ 1024 w 1094"/>
                <a:gd name="T19" fmla="*/ 460 h 746"/>
                <a:gd name="T20" fmla="*/ 974 w 1094"/>
                <a:gd name="T21" fmla="*/ 372 h 746"/>
                <a:gd name="T22" fmla="*/ 916 w 1094"/>
                <a:gd name="T23" fmla="*/ 354 h 746"/>
                <a:gd name="T24" fmla="*/ 878 w 1094"/>
                <a:gd name="T25" fmla="*/ 312 h 746"/>
                <a:gd name="T26" fmla="*/ 806 w 1094"/>
                <a:gd name="T27" fmla="*/ 332 h 746"/>
                <a:gd name="T28" fmla="*/ 816 w 1094"/>
                <a:gd name="T29" fmla="*/ 458 h 746"/>
                <a:gd name="T30" fmla="*/ 790 w 1094"/>
                <a:gd name="T31" fmla="*/ 510 h 746"/>
                <a:gd name="T32" fmla="*/ 792 w 1094"/>
                <a:gd name="T33" fmla="*/ 576 h 746"/>
                <a:gd name="T34" fmla="*/ 758 w 1094"/>
                <a:gd name="T35" fmla="*/ 556 h 746"/>
                <a:gd name="T36" fmla="*/ 736 w 1094"/>
                <a:gd name="T37" fmla="*/ 496 h 746"/>
                <a:gd name="T38" fmla="*/ 640 w 1094"/>
                <a:gd name="T39" fmla="*/ 440 h 746"/>
                <a:gd name="T40" fmla="*/ 592 w 1094"/>
                <a:gd name="T41" fmla="*/ 392 h 746"/>
                <a:gd name="T42" fmla="*/ 644 w 1094"/>
                <a:gd name="T43" fmla="*/ 298 h 746"/>
                <a:gd name="T44" fmla="*/ 682 w 1094"/>
                <a:gd name="T45" fmla="*/ 266 h 746"/>
                <a:gd name="T46" fmla="*/ 672 w 1094"/>
                <a:gd name="T47" fmla="*/ 194 h 746"/>
                <a:gd name="T48" fmla="*/ 738 w 1094"/>
                <a:gd name="T49" fmla="*/ 194 h 746"/>
                <a:gd name="T50" fmla="*/ 774 w 1094"/>
                <a:gd name="T51" fmla="*/ 156 h 746"/>
                <a:gd name="T52" fmla="*/ 768 w 1094"/>
                <a:gd name="T53" fmla="*/ 114 h 746"/>
                <a:gd name="T54" fmla="*/ 744 w 1094"/>
                <a:gd name="T55" fmla="*/ 74 h 746"/>
                <a:gd name="T56" fmla="*/ 714 w 1094"/>
                <a:gd name="T57" fmla="*/ 138 h 746"/>
                <a:gd name="T58" fmla="*/ 686 w 1094"/>
                <a:gd name="T59" fmla="*/ 106 h 746"/>
                <a:gd name="T60" fmla="*/ 658 w 1094"/>
                <a:gd name="T61" fmla="*/ 100 h 746"/>
                <a:gd name="T62" fmla="*/ 644 w 1094"/>
                <a:gd name="T63" fmla="*/ 48 h 746"/>
                <a:gd name="T64" fmla="*/ 610 w 1094"/>
                <a:gd name="T65" fmla="*/ 4 h 746"/>
                <a:gd name="T66" fmla="*/ 598 w 1094"/>
                <a:gd name="T67" fmla="*/ 78 h 746"/>
                <a:gd name="T68" fmla="*/ 630 w 1094"/>
                <a:gd name="T69" fmla="*/ 122 h 746"/>
                <a:gd name="T70" fmla="*/ 584 w 1094"/>
                <a:gd name="T71" fmla="*/ 124 h 746"/>
                <a:gd name="T72" fmla="*/ 544 w 1094"/>
                <a:gd name="T73" fmla="*/ 152 h 746"/>
                <a:gd name="T74" fmla="*/ 502 w 1094"/>
                <a:gd name="T75" fmla="*/ 150 h 746"/>
                <a:gd name="T76" fmla="*/ 464 w 1094"/>
                <a:gd name="T77" fmla="*/ 122 h 746"/>
                <a:gd name="T78" fmla="*/ 424 w 1094"/>
                <a:gd name="T79" fmla="*/ 124 h 746"/>
                <a:gd name="T80" fmla="*/ 420 w 1094"/>
                <a:gd name="T81" fmla="*/ 186 h 746"/>
                <a:gd name="T82" fmla="*/ 380 w 1094"/>
                <a:gd name="T83" fmla="*/ 148 h 746"/>
                <a:gd name="T84" fmla="*/ 342 w 1094"/>
                <a:gd name="T85" fmla="*/ 138 h 746"/>
                <a:gd name="T86" fmla="*/ 328 w 1094"/>
                <a:gd name="T87" fmla="*/ 100 h 746"/>
                <a:gd name="T88" fmla="*/ 282 w 1094"/>
                <a:gd name="T89" fmla="*/ 84 h 746"/>
                <a:gd name="T90" fmla="*/ 220 w 1094"/>
                <a:gd name="T91" fmla="*/ 72 h 746"/>
                <a:gd name="T92" fmla="*/ 182 w 1094"/>
                <a:gd name="T93" fmla="*/ 44 h 746"/>
                <a:gd name="T94" fmla="*/ 166 w 1094"/>
                <a:gd name="T95" fmla="*/ 62 h 746"/>
                <a:gd name="T96" fmla="*/ 124 w 1094"/>
                <a:gd name="T97" fmla="*/ 78 h 746"/>
                <a:gd name="T98" fmla="*/ 22 w 1094"/>
                <a:gd name="T99" fmla="*/ 80 h 746"/>
                <a:gd name="T100" fmla="*/ 80 w 1094"/>
                <a:gd name="T101" fmla="*/ 388 h 746"/>
                <a:gd name="T102" fmla="*/ 152 w 1094"/>
                <a:gd name="T103" fmla="*/ 496 h 746"/>
                <a:gd name="T104" fmla="*/ 172 w 1094"/>
                <a:gd name="T105" fmla="*/ 572 h 746"/>
                <a:gd name="T106" fmla="*/ 638 w 1094"/>
                <a:gd name="T107" fmla="*/ 646 h 746"/>
                <a:gd name="T108" fmla="*/ 720 w 1094"/>
                <a:gd name="T109" fmla="*/ 648 h 746"/>
                <a:gd name="T110" fmla="*/ 756 w 1094"/>
                <a:gd name="T111" fmla="*/ 672 h 746"/>
                <a:gd name="T112" fmla="*/ 784 w 1094"/>
                <a:gd name="T113" fmla="*/ 704 h 746"/>
                <a:gd name="T114" fmla="*/ 752 w 1094"/>
                <a:gd name="T115" fmla="*/ 722 h 746"/>
                <a:gd name="T116" fmla="*/ 750 w 1094"/>
                <a:gd name="T117" fmla="*/ 744 h 746"/>
                <a:gd name="T118" fmla="*/ 798 w 1094"/>
                <a:gd name="T119" fmla="*/ 722 h 746"/>
                <a:gd name="T120" fmla="*/ 840 w 1094"/>
                <a:gd name="T121" fmla="*/ 698 h 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94" h="746">
                  <a:moveTo>
                    <a:pt x="850" y="702"/>
                  </a:moveTo>
                  <a:lnTo>
                    <a:pt x="864" y="690"/>
                  </a:lnTo>
                  <a:lnTo>
                    <a:pt x="880" y="682"/>
                  </a:lnTo>
                  <a:lnTo>
                    <a:pt x="894" y="680"/>
                  </a:lnTo>
                  <a:lnTo>
                    <a:pt x="906" y="678"/>
                  </a:lnTo>
                  <a:lnTo>
                    <a:pt x="910" y="678"/>
                  </a:lnTo>
                  <a:lnTo>
                    <a:pt x="916" y="668"/>
                  </a:lnTo>
                  <a:lnTo>
                    <a:pt x="920" y="662"/>
                  </a:lnTo>
                  <a:lnTo>
                    <a:pt x="924" y="658"/>
                  </a:lnTo>
                  <a:lnTo>
                    <a:pt x="928" y="656"/>
                  </a:lnTo>
                  <a:lnTo>
                    <a:pt x="932" y="654"/>
                  </a:lnTo>
                  <a:lnTo>
                    <a:pt x="934" y="654"/>
                  </a:lnTo>
                  <a:lnTo>
                    <a:pt x="936" y="656"/>
                  </a:lnTo>
                  <a:lnTo>
                    <a:pt x="936" y="656"/>
                  </a:lnTo>
                  <a:lnTo>
                    <a:pt x="938" y="656"/>
                  </a:lnTo>
                  <a:lnTo>
                    <a:pt x="944" y="658"/>
                  </a:lnTo>
                  <a:lnTo>
                    <a:pt x="946" y="666"/>
                  </a:lnTo>
                  <a:lnTo>
                    <a:pt x="944" y="674"/>
                  </a:lnTo>
                  <a:lnTo>
                    <a:pt x="940" y="682"/>
                  </a:lnTo>
                  <a:lnTo>
                    <a:pt x="938" y="688"/>
                  </a:lnTo>
                  <a:lnTo>
                    <a:pt x="936" y="690"/>
                  </a:lnTo>
                  <a:lnTo>
                    <a:pt x="946" y="698"/>
                  </a:lnTo>
                  <a:lnTo>
                    <a:pt x="956" y="700"/>
                  </a:lnTo>
                  <a:lnTo>
                    <a:pt x="964" y="696"/>
                  </a:lnTo>
                  <a:lnTo>
                    <a:pt x="970" y="692"/>
                  </a:lnTo>
                  <a:lnTo>
                    <a:pt x="972" y="690"/>
                  </a:lnTo>
                  <a:lnTo>
                    <a:pt x="978" y="690"/>
                  </a:lnTo>
                  <a:lnTo>
                    <a:pt x="980" y="690"/>
                  </a:lnTo>
                  <a:lnTo>
                    <a:pt x="982" y="692"/>
                  </a:lnTo>
                  <a:lnTo>
                    <a:pt x="982" y="694"/>
                  </a:lnTo>
                  <a:lnTo>
                    <a:pt x="980" y="696"/>
                  </a:lnTo>
                  <a:lnTo>
                    <a:pt x="978" y="698"/>
                  </a:lnTo>
                  <a:lnTo>
                    <a:pt x="976" y="700"/>
                  </a:lnTo>
                  <a:lnTo>
                    <a:pt x="974" y="702"/>
                  </a:lnTo>
                  <a:lnTo>
                    <a:pt x="972" y="702"/>
                  </a:lnTo>
                  <a:lnTo>
                    <a:pt x="972" y="702"/>
                  </a:lnTo>
                  <a:lnTo>
                    <a:pt x="966" y="706"/>
                  </a:lnTo>
                  <a:lnTo>
                    <a:pt x="962" y="708"/>
                  </a:lnTo>
                  <a:lnTo>
                    <a:pt x="960" y="712"/>
                  </a:lnTo>
                  <a:lnTo>
                    <a:pt x="960" y="714"/>
                  </a:lnTo>
                  <a:lnTo>
                    <a:pt x="960" y="718"/>
                  </a:lnTo>
                  <a:lnTo>
                    <a:pt x="960" y="720"/>
                  </a:lnTo>
                  <a:lnTo>
                    <a:pt x="962" y="722"/>
                  </a:lnTo>
                  <a:lnTo>
                    <a:pt x="962" y="722"/>
                  </a:lnTo>
                  <a:lnTo>
                    <a:pt x="968" y="722"/>
                  </a:lnTo>
                  <a:lnTo>
                    <a:pt x="980" y="718"/>
                  </a:lnTo>
                  <a:lnTo>
                    <a:pt x="992" y="714"/>
                  </a:lnTo>
                  <a:lnTo>
                    <a:pt x="1002" y="710"/>
                  </a:lnTo>
                  <a:lnTo>
                    <a:pt x="1006" y="708"/>
                  </a:lnTo>
                  <a:lnTo>
                    <a:pt x="1010" y="706"/>
                  </a:lnTo>
                  <a:lnTo>
                    <a:pt x="1012" y="704"/>
                  </a:lnTo>
                  <a:lnTo>
                    <a:pt x="1012" y="702"/>
                  </a:lnTo>
                  <a:lnTo>
                    <a:pt x="1010" y="700"/>
                  </a:lnTo>
                  <a:lnTo>
                    <a:pt x="1008" y="698"/>
                  </a:lnTo>
                  <a:lnTo>
                    <a:pt x="1006" y="696"/>
                  </a:lnTo>
                  <a:lnTo>
                    <a:pt x="1006" y="696"/>
                  </a:lnTo>
                  <a:lnTo>
                    <a:pt x="1004" y="696"/>
                  </a:lnTo>
                  <a:lnTo>
                    <a:pt x="1000" y="694"/>
                  </a:lnTo>
                  <a:lnTo>
                    <a:pt x="996" y="690"/>
                  </a:lnTo>
                  <a:lnTo>
                    <a:pt x="990" y="686"/>
                  </a:lnTo>
                  <a:lnTo>
                    <a:pt x="986" y="682"/>
                  </a:lnTo>
                  <a:lnTo>
                    <a:pt x="982" y="678"/>
                  </a:lnTo>
                  <a:lnTo>
                    <a:pt x="980" y="674"/>
                  </a:lnTo>
                  <a:lnTo>
                    <a:pt x="978" y="672"/>
                  </a:lnTo>
                  <a:lnTo>
                    <a:pt x="976" y="670"/>
                  </a:lnTo>
                  <a:lnTo>
                    <a:pt x="972" y="666"/>
                  </a:lnTo>
                  <a:lnTo>
                    <a:pt x="970" y="662"/>
                  </a:lnTo>
                  <a:lnTo>
                    <a:pt x="972" y="658"/>
                  </a:lnTo>
                  <a:lnTo>
                    <a:pt x="972" y="656"/>
                  </a:lnTo>
                  <a:lnTo>
                    <a:pt x="974" y="654"/>
                  </a:lnTo>
                  <a:lnTo>
                    <a:pt x="974" y="652"/>
                  </a:lnTo>
                  <a:lnTo>
                    <a:pt x="974" y="648"/>
                  </a:lnTo>
                  <a:lnTo>
                    <a:pt x="972" y="646"/>
                  </a:lnTo>
                  <a:lnTo>
                    <a:pt x="970" y="646"/>
                  </a:lnTo>
                  <a:lnTo>
                    <a:pt x="968" y="644"/>
                  </a:lnTo>
                  <a:lnTo>
                    <a:pt x="966" y="646"/>
                  </a:lnTo>
                  <a:lnTo>
                    <a:pt x="964" y="646"/>
                  </a:lnTo>
                  <a:lnTo>
                    <a:pt x="964" y="646"/>
                  </a:lnTo>
                  <a:lnTo>
                    <a:pt x="964" y="640"/>
                  </a:lnTo>
                  <a:lnTo>
                    <a:pt x="970" y="640"/>
                  </a:lnTo>
                  <a:lnTo>
                    <a:pt x="974" y="638"/>
                  </a:lnTo>
                  <a:lnTo>
                    <a:pt x="978" y="636"/>
                  </a:lnTo>
                  <a:lnTo>
                    <a:pt x="980" y="632"/>
                  </a:lnTo>
                  <a:lnTo>
                    <a:pt x="982" y="630"/>
                  </a:lnTo>
                  <a:lnTo>
                    <a:pt x="982" y="628"/>
                  </a:lnTo>
                  <a:lnTo>
                    <a:pt x="980" y="624"/>
                  </a:lnTo>
                  <a:lnTo>
                    <a:pt x="978" y="622"/>
                  </a:lnTo>
                  <a:lnTo>
                    <a:pt x="976" y="620"/>
                  </a:lnTo>
                  <a:lnTo>
                    <a:pt x="972" y="620"/>
                  </a:lnTo>
                  <a:lnTo>
                    <a:pt x="968" y="620"/>
                  </a:lnTo>
                  <a:lnTo>
                    <a:pt x="966" y="622"/>
                  </a:lnTo>
                  <a:lnTo>
                    <a:pt x="964" y="622"/>
                  </a:lnTo>
                  <a:lnTo>
                    <a:pt x="964" y="622"/>
                  </a:lnTo>
                  <a:lnTo>
                    <a:pt x="948" y="628"/>
                  </a:lnTo>
                  <a:lnTo>
                    <a:pt x="936" y="634"/>
                  </a:lnTo>
                  <a:lnTo>
                    <a:pt x="930" y="638"/>
                  </a:lnTo>
                  <a:lnTo>
                    <a:pt x="928" y="640"/>
                  </a:lnTo>
                  <a:lnTo>
                    <a:pt x="918" y="650"/>
                  </a:lnTo>
                  <a:lnTo>
                    <a:pt x="908" y="660"/>
                  </a:lnTo>
                  <a:lnTo>
                    <a:pt x="898" y="666"/>
                  </a:lnTo>
                  <a:lnTo>
                    <a:pt x="892" y="668"/>
                  </a:lnTo>
                  <a:lnTo>
                    <a:pt x="902" y="656"/>
                  </a:lnTo>
                  <a:lnTo>
                    <a:pt x="912" y="644"/>
                  </a:lnTo>
                  <a:lnTo>
                    <a:pt x="922" y="632"/>
                  </a:lnTo>
                  <a:lnTo>
                    <a:pt x="928" y="622"/>
                  </a:lnTo>
                  <a:lnTo>
                    <a:pt x="930" y="620"/>
                  </a:lnTo>
                  <a:lnTo>
                    <a:pt x="952" y="606"/>
                  </a:lnTo>
                  <a:lnTo>
                    <a:pt x="968" y="598"/>
                  </a:lnTo>
                  <a:lnTo>
                    <a:pt x="974" y="598"/>
                  </a:lnTo>
                  <a:lnTo>
                    <a:pt x="990" y="600"/>
                  </a:lnTo>
                  <a:lnTo>
                    <a:pt x="1006" y="600"/>
                  </a:lnTo>
                  <a:lnTo>
                    <a:pt x="1022" y="600"/>
                  </a:lnTo>
                  <a:lnTo>
                    <a:pt x="1034" y="598"/>
                  </a:lnTo>
                  <a:lnTo>
                    <a:pt x="1038" y="598"/>
                  </a:lnTo>
                  <a:lnTo>
                    <a:pt x="1046" y="596"/>
                  </a:lnTo>
                  <a:lnTo>
                    <a:pt x="1052" y="594"/>
                  </a:lnTo>
                  <a:lnTo>
                    <a:pt x="1056" y="590"/>
                  </a:lnTo>
                  <a:lnTo>
                    <a:pt x="1058" y="588"/>
                  </a:lnTo>
                  <a:lnTo>
                    <a:pt x="1060" y="584"/>
                  </a:lnTo>
                  <a:lnTo>
                    <a:pt x="1060" y="582"/>
                  </a:lnTo>
                  <a:lnTo>
                    <a:pt x="1060" y="580"/>
                  </a:lnTo>
                  <a:lnTo>
                    <a:pt x="1060" y="580"/>
                  </a:lnTo>
                  <a:lnTo>
                    <a:pt x="1064" y="574"/>
                  </a:lnTo>
                  <a:lnTo>
                    <a:pt x="1068" y="570"/>
                  </a:lnTo>
                  <a:lnTo>
                    <a:pt x="1072" y="568"/>
                  </a:lnTo>
                  <a:lnTo>
                    <a:pt x="1076" y="566"/>
                  </a:lnTo>
                  <a:lnTo>
                    <a:pt x="1080" y="566"/>
                  </a:lnTo>
                  <a:lnTo>
                    <a:pt x="1082" y="568"/>
                  </a:lnTo>
                  <a:lnTo>
                    <a:pt x="1082" y="568"/>
                  </a:lnTo>
                  <a:lnTo>
                    <a:pt x="1090" y="562"/>
                  </a:lnTo>
                  <a:lnTo>
                    <a:pt x="1094" y="552"/>
                  </a:lnTo>
                  <a:lnTo>
                    <a:pt x="1094" y="540"/>
                  </a:lnTo>
                  <a:lnTo>
                    <a:pt x="1092" y="530"/>
                  </a:lnTo>
                  <a:lnTo>
                    <a:pt x="1088" y="524"/>
                  </a:lnTo>
                  <a:lnTo>
                    <a:pt x="1084" y="520"/>
                  </a:lnTo>
                  <a:lnTo>
                    <a:pt x="1082" y="518"/>
                  </a:lnTo>
                  <a:lnTo>
                    <a:pt x="1078" y="518"/>
                  </a:lnTo>
                  <a:lnTo>
                    <a:pt x="1078" y="518"/>
                  </a:lnTo>
                  <a:lnTo>
                    <a:pt x="1076" y="510"/>
                  </a:lnTo>
                  <a:lnTo>
                    <a:pt x="1074" y="504"/>
                  </a:lnTo>
                  <a:lnTo>
                    <a:pt x="1072" y="502"/>
                  </a:lnTo>
                  <a:lnTo>
                    <a:pt x="1072" y="500"/>
                  </a:lnTo>
                  <a:lnTo>
                    <a:pt x="1072" y="500"/>
                  </a:lnTo>
                  <a:lnTo>
                    <a:pt x="1070" y="500"/>
                  </a:lnTo>
                  <a:lnTo>
                    <a:pt x="1052" y="500"/>
                  </a:lnTo>
                  <a:lnTo>
                    <a:pt x="1048" y="502"/>
                  </a:lnTo>
                  <a:lnTo>
                    <a:pt x="1046" y="504"/>
                  </a:lnTo>
                  <a:lnTo>
                    <a:pt x="1044" y="502"/>
                  </a:lnTo>
                  <a:lnTo>
                    <a:pt x="1042" y="502"/>
                  </a:lnTo>
                  <a:lnTo>
                    <a:pt x="1040" y="500"/>
                  </a:lnTo>
                  <a:lnTo>
                    <a:pt x="1040" y="500"/>
                  </a:lnTo>
                  <a:lnTo>
                    <a:pt x="1034" y="484"/>
                  </a:lnTo>
                  <a:lnTo>
                    <a:pt x="1030" y="468"/>
                  </a:lnTo>
                  <a:lnTo>
                    <a:pt x="1026" y="456"/>
                  </a:lnTo>
                  <a:lnTo>
                    <a:pt x="1024" y="452"/>
                  </a:lnTo>
                  <a:lnTo>
                    <a:pt x="1024" y="452"/>
                  </a:lnTo>
                  <a:lnTo>
                    <a:pt x="1024" y="454"/>
                  </a:lnTo>
                  <a:lnTo>
                    <a:pt x="1024" y="458"/>
                  </a:lnTo>
                  <a:lnTo>
                    <a:pt x="1024" y="460"/>
                  </a:lnTo>
                  <a:lnTo>
                    <a:pt x="1024" y="460"/>
                  </a:lnTo>
                  <a:lnTo>
                    <a:pt x="1024" y="460"/>
                  </a:lnTo>
                  <a:lnTo>
                    <a:pt x="1024" y="456"/>
                  </a:lnTo>
                  <a:lnTo>
                    <a:pt x="1022" y="448"/>
                  </a:lnTo>
                  <a:lnTo>
                    <a:pt x="1016" y="436"/>
                  </a:lnTo>
                  <a:lnTo>
                    <a:pt x="1010" y="422"/>
                  </a:lnTo>
                  <a:lnTo>
                    <a:pt x="1002" y="408"/>
                  </a:lnTo>
                  <a:lnTo>
                    <a:pt x="996" y="398"/>
                  </a:lnTo>
                  <a:lnTo>
                    <a:pt x="994" y="394"/>
                  </a:lnTo>
                  <a:lnTo>
                    <a:pt x="992" y="384"/>
                  </a:lnTo>
                  <a:lnTo>
                    <a:pt x="988" y="378"/>
                  </a:lnTo>
                  <a:lnTo>
                    <a:pt x="986" y="374"/>
                  </a:lnTo>
                  <a:lnTo>
                    <a:pt x="982" y="372"/>
                  </a:lnTo>
                  <a:lnTo>
                    <a:pt x="980" y="370"/>
                  </a:lnTo>
                  <a:lnTo>
                    <a:pt x="976" y="370"/>
                  </a:lnTo>
                  <a:lnTo>
                    <a:pt x="974" y="370"/>
                  </a:lnTo>
                  <a:lnTo>
                    <a:pt x="974" y="372"/>
                  </a:lnTo>
                  <a:lnTo>
                    <a:pt x="972" y="372"/>
                  </a:lnTo>
                  <a:lnTo>
                    <a:pt x="974" y="386"/>
                  </a:lnTo>
                  <a:lnTo>
                    <a:pt x="970" y="394"/>
                  </a:lnTo>
                  <a:lnTo>
                    <a:pt x="964" y="400"/>
                  </a:lnTo>
                  <a:lnTo>
                    <a:pt x="958" y="404"/>
                  </a:lnTo>
                  <a:lnTo>
                    <a:pt x="954" y="404"/>
                  </a:lnTo>
                  <a:lnTo>
                    <a:pt x="942" y="408"/>
                  </a:lnTo>
                  <a:lnTo>
                    <a:pt x="932" y="408"/>
                  </a:lnTo>
                  <a:lnTo>
                    <a:pt x="926" y="404"/>
                  </a:lnTo>
                  <a:lnTo>
                    <a:pt x="924" y="400"/>
                  </a:lnTo>
                  <a:lnTo>
                    <a:pt x="922" y="398"/>
                  </a:lnTo>
                  <a:lnTo>
                    <a:pt x="918" y="388"/>
                  </a:lnTo>
                  <a:lnTo>
                    <a:pt x="918" y="378"/>
                  </a:lnTo>
                  <a:lnTo>
                    <a:pt x="920" y="370"/>
                  </a:lnTo>
                  <a:lnTo>
                    <a:pt x="922" y="366"/>
                  </a:lnTo>
                  <a:lnTo>
                    <a:pt x="916" y="354"/>
                  </a:lnTo>
                  <a:lnTo>
                    <a:pt x="918" y="350"/>
                  </a:lnTo>
                  <a:lnTo>
                    <a:pt x="918" y="348"/>
                  </a:lnTo>
                  <a:lnTo>
                    <a:pt x="918" y="344"/>
                  </a:lnTo>
                  <a:lnTo>
                    <a:pt x="916" y="342"/>
                  </a:lnTo>
                  <a:lnTo>
                    <a:pt x="916" y="342"/>
                  </a:lnTo>
                  <a:lnTo>
                    <a:pt x="912" y="340"/>
                  </a:lnTo>
                  <a:lnTo>
                    <a:pt x="908" y="338"/>
                  </a:lnTo>
                  <a:lnTo>
                    <a:pt x="904" y="334"/>
                  </a:lnTo>
                  <a:lnTo>
                    <a:pt x="900" y="332"/>
                  </a:lnTo>
                  <a:lnTo>
                    <a:pt x="898" y="328"/>
                  </a:lnTo>
                  <a:lnTo>
                    <a:pt x="896" y="326"/>
                  </a:lnTo>
                  <a:lnTo>
                    <a:pt x="894" y="326"/>
                  </a:lnTo>
                  <a:lnTo>
                    <a:pt x="890" y="320"/>
                  </a:lnTo>
                  <a:lnTo>
                    <a:pt x="886" y="316"/>
                  </a:lnTo>
                  <a:lnTo>
                    <a:pt x="882" y="314"/>
                  </a:lnTo>
                  <a:lnTo>
                    <a:pt x="878" y="312"/>
                  </a:lnTo>
                  <a:lnTo>
                    <a:pt x="874" y="312"/>
                  </a:lnTo>
                  <a:lnTo>
                    <a:pt x="870" y="312"/>
                  </a:lnTo>
                  <a:lnTo>
                    <a:pt x="870" y="312"/>
                  </a:lnTo>
                  <a:lnTo>
                    <a:pt x="830" y="310"/>
                  </a:lnTo>
                  <a:lnTo>
                    <a:pt x="826" y="308"/>
                  </a:lnTo>
                  <a:lnTo>
                    <a:pt x="820" y="308"/>
                  </a:lnTo>
                  <a:lnTo>
                    <a:pt x="818" y="308"/>
                  </a:lnTo>
                  <a:lnTo>
                    <a:pt x="814" y="312"/>
                  </a:lnTo>
                  <a:lnTo>
                    <a:pt x="812" y="314"/>
                  </a:lnTo>
                  <a:lnTo>
                    <a:pt x="810" y="318"/>
                  </a:lnTo>
                  <a:lnTo>
                    <a:pt x="810" y="320"/>
                  </a:lnTo>
                  <a:lnTo>
                    <a:pt x="810" y="324"/>
                  </a:lnTo>
                  <a:lnTo>
                    <a:pt x="810" y="324"/>
                  </a:lnTo>
                  <a:lnTo>
                    <a:pt x="808" y="326"/>
                  </a:lnTo>
                  <a:lnTo>
                    <a:pt x="806" y="328"/>
                  </a:lnTo>
                  <a:lnTo>
                    <a:pt x="806" y="332"/>
                  </a:lnTo>
                  <a:lnTo>
                    <a:pt x="806" y="336"/>
                  </a:lnTo>
                  <a:lnTo>
                    <a:pt x="806" y="340"/>
                  </a:lnTo>
                  <a:lnTo>
                    <a:pt x="806" y="342"/>
                  </a:lnTo>
                  <a:lnTo>
                    <a:pt x="806" y="344"/>
                  </a:lnTo>
                  <a:lnTo>
                    <a:pt x="810" y="348"/>
                  </a:lnTo>
                  <a:lnTo>
                    <a:pt x="812" y="354"/>
                  </a:lnTo>
                  <a:lnTo>
                    <a:pt x="814" y="358"/>
                  </a:lnTo>
                  <a:lnTo>
                    <a:pt x="814" y="362"/>
                  </a:lnTo>
                  <a:lnTo>
                    <a:pt x="814" y="366"/>
                  </a:lnTo>
                  <a:lnTo>
                    <a:pt x="808" y="388"/>
                  </a:lnTo>
                  <a:lnTo>
                    <a:pt x="804" y="402"/>
                  </a:lnTo>
                  <a:lnTo>
                    <a:pt x="802" y="408"/>
                  </a:lnTo>
                  <a:lnTo>
                    <a:pt x="806" y="416"/>
                  </a:lnTo>
                  <a:lnTo>
                    <a:pt x="810" y="430"/>
                  </a:lnTo>
                  <a:lnTo>
                    <a:pt x="814" y="446"/>
                  </a:lnTo>
                  <a:lnTo>
                    <a:pt x="816" y="458"/>
                  </a:lnTo>
                  <a:lnTo>
                    <a:pt x="818" y="462"/>
                  </a:lnTo>
                  <a:lnTo>
                    <a:pt x="818" y="470"/>
                  </a:lnTo>
                  <a:lnTo>
                    <a:pt x="816" y="474"/>
                  </a:lnTo>
                  <a:lnTo>
                    <a:pt x="814" y="478"/>
                  </a:lnTo>
                  <a:lnTo>
                    <a:pt x="812" y="482"/>
                  </a:lnTo>
                  <a:lnTo>
                    <a:pt x="810" y="482"/>
                  </a:lnTo>
                  <a:lnTo>
                    <a:pt x="808" y="484"/>
                  </a:lnTo>
                  <a:lnTo>
                    <a:pt x="806" y="484"/>
                  </a:lnTo>
                  <a:lnTo>
                    <a:pt x="804" y="490"/>
                  </a:lnTo>
                  <a:lnTo>
                    <a:pt x="800" y="496"/>
                  </a:lnTo>
                  <a:lnTo>
                    <a:pt x="796" y="500"/>
                  </a:lnTo>
                  <a:lnTo>
                    <a:pt x="792" y="502"/>
                  </a:lnTo>
                  <a:lnTo>
                    <a:pt x="788" y="504"/>
                  </a:lnTo>
                  <a:lnTo>
                    <a:pt x="788" y="504"/>
                  </a:lnTo>
                  <a:lnTo>
                    <a:pt x="790" y="506"/>
                  </a:lnTo>
                  <a:lnTo>
                    <a:pt x="790" y="510"/>
                  </a:lnTo>
                  <a:lnTo>
                    <a:pt x="790" y="514"/>
                  </a:lnTo>
                  <a:lnTo>
                    <a:pt x="790" y="520"/>
                  </a:lnTo>
                  <a:lnTo>
                    <a:pt x="790" y="524"/>
                  </a:lnTo>
                  <a:lnTo>
                    <a:pt x="790" y="530"/>
                  </a:lnTo>
                  <a:lnTo>
                    <a:pt x="790" y="532"/>
                  </a:lnTo>
                  <a:lnTo>
                    <a:pt x="790" y="534"/>
                  </a:lnTo>
                  <a:lnTo>
                    <a:pt x="790" y="540"/>
                  </a:lnTo>
                  <a:lnTo>
                    <a:pt x="792" y="544"/>
                  </a:lnTo>
                  <a:lnTo>
                    <a:pt x="794" y="548"/>
                  </a:lnTo>
                  <a:lnTo>
                    <a:pt x="798" y="552"/>
                  </a:lnTo>
                  <a:lnTo>
                    <a:pt x="800" y="554"/>
                  </a:lnTo>
                  <a:lnTo>
                    <a:pt x="800" y="554"/>
                  </a:lnTo>
                  <a:lnTo>
                    <a:pt x="800" y="562"/>
                  </a:lnTo>
                  <a:lnTo>
                    <a:pt x="798" y="568"/>
                  </a:lnTo>
                  <a:lnTo>
                    <a:pt x="794" y="572"/>
                  </a:lnTo>
                  <a:lnTo>
                    <a:pt x="792" y="576"/>
                  </a:lnTo>
                  <a:lnTo>
                    <a:pt x="790" y="578"/>
                  </a:lnTo>
                  <a:lnTo>
                    <a:pt x="790" y="578"/>
                  </a:lnTo>
                  <a:lnTo>
                    <a:pt x="786" y="582"/>
                  </a:lnTo>
                  <a:lnTo>
                    <a:pt x="782" y="584"/>
                  </a:lnTo>
                  <a:lnTo>
                    <a:pt x="778" y="584"/>
                  </a:lnTo>
                  <a:lnTo>
                    <a:pt x="776" y="582"/>
                  </a:lnTo>
                  <a:lnTo>
                    <a:pt x="774" y="580"/>
                  </a:lnTo>
                  <a:lnTo>
                    <a:pt x="772" y="578"/>
                  </a:lnTo>
                  <a:lnTo>
                    <a:pt x="770" y="576"/>
                  </a:lnTo>
                  <a:lnTo>
                    <a:pt x="770" y="574"/>
                  </a:lnTo>
                  <a:lnTo>
                    <a:pt x="768" y="570"/>
                  </a:lnTo>
                  <a:lnTo>
                    <a:pt x="766" y="566"/>
                  </a:lnTo>
                  <a:lnTo>
                    <a:pt x="764" y="562"/>
                  </a:lnTo>
                  <a:lnTo>
                    <a:pt x="764" y="560"/>
                  </a:lnTo>
                  <a:lnTo>
                    <a:pt x="762" y="558"/>
                  </a:lnTo>
                  <a:lnTo>
                    <a:pt x="758" y="556"/>
                  </a:lnTo>
                  <a:lnTo>
                    <a:pt x="754" y="554"/>
                  </a:lnTo>
                  <a:lnTo>
                    <a:pt x="752" y="550"/>
                  </a:lnTo>
                  <a:lnTo>
                    <a:pt x="752" y="548"/>
                  </a:lnTo>
                  <a:lnTo>
                    <a:pt x="752" y="546"/>
                  </a:lnTo>
                  <a:lnTo>
                    <a:pt x="752" y="544"/>
                  </a:lnTo>
                  <a:lnTo>
                    <a:pt x="752" y="542"/>
                  </a:lnTo>
                  <a:lnTo>
                    <a:pt x="750" y="540"/>
                  </a:lnTo>
                  <a:lnTo>
                    <a:pt x="748" y="534"/>
                  </a:lnTo>
                  <a:lnTo>
                    <a:pt x="746" y="530"/>
                  </a:lnTo>
                  <a:lnTo>
                    <a:pt x="746" y="524"/>
                  </a:lnTo>
                  <a:lnTo>
                    <a:pt x="744" y="522"/>
                  </a:lnTo>
                  <a:lnTo>
                    <a:pt x="744" y="520"/>
                  </a:lnTo>
                  <a:lnTo>
                    <a:pt x="744" y="510"/>
                  </a:lnTo>
                  <a:lnTo>
                    <a:pt x="742" y="504"/>
                  </a:lnTo>
                  <a:lnTo>
                    <a:pt x="738" y="500"/>
                  </a:lnTo>
                  <a:lnTo>
                    <a:pt x="736" y="496"/>
                  </a:lnTo>
                  <a:lnTo>
                    <a:pt x="732" y="494"/>
                  </a:lnTo>
                  <a:lnTo>
                    <a:pt x="730" y="492"/>
                  </a:lnTo>
                  <a:lnTo>
                    <a:pt x="728" y="492"/>
                  </a:lnTo>
                  <a:lnTo>
                    <a:pt x="726" y="492"/>
                  </a:lnTo>
                  <a:lnTo>
                    <a:pt x="726" y="492"/>
                  </a:lnTo>
                  <a:lnTo>
                    <a:pt x="714" y="490"/>
                  </a:lnTo>
                  <a:lnTo>
                    <a:pt x="702" y="490"/>
                  </a:lnTo>
                  <a:lnTo>
                    <a:pt x="690" y="492"/>
                  </a:lnTo>
                  <a:lnTo>
                    <a:pt x="686" y="492"/>
                  </a:lnTo>
                  <a:lnTo>
                    <a:pt x="670" y="488"/>
                  </a:lnTo>
                  <a:lnTo>
                    <a:pt x="660" y="478"/>
                  </a:lnTo>
                  <a:lnTo>
                    <a:pt x="652" y="468"/>
                  </a:lnTo>
                  <a:lnTo>
                    <a:pt x="650" y="458"/>
                  </a:lnTo>
                  <a:lnTo>
                    <a:pt x="650" y="456"/>
                  </a:lnTo>
                  <a:lnTo>
                    <a:pt x="644" y="446"/>
                  </a:lnTo>
                  <a:lnTo>
                    <a:pt x="640" y="440"/>
                  </a:lnTo>
                  <a:lnTo>
                    <a:pt x="636" y="434"/>
                  </a:lnTo>
                  <a:lnTo>
                    <a:pt x="630" y="430"/>
                  </a:lnTo>
                  <a:lnTo>
                    <a:pt x="628" y="428"/>
                  </a:lnTo>
                  <a:lnTo>
                    <a:pt x="624" y="428"/>
                  </a:lnTo>
                  <a:lnTo>
                    <a:pt x="624" y="428"/>
                  </a:lnTo>
                  <a:lnTo>
                    <a:pt x="622" y="420"/>
                  </a:lnTo>
                  <a:lnTo>
                    <a:pt x="620" y="416"/>
                  </a:lnTo>
                  <a:lnTo>
                    <a:pt x="618" y="412"/>
                  </a:lnTo>
                  <a:lnTo>
                    <a:pt x="618" y="412"/>
                  </a:lnTo>
                  <a:lnTo>
                    <a:pt x="616" y="410"/>
                  </a:lnTo>
                  <a:lnTo>
                    <a:pt x="608" y="412"/>
                  </a:lnTo>
                  <a:lnTo>
                    <a:pt x="602" y="410"/>
                  </a:lnTo>
                  <a:lnTo>
                    <a:pt x="598" y="408"/>
                  </a:lnTo>
                  <a:lnTo>
                    <a:pt x="594" y="402"/>
                  </a:lnTo>
                  <a:lnTo>
                    <a:pt x="592" y="398"/>
                  </a:lnTo>
                  <a:lnTo>
                    <a:pt x="592" y="392"/>
                  </a:lnTo>
                  <a:lnTo>
                    <a:pt x="590" y="388"/>
                  </a:lnTo>
                  <a:lnTo>
                    <a:pt x="590" y="386"/>
                  </a:lnTo>
                  <a:lnTo>
                    <a:pt x="590" y="384"/>
                  </a:lnTo>
                  <a:lnTo>
                    <a:pt x="592" y="372"/>
                  </a:lnTo>
                  <a:lnTo>
                    <a:pt x="598" y="358"/>
                  </a:lnTo>
                  <a:lnTo>
                    <a:pt x="608" y="342"/>
                  </a:lnTo>
                  <a:lnTo>
                    <a:pt x="618" y="330"/>
                  </a:lnTo>
                  <a:lnTo>
                    <a:pt x="624" y="320"/>
                  </a:lnTo>
                  <a:lnTo>
                    <a:pt x="628" y="318"/>
                  </a:lnTo>
                  <a:lnTo>
                    <a:pt x="634" y="316"/>
                  </a:lnTo>
                  <a:lnTo>
                    <a:pt x="638" y="312"/>
                  </a:lnTo>
                  <a:lnTo>
                    <a:pt x="642" y="308"/>
                  </a:lnTo>
                  <a:lnTo>
                    <a:pt x="644" y="306"/>
                  </a:lnTo>
                  <a:lnTo>
                    <a:pt x="644" y="304"/>
                  </a:lnTo>
                  <a:lnTo>
                    <a:pt x="646" y="302"/>
                  </a:lnTo>
                  <a:lnTo>
                    <a:pt x="644" y="298"/>
                  </a:lnTo>
                  <a:lnTo>
                    <a:pt x="644" y="296"/>
                  </a:lnTo>
                  <a:lnTo>
                    <a:pt x="646" y="294"/>
                  </a:lnTo>
                  <a:lnTo>
                    <a:pt x="646" y="292"/>
                  </a:lnTo>
                  <a:lnTo>
                    <a:pt x="648" y="292"/>
                  </a:lnTo>
                  <a:lnTo>
                    <a:pt x="650" y="292"/>
                  </a:lnTo>
                  <a:lnTo>
                    <a:pt x="652" y="290"/>
                  </a:lnTo>
                  <a:lnTo>
                    <a:pt x="656" y="292"/>
                  </a:lnTo>
                  <a:lnTo>
                    <a:pt x="662" y="292"/>
                  </a:lnTo>
                  <a:lnTo>
                    <a:pt x="666" y="294"/>
                  </a:lnTo>
                  <a:lnTo>
                    <a:pt x="670" y="296"/>
                  </a:lnTo>
                  <a:lnTo>
                    <a:pt x="672" y="296"/>
                  </a:lnTo>
                  <a:lnTo>
                    <a:pt x="674" y="298"/>
                  </a:lnTo>
                  <a:lnTo>
                    <a:pt x="678" y="292"/>
                  </a:lnTo>
                  <a:lnTo>
                    <a:pt x="682" y="282"/>
                  </a:lnTo>
                  <a:lnTo>
                    <a:pt x="682" y="270"/>
                  </a:lnTo>
                  <a:lnTo>
                    <a:pt x="682" y="266"/>
                  </a:lnTo>
                  <a:lnTo>
                    <a:pt x="684" y="250"/>
                  </a:lnTo>
                  <a:lnTo>
                    <a:pt x="690" y="238"/>
                  </a:lnTo>
                  <a:lnTo>
                    <a:pt x="698" y="230"/>
                  </a:lnTo>
                  <a:lnTo>
                    <a:pt x="700" y="226"/>
                  </a:lnTo>
                  <a:lnTo>
                    <a:pt x="702" y="220"/>
                  </a:lnTo>
                  <a:lnTo>
                    <a:pt x="704" y="218"/>
                  </a:lnTo>
                  <a:lnTo>
                    <a:pt x="704" y="216"/>
                  </a:lnTo>
                  <a:lnTo>
                    <a:pt x="702" y="214"/>
                  </a:lnTo>
                  <a:lnTo>
                    <a:pt x="702" y="214"/>
                  </a:lnTo>
                  <a:lnTo>
                    <a:pt x="700" y="214"/>
                  </a:lnTo>
                  <a:lnTo>
                    <a:pt x="700" y="214"/>
                  </a:lnTo>
                  <a:lnTo>
                    <a:pt x="698" y="216"/>
                  </a:lnTo>
                  <a:lnTo>
                    <a:pt x="668" y="200"/>
                  </a:lnTo>
                  <a:lnTo>
                    <a:pt x="668" y="196"/>
                  </a:lnTo>
                  <a:lnTo>
                    <a:pt x="670" y="196"/>
                  </a:lnTo>
                  <a:lnTo>
                    <a:pt x="672" y="194"/>
                  </a:lnTo>
                  <a:lnTo>
                    <a:pt x="676" y="194"/>
                  </a:lnTo>
                  <a:lnTo>
                    <a:pt x="680" y="194"/>
                  </a:lnTo>
                  <a:lnTo>
                    <a:pt x="684" y="196"/>
                  </a:lnTo>
                  <a:lnTo>
                    <a:pt x="688" y="196"/>
                  </a:lnTo>
                  <a:lnTo>
                    <a:pt x="692" y="196"/>
                  </a:lnTo>
                  <a:lnTo>
                    <a:pt x="694" y="198"/>
                  </a:lnTo>
                  <a:lnTo>
                    <a:pt x="696" y="198"/>
                  </a:lnTo>
                  <a:lnTo>
                    <a:pt x="700" y="196"/>
                  </a:lnTo>
                  <a:lnTo>
                    <a:pt x="704" y="196"/>
                  </a:lnTo>
                  <a:lnTo>
                    <a:pt x="710" y="198"/>
                  </a:lnTo>
                  <a:lnTo>
                    <a:pt x="716" y="198"/>
                  </a:lnTo>
                  <a:lnTo>
                    <a:pt x="720" y="200"/>
                  </a:lnTo>
                  <a:lnTo>
                    <a:pt x="724" y="200"/>
                  </a:lnTo>
                  <a:lnTo>
                    <a:pt x="726" y="202"/>
                  </a:lnTo>
                  <a:lnTo>
                    <a:pt x="732" y="190"/>
                  </a:lnTo>
                  <a:lnTo>
                    <a:pt x="738" y="194"/>
                  </a:lnTo>
                  <a:lnTo>
                    <a:pt x="744" y="194"/>
                  </a:lnTo>
                  <a:lnTo>
                    <a:pt x="748" y="194"/>
                  </a:lnTo>
                  <a:lnTo>
                    <a:pt x="752" y="192"/>
                  </a:lnTo>
                  <a:lnTo>
                    <a:pt x="754" y="190"/>
                  </a:lnTo>
                  <a:lnTo>
                    <a:pt x="756" y="190"/>
                  </a:lnTo>
                  <a:lnTo>
                    <a:pt x="756" y="190"/>
                  </a:lnTo>
                  <a:lnTo>
                    <a:pt x="758" y="186"/>
                  </a:lnTo>
                  <a:lnTo>
                    <a:pt x="760" y="182"/>
                  </a:lnTo>
                  <a:lnTo>
                    <a:pt x="762" y="178"/>
                  </a:lnTo>
                  <a:lnTo>
                    <a:pt x="764" y="174"/>
                  </a:lnTo>
                  <a:lnTo>
                    <a:pt x="766" y="170"/>
                  </a:lnTo>
                  <a:lnTo>
                    <a:pt x="770" y="168"/>
                  </a:lnTo>
                  <a:lnTo>
                    <a:pt x="770" y="168"/>
                  </a:lnTo>
                  <a:lnTo>
                    <a:pt x="772" y="166"/>
                  </a:lnTo>
                  <a:lnTo>
                    <a:pt x="772" y="162"/>
                  </a:lnTo>
                  <a:lnTo>
                    <a:pt x="774" y="156"/>
                  </a:lnTo>
                  <a:lnTo>
                    <a:pt x="774" y="152"/>
                  </a:lnTo>
                  <a:lnTo>
                    <a:pt x="772" y="146"/>
                  </a:lnTo>
                  <a:lnTo>
                    <a:pt x="770" y="140"/>
                  </a:lnTo>
                  <a:lnTo>
                    <a:pt x="770" y="140"/>
                  </a:lnTo>
                  <a:lnTo>
                    <a:pt x="768" y="138"/>
                  </a:lnTo>
                  <a:lnTo>
                    <a:pt x="764" y="136"/>
                  </a:lnTo>
                  <a:lnTo>
                    <a:pt x="762" y="134"/>
                  </a:lnTo>
                  <a:lnTo>
                    <a:pt x="758" y="132"/>
                  </a:lnTo>
                  <a:lnTo>
                    <a:pt x="756" y="128"/>
                  </a:lnTo>
                  <a:lnTo>
                    <a:pt x="756" y="124"/>
                  </a:lnTo>
                  <a:lnTo>
                    <a:pt x="756" y="120"/>
                  </a:lnTo>
                  <a:lnTo>
                    <a:pt x="758" y="118"/>
                  </a:lnTo>
                  <a:lnTo>
                    <a:pt x="764" y="114"/>
                  </a:lnTo>
                  <a:lnTo>
                    <a:pt x="764" y="114"/>
                  </a:lnTo>
                  <a:lnTo>
                    <a:pt x="766" y="114"/>
                  </a:lnTo>
                  <a:lnTo>
                    <a:pt x="768" y="114"/>
                  </a:lnTo>
                  <a:lnTo>
                    <a:pt x="770" y="114"/>
                  </a:lnTo>
                  <a:lnTo>
                    <a:pt x="772" y="112"/>
                  </a:lnTo>
                  <a:lnTo>
                    <a:pt x="774" y="110"/>
                  </a:lnTo>
                  <a:lnTo>
                    <a:pt x="774" y="106"/>
                  </a:lnTo>
                  <a:lnTo>
                    <a:pt x="774" y="102"/>
                  </a:lnTo>
                  <a:lnTo>
                    <a:pt x="772" y="100"/>
                  </a:lnTo>
                  <a:lnTo>
                    <a:pt x="772" y="100"/>
                  </a:lnTo>
                  <a:lnTo>
                    <a:pt x="770" y="98"/>
                  </a:lnTo>
                  <a:lnTo>
                    <a:pt x="766" y="96"/>
                  </a:lnTo>
                  <a:lnTo>
                    <a:pt x="764" y="94"/>
                  </a:lnTo>
                  <a:lnTo>
                    <a:pt x="762" y="94"/>
                  </a:lnTo>
                  <a:lnTo>
                    <a:pt x="760" y="96"/>
                  </a:lnTo>
                  <a:lnTo>
                    <a:pt x="758" y="72"/>
                  </a:lnTo>
                  <a:lnTo>
                    <a:pt x="754" y="74"/>
                  </a:lnTo>
                  <a:lnTo>
                    <a:pt x="750" y="74"/>
                  </a:lnTo>
                  <a:lnTo>
                    <a:pt x="744" y="74"/>
                  </a:lnTo>
                  <a:lnTo>
                    <a:pt x="740" y="72"/>
                  </a:lnTo>
                  <a:lnTo>
                    <a:pt x="736" y="70"/>
                  </a:lnTo>
                  <a:lnTo>
                    <a:pt x="732" y="70"/>
                  </a:lnTo>
                  <a:lnTo>
                    <a:pt x="730" y="70"/>
                  </a:lnTo>
                  <a:lnTo>
                    <a:pt x="734" y="100"/>
                  </a:lnTo>
                  <a:lnTo>
                    <a:pt x="734" y="100"/>
                  </a:lnTo>
                  <a:lnTo>
                    <a:pt x="732" y="102"/>
                  </a:lnTo>
                  <a:lnTo>
                    <a:pt x="728" y="106"/>
                  </a:lnTo>
                  <a:lnTo>
                    <a:pt x="726" y="112"/>
                  </a:lnTo>
                  <a:lnTo>
                    <a:pt x="722" y="120"/>
                  </a:lnTo>
                  <a:lnTo>
                    <a:pt x="718" y="132"/>
                  </a:lnTo>
                  <a:lnTo>
                    <a:pt x="718" y="132"/>
                  </a:lnTo>
                  <a:lnTo>
                    <a:pt x="718" y="134"/>
                  </a:lnTo>
                  <a:lnTo>
                    <a:pt x="716" y="136"/>
                  </a:lnTo>
                  <a:lnTo>
                    <a:pt x="714" y="138"/>
                  </a:lnTo>
                  <a:lnTo>
                    <a:pt x="714" y="138"/>
                  </a:lnTo>
                  <a:lnTo>
                    <a:pt x="710" y="140"/>
                  </a:lnTo>
                  <a:lnTo>
                    <a:pt x="708" y="138"/>
                  </a:lnTo>
                  <a:lnTo>
                    <a:pt x="704" y="136"/>
                  </a:lnTo>
                  <a:lnTo>
                    <a:pt x="700" y="132"/>
                  </a:lnTo>
                  <a:lnTo>
                    <a:pt x="696" y="98"/>
                  </a:lnTo>
                  <a:lnTo>
                    <a:pt x="696" y="98"/>
                  </a:lnTo>
                  <a:lnTo>
                    <a:pt x="694" y="96"/>
                  </a:lnTo>
                  <a:lnTo>
                    <a:pt x="694" y="94"/>
                  </a:lnTo>
                  <a:lnTo>
                    <a:pt x="694" y="94"/>
                  </a:lnTo>
                  <a:lnTo>
                    <a:pt x="692" y="92"/>
                  </a:lnTo>
                  <a:lnTo>
                    <a:pt x="692" y="94"/>
                  </a:lnTo>
                  <a:lnTo>
                    <a:pt x="690" y="96"/>
                  </a:lnTo>
                  <a:lnTo>
                    <a:pt x="688" y="102"/>
                  </a:lnTo>
                  <a:lnTo>
                    <a:pt x="688" y="102"/>
                  </a:lnTo>
                  <a:lnTo>
                    <a:pt x="686" y="104"/>
                  </a:lnTo>
                  <a:lnTo>
                    <a:pt x="686" y="106"/>
                  </a:lnTo>
                  <a:lnTo>
                    <a:pt x="682" y="110"/>
                  </a:lnTo>
                  <a:lnTo>
                    <a:pt x="680" y="112"/>
                  </a:lnTo>
                  <a:lnTo>
                    <a:pt x="678" y="114"/>
                  </a:lnTo>
                  <a:lnTo>
                    <a:pt x="676" y="116"/>
                  </a:lnTo>
                  <a:lnTo>
                    <a:pt x="674" y="116"/>
                  </a:lnTo>
                  <a:lnTo>
                    <a:pt x="672" y="114"/>
                  </a:lnTo>
                  <a:lnTo>
                    <a:pt x="670" y="110"/>
                  </a:lnTo>
                  <a:lnTo>
                    <a:pt x="670" y="106"/>
                  </a:lnTo>
                  <a:lnTo>
                    <a:pt x="670" y="100"/>
                  </a:lnTo>
                  <a:lnTo>
                    <a:pt x="670" y="98"/>
                  </a:lnTo>
                  <a:lnTo>
                    <a:pt x="668" y="96"/>
                  </a:lnTo>
                  <a:lnTo>
                    <a:pt x="666" y="96"/>
                  </a:lnTo>
                  <a:lnTo>
                    <a:pt x="664" y="98"/>
                  </a:lnTo>
                  <a:lnTo>
                    <a:pt x="662" y="98"/>
                  </a:lnTo>
                  <a:lnTo>
                    <a:pt x="660" y="100"/>
                  </a:lnTo>
                  <a:lnTo>
                    <a:pt x="658" y="100"/>
                  </a:lnTo>
                  <a:lnTo>
                    <a:pt x="654" y="100"/>
                  </a:lnTo>
                  <a:lnTo>
                    <a:pt x="652" y="98"/>
                  </a:lnTo>
                  <a:lnTo>
                    <a:pt x="648" y="96"/>
                  </a:lnTo>
                  <a:lnTo>
                    <a:pt x="646" y="94"/>
                  </a:lnTo>
                  <a:lnTo>
                    <a:pt x="644" y="92"/>
                  </a:lnTo>
                  <a:lnTo>
                    <a:pt x="644" y="90"/>
                  </a:lnTo>
                  <a:lnTo>
                    <a:pt x="646" y="88"/>
                  </a:lnTo>
                  <a:lnTo>
                    <a:pt x="648" y="82"/>
                  </a:lnTo>
                  <a:lnTo>
                    <a:pt x="650" y="76"/>
                  </a:lnTo>
                  <a:lnTo>
                    <a:pt x="650" y="70"/>
                  </a:lnTo>
                  <a:lnTo>
                    <a:pt x="650" y="64"/>
                  </a:lnTo>
                  <a:lnTo>
                    <a:pt x="650" y="60"/>
                  </a:lnTo>
                  <a:lnTo>
                    <a:pt x="650" y="58"/>
                  </a:lnTo>
                  <a:lnTo>
                    <a:pt x="648" y="56"/>
                  </a:lnTo>
                  <a:lnTo>
                    <a:pt x="646" y="52"/>
                  </a:lnTo>
                  <a:lnTo>
                    <a:pt x="644" y="48"/>
                  </a:lnTo>
                  <a:lnTo>
                    <a:pt x="644" y="44"/>
                  </a:lnTo>
                  <a:lnTo>
                    <a:pt x="644" y="42"/>
                  </a:lnTo>
                  <a:lnTo>
                    <a:pt x="644" y="42"/>
                  </a:lnTo>
                  <a:lnTo>
                    <a:pt x="642" y="34"/>
                  </a:lnTo>
                  <a:lnTo>
                    <a:pt x="638" y="26"/>
                  </a:lnTo>
                  <a:lnTo>
                    <a:pt x="632" y="16"/>
                  </a:lnTo>
                  <a:lnTo>
                    <a:pt x="626" y="10"/>
                  </a:lnTo>
                  <a:lnTo>
                    <a:pt x="624" y="8"/>
                  </a:lnTo>
                  <a:lnTo>
                    <a:pt x="622" y="2"/>
                  </a:lnTo>
                  <a:lnTo>
                    <a:pt x="620" y="0"/>
                  </a:lnTo>
                  <a:lnTo>
                    <a:pt x="618" y="0"/>
                  </a:lnTo>
                  <a:lnTo>
                    <a:pt x="616" y="0"/>
                  </a:lnTo>
                  <a:lnTo>
                    <a:pt x="614" y="0"/>
                  </a:lnTo>
                  <a:lnTo>
                    <a:pt x="612" y="2"/>
                  </a:lnTo>
                  <a:lnTo>
                    <a:pt x="610" y="4"/>
                  </a:lnTo>
                  <a:lnTo>
                    <a:pt x="610" y="4"/>
                  </a:lnTo>
                  <a:lnTo>
                    <a:pt x="608" y="4"/>
                  </a:lnTo>
                  <a:lnTo>
                    <a:pt x="604" y="6"/>
                  </a:lnTo>
                  <a:lnTo>
                    <a:pt x="604" y="10"/>
                  </a:lnTo>
                  <a:lnTo>
                    <a:pt x="602" y="14"/>
                  </a:lnTo>
                  <a:lnTo>
                    <a:pt x="602" y="20"/>
                  </a:lnTo>
                  <a:lnTo>
                    <a:pt x="600" y="22"/>
                  </a:lnTo>
                  <a:lnTo>
                    <a:pt x="600" y="24"/>
                  </a:lnTo>
                  <a:lnTo>
                    <a:pt x="594" y="28"/>
                  </a:lnTo>
                  <a:lnTo>
                    <a:pt x="590" y="34"/>
                  </a:lnTo>
                  <a:lnTo>
                    <a:pt x="588" y="40"/>
                  </a:lnTo>
                  <a:lnTo>
                    <a:pt x="588" y="44"/>
                  </a:lnTo>
                  <a:lnTo>
                    <a:pt x="588" y="48"/>
                  </a:lnTo>
                  <a:lnTo>
                    <a:pt x="588" y="50"/>
                  </a:lnTo>
                  <a:lnTo>
                    <a:pt x="588" y="52"/>
                  </a:lnTo>
                  <a:lnTo>
                    <a:pt x="590" y="68"/>
                  </a:lnTo>
                  <a:lnTo>
                    <a:pt x="598" y="78"/>
                  </a:lnTo>
                  <a:lnTo>
                    <a:pt x="606" y="84"/>
                  </a:lnTo>
                  <a:lnTo>
                    <a:pt x="612" y="86"/>
                  </a:lnTo>
                  <a:lnTo>
                    <a:pt x="616" y="88"/>
                  </a:lnTo>
                  <a:lnTo>
                    <a:pt x="610" y="92"/>
                  </a:lnTo>
                  <a:lnTo>
                    <a:pt x="608" y="98"/>
                  </a:lnTo>
                  <a:lnTo>
                    <a:pt x="608" y="102"/>
                  </a:lnTo>
                  <a:lnTo>
                    <a:pt x="610" y="106"/>
                  </a:lnTo>
                  <a:lnTo>
                    <a:pt x="612" y="108"/>
                  </a:lnTo>
                  <a:lnTo>
                    <a:pt x="616" y="112"/>
                  </a:lnTo>
                  <a:lnTo>
                    <a:pt x="618" y="114"/>
                  </a:lnTo>
                  <a:lnTo>
                    <a:pt x="622" y="114"/>
                  </a:lnTo>
                  <a:lnTo>
                    <a:pt x="624" y="116"/>
                  </a:lnTo>
                  <a:lnTo>
                    <a:pt x="624" y="116"/>
                  </a:lnTo>
                  <a:lnTo>
                    <a:pt x="628" y="118"/>
                  </a:lnTo>
                  <a:lnTo>
                    <a:pt x="630" y="120"/>
                  </a:lnTo>
                  <a:lnTo>
                    <a:pt x="630" y="122"/>
                  </a:lnTo>
                  <a:lnTo>
                    <a:pt x="630" y="124"/>
                  </a:lnTo>
                  <a:lnTo>
                    <a:pt x="630" y="128"/>
                  </a:lnTo>
                  <a:lnTo>
                    <a:pt x="628" y="130"/>
                  </a:lnTo>
                  <a:lnTo>
                    <a:pt x="628" y="130"/>
                  </a:lnTo>
                  <a:lnTo>
                    <a:pt x="624" y="134"/>
                  </a:lnTo>
                  <a:lnTo>
                    <a:pt x="614" y="140"/>
                  </a:lnTo>
                  <a:lnTo>
                    <a:pt x="606" y="146"/>
                  </a:lnTo>
                  <a:lnTo>
                    <a:pt x="598" y="150"/>
                  </a:lnTo>
                  <a:lnTo>
                    <a:pt x="594" y="152"/>
                  </a:lnTo>
                  <a:lnTo>
                    <a:pt x="588" y="150"/>
                  </a:lnTo>
                  <a:lnTo>
                    <a:pt x="584" y="150"/>
                  </a:lnTo>
                  <a:lnTo>
                    <a:pt x="582" y="150"/>
                  </a:lnTo>
                  <a:lnTo>
                    <a:pt x="582" y="148"/>
                  </a:lnTo>
                  <a:lnTo>
                    <a:pt x="582" y="148"/>
                  </a:lnTo>
                  <a:lnTo>
                    <a:pt x="582" y="148"/>
                  </a:lnTo>
                  <a:lnTo>
                    <a:pt x="584" y="124"/>
                  </a:lnTo>
                  <a:lnTo>
                    <a:pt x="568" y="124"/>
                  </a:lnTo>
                  <a:lnTo>
                    <a:pt x="562" y="124"/>
                  </a:lnTo>
                  <a:lnTo>
                    <a:pt x="558" y="124"/>
                  </a:lnTo>
                  <a:lnTo>
                    <a:pt x="556" y="124"/>
                  </a:lnTo>
                  <a:lnTo>
                    <a:pt x="554" y="126"/>
                  </a:lnTo>
                  <a:lnTo>
                    <a:pt x="554" y="126"/>
                  </a:lnTo>
                  <a:lnTo>
                    <a:pt x="552" y="128"/>
                  </a:lnTo>
                  <a:lnTo>
                    <a:pt x="552" y="128"/>
                  </a:lnTo>
                  <a:lnTo>
                    <a:pt x="554" y="138"/>
                  </a:lnTo>
                  <a:lnTo>
                    <a:pt x="554" y="144"/>
                  </a:lnTo>
                  <a:lnTo>
                    <a:pt x="552" y="148"/>
                  </a:lnTo>
                  <a:lnTo>
                    <a:pt x="552" y="152"/>
                  </a:lnTo>
                  <a:lnTo>
                    <a:pt x="550" y="152"/>
                  </a:lnTo>
                  <a:lnTo>
                    <a:pt x="548" y="152"/>
                  </a:lnTo>
                  <a:lnTo>
                    <a:pt x="546" y="152"/>
                  </a:lnTo>
                  <a:lnTo>
                    <a:pt x="544" y="152"/>
                  </a:lnTo>
                  <a:lnTo>
                    <a:pt x="544" y="150"/>
                  </a:lnTo>
                  <a:lnTo>
                    <a:pt x="542" y="150"/>
                  </a:lnTo>
                  <a:lnTo>
                    <a:pt x="542" y="150"/>
                  </a:lnTo>
                  <a:lnTo>
                    <a:pt x="536" y="146"/>
                  </a:lnTo>
                  <a:lnTo>
                    <a:pt x="532" y="144"/>
                  </a:lnTo>
                  <a:lnTo>
                    <a:pt x="528" y="144"/>
                  </a:lnTo>
                  <a:lnTo>
                    <a:pt x="526" y="144"/>
                  </a:lnTo>
                  <a:lnTo>
                    <a:pt x="524" y="146"/>
                  </a:lnTo>
                  <a:lnTo>
                    <a:pt x="522" y="148"/>
                  </a:lnTo>
                  <a:lnTo>
                    <a:pt x="522" y="148"/>
                  </a:lnTo>
                  <a:lnTo>
                    <a:pt x="516" y="152"/>
                  </a:lnTo>
                  <a:lnTo>
                    <a:pt x="512" y="154"/>
                  </a:lnTo>
                  <a:lnTo>
                    <a:pt x="508" y="154"/>
                  </a:lnTo>
                  <a:lnTo>
                    <a:pt x="506" y="154"/>
                  </a:lnTo>
                  <a:lnTo>
                    <a:pt x="504" y="152"/>
                  </a:lnTo>
                  <a:lnTo>
                    <a:pt x="502" y="150"/>
                  </a:lnTo>
                  <a:lnTo>
                    <a:pt x="500" y="148"/>
                  </a:lnTo>
                  <a:lnTo>
                    <a:pt x="500" y="146"/>
                  </a:lnTo>
                  <a:lnTo>
                    <a:pt x="500" y="146"/>
                  </a:lnTo>
                  <a:lnTo>
                    <a:pt x="498" y="140"/>
                  </a:lnTo>
                  <a:lnTo>
                    <a:pt x="494" y="136"/>
                  </a:lnTo>
                  <a:lnTo>
                    <a:pt x="492" y="134"/>
                  </a:lnTo>
                  <a:lnTo>
                    <a:pt x="488" y="134"/>
                  </a:lnTo>
                  <a:lnTo>
                    <a:pt x="486" y="134"/>
                  </a:lnTo>
                  <a:lnTo>
                    <a:pt x="484" y="134"/>
                  </a:lnTo>
                  <a:lnTo>
                    <a:pt x="482" y="136"/>
                  </a:lnTo>
                  <a:lnTo>
                    <a:pt x="482" y="136"/>
                  </a:lnTo>
                  <a:lnTo>
                    <a:pt x="474" y="132"/>
                  </a:lnTo>
                  <a:lnTo>
                    <a:pt x="468" y="130"/>
                  </a:lnTo>
                  <a:lnTo>
                    <a:pt x="466" y="126"/>
                  </a:lnTo>
                  <a:lnTo>
                    <a:pt x="464" y="124"/>
                  </a:lnTo>
                  <a:lnTo>
                    <a:pt x="464" y="122"/>
                  </a:lnTo>
                  <a:lnTo>
                    <a:pt x="464" y="120"/>
                  </a:lnTo>
                  <a:lnTo>
                    <a:pt x="464" y="120"/>
                  </a:lnTo>
                  <a:lnTo>
                    <a:pt x="462" y="114"/>
                  </a:lnTo>
                  <a:lnTo>
                    <a:pt x="460" y="110"/>
                  </a:lnTo>
                  <a:lnTo>
                    <a:pt x="458" y="108"/>
                  </a:lnTo>
                  <a:lnTo>
                    <a:pt x="456" y="108"/>
                  </a:lnTo>
                  <a:lnTo>
                    <a:pt x="452" y="108"/>
                  </a:lnTo>
                  <a:lnTo>
                    <a:pt x="450" y="110"/>
                  </a:lnTo>
                  <a:lnTo>
                    <a:pt x="448" y="110"/>
                  </a:lnTo>
                  <a:lnTo>
                    <a:pt x="448" y="110"/>
                  </a:lnTo>
                  <a:lnTo>
                    <a:pt x="440" y="110"/>
                  </a:lnTo>
                  <a:lnTo>
                    <a:pt x="434" y="112"/>
                  </a:lnTo>
                  <a:lnTo>
                    <a:pt x="430" y="114"/>
                  </a:lnTo>
                  <a:lnTo>
                    <a:pt x="426" y="116"/>
                  </a:lnTo>
                  <a:lnTo>
                    <a:pt x="424" y="120"/>
                  </a:lnTo>
                  <a:lnTo>
                    <a:pt x="424" y="124"/>
                  </a:lnTo>
                  <a:lnTo>
                    <a:pt x="424" y="128"/>
                  </a:lnTo>
                  <a:lnTo>
                    <a:pt x="424" y="130"/>
                  </a:lnTo>
                  <a:lnTo>
                    <a:pt x="424" y="134"/>
                  </a:lnTo>
                  <a:lnTo>
                    <a:pt x="424" y="134"/>
                  </a:lnTo>
                  <a:lnTo>
                    <a:pt x="424" y="136"/>
                  </a:lnTo>
                  <a:lnTo>
                    <a:pt x="428" y="138"/>
                  </a:lnTo>
                  <a:lnTo>
                    <a:pt x="430" y="142"/>
                  </a:lnTo>
                  <a:lnTo>
                    <a:pt x="430" y="144"/>
                  </a:lnTo>
                  <a:lnTo>
                    <a:pt x="428" y="148"/>
                  </a:lnTo>
                  <a:lnTo>
                    <a:pt x="426" y="150"/>
                  </a:lnTo>
                  <a:lnTo>
                    <a:pt x="426" y="152"/>
                  </a:lnTo>
                  <a:lnTo>
                    <a:pt x="424" y="152"/>
                  </a:lnTo>
                  <a:lnTo>
                    <a:pt x="424" y="178"/>
                  </a:lnTo>
                  <a:lnTo>
                    <a:pt x="422" y="182"/>
                  </a:lnTo>
                  <a:lnTo>
                    <a:pt x="422" y="186"/>
                  </a:lnTo>
                  <a:lnTo>
                    <a:pt x="420" y="186"/>
                  </a:lnTo>
                  <a:lnTo>
                    <a:pt x="420" y="186"/>
                  </a:lnTo>
                  <a:lnTo>
                    <a:pt x="420" y="186"/>
                  </a:lnTo>
                  <a:lnTo>
                    <a:pt x="420" y="186"/>
                  </a:lnTo>
                  <a:lnTo>
                    <a:pt x="420" y="186"/>
                  </a:lnTo>
                  <a:lnTo>
                    <a:pt x="414" y="172"/>
                  </a:lnTo>
                  <a:lnTo>
                    <a:pt x="406" y="158"/>
                  </a:lnTo>
                  <a:lnTo>
                    <a:pt x="400" y="144"/>
                  </a:lnTo>
                  <a:lnTo>
                    <a:pt x="394" y="138"/>
                  </a:lnTo>
                  <a:lnTo>
                    <a:pt x="392" y="136"/>
                  </a:lnTo>
                  <a:lnTo>
                    <a:pt x="390" y="138"/>
                  </a:lnTo>
                  <a:lnTo>
                    <a:pt x="388" y="140"/>
                  </a:lnTo>
                  <a:lnTo>
                    <a:pt x="386" y="144"/>
                  </a:lnTo>
                  <a:lnTo>
                    <a:pt x="386" y="148"/>
                  </a:lnTo>
                  <a:lnTo>
                    <a:pt x="384" y="150"/>
                  </a:lnTo>
                  <a:lnTo>
                    <a:pt x="384" y="152"/>
                  </a:lnTo>
                  <a:lnTo>
                    <a:pt x="380" y="148"/>
                  </a:lnTo>
                  <a:lnTo>
                    <a:pt x="376" y="148"/>
                  </a:lnTo>
                  <a:lnTo>
                    <a:pt x="370" y="148"/>
                  </a:lnTo>
                  <a:lnTo>
                    <a:pt x="366" y="148"/>
                  </a:lnTo>
                  <a:lnTo>
                    <a:pt x="362" y="148"/>
                  </a:lnTo>
                  <a:lnTo>
                    <a:pt x="358" y="150"/>
                  </a:lnTo>
                  <a:lnTo>
                    <a:pt x="358" y="150"/>
                  </a:lnTo>
                  <a:lnTo>
                    <a:pt x="348" y="150"/>
                  </a:lnTo>
                  <a:lnTo>
                    <a:pt x="342" y="148"/>
                  </a:lnTo>
                  <a:lnTo>
                    <a:pt x="340" y="148"/>
                  </a:lnTo>
                  <a:lnTo>
                    <a:pt x="338" y="146"/>
                  </a:lnTo>
                  <a:lnTo>
                    <a:pt x="336" y="144"/>
                  </a:lnTo>
                  <a:lnTo>
                    <a:pt x="336" y="142"/>
                  </a:lnTo>
                  <a:lnTo>
                    <a:pt x="338" y="140"/>
                  </a:lnTo>
                  <a:lnTo>
                    <a:pt x="340" y="140"/>
                  </a:lnTo>
                  <a:lnTo>
                    <a:pt x="342" y="138"/>
                  </a:lnTo>
                  <a:lnTo>
                    <a:pt x="342" y="138"/>
                  </a:lnTo>
                  <a:lnTo>
                    <a:pt x="342" y="138"/>
                  </a:lnTo>
                  <a:lnTo>
                    <a:pt x="346" y="130"/>
                  </a:lnTo>
                  <a:lnTo>
                    <a:pt x="350" y="124"/>
                  </a:lnTo>
                  <a:lnTo>
                    <a:pt x="350" y="120"/>
                  </a:lnTo>
                  <a:lnTo>
                    <a:pt x="350" y="116"/>
                  </a:lnTo>
                  <a:lnTo>
                    <a:pt x="348" y="112"/>
                  </a:lnTo>
                  <a:lnTo>
                    <a:pt x="346" y="110"/>
                  </a:lnTo>
                  <a:lnTo>
                    <a:pt x="344" y="108"/>
                  </a:lnTo>
                  <a:lnTo>
                    <a:pt x="342" y="108"/>
                  </a:lnTo>
                  <a:lnTo>
                    <a:pt x="340" y="106"/>
                  </a:lnTo>
                  <a:lnTo>
                    <a:pt x="340" y="106"/>
                  </a:lnTo>
                  <a:lnTo>
                    <a:pt x="334" y="102"/>
                  </a:lnTo>
                  <a:lnTo>
                    <a:pt x="332" y="100"/>
                  </a:lnTo>
                  <a:lnTo>
                    <a:pt x="330" y="98"/>
                  </a:lnTo>
                  <a:lnTo>
                    <a:pt x="328" y="98"/>
                  </a:lnTo>
                  <a:lnTo>
                    <a:pt x="328" y="100"/>
                  </a:lnTo>
                  <a:lnTo>
                    <a:pt x="326" y="100"/>
                  </a:lnTo>
                  <a:lnTo>
                    <a:pt x="326" y="102"/>
                  </a:lnTo>
                  <a:lnTo>
                    <a:pt x="326" y="104"/>
                  </a:lnTo>
                  <a:lnTo>
                    <a:pt x="328" y="104"/>
                  </a:lnTo>
                  <a:lnTo>
                    <a:pt x="328" y="106"/>
                  </a:lnTo>
                  <a:lnTo>
                    <a:pt x="328" y="110"/>
                  </a:lnTo>
                  <a:lnTo>
                    <a:pt x="326" y="112"/>
                  </a:lnTo>
                  <a:lnTo>
                    <a:pt x="326" y="114"/>
                  </a:lnTo>
                  <a:lnTo>
                    <a:pt x="324" y="114"/>
                  </a:lnTo>
                  <a:lnTo>
                    <a:pt x="322" y="112"/>
                  </a:lnTo>
                  <a:lnTo>
                    <a:pt x="320" y="112"/>
                  </a:lnTo>
                  <a:lnTo>
                    <a:pt x="318" y="110"/>
                  </a:lnTo>
                  <a:lnTo>
                    <a:pt x="316" y="108"/>
                  </a:lnTo>
                  <a:lnTo>
                    <a:pt x="316" y="108"/>
                  </a:lnTo>
                  <a:lnTo>
                    <a:pt x="298" y="94"/>
                  </a:lnTo>
                  <a:lnTo>
                    <a:pt x="282" y="84"/>
                  </a:lnTo>
                  <a:lnTo>
                    <a:pt x="268" y="78"/>
                  </a:lnTo>
                  <a:lnTo>
                    <a:pt x="262" y="76"/>
                  </a:lnTo>
                  <a:lnTo>
                    <a:pt x="252" y="74"/>
                  </a:lnTo>
                  <a:lnTo>
                    <a:pt x="244" y="72"/>
                  </a:lnTo>
                  <a:lnTo>
                    <a:pt x="240" y="70"/>
                  </a:lnTo>
                  <a:lnTo>
                    <a:pt x="236" y="68"/>
                  </a:lnTo>
                  <a:lnTo>
                    <a:pt x="234" y="66"/>
                  </a:lnTo>
                  <a:lnTo>
                    <a:pt x="232" y="66"/>
                  </a:lnTo>
                  <a:lnTo>
                    <a:pt x="232" y="66"/>
                  </a:lnTo>
                  <a:lnTo>
                    <a:pt x="228" y="62"/>
                  </a:lnTo>
                  <a:lnTo>
                    <a:pt x="224" y="62"/>
                  </a:lnTo>
                  <a:lnTo>
                    <a:pt x="222" y="62"/>
                  </a:lnTo>
                  <a:lnTo>
                    <a:pt x="222" y="64"/>
                  </a:lnTo>
                  <a:lnTo>
                    <a:pt x="220" y="66"/>
                  </a:lnTo>
                  <a:lnTo>
                    <a:pt x="220" y="68"/>
                  </a:lnTo>
                  <a:lnTo>
                    <a:pt x="220" y="72"/>
                  </a:lnTo>
                  <a:lnTo>
                    <a:pt x="222" y="74"/>
                  </a:lnTo>
                  <a:lnTo>
                    <a:pt x="222" y="76"/>
                  </a:lnTo>
                  <a:lnTo>
                    <a:pt x="222" y="76"/>
                  </a:lnTo>
                  <a:lnTo>
                    <a:pt x="220" y="80"/>
                  </a:lnTo>
                  <a:lnTo>
                    <a:pt x="218" y="82"/>
                  </a:lnTo>
                  <a:lnTo>
                    <a:pt x="216" y="84"/>
                  </a:lnTo>
                  <a:lnTo>
                    <a:pt x="214" y="82"/>
                  </a:lnTo>
                  <a:lnTo>
                    <a:pt x="212" y="82"/>
                  </a:lnTo>
                  <a:lnTo>
                    <a:pt x="212" y="80"/>
                  </a:lnTo>
                  <a:lnTo>
                    <a:pt x="212" y="80"/>
                  </a:lnTo>
                  <a:lnTo>
                    <a:pt x="208" y="72"/>
                  </a:lnTo>
                  <a:lnTo>
                    <a:pt x="200" y="60"/>
                  </a:lnTo>
                  <a:lnTo>
                    <a:pt x="194" y="52"/>
                  </a:lnTo>
                  <a:lnTo>
                    <a:pt x="190" y="48"/>
                  </a:lnTo>
                  <a:lnTo>
                    <a:pt x="186" y="44"/>
                  </a:lnTo>
                  <a:lnTo>
                    <a:pt x="182" y="44"/>
                  </a:lnTo>
                  <a:lnTo>
                    <a:pt x="180" y="44"/>
                  </a:lnTo>
                  <a:lnTo>
                    <a:pt x="180" y="44"/>
                  </a:lnTo>
                  <a:lnTo>
                    <a:pt x="178" y="46"/>
                  </a:lnTo>
                  <a:lnTo>
                    <a:pt x="180" y="48"/>
                  </a:lnTo>
                  <a:lnTo>
                    <a:pt x="180" y="50"/>
                  </a:lnTo>
                  <a:lnTo>
                    <a:pt x="180" y="52"/>
                  </a:lnTo>
                  <a:lnTo>
                    <a:pt x="182" y="54"/>
                  </a:lnTo>
                  <a:lnTo>
                    <a:pt x="182" y="56"/>
                  </a:lnTo>
                  <a:lnTo>
                    <a:pt x="182" y="56"/>
                  </a:lnTo>
                  <a:lnTo>
                    <a:pt x="180" y="62"/>
                  </a:lnTo>
                  <a:lnTo>
                    <a:pt x="178" y="66"/>
                  </a:lnTo>
                  <a:lnTo>
                    <a:pt x="176" y="68"/>
                  </a:lnTo>
                  <a:lnTo>
                    <a:pt x="174" y="68"/>
                  </a:lnTo>
                  <a:lnTo>
                    <a:pt x="170" y="66"/>
                  </a:lnTo>
                  <a:lnTo>
                    <a:pt x="168" y="64"/>
                  </a:lnTo>
                  <a:lnTo>
                    <a:pt x="166" y="62"/>
                  </a:lnTo>
                  <a:lnTo>
                    <a:pt x="166" y="62"/>
                  </a:lnTo>
                  <a:lnTo>
                    <a:pt x="166" y="60"/>
                  </a:lnTo>
                  <a:lnTo>
                    <a:pt x="162" y="58"/>
                  </a:lnTo>
                  <a:lnTo>
                    <a:pt x="158" y="58"/>
                  </a:lnTo>
                  <a:lnTo>
                    <a:pt x="156" y="58"/>
                  </a:lnTo>
                  <a:lnTo>
                    <a:pt x="152" y="60"/>
                  </a:lnTo>
                  <a:lnTo>
                    <a:pt x="150" y="62"/>
                  </a:lnTo>
                  <a:lnTo>
                    <a:pt x="150" y="64"/>
                  </a:lnTo>
                  <a:lnTo>
                    <a:pt x="150" y="64"/>
                  </a:lnTo>
                  <a:lnTo>
                    <a:pt x="148" y="66"/>
                  </a:lnTo>
                  <a:lnTo>
                    <a:pt x="144" y="68"/>
                  </a:lnTo>
                  <a:lnTo>
                    <a:pt x="142" y="72"/>
                  </a:lnTo>
                  <a:lnTo>
                    <a:pt x="138" y="74"/>
                  </a:lnTo>
                  <a:lnTo>
                    <a:pt x="136" y="76"/>
                  </a:lnTo>
                  <a:lnTo>
                    <a:pt x="134" y="76"/>
                  </a:lnTo>
                  <a:lnTo>
                    <a:pt x="124" y="78"/>
                  </a:lnTo>
                  <a:lnTo>
                    <a:pt x="112" y="84"/>
                  </a:lnTo>
                  <a:lnTo>
                    <a:pt x="102" y="92"/>
                  </a:lnTo>
                  <a:lnTo>
                    <a:pt x="96" y="98"/>
                  </a:lnTo>
                  <a:lnTo>
                    <a:pt x="92" y="100"/>
                  </a:lnTo>
                  <a:lnTo>
                    <a:pt x="86" y="104"/>
                  </a:lnTo>
                  <a:lnTo>
                    <a:pt x="80" y="108"/>
                  </a:lnTo>
                  <a:lnTo>
                    <a:pt x="76" y="108"/>
                  </a:lnTo>
                  <a:lnTo>
                    <a:pt x="72" y="108"/>
                  </a:lnTo>
                  <a:lnTo>
                    <a:pt x="68" y="108"/>
                  </a:lnTo>
                  <a:lnTo>
                    <a:pt x="66" y="106"/>
                  </a:lnTo>
                  <a:lnTo>
                    <a:pt x="60" y="100"/>
                  </a:lnTo>
                  <a:lnTo>
                    <a:pt x="52" y="94"/>
                  </a:lnTo>
                  <a:lnTo>
                    <a:pt x="42" y="88"/>
                  </a:lnTo>
                  <a:lnTo>
                    <a:pt x="34" y="84"/>
                  </a:lnTo>
                  <a:lnTo>
                    <a:pt x="32" y="82"/>
                  </a:lnTo>
                  <a:lnTo>
                    <a:pt x="22" y="80"/>
                  </a:lnTo>
                  <a:lnTo>
                    <a:pt x="12" y="76"/>
                  </a:lnTo>
                  <a:lnTo>
                    <a:pt x="2" y="72"/>
                  </a:lnTo>
                  <a:lnTo>
                    <a:pt x="0" y="72"/>
                  </a:lnTo>
                  <a:lnTo>
                    <a:pt x="0" y="364"/>
                  </a:lnTo>
                  <a:lnTo>
                    <a:pt x="12" y="364"/>
                  </a:lnTo>
                  <a:lnTo>
                    <a:pt x="20" y="370"/>
                  </a:lnTo>
                  <a:lnTo>
                    <a:pt x="30" y="376"/>
                  </a:lnTo>
                  <a:lnTo>
                    <a:pt x="40" y="384"/>
                  </a:lnTo>
                  <a:lnTo>
                    <a:pt x="50" y="392"/>
                  </a:lnTo>
                  <a:lnTo>
                    <a:pt x="58" y="398"/>
                  </a:lnTo>
                  <a:lnTo>
                    <a:pt x="60" y="400"/>
                  </a:lnTo>
                  <a:lnTo>
                    <a:pt x="64" y="400"/>
                  </a:lnTo>
                  <a:lnTo>
                    <a:pt x="70" y="396"/>
                  </a:lnTo>
                  <a:lnTo>
                    <a:pt x="74" y="394"/>
                  </a:lnTo>
                  <a:lnTo>
                    <a:pt x="78" y="390"/>
                  </a:lnTo>
                  <a:lnTo>
                    <a:pt x="80" y="388"/>
                  </a:lnTo>
                  <a:lnTo>
                    <a:pt x="82" y="388"/>
                  </a:lnTo>
                  <a:lnTo>
                    <a:pt x="88" y="392"/>
                  </a:lnTo>
                  <a:lnTo>
                    <a:pt x="96" y="402"/>
                  </a:lnTo>
                  <a:lnTo>
                    <a:pt x="106" y="414"/>
                  </a:lnTo>
                  <a:lnTo>
                    <a:pt x="116" y="428"/>
                  </a:lnTo>
                  <a:lnTo>
                    <a:pt x="124" y="440"/>
                  </a:lnTo>
                  <a:lnTo>
                    <a:pt x="130" y="448"/>
                  </a:lnTo>
                  <a:lnTo>
                    <a:pt x="132" y="452"/>
                  </a:lnTo>
                  <a:lnTo>
                    <a:pt x="136" y="460"/>
                  </a:lnTo>
                  <a:lnTo>
                    <a:pt x="140" y="466"/>
                  </a:lnTo>
                  <a:lnTo>
                    <a:pt x="146" y="472"/>
                  </a:lnTo>
                  <a:lnTo>
                    <a:pt x="150" y="476"/>
                  </a:lnTo>
                  <a:lnTo>
                    <a:pt x="152" y="478"/>
                  </a:lnTo>
                  <a:lnTo>
                    <a:pt x="154" y="478"/>
                  </a:lnTo>
                  <a:lnTo>
                    <a:pt x="154" y="486"/>
                  </a:lnTo>
                  <a:lnTo>
                    <a:pt x="152" y="496"/>
                  </a:lnTo>
                  <a:lnTo>
                    <a:pt x="150" y="508"/>
                  </a:lnTo>
                  <a:lnTo>
                    <a:pt x="148" y="516"/>
                  </a:lnTo>
                  <a:lnTo>
                    <a:pt x="146" y="520"/>
                  </a:lnTo>
                  <a:lnTo>
                    <a:pt x="146" y="526"/>
                  </a:lnTo>
                  <a:lnTo>
                    <a:pt x="146" y="532"/>
                  </a:lnTo>
                  <a:lnTo>
                    <a:pt x="148" y="536"/>
                  </a:lnTo>
                  <a:lnTo>
                    <a:pt x="150" y="538"/>
                  </a:lnTo>
                  <a:lnTo>
                    <a:pt x="150" y="540"/>
                  </a:lnTo>
                  <a:lnTo>
                    <a:pt x="156" y="542"/>
                  </a:lnTo>
                  <a:lnTo>
                    <a:pt x="160" y="548"/>
                  </a:lnTo>
                  <a:lnTo>
                    <a:pt x="164" y="552"/>
                  </a:lnTo>
                  <a:lnTo>
                    <a:pt x="166" y="558"/>
                  </a:lnTo>
                  <a:lnTo>
                    <a:pt x="168" y="562"/>
                  </a:lnTo>
                  <a:lnTo>
                    <a:pt x="170" y="568"/>
                  </a:lnTo>
                  <a:lnTo>
                    <a:pt x="172" y="570"/>
                  </a:lnTo>
                  <a:lnTo>
                    <a:pt x="172" y="572"/>
                  </a:lnTo>
                  <a:lnTo>
                    <a:pt x="188" y="584"/>
                  </a:lnTo>
                  <a:lnTo>
                    <a:pt x="200" y="594"/>
                  </a:lnTo>
                  <a:lnTo>
                    <a:pt x="210" y="598"/>
                  </a:lnTo>
                  <a:lnTo>
                    <a:pt x="214" y="600"/>
                  </a:lnTo>
                  <a:lnTo>
                    <a:pt x="220" y="606"/>
                  </a:lnTo>
                  <a:lnTo>
                    <a:pt x="224" y="612"/>
                  </a:lnTo>
                  <a:lnTo>
                    <a:pt x="228" y="618"/>
                  </a:lnTo>
                  <a:lnTo>
                    <a:pt x="230" y="622"/>
                  </a:lnTo>
                  <a:lnTo>
                    <a:pt x="230" y="626"/>
                  </a:lnTo>
                  <a:lnTo>
                    <a:pt x="230" y="626"/>
                  </a:lnTo>
                  <a:lnTo>
                    <a:pt x="592" y="626"/>
                  </a:lnTo>
                  <a:lnTo>
                    <a:pt x="604" y="636"/>
                  </a:lnTo>
                  <a:lnTo>
                    <a:pt x="628" y="638"/>
                  </a:lnTo>
                  <a:lnTo>
                    <a:pt x="630" y="642"/>
                  </a:lnTo>
                  <a:lnTo>
                    <a:pt x="634" y="644"/>
                  </a:lnTo>
                  <a:lnTo>
                    <a:pt x="638" y="646"/>
                  </a:lnTo>
                  <a:lnTo>
                    <a:pt x="642" y="646"/>
                  </a:lnTo>
                  <a:lnTo>
                    <a:pt x="644" y="646"/>
                  </a:lnTo>
                  <a:lnTo>
                    <a:pt x="646" y="646"/>
                  </a:lnTo>
                  <a:lnTo>
                    <a:pt x="652" y="644"/>
                  </a:lnTo>
                  <a:lnTo>
                    <a:pt x="658" y="642"/>
                  </a:lnTo>
                  <a:lnTo>
                    <a:pt x="662" y="640"/>
                  </a:lnTo>
                  <a:lnTo>
                    <a:pt x="666" y="638"/>
                  </a:lnTo>
                  <a:lnTo>
                    <a:pt x="668" y="636"/>
                  </a:lnTo>
                  <a:lnTo>
                    <a:pt x="668" y="634"/>
                  </a:lnTo>
                  <a:lnTo>
                    <a:pt x="682" y="632"/>
                  </a:lnTo>
                  <a:lnTo>
                    <a:pt x="694" y="634"/>
                  </a:lnTo>
                  <a:lnTo>
                    <a:pt x="702" y="638"/>
                  </a:lnTo>
                  <a:lnTo>
                    <a:pt x="706" y="644"/>
                  </a:lnTo>
                  <a:lnTo>
                    <a:pt x="708" y="646"/>
                  </a:lnTo>
                  <a:lnTo>
                    <a:pt x="716" y="646"/>
                  </a:lnTo>
                  <a:lnTo>
                    <a:pt x="720" y="648"/>
                  </a:lnTo>
                  <a:lnTo>
                    <a:pt x="724" y="650"/>
                  </a:lnTo>
                  <a:lnTo>
                    <a:pt x="726" y="652"/>
                  </a:lnTo>
                  <a:lnTo>
                    <a:pt x="726" y="654"/>
                  </a:lnTo>
                  <a:lnTo>
                    <a:pt x="726" y="656"/>
                  </a:lnTo>
                  <a:lnTo>
                    <a:pt x="724" y="658"/>
                  </a:lnTo>
                  <a:lnTo>
                    <a:pt x="724" y="660"/>
                  </a:lnTo>
                  <a:lnTo>
                    <a:pt x="724" y="660"/>
                  </a:lnTo>
                  <a:lnTo>
                    <a:pt x="726" y="668"/>
                  </a:lnTo>
                  <a:lnTo>
                    <a:pt x="728" y="674"/>
                  </a:lnTo>
                  <a:lnTo>
                    <a:pt x="730" y="674"/>
                  </a:lnTo>
                  <a:lnTo>
                    <a:pt x="734" y="674"/>
                  </a:lnTo>
                  <a:lnTo>
                    <a:pt x="738" y="674"/>
                  </a:lnTo>
                  <a:lnTo>
                    <a:pt x="744" y="674"/>
                  </a:lnTo>
                  <a:lnTo>
                    <a:pt x="748" y="674"/>
                  </a:lnTo>
                  <a:lnTo>
                    <a:pt x="752" y="672"/>
                  </a:lnTo>
                  <a:lnTo>
                    <a:pt x="756" y="672"/>
                  </a:lnTo>
                  <a:lnTo>
                    <a:pt x="762" y="672"/>
                  </a:lnTo>
                  <a:lnTo>
                    <a:pt x="768" y="674"/>
                  </a:lnTo>
                  <a:lnTo>
                    <a:pt x="772" y="676"/>
                  </a:lnTo>
                  <a:lnTo>
                    <a:pt x="776" y="678"/>
                  </a:lnTo>
                  <a:lnTo>
                    <a:pt x="780" y="682"/>
                  </a:lnTo>
                  <a:lnTo>
                    <a:pt x="784" y="684"/>
                  </a:lnTo>
                  <a:lnTo>
                    <a:pt x="788" y="688"/>
                  </a:lnTo>
                  <a:lnTo>
                    <a:pt x="790" y="690"/>
                  </a:lnTo>
                  <a:lnTo>
                    <a:pt x="790" y="692"/>
                  </a:lnTo>
                  <a:lnTo>
                    <a:pt x="788" y="694"/>
                  </a:lnTo>
                  <a:lnTo>
                    <a:pt x="788" y="694"/>
                  </a:lnTo>
                  <a:lnTo>
                    <a:pt x="790" y="698"/>
                  </a:lnTo>
                  <a:lnTo>
                    <a:pt x="790" y="698"/>
                  </a:lnTo>
                  <a:lnTo>
                    <a:pt x="788" y="700"/>
                  </a:lnTo>
                  <a:lnTo>
                    <a:pt x="786" y="702"/>
                  </a:lnTo>
                  <a:lnTo>
                    <a:pt x="784" y="704"/>
                  </a:lnTo>
                  <a:lnTo>
                    <a:pt x="780" y="704"/>
                  </a:lnTo>
                  <a:lnTo>
                    <a:pt x="778" y="702"/>
                  </a:lnTo>
                  <a:lnTo>
                    <a:pt x="774" y="702"/>
                  </a:lnTo>
                  <a:lnTo>
                    <a:pt x="772" y="702"/>
                  </a:lnTo>
                  <a:lnTo>
                    <a:pt x="770" y="702"/>
                  </a:lnTo>
                  <a:lnTo>
                    <a:pt x="764" y="696"/>
                  </a:lnTo>
                  <a:lnTo>
                    <a:pt x="764" y="696"/>
                  </a:lnTo>
                  <a:lnTo>
                    <a:pt x="766" y="700"/>
                  </a:lnTo>
                  <a:lnTo>
                    <a:pt x="766" y="702"/>
                  </a:lnTo>
                  <a:lnTo>
                    <a:pt x="768" y="706"/>
                  </a:lnTo>
                  <a:lnTo>
                    <a:pt x="766" y="712"/>
                  </a:lnTo>
                  <a:lnTo>
                    <a:pt x="766" y="716"/>
                  </a:lnTo>
                  <a:lnTo>
                    <a:pt x="762" y="718"/>
                  </a:lnTo>
                  <a:lnTo>
                    <a:pt x="760" y="718"/>
                  </a:lnTo>
                  <a:lnTo>
                    <a:pt x="756" y="720"/>
                  </a:lnTo>
                  <a:lnTo>
                    <a:pt x="752" y="722"/>
                  </a:lnTo>
                  <a:lnTo>
                    <a:pt x="750" y="724"/>
                  </a:lnTo>
                  <a:lnTo>
                    <a:pt x="750" y="726"/>
                  </a:lnTo>
                  <a:lnTo>
                    <a:pt x="752" y="728"/>
                  </a:lnTo>
                  <a:lnTo>
                    <a:pt x="752" y="730"/>
                  </a:lnTo>
                  <a:lnTo>
                    <a:pt x="752" y="732"/>
                  </a:lnTo>
                  <a:lnTo>
                    <a:pt x="752" y="730"/>
                  </a:lnTo>
                  <a:lnTo>
                    <a:pt x="754" y="730"/>
                  </a:lnTo>
                  <a:lnTo>
                    <a:pt x="754" y="730"/>
                  </a:lnTo>
                  <a:lnTo>
                    <a:pt x="756" y="732"/>
                  </a:lnTo>
                  <a:lnTo>
                    <a:pt x="758" y="736"/>
                  </a:lnTo>
                  <a:lnTo>
                    <a:pt x="756" y="738"/>
                  </a:lnTo>
                  <a:lnTo>
                    <a:pt x="756" y="740"/>
                  </a:lnTo>
                  <a:lnTo>
                    <a:pt x="754" y="740"/>
                  </a:lnTo>
                  <a:lnTo>
                    <a:pt x="752" y="742"/>
                  </a:lnTo>
                  <a:lnTo>
                    <a:pt x="752" y="742"/>
                  </a:lnTo>
                  <a:lnTo>
                    <a:pt x="750" y="744"/>
                  </a:lnTo>
                  <a:lnTo>
                    <a:pt x="748" y="746"/>
                  </a:lnTo>
                  <a:lnTo>
                    <a:pt x="748" y="746"/>
                  </a:lnTo>
                  <a:lnTo>
                    <a:pt x="752" y="746"/>
                  </a:lnTo>
                  <a:lnTo>
                    <a:pt x="754" y="746"/>
                  </a:lnTo>
                  <a:lnTo>
                    <a:pt x="760" y="744"/>
                  </a:lnTo>
                  <a:lnTo>
                    <a:pt x="764" y="740"/>
                  </a:lnTo>
                  <a:lnTo>
                    <a:pt x="768" y="736"/>
                  </a:lnTo>
                  <a:lnTo>
                    <a:pt x="770" y="734"/>
                  </a:lnTo>
                  <a:lnTo>
                    <a:pt x="770" y="730"/>
                  </a:lnTo>
                  <a:lnTo>
                    <a:pt x="772" y="728"/>
                  </a:lnTo>
                  <a:lnTo>
                    <a:pt x="774" y="724"/>
                  </a:lnTo>
                  <a:lnTo>
                    <a:pt x="776" y="722"/>
                  </a:lnTo>
                  <a:lnTo>
                    <a:pt x="782" y="722"/>
                  </a:lnTo>
                  <a:lnTo>
                    <a:pt x="788" y="722"/>
                  </a:lnTo>
                  <a:lnTo>
                    <a:pt x="794" y="722"/>
                  </a:lnTo>
                  <a:lnTo>
                    <a:pt x="798" y="722"/>
                  </a:lnTo>
                  <a:lnTo>
                    <a:pt x="802" y="722"/>
                  </a:lnTo>
                  <a:lnTo>
                    <a:pt x="802" y="722"/>
                  </a:lnTo>
                  <a:lnTo>
                    <a:pt x="800" y="722"/>
                  </a:lnTo>
                  <a:lnTo>
                    <a:pt x="798" y="720"/>
                  </a:lnTo>
                  <a:lnTo>
                    <a:pt x="798" y="718"/>
                  </a:lnTo>
                  <a:lnTo>
                    <a:pt x="798" y="714"/>
                  </a:lnTo>
                  <a:lnTo>
                    <a:pt x="800" y="712"/>
                  </a:lnTo>
                  <a:lnTo>
                    <a:pt x="804" y="708"/>
                  </a:lnTo>
                  <a:lnTo>
                    <a:pt x="806" y="704"/>
                  </a:lnTo>
                  <a:lnTo>
                    <a:pt x="810" y="700"/>
                  </a:lnTo>
                  <a:lnTo>
                    <a:pt x="814" y="698"/>
                  </a:lnTo>
                  <a:lnTo>
                    <a:pt x="820" y="696"/>
                  </a:lnTo>
                  <a:lnTo>
                    <a:pt x="826" y="696"/>
                  </a:lnTo>
                  <a:lnTo>
                    <a:pt x="832" y="696"/>
                  </a:lnTo>
                  <a:lnTo>
                    <a:pt x="838" y="696"/>
                  </a:lnTo>
                  <a:lnTo>
                    <a:pt x="840" y="698"/>
                  </a:lnTo>
                  <a:lnTo>
                    <a:pt x="842" y="698"/>
                  </a:lnTo>
                  <a:lnTo>
                    <a:pt x="846" y="700"/>
                  </a:lnTo>
                  <a:lnTo>
                    <a:pt x="848" y="700"/>
                  </a:lnTo>
                  <a:lnTo>
                    <a:pt x="850" y="702"/>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199" name="Freeform 557"/>
            <p:cNvSpPr/>
            <p:nvPr/>
          </p:nvSpPr>
          <p:spPr bwMode="gray">
            <a:xfrm>
              <a:off x="5345160" y="2263782"/>
              <a:ext cx="910887" cy="921375"/>
            </a:xfrm>
            <a:custGeom>
              <a:avLst/>
              <a:gdLst>
                <a:gd name="T0" fmla="*/ 318 w 492"/>
                <a:gd name="T1" fmla="*/ 44 h 498"/>
                <a:gd name="T2" fmla="*/ 282 w 492"/>
                <a:gd name="T3" fmla="*/ 40 h 498"/>
                <a:gd name="T4" fmla="*/ 262 w 492"/>
                <a:gd name="T5" fmla="*/ 32 h 498"/>
                <a:gd name="T6" fmla="*/ 242 w 492"/>
                <a:gd name="T7" fmla="*/ 24 h 498"/>
                <a:gd name="T8" fmla="*/ 230 w 492"/>
                <a:gd name="T9" fmla="*/ 28 h 498"/>
                <a:gd name="T10" fmla="*/ 220 w 492"/>
                <a:gd name="T11" fmla="*/ 32 h 498"/>
                <a:gd name="T12" fmla="*/ 176 w 492"/>
                <a:gd name="T13" fmla="*/ 4 h 498"/>
                <a:gd name="T14" fmla="*/ 118 w 492"/>
                <a:gd name="T15" fmla="*/ 12 h 498"/>
                <a:gd name="T16" fmla="*/ 100 w 492"/>
                <a:gd name="T17" fmla="*/ 14 h 498"/>
                <a:gd name="T18" fmla="*/ 68 w 492"/>
                <a:gd name="T19" fmla="*/ 60 h 498"/>
                <a:gd name="T20" fmla="*/ 18 w 492"/>
                <a:gd name="T21" fmla="*/ 98 h 498"/>
                <a:gd name="T22" fmla="*/ 60 w 492"/>
                <a:gd name="T23" fmla="*/ 144 h 498"/>
                <a:gd name="T24" fmla="*/ 58 w 492"/>
                <a:gd name="T25" fmla="*/ 178 h 498"/>
                <a:gd name="T26" fmla="*/ 8 w 492"/>
                <a:gd name="T27" fmla="*/ 182 h 498"/>
                <a:gd name="T28" fmla="*/ 62 w 492"/>
                <a:gd name="T29" fmla="*/ 228 h 498"/>
                <a:gd name="T30" fmla="*/ 86 w 492"/>
                <a:gd name="T31" fmla="*/ 220 h 498"/>
                <a:gd name="T32" fmla="*/ 86 w 492"/>
                <a:gd name="T33" fmla="*/ 236 h 498"/>
                <a:gd name="T34" fmla="*/ 76 w 492"/>
                <a:gd name="T35" fmla="*/ 260 h 498"/>
                <a:gd name="T36" fmla="*/ 52 w 492"/>
                <a:gd name="T37" fmla="*/ 284 h 498"/>
                <a:gd name="T38" fmla="*/ 18 w 492"/>
                <a:gd name="T39" fmla="*/ 308 h 498"/>
                <a:gd name="T40" fmla="*/ 28 w 492"/>
                <a:gd name="T41" fmla="*/ 328 h 498"/>
                <a:gd name="T42" fmla="*/ 38 w 492"/>
                <a:gd name="T43" fmla="*/ 352 h 498"/>
                <a:gd name="T44" fmla="*/ 68 w 492"/>
                <a:gd name="T45" fmla="*/ 362 h 498"/>
                <a:gd name="T46" fmla="*/ 74 w 492"/>
                <a:gd name="T47" fmla="*/ 386 h 498"/>
                <a:gd name="T48" fmla="*/ 92 w 492"/>
                <a:gd name="T49" fmla="*/ 382 h 498"/>
                <a:gd name="T50" fmla="*/ 102 w 492"/>
                <a:gd name="T51" fmla="*/ 394 h 498"/>
                <a:gd name="T52" fmla="*/ 124 w 492"/>
                <a:gd name="T53" fmla="*/ 390 h 498"/>
                <a:gd name="T54" fmla="*/ 138 w 492"/>
                <a:gd name="T55" fmla="*/ 384 h 498"/>
                <a:gd name="T56" fmla="*/ 104 w 492"/>
                <a:gd name="T57" fmla="*/ 434 h 498"/>
                <a:gd name="T58" fmla="*/ 68 w 492"/>
                <a:gd name="T59" fmla="*/ 464 h 498"/>
                <a:gd name="T60" fmla="*/ 86 w 492"/>
                <a:gd name="T61" fmla="*/ 466 h 498"/>
                <a:gd name="T62" fmla="*/ 160 w 492"/>
                <a:gd name="T63" fmla="*/ 412 h 498"/>
                <a:gd name="T64" fmla="*/ 186 w 492"/>
                <a:gd name="T65" fmla="*/ 390 h 498"/>
                <a:gd name="T66" fmla="*/ 178 w 492"/>
                <a:gd name="T67" fmla="*/ 374 h 498"/>
                <a:gd name="T68" fmla="*/ 206 w 492"/>
                <a:gd name="T69" fmla="*/ 326 h 498"/>
                <a:gd name="T70" fmla="*/ 250 w 492"/>
                <a:gd name="T71" fmla="*/ 322 h 498"/>
                <a:gd name="T72" fmla="*/ 212 w 492"/>
                <a:gd name="T73" fmla="*/ 346 h 498"/>
                <a:gd name="T74" fmla="*/ 206 w 492"/>
                <a:gd name="T75" fmla="*/ 364 h 498"/>
                <a:gd name="T76" fmla="*/ 220 w 492"/>
                <a:gd name="T77" fmla="*/ 376 h 498"/>
                <a:gd name="T78" fmla="*/ 246 w 492"/>
                <a:gd name="T79" fmla="*/ 356 h 498"/>
                <a:gd name="T80" fmla="*/ 254 w 492"/>
                <a:gd name="T81" fmla="*/ 338 h 498"/>
                <a:gd name="T82" fmla="*/ 274 w 492"/>
                <a:gd name="T83" fmla="*/ 338 h 498"/>
                <a:gd name="T84" fmla="*/ 312 w 492"/>
                <a:gd name="T85" fmla="*/ 354 h 498"/>
                <a:gd name="T86" fmla="*/ 350 w 492"/>
                <a:gd name="T87" fmla="*/ 368 h 498"/>
                <a:gd name="T88" fmla="*/ 372 w 492"/>
                <a:gd name="T89" fmla="*/ 372 h 498"/>
                <a:gd name="T90" fmla="*/ 426 w 492"/>
                <a:gd name="T91" fmla="*/ 388 h 498"/>
                <a:gd name="T92" fmla="*/ 452 w 492"/>
                <a:gd name="T93" fmla="*/ 428 h 498"/>
                <a:gd name="T94" fmla="*/ 462 w 492"/>
                <a:gd name="T95" fmla="*/ 454 h 498"/>
                <a:gd name="T96" fmla="*/ 472 w 492"/>
                <a:gd name="T97" fmla="*/ 462 h 498"/>
                <a:gd name="T98" fmla="*/ 480 w 492"/>
                <a:gd name="T99" fmla="*/ 474 h 498"/>
                <a:gd name="T100" fmla="*/ 480 w 492"/>
                <a:gd name="T101" fmla="*/ 496 h 498"/>
                <a:gd name="T102" fmla="*/ 490 w 492"/>
                <a:gd name="T103" fmla="*/ 456 h 498"/>
                <a:gd name="T104" fmla="*/ 462 w 492"/>
                <a:gd name="T105" fmla="*/ 418 h 498"/>
                <a:gd name="T106" fmla="*/ 416 w 492"/>
                <a:gd name="T107" fmla="*/ 368 h 498"/>
                <a:gd name="T108" fmla="*/ 378 w 492"/>
                <a:gd name="T109" fmla="*/ 362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92" h="498">
                  <a:moveTo>
                    <a:pt x="338" y="50"/>
                  </a:moveTo>
                  <a:lnTo>
                    <a:pt x="336" y="48"/>
                  </a:lnTo>
                  <a:lnTo>
                    <a:pt x="334" y="46"/>
                  </a:lnTo>
                  <a:lnTo>
                    <a:pt x="332" y="46"/>
                  </a:lnTo>
                  <a:lnTo>
                    <a:pt x="328" y="44"/>
                  </a:lnTo>
                  <a:lnTo>
                    <a:pt x="324" y="44"/>
                  </a:lnTo>
                  <a:lnTo>
                    <a:pt x="318" y="44"/>
                  </a:lnTo>
                  <a:lnTo>
                    <a:pt x="310" y="48"/>
                  </a:lnTo>
                  <a:lnTo>
                    <a:pt x="310" y="48"/>
                  </a:lnTo>
                  <a:lnTo>
                    <a:pt x="306" y="48"/>
                  </a:lnTo>
                  <a:lnTo>
                    <a:pt x="300" y="48"/>
                  </a:lnTo>
                  <a:lnTo>
                    <a:pt x="294" y="46"/>
                  </a:lnTo>
                  <a:lnTo>
                    <a:pt x="288" y="44"/>
                  </a:lnTo>
                  <a:lnTo>
                    <a:pt x="282" y="40"/>
                  </a:lnTo>
                  <a:lnTo>
                    <a:pt x="282" y="40"/>
                  </a:lnTo>
                  <a:lnTo>
                    <a:pt x="280" y="40"/>
                  </a:lnTo>
                  <a:lnTo>
                    <a:pt x="276" y="40"/>
                  </a:lnTo>
                  <a:lnTo>
                    <a:pt x="272" y="40"/>
                  </a:lnTo>
                  <a:lnTo>
                    <a:pt x="268" y="38"/>
                  </a:lnTo>
                  <a:lnTo>
                    <a:pt x="264" y="36"/>
                  </a:lnTo>
                  <a:lnTo>
                    <a:pt x="262" y="32"/>
                  </a:lnTo>
                  <a:lnTo>
                    <a:pt x="260" y="30"/>
                  </a:lnTo>
                  <a:lnTo>
                    <a:pt x="258" y="30"/>
                  </a:lnTo>
                  <a:lnTo>
                    <a:pt x="254" y="28"/>
                  </a:lnTo>
                  <a:lnTo>
                    <a:pt x="250" y="26"/>
                  </a:lnTo>
                  <a:lnTo>
                    <a:pt x="246" y="26"/>
                  </a:lnTo>
                  <a:lnTo>
                    <a:pt x="244" y="26"/>
                  </a:lnTo>
                  <a:lnTo>
                    <a:pt x="242" y="24"/>
                  </a:lnTo>
                  <a:lnTo>
                    <a:pt x="240" y="24"/>
                  </a:lnTo>
                  <a:lnTo>
                    <a:pt x="236" y="22"/>
                  </a:lnTo>
                  <a:lnTo>
                    <a:pt x="234" y="20"/>
                  </a:lnTo>
                  <a:lnTo>
                    <a:pt x="230" y="22"/>
                  </a:lnTo>
                  <a:lnTo>
                    <a:pt x="230" y="22"/>
                  </a:lnTo>
                  <a:lnTo>
                    <a:pt x="228" y="26"/>
                  </a:lnTo>
                  <a:lnTo>
                    <a:pt x="230" y="28"/>
                  </a:lnTo>
                  <a:lnTo>
                    <a:pt x="230" y="30"/>
                  </a:lnTo>
                  <a:lnTo>
                    <a:pt x="230" y="34"/>
                  </a:lnTo>
                  <a:lnTo>
                    <a:pt x="230" y="36"/>
                  </a:lnTo>
                  <a:lnTo>
                    <a:pt x="230" y="36"/>
                  </a:lnTo>
                  <a:lnTo>
                    <a:pt x="228" y="36"/>
                  </a:lnTo>
                  <a:lnTo>
                    <a:pt x="224" y="36"/>
                  </a:lnTo>
                  <a:lnTo>
                    <a:pt x="220" y="32"/>
                  </a:lnTo>
                  <a:lnTo>
                    <a:pt x="216" y="28"/>
                  </a:lnTo>
                  <a:lnTo>
                    <a:pt x="212" y="24"/>
                  </a:lnTo>
                  <a:lnTo>
                    <a:pt x="208" y="20"/>
                  </a:lnTo>
                  <a:lnTo>
                    <a:pt x="198" y="16"/>
                  </a:lnTo>
                  <a:lnTo>
                    <a:pt x="188" y="10"/>
                  </a:lnTo>
                  <a:lnTo>
                    <a:pt x="180" y="6"/>
                  </a:lnTo>
                  <a:lnTo>
                    <a:pt x="176" y="4"/>
                  </a:lnTo>
                  <a:lnTo>
                    <a:pt x="172" y="4"/>
                  </a:lnTo>
                  <a:lnTo>
                    <a:pt x="164" y="0"/>
                  </a:lnTo>
                  <a:lnTo>
                    <a:pt x="150" y="0"/>
                  </a:lnTo>
                  <a:lnTo>
                    <a:pt x="134" y="4"/>
                  </a:lnTo>
                  <a:lnTo>
                    <a:pt x="128" y="8"/>
                  </a:lnTo>
                  <a:lnTo>
                    <a:pt x="122" y="10"/>
                  </a:lnTo>
                  <a:lnTo>
                    <a:pt x="118" y="12"/>
                  </a:lnTo>
                  <a:lnTo>
                    <a:pt x="116" y="12"/>
                  </a:lnTo>
                  <a:lnTo>
                    <a:pt x="114" y="12"/>
                  </a:lnTo>
                  <a:lnTo>
                    <a:pt x="112" y="12"/>
                  </a:lnTo>
                  <a:lnTo>
                    <a:pt x="110" y="12"/>
                  </a:lnTo>
                  <a:lnTo>
                    <a:pt x="108" y="12"/>
                  </a:lnTo>
                  <a:lnTo>
                    <a:pt x="104" y="12"/>
                  </a:lnTo>
                  <a:lnTo>
                    <a:pt x="100" y="14"/>
                  </a:lnTo>
                  <a:lnTo>
                    <a:pt x="94" y="16"/>
                  </a:lnTo>
                  <a:lnTo>
                    <a:pt x="88" y="20"/>
                  </a:lnTo>
                  <a:lnTo>
                    <a:pt x="86" y="22"/>
                  </a:lnTo>
                  <a:lnTo>
                    <a:pt x="84" y="28"/>
                  </a:lnTo>
                  <a:lnTo>
                    <a:pt x="80" y="36"/>
                  </a:lnTo>
                  <a:lnTo>
                    <a:pt x="74" y="48"/>
                  </a:lnTo>
                  <a:lnTo>
                    <a:pt x="68" y="60"/>
                  </a:lnTo>
                  <a:lnTo>
                    <a:pt x="58" y="70"/>
                  </a:lnTo>
                  <a:lnTo>
                    <a:pt x="50" y="74"/>
                  </a:lnTo>
                  <a:lnTo>
                    <a:pt x="38" y="76"/>
                  </a:lnTo>
                  <a:lnTo>
                    <a:pt x="28" y="78"/>
                  </a:lnTo>
                  <a:lnTo>
                    <a:pt x="20" y="84"/>
                  </a:lnTo>
                  <a:lnTo>
                    <a:pt x="18" y="92"/>
                  </a:lnTo>
                  <a:lnTo>
                    <a:pt x="18" y="98"/>
                  </a:lnTo>
                  <a:lnTo>
                    <a:pt x="20" y="102"/>
                  </a:lnTo>
                  <a:lnTo>
                    <a:pt x="22" y="106"/>
                  </a:lnTo>
                  <a:lnTo>
                    <a:pt x="26" y="110"/>
                  </a:lnTo>
                  <a:lnTo>
                    <a:pt x="32" y="114"/>
                  </a:lnTo>
                  <a:lnTo>
                    <a:pt x="38" y="120"/>
                  </a:lnTo>
                  <a:lnTo>
                    <a:pt x="48" y="130"/>
                  </a:lnTo>
                  <a:lnTo>
                    <a:pt x="60" y="144"/>
                  </a:lnTo>
                  <a:lnTo>
                    <a:pt x="70" y="156"/>
                  </a:lnTo>
                  <a:lnTo>
                    <a:pt x="76" y="168"/>
                  </a:lnTo>
                  <a:lnTo>
                    <a:pt x="72" y="178"/>
                  </a:lnTo>
                  <a:lnTo>
                    <a:pt x="68" y="180"/>
                  </a:lnTo>
                  <a:lnTo>
                    <a:pt x="64" y="180"/>
                  </a:lnTo>
                  <a:lnTo>
                    <a:pt x="62" y="180"/>
                  </a:lnTo>
                  <a:lnTo>
                    <a:pt x="58" y="178"/>
                  </a:lnTo>
                  <a:lnTo>
                    <a:pt x="54" y="176"/>
                  </a:lnTo>
                  <a:lnTo>
                    <a:pt x="52" y="172"/>
                  </a:lnTo>
                  <a:lnTo>
                    <a:pt x="50" y="170"/>
                  </a:lnTo>
                  <a:lnTo>
                    <a:pt x="46" y="168"/>
                  </a:lnTo>
                  <a:lnTo>
                    <a:pt x="34" y="168"/>
                  </a:lnTo>
                  <a:lnTo>
                    <a:pt x="20" y="172"/>
                  </a:lnTo>
                  <a:lnTo>
                    <a:pt x="8" y="182"/>
                  </a:lnTo>
                  <a:lnTo>
                    <a:pt x="2" y="192"/>
                  </a:lnTo>
                  <a:lnTo>
                    <a:pt x="0" y="200"/>
                  </a:lnTo>
                  <a:lnTo>
                    <a:pt x="0" y="208"/>
                  </a:lnTo>
                  <a:lnTo>
                    <a:pt x="8" y="216"/>
                  </a:lnTo>
                  <a:lnTo>
                    <a:pt x="26" y="226"/>
                  </a:lnTo>
                  <a:lnTo>
                    <a:pt x="44" y="232"/>
                  </a:lnTo>
                  <a:lnTo>
                    <a:pt x="62" y="228"/>
                  </a:lnTo>
                  <a:lnTo>
                    <a:pt x="64" y="228"/>
                  </a:lnTo>
                  <a:lnTo>
                    <a:pt x="66" y="226"/>
                  </a:lnTo>
                  <a:lnTo>
                    <a:pt x="70" y="224"/>
                  </a:lnTo>
                  <a:lnTo>
                    <a:pt x="74" y="222"/>
                  </a:lnTo>
                  <a:lnTo>
                    <a:pt x="78" y="222"/>
                  </a:lnTo>
                  <a:lnTo>
                    <a:pt x="82" y="220"/>
                  </a:lnTo>
                  <a:lnTo>
                    <a:pt x="86" y="220"/>
                  </a:lnTo>
                  <a:lnTo>
                    <a:pt x="88" y="222"/>
                  </a:lnTo>
                  <a:lnTo>
                    <a:pt x="90" y="224"/>
                  </a:lnTo>
                  <a:lnTo>
                    <a:pt x="88" y="226"/>
                  </a:lnTo>
                  <a:lnTo>
                    <a:pt x="86" y="228"/>
                  </a:lnTo>
                  <a:lnTo>
                    <a:pt x="86" y="230"/>
                  </a:lnTo>
                  <a:lnTo>
                    <a:pt x="84" y="234"/>
                  </a:lnTo>
                  <a:lnTo>
                    <a:pt x="86" y="236"/>
                  </a:lnTo>
                  <a:lnTo>
                    <a:pt x="88" y="240"/>
                  </a:lnTo>
                  <a:lnTo>
                    <a:pt x="90" y="242"/>
                  </a:lnTo>
                  <a:lnTo>
                    <a:pt x="92" y="246"/>
                  </a:lnTo>
                  <a:lnTo>
                    <a:pt x="92" y="248"/>
                  </a:lnTo>
                  <a:lnTo>
                    <a:pt x="90" y="252"/>
                  </a:lnTo>
                  <a:lnTo>
                    <a:pt x="86" y="256"/>
                  </a:lnTo>
                  <a:lnTo>
                    <a:pt x="76" y="260"/>
                  </a:lnTo>
                  <a:lnTo>
                    <a:pt x="64" y="266"/>
                  </a:lnTo>
                  <a:lnTo>
                    <a:pt x="56" y="274"/>
                  </a:lnTo>
                  <a:lnTo>
                    <a:pt x="52" y="284"/>
                  </a:lnTo>
                  <a:lnTo>
                    <a:pt x="54" y="284"/>
                  </a:lnTo>
                  <a:lnTo>
                    <a:pt x="54" y="284"/>
                  </a:lnTo>
                  <a:lnTo>
                    <a:pt x="54" y="284"/>
                  </a:lnTo>
                  <a:lnTo>
                    <a:pt x="52" y="284"/>
                  </a:lnTo>
                  <a:lnTo>
                    <a:pt x="52" y="286"/>
                  </a:lnTo>
                  <a:lnTo>
                    <a:pt x="48" y="288"/>
                  </a:lnTo>
                  <a:lnTo>
                    <a:pt x="44" y="290"/>
                  </a:lnTo>
                  <a:lnTo>
                    <a:pt x="36" y="296"/>
                  </a:lnTo>
                  <a:lnTo>
                    <a:pt x="28" y="300"/>
                  </a:lnTo>
                  <a:lnTo>
                    <a:pt x="22" y="304"/>
                  </a:lnTo>
                  <a:lnTo>
                    <a:pt x="18" y="308"/>
                  </a:lnTo>
                  <a:lnTo>
                    <a:pt x="16" y="312"/>
                  </a:lnTo>
                  <a:lnTo>
                    <a:pt x="14" y="316"/>
                  </a:lnTo>
                  <a:lnTo>
                    <a:pt x="16" y="320"/>
                  </a:lnTo>
                  <a:lnTo>
                    <a:pt x="22" y="324"/>
                  </a:lnTo>
                  <a:lnTo>
                    <a:pt x="22" y="326"/>
                  </a:lnTo>
                  <a:lnTo>
                    <a:pt x="24" y="326"/>
                  </a:lnTo>
                  <a:lnTo>
                    <a:pt x="28" y="328"/>
                  </a:lnTo>
                  <a:lnTo>
                    <a:pt x="34" y="330"/>
                  </a:lnTo>
                  <a:lnTo>
                    <a:pt x="38" y="332"/>
                  </a:lnTo>
                  <a:lnTo>
                    <a:pt x="38" y="332"/>
                  </a:lnTo>
                  <a:lnTo>
                    <a:pt x="38" y="336"/>
                  </a:lnTo>
                  <a:lnTo>
                    <a:pt x="38" y="340"/>
                  </a:lnTo>
                  <a:lnTo>
                    <a:pt x="38" y="346"/>
                  </a:lnTo>
                  <a:lnTo>
                    <a:pt x="38" y="352"/>
                  </a:lnTo>
                  <a:lnTo>
                    <a:pt x="42" y="358"/>
                  </a:lnTo>
                  <a:lnTo>
                    <a:pt x="48" y="362"/>
                  </a:lnTo>
                  <a:lnTo>
                    <a:pt x="50" y="362"/>
                  </a:lnTo>
                  <a:lnTo>
                    <a:pt x="54" y="362"/>
                  </a:lnTo>
                  <a:lnTo>
                    <a:pt x="58" y="362"/>
                  </a:lnTo>
                  <a:lnTo>
                    <a:pt x="64" y="362"/>
                  </a:lnTo>
                  <a:lnTo>
                    <a:pt x="68" y="362"/>
                  </a:lnTo>
                  <a:lnTo>
                    <a:pt x="68" y="364"/>
                  </a:lnTo>
                  <a:lnTo>
                    <a:pt x="70" y="366"/>
                  </a:lnTo>
                  <a:lnTo>
                    <a:pt x="70" y="370"/>
                  </a:lnTo>
                  <a:lnTo>
                    <a:pt x="72" y="374"/>
                  </a:lnTo>
                  <a:lnTo>
                    <a:pt x="74" y="380"/>
                  </a:lnTo>
                  <a:lnTo>
                    <a:pt x="74" y="386"/>
                  </a:lnTo>
                  <a:lnTo>
                    <a:pt x="74" y="386"/>
                  </a:lnTo>
                  <a:lnTo>
                    <a:pt x="76" y="388"/>
                  </a:lnTo>
                  <a:lnTo>
                    <a:pt x="80" y="388"/>
                  </a:lnTo>
                  <a:lnTo>
                    <a:pt x="82" y="388"/>
                  </a:lnTo>
                  <a:lnTo>
                    <a:pt x="86" y="386"/>
                  </a:lnTo>
                  <a:lnTo>
                    <a:pt x="90" y="382"/>
                  </a:lnTo>
                  <a:lnTo>
                    <a:pt x="90" y="382"/>
                  </a:lnTo>
                  <a:lnTo>
                    <a:pt x="92" y="382"/>
                  </a:lnTo>
                  <a:lnTo>
                    <a:pt x="94" y="382"/>
                  </a:lnTo>
                  <a:lnTo>
                    <a:pt x="96" y="382"/>
                  </a:lnTo>
                  <a:lnTo>
                    <a:pt x="98" y="384"/>
                  </a:lnTo>
                  <a:lnTo>
                    <a:pt x="98" y="388"/>
                  </a:lnTo>
                  <a:lnTo>
                    <a:pt x="100" y="390"/>
                  </a:lnTo>
                  <a:lnTo>
                    <a:pt x="100" y="392"/>
                  </a:lnTo>
                  <a:lnTo>
                    <a:pt x="102" y="394"/>
                  </a:lnTo>
                  <a:lnTo>
                    <a:pt x="104" y="396"/>
                  </a:lnTo>
                  <a:lnTo>
                    <a:pt x="106" y="398"/>
                  </a:lnTo>
                  <a:lnTo>
                    <a:pt x="110" y="398"/>
                  </a:lnTo>
                  <a:lnTo>
                    <a:pt x="116" y="396"/>
                  </a:lnTo>
                  <a:lnTo>
                    <a:pt x="120" y="392"/>
                  </a:lnTo>
                  <a:lnTo>
                    <a:pt x="122" y="392"/>
                  </a:lnTo>
                  <a:lnTo>
                    <a:pt x="124" y="390"/>
                  </a:lnTo>
                  <a:lnTo>
                    <a:pt x="126" y="388"/>
                  </a:lnTo>
                  <a:lnTo>
                    <a:pt x="128" y="384"/>
                  </a:lnTo>
                  <a:lnTo>
                    <a:pt x="130" y="382"/>
                  </a:lnTo>
                  <a:lnTo>
                    <a:pt x="134" y="380"/>
                  </a:lnTo>
                  <a:lnTo>
                    <a:pt x="136" y="380"/>
                  </a:lnTo>
                  <a:lnTo>
                    <a:pt x="138" y="380"/>
                  </a:lnTo>
                  <a:lnTo>
                    <a:pt x="138" y="384"/>
                  </a:lnTo>
                  <a:lnTo>
                    <a:pt x="138" y="388"/>
                  </a:lnTo>
                  <a:lnTo>
                    <a:pt x="136" y="396"/>
                  </a:lnTo>
                  <a:lnTo>
                    <a:pt x="132" y="408"/>
                  </a:lnTo>
                  <a:lnTo>
                    <a:pt x="126" y="418"/>
                  </a:lnTo>
                  <a:lnTo>
                    <a:pt x="122" y="420"/>
                  </a:lnTo>
                  <a:lnTo>
                    <a:pt x="114" y="426"/>
                  </a:lnTo>
                  <a:lnTo>
                    <a:pt x="104" y="434"/>
                  </a:lnTo>
                  <a:lnTo>
                    <a:pt x="94" y="444"/>
                  </a:lnTo>
                  <a:lnTo>
                    <a:pt x="86" y="454"/>
                  </a:lnTo>
                  <a:lnTo>
                    <a:pt x="84" y="456"/>
                  </a:lnTo>
                  <a:lnTo>
                    <a:pt x="82" y="456"/>
                  </a:lnTo>
                  <a:lnTo>
                    <a:pt x="78" y="458"/>
                  </a:lnTo>
                  <a:lnTo>
                    <a:pt x="74" y="462"/>
                  </a:lnTo>
                  <a:lnTo>
                    <a:pt x="68" y="464"/>
                  </a:lnTo>
                  <a:lnTo>
                    <a:pt x="64" y="470"/>
                  </a:lnTo>
                  <a:lnTo>
                    <a:pt x="62" y="474"/>
                  </a:lnTo>
                  <a:lnTo>
                    <a:pt x="64" y="474"/>
                  </a:lnTo>
                  <a:lnTo>
                    <a:pt x="66" y="472"/>
                  </a:lnTo>
                  <a:lnTo>
                    <a:pt x="72" y="470"/>
                  </a:lnTo>
                  <a:lnTo>
                    <a:pt x="78" y="468"/>
                  </a:lnTo>
                  <a:lnTo>
                    <a:pt x="86" y="466"/>
                  </a:lnTo>
                  <a:lnTo>
                    <a:pt x="94" y="464"/>
                  </a:lnTo>
                  <a:lnTo>
                    <a:pt x="106" y="458"/>
                  </a:lnTo>
                  <a:lnTo>
                    <a:pt x="120" y="450"/>
                  </a:lnTo>
                  <a:lnTo>
                    <a:pt x="134" y="436"/>
                  </a:lnTo>
                  <a:lnTo>
                    <a:pt x="148" y="424"/>
                  </a:lnTo>
                  <a:lnTo>
                    <a:pt x="160" y="412"/>
                  </a:lnTo>
                  <a:lnTo>
                    <a:pt x="160" y="412"/>
                  </a:lnTo>
                  <a:lnTo>
                    <a:pt x="164" y="410"/>
                  </a:lnTo>
                  <a:lnTo>
                    <a:pt x="168" y="408"/>
                  </a:lnTo>
                  <a:lnTo>
                    <a:pt x="172" y="404"/>
                  </a:lnTo>
                  <a:lnTo>
                    <a:pt x="176" y="402"/>
                  </a:lnTo>
                  <a:lnTo>
                    <a:pt x="180" y="398"/>
                  </a:lnTo>
                  <a:lnTo>
                    <a:pt x="184" y="394"/>
                  </a:lnTo>
                  <a:lnTo>
                    <a:pt x="186" y="390"/>
                  </a:lnTo>
                  <a:lnTo>
                    <a:pt x="184" y="386"/>
                  </a:lnTo>
                  <a:lnTo>
                    <a:pt x="182" y="382"/>
                  </a:lnTo>
                  <a:lnTo>
                    <a:pt x="180" y="382"/>
                  </a:lnTo>
                  <a:lnTo>
                    <a:pt x="178" y="380"/>
                  </a:lnTo>
                  <a:lnTo>
                    <a:pt x="178" y="378"/>
                  </a:lnTo>
                  <a:lnTo>
                    <a:pt x="176" y="376"/>
                  </a:lnTo>
                  <a:lnTo>
                    <a:pt x="178" y="374"/>
                  </a:lnTo>
                  <a:lnTo>
                    <a:pt x="182" y="372"/>
                  </a:lnTo>
                  <a:lnTo>
                    <a:pt x="184" y="368"/>
                  </a:lnTo>
                  <a:lnTo>
                    <a:pt x="188" y="360"/>
                  </a:lnTo>
                  <a:lnTo>
                    <a:pt x="194" y="350"/>
                  </a:lnTo>
                  <a:lnTo>
                    <a:pt x="200" y="340"/>
                  </a:lnTo>
                  <a:lnTo>
                    <a:pt x="204" y="328"/>
                  </a:lnTo>
                  <a:lnTo>
                    <a:pt x="206" y="326"/>
                  </a:lnTo>
                  <a:lnTo>
                    <a:pt x="214" y="322"/>
                  </a:lnTo>
                  <a:lnTo>
                    <a:pt x="226" y="318"/>
                  </a:lnTo>
                  <a:lnTo>
                    <a:pt x="244" y="318"/>
                  </a:lnTo>
                  <a:lnTo>
                    <a:pt x="244" y="318"/>
                  </a:lnTo>
                  <a:lnTo>
                    <a:pt x="246" y="320"/>
                  </a:lnTo>
                  <a:lnTo>
                    <a:pt x="248" y="322"/>
                  </a:lnTo>
                  <a:lnTo>
                    <a:pt x="250" y="322"/>
                  </a:lnTo>
                  <a:lnTo>
                    <a:pt x="252" y="324"/>
                  </a:lnTo>
                  <a:lnTo>
                    <a:pt x="252" y="326"/>
                  </a:lnTo>
                  <a:lnTo>
                    <a:pt x="248" y="328"/>
                  </a:lnTo>
                  <a:lnTo>
                    <a:pt x="244" y="328"/>
                  </a:lnTo>
                  <a:lnTo>
                    <a:pt x="232" y="332"/>
                  </a:lnTo>
                  <a:lnTo>
                    <a:pt x="220" y="336"/>
                  </a:lnTo>
                  <a:lnTo>
                    <a:pt x="212" y="346"/>
                  </a:lnTo>
                  <a:lnTo>
                    <a:pt x="212" y="348"/>
                  </a:lnTo>
                  <a:lnTo>
                    <a:pt x="212" y="350"/>
                  </a:lnTo>
                  <a:lnTo>
                    <a:pt x="210" y="354"/>
                  </a:lnTo>
                  <a:lnTo>
                    <a:pt x="208" y="358"/>
                  </a:lnTo>
                  <a:lnTo>
                    <a:pt x="206" y="360"/>
                  </a:lnTo>
                  <a:lnTo>
                    <a:pt x="206" y="362"/>
                  </a:lnTo>
                  <a:lnTo>
                    <a:pt x="206" y="364"/>
                  </a:lnTo>
                  <a:lnTo>
                    <a:pt x="206" y="366"/>
                  </a:lnTo>
                  <a:lnTo>
                    <a:pt x="206" y="370"/>
                  </a:lnTo>
                  <a:lnTo>
                    <a:pt x="208" y="372"/>
                  </a:lnTo>
                  <a:lnTo>
                    <a:pt x="208" y="376"/>
                  </a:lnTo>
                  <a:lnTo>
                    <a:pt x="212" y="376"/>
                  </a:lnTo>
                  <a:lnTo>
                    <a:pt x="214" y="376"/>
                  </a:lnTo>
                  <a:lnTo>
                    <a:pt x="220" y="376"/>
                  </a:lnTo>
                  <a:lnTo>
                    <a:pt x="220" y="374"/>
                  </a:lnTo>
                  <a:lnTo>
                    <a:pt x="224" y="372"/>
                  </a:lnTo>
                  <a:lnTo>
                    <a:pt x="228" y="370"/>
                  </a:lnTo>
                  <a:lnTo>
                    <a:pt x="232" y="368"/>
                  </a:lnTo>
                  <a:lnTo>
                    <a:pt x="236" y="364"/>
                  </a:lnTo>
                  <a:lnTo>
                    <a:pt x="242" y="360"/>
                  </a:lnTo>
                  <a:lnTo>
                    <a:pt x="246" y="356"/>
                  </a:lnTo>
                  <a:lnTo>
                    <a:pt x="248" y="354"/>
                  </a:lnTo>
                  <a:lnTo>
                    <a:pt x="250" y="350"/>
                  </a:lnTo>
                  <a:lnTo>
                    <a:pt x="250" y="348"/>
                  </a:lnTo>
                  <a:lnTo>
                    <a:pt x="250" y="346"/>
                  </a:lnTo>
                  <a:lnTo>
                    <a:pt x="252" y="344"/>
                  </a:lnTo>
                  <a:lnTo>
                    <a:pt x="252" y="340"/>
                  </a:lnTo>
                  <a:lnTo>
                    <a:pt x="254" y="338"/>
                  </a:lnTo>
                  <a:lnTo>
                    <a:pt x="256" y="334"/>
                  </a:lnTo>
                  <a:lnTo>
                    <a:pt x="258" y="334"/>
                  </a:lnTo>
                  <a:lnTo>
                    <a:pt x="262" y="332"/>
                  </a:lnTo>
                  <a:lnTo>
                    <a:pt x="266" y="334"/>
                  </a:lnTo>
                  <a:lnTo>
                    <a:pt x="270" y="338"/>
                  </a:lnTo>
                  <a:lnTo>
                    <a:pt x="272" y="338"/>
                  </a:lnTo>
                  <a:lnTo>
                    <a:pt x="274" y="338"/>
                  </a:lnTo>
                  <a:lnTo>
                    <a:pt x="280" y="338"/>
                  </a:lnTo>
                  <a:lnTo>
                    <a:pt x="284" y="340"/>
                  </a:lnTo>
                  <a:lnTo>
                    <a:pt x="290" y="342"/>
                  </a:lnTo>
                  <a:lnTo>
                    <a:pt x="294" y="346"/>
                  </a:lnTo>
                  <a:lnTo>
                    <a:pt x="296" y="350"/>
                  </a:lnTo>
                  <a:lnTo>
                    <a:pt x="300" y="352"/>
                  </a:lnTo>
                  <a:lnTo>
                    <a:pt x="312" y="354"/>
                  </a:lnTo>
                  <a:lnTo>
                    <a:pt x="330" y="358"/>
                  </a:lnTo>
                  <a:lnTo>
                    <a:pt x="332" y="358"/>
                  </a:lnTo>
                  <a:lnTo>
                    <a:pt x="336" y="358"/>
                  </a:lnTo>
                  <a:lnTo>
                    <a:pt x="340" y="362"/>
                  </a:lnTo>
                  <a:lnTo>
                    <a:pt x="344" y="364"/>
                  </a:lnTo>
                  <a:lnTo>
                    <a:pt x="348" y="370"/>
                  </a:lnTo>
                  <a:lnTo>
                    <a:pt x="350" y="368"/>
                  </a:lnTo>
                  <a:lnTo>
                    <a:pt x="350" y="366"/>
                  </a:lnTo>
                  <a:lnTo>
                    <a:pt x="354" y="364"/>
                  </a:lnTo>
                  <a:lnTo>
                    <a:pt x="356" y="362"/>
                  </a:lnTo>
                  <a:lnTo>
                    <a:pt x="360" y="362"/>
                  </a:lnTo>
                  <a:lnTo>
                    <a:pt x="364" y="362"/>
                  </a:lnTo>
                  <a:lnTo>
                    <a:pt x="366" y="366"/>
                  </a:lnTo>
                  <a:lnTo>
                    <a:pt x="372" y="372"/>
                  </a:lnTo>
                  <a:lnTo>
                    <a:pt x="380" y="382"/>
                  </a:lnTo>
                  <a:lnTo>
                    <a:pt x="390" y="392"/>
                  </a:lnTo>
                  <a:lnTo>
                    <a:pt x="398" y="402"/>
                  </a:lnTo>
                  <a:lnTo>
                    <a:pt x="406" y="408"/>
                  </a:lnTo>
                  <a:lnTo>
                    <a:pt x="408" y="410"/>
                  </a:lnTo>
                  <a:lnTo>
                    <a:pt x="424" y="386"/>
                  </a:lnTo>
                  <a:lnTo>
                    <a:pt x="426" y="388"/>
                  </a:lnTo>
                  <a:lnTo>
                    <a:pt x="432" y="398"/>
                  </a:lnTo>
                  <a:lnTo>
                    <a:pt x="438" y="408"/>
                  </a:lnTo>
                  <a:lnTo>
                    <a:pt x="442" y="418"/>
                  </a:lnTo>
                  <a:lnTo>
                    <a:pt x="444" y="418"/>
                  </a:lnTo>
                  <a:lnTo>
                    <a:pt x="446" y="420"/>
                  </a:lnTo>
                  <a:lnTo>
                    <a:pt x="448" y="424"/>
                  </a:lnTo>
                  <a:lnTo>
                    <a:pt x="452" y="428"/>
                  </a:lnTo>
                  <a:lnTo>
                    <a:pt x="456" y="432"/>
                  </a:lnTo>
                  <a:lnTo>
                    <a:pt x="458" y="436"/>
                  </a:lnTo>
                  <a:lnTo>
                    <a:pt x="458" y="436"/>
                  </a:lnTo>
                  <a:lnTo>
                    <a:pt x="458" y="440"/>
                  </a:lnTo>
                  <a:lnTo>
                    <a:pt x="458" y="444"/>
                  </a:lnTo>
                  <a:lnTo>
                    <a:pt x="460" y="450"/>
                  </a:lnTo>
                  <a:lnTo>
                    <a:pt x="462" y="454"/>
                  </a:lnTo>
                  <a:lnTo>
                    <a:pt x="466" y="458"/>
                  </a:lnTo>
                  <a:lnTo>
                    <a:pt x="466" y="460"/>
                  </a:lnTo>
                  <a:lnTo>
                    <a:pt x="466" y="460"/>
                  </a:lnTo>
                  <a:lnTo>
                    <a:pt x="466" y="462"/>
                  </a:lnTo>
                  <a:lnTo>
                    <a:pt x="468" y="462"/>
                  </a:lnTo>
                  <a:lnTo>
                    <a:pt x="470" y="462"/>
                  </a:lnTo>
                  <a:lnTo>
                    <a:pt x="472" y="462"/>
                  </a:lnTo>
                  <a:lnTo>
                    <a:pt x="476" y="458"/>
                  </a:lnTo>
                  <a:lnTo>
                    <a:pt x="476" y="458"/>
                  </a:lnTo>
                  <a:lnTo>
                    <a:pt x="476" y="460"/>
                  </a:lnTo>
                  <a:lnTo>
                    <a:pt x="478" y="460"/>
                  </a:lnTo>
                  <a:lnTo>
                    <a:pt x="478" y="464"/>
                  </a:lnTo>
                  <a:lnTo>
                    <a:pt x="478" y="468"/>
                  </a:lnTo>
                  <a:lnTo>
                    <a:pt x="480" y="474"/>
                  </a:lnTo>
                  <a:lnTo>
                    <a:pt x="478" y="474"/>
                  </a:lnTo>
                  <a:lnTo>
                    <a:pt x="478" y="476"/>
                  </a:lnTo>
                  <a:lnTo>
                    <a:pt x="476" y="480"/>
                  </a:lnTo>
                  <a:lnTo>
                    <a:pt x="476" y="484"/>
                  </a:lnTo>
                  <a:lnTo>
                    <a:pt x="476" y="488"/>
                  </a:lnTo>
                  <a:lnTo>
                    <a:pt x="478" y="494"/>
                  </a:lnTo>
                  <a:lnTo>
                    <a:pt x="480" y="496"/>
                  </a:lnTo>
                  <a:lnTo>
                    <a:pt x="484" y="498"/>
                  </a:lnTo>
                  <a:lnTo>
                    <a:pt x="486" y="494"/>
                  </a:lnTo>
                  <a:lnTo>
                    <a:pt x="488" y="486"/>
                  </a:lnTo>
                  <a:lnTo>
                    <a:pt x="490" y="474"/>
                  </a:lnTo>
                  <a:lnTo>
                    <a:pt x="492" y="464"/>
                  </a:lnTo>
                  <a:lnTo>
                    <a:pt x="492" y="456"/>
                  </a:lnTo>
                  <a:lnTo>
                    <a:pt x="490" y="456"/>
                  </a:lnTo>
                  <a:lnTo>
                    <a:pt x="488" y="454"/>
                  </a:lnTo>
                  <a:lnTo>
                    <a:pt x="484" y="450"/>
                  </a:lnTo>
                  <a:lnTo>
                    <a:pt x="478" y="444"/>
                  </a:lnTo>
                  <a:lnTo>
                    <a:pt x="474" y="438"/>
                  </a:lnTo>
                  <a:lnTo>
                    <a:pt x="470" y="430"/>
                  </a:lnTo>
                  <a:lnTo>
                    <a:pt x="468" y="426"/>
                  </a:lnTo>
                  <a:lnTo>
                    <a:pt x="462" y="418"/>
                  </a:lnTo>
                  <a:lnTo>
                    <a:pt x="454" y="406"/>
                  </a:lnTo>
                  <a:lnTo>
                    <a:pt x="444" y="392"/>
                  </a:lnTo>
                  <a:lnTo>
                    <a:pt x="434" y="380"/>
                  </a:lnTo>
                  <a:lnTo>
                    <a:pt x="426" y="370"/>
                  </a:lnTo>
                  <a:lnTo>
                    <a:pt x="420" y="366"/>
                  </a:lnTo>
                  <a:lnTo>
                    <a:pt x="418" y="366"/>
                  </a:lnTo>
                  <a:lnTo>
                    <a:pt x="416" y="368"/>
                  </a:lnTo>
                  <a:lnTo>
                    <a:pt x="412" y="372"/>
                  </a:lnTo>
                  <a:lnTo>
                    <a:pt x="408" y="374"/>
                  </a:lnTo>
                  <a:lnTo>
                    <a:pt x="402" y="378"/>
                  </a:lnTo>
                  <a:lnTo>
                    <a:pt x="398" y="378"/>
                  </a:lnTo>
                  <a:lnTo>
                    <a:pt x="396" y="376"/>
                  </a:lnTo>
                  <a:lnTo>
                    <a:pt x="388" y="370"/>
                  </a:lnTo>
                  <a:lnTo>
                    <a:pt x="378" y="362"/>
                  </a:lnTo>
                  <a:lnTo>
                    <a:pt x="368" y="354"/>
                  </a:lnTo>
                  <a:lnTo>
                    <a:pt x="358" y="348"/>
                  </a:lnTo>
                  <a:lnTo>
                    <a:pt x="350" y="342"/>
                  </a:lnTo>
                  <a:lnTo>
                    <a:pt x="338" y="342"/>
                  </a:lnTo>
                  <a:lnTo>
                    <a:pt x="338" y="50"/>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sp>
          <p:nvSpPr>
            <p:cNvPr id="200" name="Freeform 558"/>
            <p:cNvSpPr/>
            <p:nvPr/>
          </p:nvSpPr>
          <p:spPr bwMode="gray">
            <a:xfrm>
              <a:off x="6363428" y="3381272"/>
              <a:ext cx="1366331" cy="747460"/>
            </a:xfrm>
            <a:custGeom>
              <a:avLst/>
              <a:gdLst>
                <a:gd name="T0" fmla="*/ 704 w 738"/>
                <a:gd name="T1" fmla="*/ 42 h 404"/>
                <a:gd name="T2" fmla="*/ 724 w 738"/>
                <a:gd name="T3" fmla="*/ 30 h 404"/>
                <a:gd name="T4" fmla="*/ 724 w 738"/>
                <a:gd name="T5" fmla="*/ 64 h 404"/>
                <a:gd name="T6" fmla="*/ 738 w 738"/>
                <a:gd name="T7" fmla="*/ 74 h 404"/>
                <a:gd name="T8" fmla="*/ 726 w 738"/>
                <a:gd name="T9" fmla="*/ 82 h 404"/>
                <a:gd name="T10" fmla="*/ 702 w 738"/>
                <a:gd name="T11" fmla="*/ 96 h 404"/>
                <a:gd name="T12" fmla="*/ 684 w 738"/>
                <a:gd name="T13" fmla="*/ 114 h 404"/>
                <a:gd name="T14" fmla="*/ 688 w 738"/>
                <a:gd name="T15" fmla="*/ 126 h 404"/>
                <a:gd name="T16" fmla="*/ 696 w 738"/>
                <a:gd name="T17" fmla="*/ 136 h 404"/>
                <a:gd name="T18" fmla="*/ 668 w 738"/>
                <a:gd name="T19" fmla="*/ 140 h 404"/>
                <a:gd name="T20" fmla="*/ 644 w 738"/>
                <a:gd name="T21" fmla="*/ 142 h 404"/>
                <a:gd name="T22" fmla="*/ 646 w 738"/>
                <a:gd name="T23" fmla="*/ 162 h 404"/>
                <a:gd name="T24" fmla="*/ 642 w 738"/>
                <a:gd name="T25" fmla="*/ 192 h 404"/>
                <a:gd name="T26" fmla="*/ 630 w 738"/>
                <a:gd name="T27" fmla="*/ 184 h 404"/>
                <a:gd name="T28" fmla="*/ 622 w 738"/>
                <a:gd name="T29" fmla="*/ 186 h 404"/>
                <a:gd name="T30" fmla="*/ 626 w 738"/>
                <a:gd name="T31" fmla="*/ 204 h 404"/>
                <a:gd name="T32" fmla="*/ 616 w 738"/>
                <a:gd name="T33" fmla="*/ 218 h 404"/>
                <a:gd name="T34" fmla="*/ 624 w 738"/>
                <a:gd name="T35" fmla="*/ 234 h 404"/>
                <a:gd name="T36" fmla="*/ 610 w 738"/>
                <a:gd name="T37" fmla="*/ 240 h 404"/>
                <a:gd name="T38" fmla="*/ 556 w 738"/>
                <a:gd name="T39" fmla="*/ 296 h 404"/>
                <a:gd name="T40" fmla="*/ 550 w 738"/>
                <a:gd name="T41" fmla="*/ 320 h 404"/>
                <a:gd name="T42" fmla="*/ 572 w 738"/>
                <a:gd name="T43" fmla="*/ 368 h 404"/>
                <a:gd name="T44" fmla="*/ 566 w 738"/>
                <a:gd name="T45" fmla="*/ 404 h 404"/>
                <a:gd name="T46" fmla="*/ 528 w 738"/>
                <a:gd name="T47" fmla="*/ 348 h 404"/>
                <a:gd name="T48" fmla="*/ 516 w 738"/>
                <a:gd name="T49" fmla="*/ 326 h 404"/>
                <a:gd name="T50" fmla="*/ 446 w 738"/>
                <a:gd name="T51" fmla="*/ 324 h 404"/>
                <a:gd name="T52" fmla="*/ 382 w 738"/>
                <a:gd name="T53" fmla="*/ 334 h 404"/>
                <a:gd name="T54" fmla="*/ 344 w 738"/>
                <a:gd name="T55" fmla="*/ 376 h 404"/>
                <a:gd name="T56" fmla="*/ 308 w 738"/>
                <a:gd name="T57" fmla="*/ 350 h 404"/>
                <a:gd name="T58" fmla="*/ 288 w 738"/>
                <a:gd name="T59" fmla="*/ 336 h 404"/>
                <a:gd name="T60" fmla="*/ 262 w 738"/>
                <a:gd name="T61" fmla="*/ 334 h 404"/>
                <a:gd name="T62" fmla="*/ 228 w 738"/>
                <a:gd name="T63" fmla="*/ 296 h 404"/>
                <a:gd name="T64" fmla="*/ 176 w 738"/>
                <a:gd name="T65" fmla="*/ 306 h 404"/>
                <a:gd name="T66" fmla="*/ 112 w 738"/>
                <a:gd name="T67" fmla="*/ 288 h 404"/>
                <a:gd name="T68" fmla="*/ 84 w 738"/>
                <a:gd name="T69" fmla="*/ 272 h 404"/>
                <a:gd name="T70" fmla="*/ 52 w 738"/>
                <a:gd name="T71" fmla="*/ 252 h 404"/>
                <a:gd name="T72" fmla="*/ 2 w 738"/>
                <a:gd name="T73" fmla="*/ 156 h 404"/>
                <a:gd name="T74" fmla="*/ 6 w 738"/>
                <a:gd name="T75" fmla="*/ 102 h 404"/>
                <a:gd name="T76" fmla="*/ 6 w 738"/>
                <a:gd name="T77" fmla="*/ 62 h 404"/>
                <a:gd name="T78" fmla="*/ 14 w 738"/>
                <a:gd name="T79" fmla="*/ 22 h 404"/>
                <a:gd name="T80" fmla="*/ 416 w 738"/>
                <a:gd name="T81" fmla="*/ 12 h 404"/>
                <a:gd name="T82" fmla="*/ 432 w 738"/>
                <a:gd name="T83" fmla="*/ 22 h 404"/>
                <a:gd name="T84" fmla="*/ 416 w 738"/>
                <a:gd name="T85" fmla="*/ 40 h 404"/>
                <a:gd name="T86" fmla="*/ 454 w 738"/>
                <a:gd name="T87" fmla="*/ 42 h 404"/>
                <a:gd name="T88" fmla="*/ 484 w 738"/>
                <a:gd name="T89" fmla="*/ 42 h 404"/>
                <a:gd name="T90" fmla="*/ 502 w 738"/>
                <a:gd name="T91" fmla="*/ 44 h 404"/>
                <a:gd name="T92" fmla="*/ 490 w 738"/>
                <a:gd name="T93" fmla="*/ 60 h 404"/>
                <a:gd name="T94" fmla="*/ 472 w 738"/>
                <a:gd name="T95" fmla="*/ 66 h 404"/>
                <a:gd name="T96" fmla="*/ 476 w 738"/>
                <a:gd name="T97" fmla="*/ 84 h 404"/>
                <a:gd name="T98" fmla="*/ 472 w 738"/>
                <a:gd name="T99" fmla="*/ 134 h 404"/>
                <a:gd name="T100" fmla="*/ 490 w 738"/>
                <a:gd name="T101" fmla="*/ 108 h 404"/>
                <a:gd name="T102" fmla="*/ 504 w 738"/>
                <a:gd name="T103" fmla="*/ 64 h 404"/>
                <a:gd name="T104" fmla="*/ 520 w 738"/>
                <a:gd name="T105" fmla="*/ 64 h 404"/>
                <a:gd name="T106" fmla="*/ 518 w 738"/>
                <a:gd name="T107" fmla="*/ 90 h 404"/>
                <a:gd name="T108" fmla="*/ 530 w 738"/>
                <a:gd name="T109" fmla="*/ 92 h 404"/>
                <a:gd name="T110" fmla="*/ 536 w 738"/>
                <a:gd name="T111" fmla="*/ 120 h 404"/>
                <a:gd name="T112" fmla="*/ 546 w 738"/>
                <a:gd name="T113" fmla="*/ 128 h 404"/>
                <a:gd name="T114" fmla="*/ 586 w 738"/>
                <a:gd name="T115" fmla="*/ 114 h 404"/>
                <a:gd name="T116" fmla="*/ 596 w 738"/>
                <a:gd name="T117" fmla="*/ 94 h 404"/>
                <a:gd name="T118" fmla="*/ 634 w 738"/>
                <a:gd name="T119" fmla="*/ 82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38" h="404">
                  <a:moveTo>
                    <a:pt x="640" y="76"/>
                  </a:moveTo>
                  <a:lnTo>
                    <a:pt x="650" y="64"/>
                  </a:lnTo>
                  <a:lnTo>
                    <a:pt x="664" y="58"/>
                  </a:lnTo>
                  <a:lnTo>
                    <a:pt x="680" y="54"/>
                  </a:lnTo>
                  <a:lnTo>
                    <a:pt x="694" y="52"/>
                  </a:lnTo>
                  <a:lnTo>
                    <a:pt x="698" y="52"/>
                  </a:lnTo>
                  <a:lnTo>
                    <a:pt x="704" y="42"/>
                  </a:lnTo>
                  <a:lnTo>
                    <a:pt x="708" y="36"/>
                  </a:lnTo>
                  <a:lnTo>
                    <a:pt x="712" y="32"/>
                  </a:lnTo>
                  <a:lnTo>
                    <a:pt x="716" y="30"/>
                  </a:lnTo>
                  <a:lnTo>
                    <a:pt x="720" y="28"/>
                  </a:lnTo>
                  <a:lnTo>
                    <a:pt x="722" y="28"/>
                  </a:lnTo>
                  <a:lnTo>
                    <a:pt x="724" y="30"/>
                  </a:lnTo>
                  <a:lnTo>
                    <a:pt x="724" y="30"/>
                  </a:lnTo>
                  <a:lnTo>
                    <a:pt x="726" y="30"/>
                  </a:lnTo>
                  <a:lnTo>
                    <a:pt x="732" y="32"/>
                  </a:lnTo>
                  <a:lnTo>
                    <a:pt x="734" y="40"/>
                  </a:lnTo>
                  <a:lnTo>
                    <a:pt x="732" y="48"/>
                  </a:lnTo>
                  <a:lnTo>
                    <a:pt x="728" y="56"/>
                  </a:lnTo>
                  <a:lnTo>
                    <a:pt x="726" y="62"/>
                  </a:lnTo>
                  <a:lnTo>
                    <a:pt x="724" y="64"/>
                  </a:lnTo>
                  <a:lnTo>
                    <a:pt x="724" y="64"/>
                  </a:lnTo>
                  <a:lnTo>
                    <a:pt x="726" y="66"/>
                  </a:lnTo>
                  <a:lnTo>
                    <a:pt x="728" y="68"/>
                  </a:lnTo>
                  <a:lnTo>
                    <a:pt x="732" y="70"/>
                  </a:lnTo>
                  <a:lnTo>
                    <a:pt x="734" y="72"/>
                  </a:lnTo>
                  <a:lnTo>
                    <a:pt x="738" y="74"/>
                  </a:lnTo>
                  <a:lnTo>
                    <a:pt x="738" y="74"/>
                  </a:lnTo>
                  <a:lnTo>
                    <a:pt x="738" y="74"/>
                  </a:lnTo>
                  <a:lnTo>
                    <a:pt x="738" y="76"/>
                  </a:lnTo>
                  <a:lnTo>
                    <a:pt x="736" y="76"/>
                  </a:lnTo>
                  <a:lnTo>
                    <a:pt x="734" y="78"/>
                  </a:lnTo>
                  <a:lnTo>
                    <a:pt x="730" y="80"/>
                  </a:lnTo>
                  <a:lnTo>
                    <a:pt x="730" y="82"/>
                  </a:lnTo>
                  <a:lnTo>
                    <a:pt x="726" y="82"/>
                  </a:lnTo>
                  <a:lnTo>
                    <a:pt x="722" y="84"/>
                  </a:lnTo>
                  <a:lnTo>
                    <a:pt x="718" y="86"/>
                  </a:lnTo>
                  <a:lnTo>
                    <a:pt x="712" y="86"/>
                  </a:lnTo>
                  <a:lnTo>
                    <a:pt x="708" y="88"/>
                  </a:lnTo>
                  <a:lnTo>
                    <a:pt x="706" y="90"/>
                  </a:lnTo>
                  <a:lnTo>
                    <a:pt x="704" y="92"/>
                  </a:lnTo>
                  <a:lnTo>
                    <a:pt x="702" y="96"/>
                  </a:lnTo>
                  <a:lnTo>
                    <a:pt x="698" y="100"/>
                  </a:lnTo>
                  <a:lnTo>
                    <a:pt x="696" y="104"/>
                  </a:lnTo>
                  <a:lnTo>
                    <a:pt x="692" y="106"/>
                  </a:lnTo>
                  <a:lnTo>
                    <a:pt x="692" y="108"/>
                  </a:lnTo>
                  <a:lnTo>
                    <a:pt x="690" y="108"/>
                  </a:lnTo>
                  <a:lnTo>
                    <a:pt x="688" y="110"/>
                  </a:lnTo>
                  <a:lnTo>
                    <a:pt x="684" y="114"/>
                  </a:lnTo>
                  <a:lnTo>
                    <a:pt x="682" y="116"/>
                  </a:lnTo>
                  <a:lnTo>
                    <a:pt x="680" y="118"/>
                  </a:lnTo>
                  <a:lnTo>
                    <a:pt x="680" y="122"/>
                  </a:lnTo>
                  <a:lnTo>
                    <a:pt x="680" y="124"/>
                  </a:lnTo>
                  <a:lnTo>
                    <a:pt x="684" y="124"/>
                  </a:lnTo>
                  <a:lnTo>
                    <a:pt x="686" y="124"/>
                  </a:lnTo>
                  <a:lnTo>
                    <a:pt x="688" y="126"/>
                  </a:lnTo>
                  <a:lnTo>
                    <a:pt x="692" y="126"/>
                  </a:lnTo>
                  <a:lnTo>
                    <a:pt x="694" y="126"/>
                  </a:lnTo>
                  <a:lnTo>
                    <a:pt x="698" y="128"/>
                  </a:lnTo>
                  <a:lnTo>
                    <a:pt x="700" y="130"/>
                  </a:lnTo>
                  <a:lnTo>
                    <a:pt x="702" y="132"/>
                  </a:lnTo>
                  <a:lnTo>
                    <a:pt x="700" y="134"/>
                  </a:lnTo>
                  <a:lnTo>
                    <a:pt x="696" y="136"/>
                  </a:lnTo>
                  <a:lnTo>
                    <a:pt x="692" y="138"/>
                  </a:lnTo>
                  <a:lnTo>
                    <a:pt x="688" y="138"/>
                  </a:lnTo>
                  <a:lnTo>
                    <a:pt x="682" y="138"/>
                  </a:lnTo>
                  <a:lnTo>
                    <a:pt x="676" y="138"/>
                  </a:lnTo>
                  <a:lnTo>
                    <a:pt x="676" y="138"/>
                  </a:lnTo>
                  <a:lnTo>
                    <a:pt x="672" y="138"/>
                  </a:lnTo>
                  <a:lnTo>
                    <a:pt x="668" y="140"/>
                  </a:lnTo>
                  <a:lnTo>
                    <a:pt x="662" y="142"/>
                  </a:lnTo>
                  <a:lnTo>
                    <a:pt x="656" y="142"/>
                  </a:lnTo>
                  <a:lnTo>
                    <a:pt x="650" y="142"/>
                  </a:lnTo>
                  <a:lnTo>
                    <a:pt x="646" y="140"/>
                  </a:lnTo>
                  <a:lnTo>
                    <a:pt x="646" y="142"/>
                  </a:lnTo>
                  <a:lnTo>
                    <a:pt x="644" y="142"/>
                  </a:lnTo>
                  <a:lnTo>
                    <a:pt x="644" y="142"/>
                  </a:lnTo>
                  <a:lnTo>
                    <a:pt x="642" y="144"/>
                  </a:lnTo>
                  <a:lnTo>
                    <a:pt x="642" y="146"/>
                  </a:lnTo>
                  <a:lnTo>
                    <a:pt x="642" y="150"/>
                  </a:lnTo>
                  <a:lnTo>
                    <a:pt x="646" y="152"/>
                  </a:lnTo>
                  <a:lnTo>
                    <a:pt x="646" y="154"/>
                  </a:lnTo>
                  <a:lnTo>
                    <a:pt x="646" y="158"/>
                  </a:lnTo>
                  <a:lnTo>
                    <a:pt x="646" y="162"/>
                  </a:lnTo>
                  <a:lnTo>
                    <a:pt x="646" y="168"/>
                  </a:lnTo>
                  <a:lnTo>
                    <a:pt x="646" y="174"/>
                  </a:lnTo>
                  <a:lnTo>
                    <a:pt x="646" y="178"/>
                  </a:lnTo>
                  <a:lnTo>
                    <a:pt x="646" y="182"/>
                  </a:lnTo>
                  <a:lnTo>
                    <a:pt x="644" y="186"/>
                  </a:lnTo>
                  <a:lnTo>
                    <a:pt x="644" y="190"/>
                  </a:lnTo>
                  <a:lnTo>
                    <a:pt x="642" y="192"/>
                  </a:lnTo>
                  <a:lnTo>
                    <a:pt x="640" y="194"/>
                  </a:lnTo>
                  <a:lnTo>
                    <a:pt x="638" y="192"/>
                  </a:lnTo>
                  <a:lnTo>
                    <a:pt x="638" y="188"/>
                  </a:lnTo>
                  <a:lnTo>
                    <a:pt x="638" y="184"/>
                  </a:lnTo>
                  <a:lnTo>
                    <a:pt x="638" y="184"/>
                  </a:lnTo>
                  <a:lnTo>
                    <a:pt x="634" y="176"/>
                  </a:lnTo>
                  <a:lnTo>
                    <a:pt x="630" y="184"/>
                  </a:lnTo>
                  <a:lnTo>
                    <a:pt x="620" y="176"/>
                  </a:lnTo>
                  <a:lnTo>
                    <a:pt x="620" y="176"/>
                  </a:lnTo>
                  <a:lnTo>
                    <a:pt x="620" y="178"/>
                  </a:lnTo>
                  <a:lnTo>
                    <a:pt x="620" y="178"/>
                  </a:lnTo>
                  <a:lnTo>
                    <a:pt x="620" y="180"/>
                  </a:lnTo>
                  <a:lnTo>
                    <a:pt x="620" y="182"/>
                  </a:lnTo>
                  <a:lnTo>
                    <a:pt x="622" y="186"/>
                  </a:lnTo>
                  <a:lnTo>
                    <a:pt x="622" y="186"/>
                  </a:lnTo>
                  <a:lnTo>
                    <a:pt x="624" y="188"/>
                  </a:lnTo>
                  <a:lnTo>
                    <a:pt x="626" y="192"/>
                  </a:lnTo>
                  <a:lnTo>
                    <a:pt x="628" y="196"/>
                  </a:lnTo>
                  <a:lnTo>
                    <a:pt x="628" y="202"/>
                  </a:lnTo>
                  <a:lnTo>
                    <a:pt x="626" y="202"/>
                  </a:lnTo>
                  <a:lnTo>
                    <a:pt x="626" y="204"/>
                  </a:lnTo>
                  <a:lnTo>
                    <a:pt x="624" y="204"/>
                  </a:lnTo>
                  <a:lnTo>
                    <a:pt x="620" y="206"/>
                  </a:lnTo>
                  <a:lnTo>
                    <a:pt x="612" y="206"/>
                  </a:lnTo>
                  <a:lnTo>
                    <a:pt x="612" y="208"/>
                  </a:lnTo>
                  <a:lnTo>
                    <a:pt x="614" y="210"/>
                  </a:lnTo>
                  <a:lnTo>
                    <a:pt x="614" y="214"/>
                  </a:lnTo>
                  <a:lnTo>
                    <a:pt x="616" y="218"/>
                  </a:lnTo>
                  <a:lnTo>
                    <a:pt x="618" y="226"/>
                  </a:lnTo>
                  <a:lnTo>
                    <a:pt x="618" y="226"/>
                  </a:lnTo>
                  <a:lnTo>
                    <a:pt x="620" y="228"/>
                  </a:lnTo>
                  <a:lnTo>
                    <a:pt x="622" y="228"/>
                  </a:lnTo>
                  <a:lnTo>
                    <a:pt x="624" y="230"/>
                  </a:lnTo>
                  <a:lnTo>
                    <a:pt x="624" y="232"/>
                  </a:lnTo>
                  <a:lnTo>
                    <a:pt x="624" y="234"/>
                  </a:lnTo>
                  <a:lnTo>
                    <a:pt x="622" y="234"/>
                  </a:lnTo>
                  <a:lnTo>
                    <a:pt x="618" y="236"/>
                  </a:lnTo>
                  <a:lnTo>
                    <a:pt x="618" y="236"/>
                  </a:lnTo>
                  <a:lnTo>
                    <a:pt x="616" y="236"/>
                  </a:lnTo>
                  <a:lnTo>
                    <a:pt x="614" y="236"/>
                  </a:lnTo>
                  <a:lnTo>
                    <a:pt x="612" y="238"/>
                  </a:lnTo>
                  <a:lnTo>
                    <a:pt x="610" y="240"/>
                  </a:lnTo>
                  <a:lnTo>
                    <a:pt x="610" y="246"/>
                  </a:lnTo>
                  <a:lnTo>
                    <a:pt x="606" y="250"/>
                  </a:lnTo>
                  <a:lnTo>
                    <a:pt x="602" y="252"/>
                  </a:lnTo>
                  <a:lnTo>
                    <a:pt x="594" y="260"/>
                  </a:lnTo>
                  <a:lnTo>
                    <a:pt x="582" y="270"/>
                  </a:lnTo>
                  <a:lnTo>
                    <a:pt x="570" y="284"/>
                  </a:lnTo>
                  <a:lnTo>
                    <a:pt x="556" y="296"/>
                  </a:lnTo>
                  <a:lnTo>
                    <a:pt x="556" y="296"/>
                  </a:lnTo>
                  <a:lnTo>
                    <a:pt x="554" y="300"/>
                  </a:lnTo>
                  <a:lnTo>
                    <a:pt x="552" y="304"/>
                  </a:lnTo>
                  <a:lnTo>
                    <a:pt x="552" y="308"/>
                  </a:lnTo>
                  <a:lnTo>
                    <a:pt x="550" y="316"/>
                  </a:lnTo>
                  <a:lnTo>
                    <a:pt x="550" y="316"/>
                  </a:lnTo>
                  <a:lnTo>
                    <a:pt x="550" y="320"/>
                  </a:lnTo>
                  <a:lnTo>
                    <a:pt x="550" y="324"/>
                  </a:lnTo>
                  <a:lnTo>
                    <a:pt x="552" y="332"/>
                  </a:lnTo>
                  <a:lnTo>
                    <a:pt x="554" y="338"/>
                  </a:lnTo>
                  <a:lnTo>
                    <a:pt x="558" y="346"/>
                  </a:lnTo>
                  <a:lnTo>
                    <a:pt x="560" y="348"/>
                  </a:lnTo>
                  <a:lnTo>
                    <a:pt x="566" y="356"/>
                  </a:lnTo>
                  <a:lnTo>
                    <a:pt x="572" y="368"/>
                  </a:lnTo>
                  <a:lnTo>
                    <a:pt x="574" y="382"/>
                  </a:lnTo>
                  <a:lnTo>
                    <a:pt x="572" y="398"/>
                  </a:lnTo>
                  <a:lnTo>
                    <a:pt x="572" y="400"/>
                  </a:lnTo>
                  <a:lnTo>
                    <a:pt x="570" y="400"/>
                  </a:lnTo>
                  <a:lnTo>
                    <a:pt x="570" y="402"/>
                  </a:lnTo>
                  <a:lnTo>
                    <a:pt x="568" y="404"/>
                  </a:lnTo>
                  <a:lnTo>
                    <a:pt x="566" y="404"/>
                  </a:lnTo>
                  <a:lnTo>
                    <a:pt x="562" y="404"/>
                  </a:lnTo>
                  <a:lnTo>
                    <a:pt x="558" y="400"/>
                  </a:lnTo>
                  <a:lnTo>
                    <a:pt x="554" y="394"/>
                  </a:lnTo>
                  <a:lnTo>
                    <a:pt x="550" y="392"/>
                  </a:lnTo>
                  <a:lnTo>
                    <a:pt x="542" y="384"/>
                  </a:lnTo>
                  <a:lnTo>
                    <a:pt x="532" y="368"/>
                  </a:lnTo>
                  <a:lnTo>
                    <a:pt x="528" y="348"/>
                  </a:lnTo>
                  <a:lnTo>
                    <a:pt x="528" y="346"/>
                  </a:lnTo>
                  <a:lnTo>
                    <a:pt x="528" y="344"/>
                  </a:lnTo>
                  <a:lnTo>
                    <a:pt x="528" y="340"/>
                  </a:lnTo>
                  <a:lnTo>
                    <a:pt x="526" y="336"/>
                  </a:lnTo>
                  <a:lnTo>
                    <a:pt x="524" y="332"/>
                  </a:lnTo>
                  <a:lnTo>
                    <a:pt x="520" y="330"/>
                  </a:lnTo>
                  <a:lnTo>
                    <a:pt x="516" y="326"/>
                  </a:lnTo>
                  <a:lnTo>
                    <a:pt x="510" y="326"/>
                  </a:lnTo>
                  <a:lnTo>
                    <a:pt x="504" y="324"/>
                  </a:lnTo>
                  <a:lnTo>
                    <a:pt x="490" y="324"/>
                  </a:lnTo>
                  <a:lnTo>
                    <a:pt x="472" y="322"/>
                  </a:lnTo>
                  <a:lnTo>
                    <a:pt x="456" y="322"/>
                  </a:lnTo>
                  <a:lnTo>
                    <a:pt x="446" y="324"/>
                  </a:lnTo>
                  <a:lnTo>
                    <a:pt x="446" y="324"/>
                  </a:lnTo>
                  <a:lnTo>
                    <a:pt x="444" y="328"/>
                  </a:lnTo>
                  <a:lnTo>
                    <a:pt x="438" y="330"/>
                  </a:lnTo>
                  <a:lnTo>
                    <a:pt x="426" y="332"/>
                  </a:lnTo>
                  <a:lnTo>
                    <a:pt x="406" y="332"/>
                  </a:lnTo>
                  <a:lnTo>
                    <a:pt x="402" y="332"/>
                  </a:lnTo>
                  <a:lnTo>
                    <a:pt x="394" y="332"/>
                  </a:lnTo>
                  <a:lnTo>
                    <a:pt x="382" y="334"/>
                  </a:lnTo>
                  <a:lnTo>
                    <a:pt x="372" y="340"/>
                  </a:lnTo>
                  <a:lnTo>
                    <a:pt x="354" y="348"/>
                  </a:lnTo>
                  <a:lnTo>
                    <a:pt x="342" y="366"/>
                  </a:lnTo>
                  <a:lnTo>
                    <a:pt x="342" y="368"/>
                  </a:lnTo>
                  <a:lnTo>
                    <a:pt x="344" y="370"/>
                  </a:lnTo>
                  <a:lnTo>
                    <a:pt x="344" y="372"/>
                  </a:lnTo>
                  <a:lnTo>
                    <a:pt x="344" y="376"/>
                  </a:lnTo>
                  <a:lnTo>
                    <a:pt x="344" y="378"/>
                  </a:lnTo>
                  <a:lnTo>
                    <a:pt x="344" y="382"/>
                  </a:lnTo>
                  <a:lnTo>
                    <a:pt x="340" y="382"/>
                  </a:lnTo>
                  <a:lnTo>
                    <a:pt x="338" y="382"/>
                  </a:lnTo>
                  <a:lnTo>
                    <a:pt x="330" y="376"/>
                  </a:lnTo>
                  <a:lnTo>
                    <a:pt x="320" y="366"/>
                  </a:lnTo>
                  <a:lnTo>
                    <a:pt x="308" y="350"/>
                  </a:lnTo>
                  <a:lnTo>
                    <a:pt x="308" y="350"/>
                  </a:lnTo>
                  <a:lnTo>
                    <a:pt x="306" y="348"/>
                  </a:lnTo>
                  <a:lnTo>
                    <a:pt x="304" y="344"/>
                  </a:lnTo>
                  <a:lnTo>
                    <a:pt x="300" y="342"/>
                  </a:lnTo>
                  <a:lnTo>
                    <a:pt x="296" y="338"/>
                  </a:lnTo>
                  <a:lnTo>
                    <a:pt x="292" y="336"/>
                  </a:lnTo>
                  <a:lnTo>
                    <a:pt x="288" y="336"/>
                  </a:lnTo>
                  <a:lnTo>
                    <a:pt x="286" y="338"/>
                  </a:lnTo>
                  <a:lnTo>
                    <a:pt x="284" y="338"/>
                  </a:lnTo>
                  <a:lnTo>
                    <a:pt x="282" y="340"/>
                  </a:lnTo>
                  <a:lnTo>
                    <a:pt x="278" y="340"/>
                  </a:lnTo>
                  <a:lnTo>
                    <a:pt x="272" y="340"/>
                  </a:lnTo>
                  <a:lnTo>
                    <a:pt x="266" y="336"/>
                  </a:lnTo>
                  <a:lnTo>
                    <a:pt x="262" y="334"/>
                  </a:lnTo>
                  <a:lnTo>
                    <a:pt x="254" y="328"/>
                  </a:lnTo>
                  <a:lnTo>
                    <a:pt x="246" y="316"/>
                  </a:lnTo>
                  <a:lnTo>
                    <a:pt x="242" y="300"/>
                  </a:lnTo>
                  <a:lnTo>
                    <a:pt x="240" y="298"/>
                  </a:lnTo>
                  <a:lnTo>
                    <a:pt x="238" y="298"/>
                  </a:lnTo>
                  <a:lnTo>
                    <a:pt x="234" y="296"/>
                  </a:lnTo>
                  <a:lnTo>
                    <a:pt x="228" y="296"/>
                  </a:lnTo>
                  <a:lnTo>
                    <a:pt x="224" y="296"/>
                  </a:lnTo>
                  <a:lnTo>
                    <a:pt x="218" y="296"/>
                  </a:lnTo>
                  <a:lnTo>
                    <a:pt x="214" y="300"/>
                  </a:lnTo>
                  <a:lnTo>
                    <a:pt x="210" y="302"/>
                  </a:lnTo>
                  <a:lnTo>
                    <a:pt x="198" y="306"/>
                  </a:lnTo>
                  <a:lnTo>
                    <a:pt x="180" y="306"/>
                  </a:lnTo>
                  <a:lnTo>
                    <a:pt x="176" y="306"/>
                  </a:lnTo>
                  <a:lnTo>
                    <a:pt x="166" y="304"/>
                  </a:lnTo>
                  <a:lnTo>
                    <a:pt x="152" y="300"/>
                  </a:lnTo>
                  <a:lnTo>
                    <a:pt x="140" y="296"/>
                  </a:lnTo>
                  <a:lnTo>
                    <a:pt x="130" y="290"/>
                  </a:lnTo>
                  <a:lnTo>
                    <a:pt x="128" y="288"/>
                  </a:lnTo>
                  <a:lnTo>
                    <a:pt x="124" y="286"/>
                  </a:lnTo>
                  <a:lnTo>
                    <a:pt x="112" y="288"/>
                  </a:lnTo>
                  <a:lnTo>
                    <a:pt x="98" y="296"/>
                  </a:lnTo>
                  <a:lnTo>
                    <a:pt x="96" y="294"/>
                  </a:lnTo>
                  <a:lnTo>
                    <a:pt x="96" y="292"/>
                  </a:lnTo>
                  <a:lnTo>
                    <a:pt x="94" y="288"/>
                  </a:lnTo>
                  <a:lnTo>
                    <a:pt x="90" y="282"/>
                  </a:lnTo>
                  <a:lnTo>
                    <a:pt x="88" y="276"/>
                  </a:lnTo>
                  <a:lnTo>
                    <a:pt x="84" y="272"/>
                  </a:lnTo>
                  <a:lnTo>
                    <a:pt x="80" y="268"/>
                  </a:lnTo>
                  <a:lnTo>
                    <a:pt x="74" y="266"/>
                  </a:lnTo>
                  <a:lnTo>
                    <a:pt x="74" y="266"/>
                  </a:lnTo>
                  <a:lnTo>
                    <a:pt x="70" y="264"/>
                  </a:lnTo>
                  <a:lnTo>
                    <a:pt x="66" y="262"/>
                  </a:lnTo>
                  <a:lnTo>
                    <a:pt x="60" y="258"/>
                  </a:lnTo>
                  <a:lnTo>
                    <a:pt x="52" y="252"/>
                  </a:lnTo>
                  <a:lnTo>
                    <a:pt x="46" y="242"/>
                  </a:lnTo>
                  <a:lnTo>
                    <a:pt x="42" y="240"/>
                  </a:lnTo>
                  <a:lnTo>
                    <a:pt x="36" y="230"/>
                  </a:lnTo>
                  <a:lnTo>
                    <a:pt x="26" y="216"/>
                  </a:lnTo>
                  <a:lnTo>
                    <a:pt x="16" y="200"/>
                  </a:lnTo>
                  <a:lnTo>
                    <a:pt x="8" y="180"/>
                  </a:lnTo>
                  <a:lnTo>
                    <a:pt x="2" y="156"/>
                  </a:lnTo>
                  <a:lnTo>
                    <a:pt x="2" y="152"/>
                  </a:lnTo>
                  <a:lnTo>
                    <a:pt x="0" y="140"/>
                  </a:lnTo>
                  <a:lnTo>
                    <a:pt x="0" y="124"/>
                  </a:lnTo>
                  <a:lnTo>
                    <a:pt x="0" y="110"/>
                  </a:lnTo>
                  <a:lnTo>
                    <a:pt x="4" y="104"/>
                  </a:lnTo>
                  <a:lnTo>
                    <a:pt x="6" y="102"/>
                  </a:lnTo>
                  <a:lnTo>
                    <a:pt x="6" y="102"/>
                  </a:lnTo>
                  <a:lnTo>
                    <a:pt x="8" y="100"/>
                  </a:lnTo>
                  <a:lnTo>
                    <a:pt x="10" y="96"/>
                  </a:lnTo>
                  <a:lnTo>
                    <a:pt x="10" y="92"/>
                  </a:lnTo>
                  <a:lnTo>
                    <a:pt x="10" y="86"/>
                  </a:lnTo>
                  <a:lnTo>
                    <a:pt x="8" y="80"/>
                  </a:lnTo>
                  <a:lnTo>
                    <a:pt x="8" y="76"/>
                  </a:lnTo>
                  <a:lnTo>
                    <a:pt x="6" y="62"/>
                  </a:lnTo>
                  <a:lnTo>
                    <a:pt x="6" y="46"/>
                  </a:lnTo>
                  <a:lnTo>
                    <a:pt x="4" y="30"/>
                  </a:lnTo>
                  <a:lnTo>
                    <a:pt x="4" y="20"/>
                  </a:lnTo>
                  <a:lnTo>
                    <a:pt x="6" y="20"/>
                  </a:lnTo>
                  <a:lnTo>
                    <a:pt x="8" y="20"/>
                  </a:lnTo>
                  <a:lnTo>
                    <a:pt x="10" y="22"/>
                  </a:lnTo>
                  <a:lnTo>
                    <a:pt x="14" y="22"/>
                  </a:lnTo>
                  <a:lnTo>
                    <a:pt x="16" y="20"/>
                  </a:lnTo>
                  <a:lnTo>
                    <a:pt x="18" y="18"/>
                  </a:lnTo>
                  <a:lnTo>
                    <a:pt x="18" y="14"/>
                  </a:lnTo>
                  <a:lnTo>
                    <a:pt x="18" y="0"/>
                  </a:lnTo>
                  <a:lnTo>
                    <a:pt x="380" y="0"/>
                  </a:lnTo>
                  <a:lnTo>
                    <a:pt x="392" y="10"/>
                  </a:lnTo>
                  <a:lnTo>
                    <a:pt x="416" y="12"/>
                  </a:lnTo>
                  <a:lnTo>
                    <a:pt x="418" y="16"/>
                  </a:lnTo>
                  <a:lnTo>
                    <a:pt x="422" y="18"/>
                  </a:lnTo>
                  <a:lnTo>
                    <a:pt x="426" y="20"/>
                  </a:lnTo>
                  <a:lnTo>
                    <a:pt x="430" y="20"/>
                  </a:lnTo>
                  <a:lnTo>
                    <a:pt x="432" y="20"/>
                  </a:lnTo>
                  <a:lnTo>
                    <a:pt x="434" y="20"/>
                  </a:lnTo>
                  <a:lnTo>
                    <a:pt x="432" y="22"/>
                  </a:lnTo>
                  <a:lnTo>
                    <a:pt x="432" y="24"/>
                  </a:lnTo>
                  <a:lnTo>
                    <a:pt x="428" y="28"/>
                  </a:lnTo>
                  <a:lnTo>
                    <a:pt x="424" y="32"/>
                  </a:lnTo>
                  <a:lnTo>
                    <a:pt x="422" y="34"/>
                  </a:lnTo>
                  <a:lnTo>
                    <a:pt x="420" y="36"/>
                  </a:lnTo>
                  <a:lnTo>
                    <a:pt x="416" y="38"/>
                  </a:lnTo>
                  <a:lnTo>
                    <a:pt x="416" y="40"/>
                  </a:lnTo>
                  <a:lnTo>
                    <a:pt x="416" y="42"/>
                  </a:lnTo>
                  <a:lnTo>
                    <a:pt x="418" y="42"/>
                  </a:lnTo>
                  <a:lnTo>
                    <a:pt x="422" y="44"/>
                  </a:lnTo>
                  <a:lnTo>
                    <a:pt x="428" y="44"/>
                  </a:lnTo>
                  <a:lnTo>
                    <a:pt x="432" y="44"/>
                  </a:lnTo>
                  <a:lnTo>
                    <a:pt x="442" y="44"/>
                  </a:lnTo>
                  <a:lnTo>
                    <a:pt x="454" y="42"/>
                  </a:lnTo>
                  <a:lnTo>
                    <a:pt x="464" y="38"/>
                  </a:lnTo>
                  <a:lnTo>
                    <a:pt x="464" y="38"/>
                  </a:lnTo>
                  <a:lnTo>
                    <a:pt x="466" y="40"/>
                  </a:lnTo>
                  <a:lnTo>
                    <a:pt x="468" y="40"/>
                  </a:lnTo>
                  <a:lnTo>
                    <a:pt x="470" y="42"/>
                  </a:lnTo>
                  <a:lnTo>
                    <a:pt x="476" y="42"/>
                  </a:lnTo>
                  <a:lnTo>
                    <a:pt x="484" y="42"/>
                  </a:lnTo>
                  <a:lnTo>
                    <a:pt x="484" y="42"/>
                  </a:lnTo>
                  <a:lnTo>
                    <a:pt x="486" y="42"/>
                  </a:lnTo>
                  <a:lnTo>
                    <a:pt x="490" y="40"/>
                  </a:lnTo>
                  <a:lnTo>
                    <a:pt x="492" y="40"/>
                  </a:lnTo>
                  <a:lnTo>
                    <a:pt x="496" y="40"/>
                  </a:lnTo>
                  <a:lnTo>
                    <a:pt x="500" y="42"/>
                  </a:lnTo>
                  <a:lnTo>
                    <a:pt x="502" y="44"/>
                  </a:lnTo>
                  <a:lnTo>
                    <a:pt x="502" y="46"/>
                  </a:lnTo>
                  <a:lnTo>
                    <a:pt x="502" y="48"/>
                  </a:lnTo>
                  <a:lnTo>
                    <a:pt x="502" y="50"/>
                  </a:lnTo>
                  <a:lnTo>
                    <a:pt x="502" y="52"/>
                  </a:lnTo>
                  <a:lnTo>
                    <a:pt x="498" y="56"/>
                  </a:lnTo>
                  <a:lnTo>
                    <a:pt x="496" y="58"/>
                  </a:lnTo>
                  <a:lnTo>
                    <a:pt x="490" y="60"/>
                  </a:lnTo>
                  <a:lnTo>
                    <a:pt x="490" y="58"/>
                  </a:lnTo>
                  <a:lnTo>
                    <a:pt x="488" y="58"/>
                  </a:lnTo>
                  <a:lnTo>
                    <a:pt x="484" y="58"/>
                  </a:lnTo>
                  <a:lnTo>
                    <a:pt x="482" y="58"/>
                  </a:lnTo>
                  <a:lnTo>
                    <a:pt x="478" y="58"/>
                  </a:lnTo>
                  <a:lnTo>
                    <a:pt x="476" y="62"/>
                  </a:lnTo>
                  <a:lnTo>
                    <a:pt x="472" y="66"/>
                  </a:lnTo>
                  <a:lnTo>
                    <a:pt x="470" y="72"/>
                  </a:lnTo>
                  <a:lnTo>
                    <a:pt x="472" y="72"/>
                  </a:lnTo>
                  <a:lnTo>
                    <a:pt x="472" y="72"/>
                  </a:lnTo>
                  <a:lnTo>
                    <a:pt x="474" y="74"/>
                  </a:lnTo>
                  <a:lnTo>
                    <a:pt x="476" y="76"/>
                  </a:lnTo>
                  <a:lnTo>
                    <a:pt x="476" y="80"/>
                  </a:lnTo>
                  <a:lnTo>
                    <a:pt x="476" y="84"/>
                  </a:lnTo>
                  <a:lnTo>
                    <a:pt x="474" y="90"/>
                  </a:lnTo>
                  <a:lnTo>
                    <a:pt x="472" y="92"/>
                  </a:lnTo>
                  <a:lnTo>
                    <a:pt x="470" y="102"/>
                  </a:lnTo>
                  <a:lnTo>
                    <a:pt x="468" y="114"/>
                  </a:lnTo>
                  <a:lnTo>
                    <a:pt x="468" y="126"/>
                  </a:lnTo>
                  <a:lnTo>
                    <a:pt x="472" y="134"/>
                  </a:lnTo>
                  <a:lnTo>
                    <a:pt x="472" y="134"/>
                  </a:lnTo>
                  <a:lnTo>
                    <a:pt x="474" y="134"/>
                  </a:lnTo>
                  <a:lnTo>
                    <a:pt x="478" y="132"/>
                  </a:lnTo>
                  <a:lnTo>
                    <a:pt x="480" y="130"/>
                  </a:lnTo>
                  <a:lnTo>
                    <a:pt x="484" y="126"/>
                  </a:lnTo>
                  <a:lnTo>
                    <a:pt x="486" y="122"/>
                  </a:lnTo>
                  <a:lnTo>
                    <a:pt x="488" y="116"/>
                  </a:lnTo>
                  <a:lnTo>
                    <a:pt x="490" y="108"/>
                  </a:lnTo>
                  <a:lnTo>
                    <a:pt x="494" y="82"/>
                  </a:lnTo>
                  <a:lnTo>
                    <a:pt x="500" y="78"/>
                  </a:lnTo>
                  <a:lnTo>
                    <a:pt x="500" y="78"/>
                  </a:lnTo>
                  <a:lnTo>
                    <a:pt x="500" y="74"/>
                  </a:lnTo>
                  <a:lnTo>
                    <a:pt x="500" y="72"/>
                  </a:lnTo>
                  <a:lnTo>
                    <a:pt x="502" y="68"/>
                  </a:lnTo>
                  <a:lnTo>
                    <a:pt x="504" y="64"/>
                  </a:lnTo>
                  <a:lnTo>
                    <a:pt x="506" y="62"/>
                  </a:lnTo>
                  <a:lnTo>
                    <a:pt x="508" y="62"/>
                  </a:lnTo>
                  <a:lnTo>
                    <a:pt x="508" y="62"/>
                  </a:lnTo>
                  <a:lnTo>
                    <a:pt x="510" y="62"/>
                  </a:lnTo>
                  <a:lnTo>
                    <a:pt x="514" y="62"/>
                  </a:lnTo>
                  <a:lnTo>
                    <a:pt x="516" y="64"/>
                  </a:lnTo>
                  <a:lnTo>
                    <a:pt x="520" y="64"/>
                  </a:lnTo>
                  <a:lnTo>
                    <a:pt x="522" y="68"/>
                  </a:lnTo>
                  <a:lnTo>
                    <a:pt x="524" y="72"/>
                  </a:lnTo>
                  <a:lnTo>
                    <a:pt x="524" y="76"/>
                  </a:lnTo>
                  <a:lnTo>
                    <a:pt x="520" y="86"/>
                  </a:lnTo>
                  <a:lnTo>
                    <a:pt x="520" y="88"/>
                  </a:lnTo>
                  <a:lnTo>
                    <a:pt x="520" y="88"/>
                  </a:lnTo>
                  <a:lnTo>
                    <a:pt x="518" y="90"/>
                  </a:lnTo>
                  <a:lnTo>
                    <a:pt x="518" y="92"/>
                  </a:lnTo>
                  <a:lnTo>
                    <a:pt x="520" y="92"/>
                  </a:lnTo>
                  <a:lnTo>
                    <a:pt x="524" y="92"/>
                  </a:lnTo>
                  <a:lnTo>
                    <a:pt x="526" y="90"/>
                  </a:lnTo>
                  <a:lnTo>
                    <a:pt x="528" y="88"/>
                  </a:lnTo>
                  <a:lnTo>
                    <a:pt x="528" y="90"/>
                  </a:lnTo>
                  <a:lnTo>
                    <a:pt x="530" y="92"/>
                  </a:lnTo>
                  <a:lnTo>
                    <a:pt x="534" y="96"/>
                  </a:lnTo>
                  <a:lnTo>
                    <a:pt x="536" y="100"/>
                  </a:lnTo>
                  <a:lnTo>
                    <a:pt x="536" y="104"/>
                  </a:lnTo>
                  <a:lnTo>
                    <a:pt x="536" y="108"/>
                  </a:lnTo>
                  <a:lnTo>
                    <a:pt x="536" y="114"/>
                  </a:lnTo>
                  <a:lnTo>
                    <a:pt x="536" y="118"/>
                  </a:lnTo>
                  <a:lnTo>
                    <a:pt x="536" y="120"/>
                  </a:lnTo>
                  <a:lnTo>
                    <a:pt x="534" y="122"/>
                  </a:lnTo>
                  <a:lnTo>
                    <a:pt x="534" y="124"/>
                  </a:lnTo>
                  <a:lnTo>
                    <a:pt x="534" y="126"/>
                  </a:lnTo>
                  <a:lnTo>
                    <a:pt x="536" y="126"/>
                  </a:lnTo>
                  <a:lnTo>
                    <a:pt x="536" y="128"/>
                  </a:lnTo>
                  <a:lnTo>
                    <a:pt x="540" y="128"/>
                  </a:lnTo>
                  <a:lnTo>
                    <a:pt x="546" y="128"/>
                  </a:lnTo>
                  <a:lnTo>
                    <a:pt x="554" y="128"/>
                  </a:lnTo>
                  <a:lnTo>
                    <a:pt x="560" y="128"/>
                  </a:lnTo>
                  <a:lnTo>
                    <a:pt x="568" y="126"/>
                  </a:lnTo>
                  <a:lnTo>
                    <a:pt x="572" y="124"/>
                  </a:lnTo>
                  <a:lnTo>
                    <a:pt x="576" y="122"/>
                  </a:lnTo>
                  <a:lnTo>
                    <a:pt x="582" y="118"/>
                  </a:lnTo>
                  <a:lnTo>
                    <a:pt x="586" y="114"/>
                  </a:lnTo>
                  <a:lnTo>
                    <a:pt x="590" y="110"/>
                  </a:lnTo>
                  <a:lnTo>
                    <a:pt x="592" y="106"/>
                  </a:lnTo>
                  <a:lnTo>
                    <a:pt x="594" y="104"/>
                  </a:lnTo>
                  <a:lnTo>
                    <a:pt x="592" y="102"/>
                  </a:lnTo>
                  <a:lnTo>
                    <a:pt x="592" y="98"/>
                  </a:lnTo>
                  <a:lnTo>
                    <a:pt x="594" y="96"/>
                  </a:lnTo>
                  <a:lnTo>
                    <a:pt x="596" y="94"/>
                  </a:lnTo>
                  <a:lnTo>
                    <a:pt x="600" y="92"/>
                  </a:lnTo>
                  <a:lnTo>
                    <a:pt x="606" y="90"/>
                  </a:lnTo>
                  <a:lnTo>
                    <a:pt x="614" y="90"/>
                  </a:lnTo>
                  <a:lnTo>
                    <a:pt x="620" y="90"/>
                  </a:lnTo>
                  <a:lnTo>
                    <a:pt x="626" y="88"/>
                  </a:lnTo>
                  <a:lnTo>
                    <a:pt x="630" y="86"/>
                  </a:lnTo>
                  <a:lnTo>
                    <a:pt x="634" y="82"/>
                  </a:lnTo>
                  <a:lnTo>
                    <a:pt x="638" y="78"/>
                  </a:lnTo>
                  <a:lnTo>
                    <a:pt x="640" y="76"/>
                  </a:lnTo>
                </a:path>
              </a:pathLst>
            </a:custGeom>
            <a:solidFill>
              <a:srgbClr val="007150"/>
            </a:solidFill>
            <a:ln w="6350">
              <a:solidFill>
                <a:schemeClr val="bg1"/>
              </a:solidFill>
              <a:prstDash val="solid"/>
              <a:round/>
            </a:ln>
            <a:effectLst/>
          </p:spPr>
          <p:txBody>
            <a:bodyPr/>
            <a:lstStyle/>
            <a:p>
              <a:endParaRPr lang="zh-CN" altLang="en-US">
                <a:ea typeface="微软雅黑"/>
              </a:endParaRPr>
            </a:p>
          </p:txBody>
        </p:sp>
        <p:sp>
          <p:nvSpPr>
            <p:cNvPr id="201" name="Freeform 559"/>
            <p:cNvSpPr/>
            <p:nvPr/>
          </p:nvSpPr>
          <p:spPr bwMode="gray">
            <a:xfrm>
              <a:off x="8490682" y="2670815"/>
              <a:ext cx="251790" cy="181315"/>
            </a:xfrm>
            <a:custGeom>
              <a:avLst/>
              <a:gdLst>
                <a:gd name="T0" fmla="*/ 0 w 136"/>
                <a:gd name="T1" fmla="*/ 32 h 98"/>
                <a:gd name="T2" fmla="*/ 22 w 136"/>
                <a:gd name="T3" fmla="*/ 48 h 98"/>
                <a:gd name="T4" fmla="*/ 6 w 136"/>
                <a:gd name="T5" fmla="*/ 54 h 98"/>
                <a:gd name="T6" fmla="*/ 2 w 136"/>
                <a:gd name="T7" fmla="*/ 54 h 98"/>
                <a:gd name="T8" fmla="*/ 0 w 136"/>
                <a:gd name="T9" fmla="*/ 58 h 98"/>
                <a:gd name="T10" fmla="*/ 2 w 136"/>
                <a:gd name="T11" fmla="*/ 64 h 98"/>
                <a:gd name="T12" fmla="*/ 20 w 136"/>
                <a:gd name="T13" fmla="*/ 68 h 98"/>
                <a:gd name="T14" fmla="*/ 56 w 136"/>
                <a:gd name="T15" fmla="*/ 98 h 98"/>
                <a:gd name="T16" fmla="*/ 60 w 136"/>
                <a:gd name="T17" fmla="*/ 96 h 98"/>
                <a:gd name="T18" fmla="*/ 70 w 136"/>
                <a:gd name="T19" fmla="*/ 92 h 98"/>
                <a:gd name="T20" fmla="*/ 76 w 136"/>
                <a:gd name="T21" fmla="*/ 88 h 98"/>
                <a:gd name="T22" fmla="*/ 86 w 136"/>
                <a:gd name="T23" fmla="*/ 86 h 98"/>
                <a:gd name="T24" fmla="*/ 94 w 136"/>
                <a:gd name="T25" fmla="*/ 88 h 98"/>
                <a:gd name="T26" fmla="*/ 100 w 136"/>
                <a:gd name="T27" fmla="*/ 86 h 98"/>
                <a:gd name="T28" fmla="*/ 122 w 136"/>
                <a:gd name="T29" fmla="*/ 72 h 98"/>
                <a:gd name="T30" fmla="*/ 136 w 136"/>
                <a:gd name="T31" fmla="*/ 44 h 98"/>
                <a:gd name="T32" fmla="*/ 134 w 136"/>
                <a:gd name="T33" fmla="*/ 40 h 98"/>
                <a:gd name="T34" fmla="*/ 130 w 136"/>
                <a:gd name="T35" fmla="*/ 32 h 98"/>
                <a:gd name="T36" fmla="*/ 124 w 136"/>
                <a:gd name="T37" fmla="*/ 24 h 98"/>
                <a:gd name="T38" fmla="*/ 118 w 136"/>
                <a:gd name="T39" fmla="*/ 22 h 98"/>
                <a:gd name="T40" fmla="*/ 118 w 136"/>
                <a:gd name="T41" fmla="*/ 20 h 98"/>
                <a:gd name="T42" fmla="*/ 118 w 136"/>
                <a:gd name="T43" fmla="*/ 16 h 98"/>
                <a:gd name="T44" fmla="*/ 114 w 136"/>
                <a:gd name="T45" fmla="*/ 10 h 98"/>
                <a:gd name="T46" fmla="*/ 106 w 136"/>
                <a:gd name="T47" fmla="*/ 8 h 98"/>
                <a:gd name="T48" fmla="*/ 102 w 136"/>
                <a:gd name="T49" fmla="*/ 10 h 98"/>
                <a:gd name="T50" fmla="*/ 94 w 136"/>
                <a:gd name="T51" fmla="*/ 14 h 98"/>
                <a:gd name="T52" fmla="*/ 86 w 136"/>
                <a:gd name="T53" fmla="*/ 18 h 98"/>
                <a:gd name="T54" fmla="*/ 82 w 136"/>
                <a:gd name="T55" fmla="*/ 22 h 98"/>
                <a:gd name="T56" fmla="*/ 76 w 136"/>
                <a:gd name="T57" fmla="*/ 20 h 98"/>
                <a:gd name="T58" fmla="*/ 70 w 136"/>
                <a:gd name="T59" fmla="*/ 16 h 98"/>
                <a:gd name="T60" fmla="*/ 68 w 136"/>
                <a:gd name="T61" fmla="*/ 12 h 98"/>
                <a:gd name="T62" fmla="*/ 60 w 136"/>
                <a:gd name="T63" fmla="*/ 6 h 98"/>
                <a:gd name="T64" fmla="*/ 50 w 136"/>
                <a:gd name="T65" fmla="*/ 8 h 98"/>
                <a:gd name="T66" fmla="*/ 44 w 136"/>
                <a:gd name="T67" fmla="*/ 16 h 98"/>
                <a:gd name="T68" fmla="*/ 44 w 136"/>
                <a:gd name="T69" fmla="*/ 24 h 98"/>
                <a:gd name="T70" fmla="*/ 44 w 136"/>
                <a:gd name="T71" fmla="*/ 28 h 98"/>
                <a:gd name="T72" fmla="*/ 40 w 136"/>
                <a:gd name="T73" fmla="*/ 28 h 98"/>
                <a:gd name="T74" fmla="*/ 34 w 136"/>
                <a:gd name="T75" fmla="*/ 22 h 98"/>
                <a:gd name="T76" fmla="*/ 32 w 136"/>
                <a:gd name="T77" fmla="*/ 16 h 98"/>
                <a:gd name="T78" fmla="*/ 26 w 136"/>
                <a:gd name="T79" fmla="*/ 8 h 98"/>
                <a:gd name="T80" fmla="*/ 18 w 136"/>
                <a:gd name="T81" fmla="*/ 0 h 98"/>
                <a:gd name="T82" fmla="*/ 14 w 136"/>
                <a:gd name="T83"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6" h="98">
                  <a:moveTo>
                    <a:pt x="12" y="4"/>
                  </a:moveTo>
                  <a:lnTo>
                    <a:pt x="0" y="32"/>
                  </a:lnTo>
                  <a:lnTo>
                    <a:pt x="16" y="36"/>
                  </a:lnTo>
                  <a:lnTo>
                    <a:pt x="22" y="48"/>
                  </a:lnTo>
                  <a:lnTo>
                    <a:pt x="6" y="54"/>
                  </a:lnTo>
                  <a:lnTo>
                    <a:pt x="6" y="54"/>
                  </a:lnTo>
                  <a:lnTo>
                    <a:pt x="4" y="54"/>
                  </a:lnTo>
                  <a:lnTo>
                    <a:pt x="2" y="54"/>
                  </a:lnTo>
                  <a:lnTo>
                    <a:pt x="2" y="56"/>
                  </a:lnTo>
                  <a:lnTo>
                    <a:pt x="0" y="58"/>
                  </a:lnTo>
                  <a:lnTo>
                    <a:pt x="0" y="60"/>
                  </a:lnTo>
                  <a:lnTo>
                    <a:pt x="2" y="64"/>
                  </a:lnTo>
                  <a:lnTo>
                    <a:pt x="6" y="68"/>
                  </a:lnTo>
                  <a:lnTo>
                    <a:pt x="20" y="68"/>
                  </a:lnTo>
                  <a:lnTo>
                    <a:pt x="38" y="86"/>
                  </a:lnTo>
                  <a:lnTo>
                    <a:pt x="56" y="98"/>
                  </a:lnTo>
                  <a:lnTo>
                    <a:pt x="58" y="98"/>
                  </a:lnTo>
                  <a:lnTo>
                    <a:pt x="60" y="96"/>
                  </a:lnTo>
                  <a:lnTo>
                    <a:pt x="66" y="94"/>
                  </a:lnTo>
                  <a:lnTo>
                    <a:pt x="70" y="92"/>
                  </a:lnTo>
                  <a:lnTo>
                    <a:pt x="74" y="90"/>
                  </a:lnTo>
                  <a:lnTo>
                    <a:pt x="76" y="88"/>
                  </a:lnTo>
                  <a:lnTo>
                    <a:pt x="82" y="86"/>
                  </a:lnTo>
                  <a:lnTo>
                    <a:pt x="86" y="86"/>
                  </a:lnTo>
                  <a:lnTo>
                    <a:pt x="90" y="86"/>
                  </a:lnTo>
                  <a:lnTo>
                    <a:pt x="94" y="88"/>
                  </a:lnTo>
                  <a:lnTo>
                    <a:pt x="96" y="88"/>
                  </a:lnTo>
                  <a:lnTo>
                    <a:pt x="100" y="86"/>
                  </a:lnTo>
                  <a:lnTo>
                    <a:pt x="110" y="80"/>
                  </a:lnTo>
                  <a:lnTo>
                    <a:pt x="122" y="72"/>
                  </a:lnTo>
                  <a:lnTo>
                    <a:pt x="132" y="58"/>
                  </a:lnTo>
                  <a:lnTo>
                    <a:pt x="136" y="44"/>
                  </a:lnTo>
                  <a:lnTo>
                    <a:pt x="136" y="42"/>
                  </a:lnTo>
                  <a:lnTo>
                    <a:pt x="134" y="40"/>
                  </a:lnTo>
                  <a:lnTo>
                    <a:pt x="132" y="36"/>
                  </a:lnTo>
                  <a:lnTo>
                    <a:pt x="130" y="32"/>
                  </a:lnTo>
                  <a:lnTo>
                    <a:pt x="126" y="28"/>
                  </a:lnTo>
                  <a:lnTo>
                    <a:pt x="124" y="24"/>
                  </a:lnTo>
                  <a:lnTo>
                    <a:pt x="120" y="22"/>
                  </a:lnTo>
                  <a:lnTo>
                    <a:pt x="118" y="22"/>
                  </a:lnTo>
                  <a:lnTo>
                    <a:pt x="118" y="20"/>
                  </a:lnTo>
                  <a:lnTo>
                    <a:pt x="118" y="20"/>
                  </a:lnTo>
                  <a:lnTo>
                    <a:pt x="118" y="18"/>
                  </a:lnTo>
                  <a:lnTo>
                    <a:pt x="118" y="16"/>
                  </a:lnTo>
                  <a:lnTo>
                    <a:pt x="118" y="12"/>
                  </a:lnTo>
                  <a:lnTo>
                    <a:pt x="114" y="10"/>
                  </a:lnTo>
                  <a:lnTo>
                    <a:pt x="112" y="10"/>
                  </a:lnTo>
                  <a:lnTo>
                    <a:pt x="106" y="8"/>
                  </a:lnTo>
                  <a:lnTo>
                    <a:pt x="104" y="10"/>
                  </a:lnTo>
                  <a:lnTo>
                    <a:pt x="102" y="10"/>
                  </a:lnTo>
                  <a:lnTo>
                    <a:pt x="98" y="12"/>
                  </a:lnTo>
                  <a:lnTo>
                    <a:pt x="94" y="14"/>
                  </a:lnTo>
                  <a:lnTo>
                    <a:pt x="90" y="16"/>
                  </a:lnTo>
                  <a:lnTo>
                    <a:pt x="86" y="18"/>
                  </a:lnTo>
                  <a:lnTo>
                    <a:pt x="84" y="20"/>
                  </a:lnTo>
                  <a:lnTo>
                    <a:pt x="82" y="22"/>
                  </a:lnTo>
                  <a:lnTo>
                    <a:pt x="78" y="22"/>
                  </a:lnTo>
                  <a:lnTo>
                    <a:pt x="76" y="20"/>
                  </a:lnTo>
                  <a:lnTo>
                    <a:pt x="72" y="18"/>
                  </a:lnTo>
                  <a:lnTo>
                    <a:pt x="70" y="16"/>
                  </a:lnTo>
                  <a:lnTo>
                    <a:pt x="70" y="14"/>
                  </a:lnTo>
                  <a:lnTo>
                    <a:pt x="68" y="12"/>
                  </a:lnTo>
                  <a:lnTo>
                    <a:pt x="64" y="8"/>
                  </a:lnTo>
                  <a:lnTo>
                    <a:pt x="60" y="6"/>
                  </a:lnTo>
                  <a:lnTo>
                    <a:pt x="56" y="6"/>
                  </a:lnTo>
                  <a:lnTo>
                    <a:pt x="50" y="8"/>
                  </a:lnTo>
                  <a:lnTo>
                    <a:pt x="46" y="12"/>
                  </a:lnTo>
                  <a:lnTo>
                    <a:pt x="44" y="16"/>
                  </a:lnTo>
                  <a:lnTo>
                    <a:pt x="44" y="20"/>
                  </a:lnTo>
                  <a:lnTo>
                    <a:pt x="44" y="24"/>
                  </a:lnTo>
                  <a:lnTo>
                    <a:pt x="44" y="26"/>
                  </a:lnTo>
                  <a:lnTo>
                    <a:pt x="44" y="28"/>
                  </a:lnTo>
                  <a:lnTo>
                    <a:pt x="42" y="28"/>
                  </a:lnTo>
                  <a:lnTo>
                    <a:pt x="40" y="28"/>
                  </a:lnTo>
                  <a:lnTo>
                    <a:pt x="38" y="24"/>
                  </a:lnTo>
                  <a:lnTo>
                    <a:pt x="34" y="22"/>
                  </a:lnTo>
                  <a:lnTo>
                    <a:pt x="34" y="18"/>
                  </a:lnTo>
                  <a:lnTo>
                    <a:pt x="32" y="16"/>
                  </a:lnTo>
                  <a:lnTo>
                    <a:pt x="28" y="12"/>
                  </a:lnTo>
                  <a:lnTo>
                    <a:pt x="26" y="8"/>
                  </a:lnTo>
                  <a:lnTo>
                    <a:pt x="22" y="4"/>
                  </a:lnTo>
                  <a:lnTo>
                    <a:pt x="18" y="0"/>
                  </a:lnTo>
                  <a:lnTo>
                    <a:pt x="16" y="0"/>
                  </a:lnTo>
                  <a:lnTo>
                    <a:pt x="14" y="0"/>
                  </a:lnTo>
                  <a:lnTo>
                    <a:pt x="12" y="4"/>
                  </a:lnTo>
                </a:path>
              </a:pathLst>
            </a:custGeom>
            <a:solidFill>
              <a:schemeClr val="bg1">
                <a:lumMod val="75000"/>
              </a:schemeClr>
            </a:solidFill>
            <a:ln w="6350">
              <a:solidFill>
                <a:schemeClr val="bg1"/>
              </a:solidFill>
              <a:prstDash val="solid"/>
              <a:round/>
            </a:ln>
            <a:effectLst/>
          </p:spPr>
          <p:txBody>
            <a:bodyPr/>
            <a:lstStyle/>
            <a:p>
              <a:endParaRPr lang="zh-CN" altLang="en-US">
                <a:ea typeface="微软雅黑"/>
              </a:endParaRPr>
            </a:p>
          </p:txBody>
        </p:sp>
      </p:grpSp>
      <p:sp>
        <p:nvSpPr>
          <p:cNvPr id="202" name="矩形 201"/>
          <p:cNvSpPr/>
          <p:nvPr/>
        </p:nvSpPr>
        <p:spPr>
          <a:xfrm>
            <a:off x="1078962" y="1706213"/>
            <a:ext cx="3158610" cy="1631216"/>
          </a:xfrm>
          <a:prstGeom prst="rect">
            <a:avLst/>
          </a:prstGeom>
        </p:spPr>
        <p:txBody>
          <a:bodyPr wrap="square">
            <a:spAutoFit/>
          </a:bodyPr>
          <a:lstStyle/>
          <a:p>
            <a:pPr defTabSz="914377" fontAlgn="auto">
              <a:lnSpc>
                <a:spcPct val="150000"/>
              </a:lnSpc>
              <a:spcBef>
                <a:spcPts val="0"/>
              </a:spcBef>
              <a:spcAft>
                <a:spcPts val="0"/>
              </a:spcAft>
              <a:defRPr/>
            </a:pPr>
            <a:r>
              <a:rPr lang="zh-CN" altLang="zh-CN" sz="2400" b="1" dirty="0">
                <a:solidFill>
                  <a:srgbClr val="007150"/>
                </a:solidFill>
                <a:latin typeface="+mn-lt"/>
                <a:ea typeface="微软雅黑"/>
              </a:rPr>
              <a:t>欧盟</a:t>
            </a:r>
            <a:endParaRPr lang="en-US" altLang="zh-CN" sz="2400" b="1" dirty="0">
              <a:solidFill>
                <a:srgbClr val="007150"/>
              </a:solidFill>
              <a:latin typeface="+mn-lt"/>
              <a:ea typeface="微软雅黑"/>
            </a:endParaRPr>
          </a:p>
          <a:p>
            <a:pPr marL="285750" indent="-285750" defTabSz="914377" fontAlgn="auto">
              <a:spcBef>
                <a:spcPts val="0"/>
              </a:spcBef>
              <a:spcAft>
                <a:spcPts val="0"/>
              </a:spcAft>
              <a:buFont typeface="Arial" panose="020B0604020202020204" pitchFamily="34" charset="0"/>
              <a:buChar char="•"/>
              <a:defRPr/>
            </a:pPr>
            <a:r>
              <a:rPr lang="zh-CN" altLang="zh-CN" sz="1600" dirty="0">
                <a:latin typeface="+mn-lt"/>
                <a:ea typeface="微软雅黑"/>
              </a:rPr>
              <a:t>机制</a:t>
            </a:r>
            <a:r>
              <a:rPr lang="zh-CN" altLang="en-US" sz="1600" dirty="0">
                <a:latin typeface="+mn-lt"/>
                <a:ea typeface="微软雅黑"/>
              </a:rPr>
              <a:t>成熟</a:t>
            </a:r>
            <a:endParaRPr lang="en-US" altLang="zh-CN" sz="1600" dirty="0">
              <a:latin typeface="+mn-lt"/>
              <a:ea typeface="微软雅黑"/>
            </a:endParaRPr>
          </a:p>
          <a:p>
            <a:pPr marL="285750" indent="-285750" defTabSz="914377" fontAlgn="auto">
              <a:spcBef>
                <a:spcPts val="0"/>
              </a:spcBef>
              <a:spcAft>
                <a:spcPts val="0"/>
              </a:spcAft>
              <a:buFont typeface="Arial" panose="020B0604020202020204" pitchFamily="34" charset="0"/>
              <a:buChar char="•"/>
              <a:defRPr/>
            </a:pPr>
            <a:r>
              <a:rPr lang="zh-CN" altLang="zh-CN" sz="1600" dirty="0">
                <a:latin typeface="+mn-lt"/>
                <a:ea typeface="微软雅黑"/>
              </a:rPr>
              <a:t>总量限制与交易型</a:t>
            </a:r>
            <a:endParaRPr lang="en-US" altLang="zh-CN" sz="1600" dirty="0">
              <a:latin typeface="+mn-lt"/>
              <a:ea typeface="微软雅黑"/>
            </a:endParaRPr>
          </a:p>
          <a:p>
            <a:pPr marL="285750" indent="-285750" defTabSz="914377" fontAlgn="auto">
              <a:spcBef>
                <a:spcPts val="0"/>
              </a:spcBef>
              <a:spcAft>
                <a:spcPts val="0"/>
              </a:spcAft>
              <a:buFont typeface="Arial" panose="020B0604020202020204" pitchFamily="34" charset="0"/>
              <a:buChar char="•"/>
              <a:defRPr/>
            </a:pPr>
            <a:r>
              <a:rPr lang="zh-CN" altLang="zh-CN" sz="1600" dirty="0">
                <a:latin typeface="+mn-lt"/>
                <a:ea typeface="微软雅黑"/>
              </a:rPr>
              <a:t>交易额</a:t>
            </a:r>
            <a:r>
              <a:rPr lang="zh-CN" altLang="en-US" sz="1600" dirty="0">
                <a:latin typeface="+mn-lt"/>
                <a:ea typeface="微软雅黑"/>
              </a:rPr>
              <a:t>份额大</a:t>
            </a:r>
            <a:endParaRPr lang="en-US" altLang="zh-CN" sz="1600" dirty="0">
              <a:latin typeface="+mn-lt"/>
              <a:ea typeface="微软雅黑"/>
            </a:endParaRPr>
          </a:p>
          <a:p>
            <a:pPr marL="285750" indent="-285750" defTabSz="914377" fontAlgn="auto">
              <a:spcBef>
                <a:spcPts val="0"/>
              </a:spcBef>
              <a:spcAft>
                <a:spcPts val="0"/>
              </a:spcAft>
              <a:buFont typeface="Arial" panose="020B0604020202020204" pitchFamily="34" charset="0"/>
              <a:buChar char="•"/>
              <a:defRPr/>
            </a:pPr>
            <a:r>
              <a:rPr lang="zh-CN" altLang="zh-CN" sz="1600" dirty="0">
                <a:latin typeface="+mn-lt"/>
                <a:ea typeface="微软雅黑"/>
              </a:rPr>
              <a:t>分阶段执行</a:t>
            </a:r>
            <a:endParaRPr lang="zh-CN" altLang="en-US" sz="1600" dirty="0">
              <a:latin typeface="+mn-lt"/>
              <a:ea typeface="微软雅黑"/>
            </a:endParaRPr>
          </a:p>
        </p:txBody>
      </p:sp>
      <p:sp>
        <p:nvSpPr>
          <p:cNvPr id="203" name="矩形 202"/>
          <p:cNvSpPr/>
          <p:nvPr/>
        </p:nvSpPr>
        <p:spPr>
          <a:xfrm>
            <a:off x="8204402" y="1853961"/>
            <a:ext cx="3430178" cy="1908215"/>
          </a:xfrm>
          <a:prstGeom prst="rect">
            <a:avLst/>
          </a:prstGeom>
        </p:spPr>
        <p:txBody>
          <a:bodyPr wrap="square">
            <a:spAutoFit/>
          </a:bodyPr>
          <a:lstStyle/>
          <a:p>
            <a:pPr defTabSz="914377" fontAlgn="auto">
              <a:lnSpc>
                <a:spcPct val="150000"/>
              </a:lnSpc>
              <a:spcBef>
                <a:spcPts val="0"/>
              </a:spcBef>
              <a:spcAft>
                <a:spcPts val="0"/>
              </a:spcAft>
              <a:defRPr/>
            </a:pPr>
            <a:r>
              <a:rPr lang="zh-CN" altLang="zh-CN" sz="2400" b="1" dirty="0">
                <a:solidFill>
                  <a:srgbClr val="007150"/>
                </a:solidFill>
                <a:latin typeface="+mn-lt"/>
                <a:ea typeface="微软雅黑"/>
              </a:rPr>
              <a:t>美国</a:t>
            </a:r>
          </a:p>
          <a:p>
            <a:pPr marL="285750" indent="-285750" defTabSz="914377" fontAlgn="auto">
              <a:spcBef>
                <a:spcPts val="0"/>
              </a:spcBef>
              <a:spcAft>
                <a:spcPts val="0"/>
              </a:spcAft>
              <a:buFont typeface="Arial" panose="020B0604020202020204" pitchFamily="34" charset="0"/>
              <a:buChar char="•"/>
              <a:defRPr/>
            </a:pPr>
            <a:r>
              <a:rPr lang="zh-CN" altLang="zh-CN" sz="1600" dirty="0">
                <a:latin typeface="+mn-lt"/>
                <a:ea typeface="微软雅黑"/>
              </a:rPr>
              <a:t>地方强制性碳排放交易体系</a:t>
            </a:r>
            <a:r>
              <a:rPr lang="zh-CN" altLang="en-US" sz="1600" dirty="0">
                <a:latin typeface="+mn-lt"/>
                <a:ea typeface="微软雅黑"/>
              </a:rPr>
              <a:t>、</a:t>
            </a:r>
            <a:r>
              <a:rPr lang="zh-CN" altLang="zh-CN" sz="1600" dirty="0">
                <a:latin typeface="+mn-lt"/>
                <a:ea typeface="微软雅黑"/>
              </a:rPr>
              <a:t>基于项目的碳排放交易体系</a:t>
            </a:r>
            <a:r>
              <a:rPr lang="zh-CN" altLang="en-US" sz="1600" dirty="0">
                <a:latin typeface="+mn-lt"/>
                <a:ea typeface="微软雅黑"/>
              </a:rPr>
              <a:t>、</a:t>
            </a:r>
            <a:r>
              <a:rPr lang="zh-CN" altLang="zh-CN" sz="1600" dirty="0">
                <a:latin typeface="+mn-lt"/>
                <a:ea typeface="微软雅黑"/>
              </a:rPr>
              <a:t>自愿性的碳排放交易体系</a:t>
            </a:r>
            <a:endParaRPr lang="en-US" altLang="zh-CN" sz="1600" dirty="0">
              <a:latin typeface="+mn-lt"/>
              <a:ea typeface="微软雅黑"/>
            </a:endParaRPr>
          </a:p>
          <a:p>
            <a:pPr marL="285750" indent="-285750" defTabSz="914377" fontAlgn="auto">
              <a:spcBef>
                <a:spcPts val="0"/>
              </a:spcBef>
              <a:spcAft>
                <a:spcPts val="0"/>
              </a:spcAft>
              <a:buFont typeface="Arial" panose="020B0604020202020204" pitchFamily="34" charset="0"/>
              <a:buChar char="•"/>
              <a:defRPr/>
            </a:pPr>
            <a:r>
              <a:rPr lang="zh-CN" altLang="zh-CN" sz="1600" dirty="0">
                <a:latin typeface="+mn-lt"/>
                <a:ea typeface="微软雅黑"/>
              </a:rPr>
              <a:t>配额拍卖力度最大</a:t>
            </a:r>
            <a:endParaRPr lang="en-US" altLang="zh-CN" sz="1600" dirty="0">
              <a:latin typeface="+mn-lt"/>
              <a:ea typeface="微软雅黑"/>
            </a:endParaRPr>
          </a:p>
          <a:p>
            <a:pPr marL="285750" indent="-285750" defTabSz="914377" fontAlgn="auto">
              <a:spcBef>
                <a:spcPts val="0"/>
              </a:spcBef>
              <a:spcAft>
                <a:spcPts val="0"/>
              </a:spcAft>
              <a:buFont typeface="Arial" panose="020B0604020202020204" pitchFamily="34" charset="0"/>
              <a:buChar char="•"/>
              <a:defRPr/>
            </a:pPr>
            <a:endParaRPr lang="zh-CN" altLang="en-US" b="1" dirty="0">
              <a:latin typeface="+mn-lt"/>
              <a:ea typeface="微软雅黑"/>
            </a:endParaRPr>
          </a:p>
        </p:txBody>
      </p:sp>
      <p:sp>
        <p:nvSpPr>
          <p:cNvPr id="204" name="矩形 203"/>
          <p:cNvSpPr/>
          <p:nvPr/>
        </p:nvSpPr>
        <p:spPr>
          <a:xfrm>
            <a:off x="1613053" y="5030562"/>
            <a:ext cx="4022786" cy="1138773"/>
          </a:xfrm>
          <a:prstGeom prst="rect">
            <a:avLst/>
          </a:prstGeom>
        </p:spPr>
        <p:txBody>
          <a:bodyPr wrap="square">
            <a:spAutoFit/>
          </a:bodyPr>
          <a:lstStyle/>
          <a:p>
            <a:pPr defTabSz="914377" fontAlgn="auto">
              <a:lnSpc>
                <a:spcPct val="150000"/>
              </a:lnSpc>
              <a:spcBef>
                <a:spcPts val="0"/>
              </a:spcBef>
              <a:spcAft>
                <a:spcPts val="0"/>
              </a:spcAft>
              <a:defRPr/>
            </a:pPr>
            <a:r>
              <a:rPr lang="zh-CN" altLang="zh-CN" sz="2400" b="1" dirty="0">
                <a:solidFill>
                  <a:srgbClr val="007150"/>
                </a:solidFill>
                <a:latin typeface="+mn-lt"/>
                <a:ea typeface="微软雅黑"/>
              </a:rPr>
              <a:t>澳大利亚</a:t>
            </a:r>
            <a:endParaRPr lang="en-US" altLang="zh-CN" sz="2400" b="1" dirty="0">
              <a:solidFill>
                <a:srgbClr val="007150"/>
              </a:solidFill>
              <a:latin typeface="+mn-lt"/>
              <a:ea typeface="微软雅黑"/>
            </a:endParaRPr>
          </a:p>
          <a:p>
            <a:pPr marL="285750" indent="-285750" defTabSz="914377" fontAlgn="auto">
              <a:spcBef>
                <a:spcPts val="0"/>
              </a:spcBef>
              <a:spcAft>
                <a:spcPts val="0"/>
              </a:spcAft>
              <a:buFont typeface="Arial" panose="020B0604020202020204" pitchFamily="34" charset="0"/>
              <a:buChar char="•"/>
              <a:defRPr/>
            </a:pPr>
            <a:r>
              <a:rPr lang="zh-CN" altLang="zh-CN" sz="1600" dirty="0">
                <a:latin typeface="+mn-lt"/>
                <a:ea typeface="微软雅黑"/>
              </a:rPr>
              <a:t>主要实行碳价格机制</a:t>
            </a:r>
          </a:p>
          <a:p>
            <a:pPr marL="285750" indent="-285750" defTabSz="914377" fontAlgn="auto">
              <a:spcBef>
                <a:spcPts val="0"/>
              </a:spcBef>
              <a:spcAft>
                <a:spcPts val="0"/>
              </a:spcAft>
              <a:buFont typeface="Arial" panose="020B0604020202020204" pitchFamily="34" charset="0"/>
              <a:buChar char="•"/>
              <a:defRPr/>
            </a:pPr>
            <a:r>
              <a:rPr lang="zh-CN" altLang="zh-CN" sz="1600" dirty="0">
                <a:latin typeface="+mn-lt"/>
                <a:ea typeface="微软雅黑"/>
              </a:rPr>
              <a:t>分为固定价格和自由价格两个阶段</a:t>
            </a:r>
          </a:p>
        </p:txBody>
      </p:sp>
      <p:sp>
        <p:nvSpPr>
          <p:cNvPr id="205" name="矩形 204"/>
          <p:cNvSpPr/>
          <p:nvPr/>
        </p:nvSpPr>
        <p:spPr>
          <a:xfrm>
            <a:off x="7282992" y="5009785"/>
            <a:ext cx="2648857" cy="1138773"/>
          </a:xfrm>
          <a:prstGeom prst="rect">
            <a:avLst/>
          </a:prstGeom>
        </p:spPr>
        <p:txBody>
          <a:bodyPr wrap="square">
            <a:spAutoFit/>
          </a:bodyPr>
          <a:lstStyle/>
          <a:p>
            <a:pPr defTabSz="914377" fontAlgn="auto">
              <a:lnSpc>
                <a:spcPct val="150000"/>
              </a:lnSpc>
              <a:spcBef>
                <a:spcPts val="0"/>
              </a:spcBef>
              <a:spcAft>
                <a:spcPts val="0"/>
              </a:spcAft>
              <a:defRPr/>
            </a:pPr>
            <a:r>
              <a:rPr lang="zh-CN" altLang="zh-CN" sz="2400" b="1" dirty="0">
                <a:solidFill>
                  <a:srgbClr val="007150"/>
                </a:solidFill>
                <a:latin typeface="+mn-lt"/>
                <a:ea typeface="微软雅黑"/>
              </a:rPr>
              <a:t>新西兰</a:t>
            </a:r>
            <a:endParaRPr lang="en-US" altLang="zh-CN" sz="2400" b="1" dirty="0">
              <a:solidFill>
                <a:srgbClr val="007150"/>
              </a:solidFill>
              <a:latin typeface="+mn-lt"/>
              <a:ea typeface="微软雅黑"/>
            </a:endParaRPr>
          </a:p>
          <a:p>
            <a:pPr marL="285750" indent="-285750" defTabSz="914377" fontAlgn="auto">
              <a:spcBef>
                <a:spcPts val="0"/>
              </a:spcBef>
              <a:spcAft>
                <a:spcPts val="0"/>
              </a:spcAft>
              <a:buFont typeface="Arial" panose="020B0604020202020204" pitchFamily="34" charset="0"/>
              <a:buChar char="•"/>
              <a:defRPr/>
            </a:pPr>
            <a:r>
              <a:rPr lang="zh-CN" altLang="zh-CN" sz="1600" dirty="0">
                <a:latin typeface="+mn-lt"/>
                <a:ea typeface="微软雅黑"/>
              </a:rPr>
              <a:t>唯一对土地利用行业设定减排义务的体系</a:t>
            </a:r>
            <a:endParaRPr lang="zh-CN" altLang="en-US" sz="1600" dirty="0">
              <a:latin typeface="+mn-lt"/>
              <a:ea typeface="微软雅黑"/>
            </a:endParaRPr>
          </a:p>
        </p:txBody>
      </p:sp>
      <p:sp>
        <p:nvSpPr>
          <p:cNvPr id="207" name="矩形 206"/>
          <p:cNvSpPr/>
          <p:nvPr/>
        </p:nvSpPr>
        <p:spPr>
          <a:xfrm>
            <a:off x="5264327" y="2739612"/>
            <a:ext cx="3269597" cy="1138773"/>
          </a:xfrm>
          <a:prstGeom prst="rect">
            <a:avLst/>
          </a:prstGeom>
        </p:spPr>
        <p:txBody>
          <a:bodyPr wrap="square">
            <a:spAutoFit/>
          </a:bodyPr>
          <a:lstStyle/>
          <a:p>
            <a:pPr defTabSz="914377" fontAlgn="auto">
              <a:lnSpc>
                <a:spcPct val="150000"/>
              </a:lnSpc>
              <a:spcBef>
                <a:spcPts val="0"/>
              </a:spcBef>
              <a:spcAft>
                <a:spcPts val="0"/>
              </a:spcAft>
              <a:defRPr/>
            </a:pPr>
            <a:r>
              <a:rPr lang="zh-CN" altLang="en-US" sz="2400" b="1" dirty="0">
                <a:solidFill>
                  <a:srgbClr val="007150"/>
                </a:solidFill>
                <a:latin typeface="+mn-lt"/>
                <a:ea typeface="微软雅黑"/>
              </a:rPr>
              <a:t>韩国</a:t>
            </a:r>
            <a:endParaRPr lang="en-US" altLang="zh-CN" sz="2400" b="1" dirty="0">
              <a:solidFill>
                <a:srgbClr val="007150"/>
              </a:solidFill>
              <a:latin typeface="+mn-lt"/>
              <a:ea typeface="微软雅黑"/>
            </a:endParaRPr>
          </a:p>
          <a:p>
            <a:pPr marL="285750" indent="-285750" defTabSz="914377" fontAlgn="auto">
              <a:spcBef>
                <a:spcPts val="0"/>
              </a:spcBef>
              <a:spcAft>
                <a:spcPts val="0"/>
              </a:spcAft>
              <a:buFont typeface="Arial" panose="020B0604020202020204" pitchFamily="34" charset="0"/>
              <a:buChar char="•"/>
              <a:defRPr/>
            </a:pPr>
            <a:r>
              <a:rPr lang="zh-CN" altLang="en-US" sz="1600" dirty="0">
                <a:latin typeface="+mn-lt"/>
                <a:ea typeface="微软雅黑"/>
              </a:rPr>
              <a:t>减排力度高</a:t>
            </a:r>
            <a:endParaRPr lang="en-US" altLang="zh-CN" sz="1600" dirty="0">
              <a:latin typeface="+mn-lt"/>
              <a:ea typeface="微软雅黑"/>
            </a:endParaRPr>
          </a:p>
          <a:p>
            <a:pPr marL="285750" indent="-285750" defTabSz="914377" fontAlgn="auto">
              <a:spcBef>
                <a:spcPts val="0"/>
              </a:spcBef>
              <a:spcAft>
                <a:spcPts val="0"/>
              </a:spcAft>
              <a:buFont typeface="Arial" panose="020B0604020202020204" pitchFamily="34" charset="0"/>
              <a:buChar char="•"/>
              <a:defRPr/>
            </a:pPr>
            <a:r>
              <a:rPr lang="zh-CN" altLang="en-US" sz="1600" dirty="0">
                <a:latin typeface="+mn-lt"/>
                <a:ea typeface="微软雅黑"/>
              </a:rPr>
              <a:t>覆盖韩国总排放</a:t>
            </a:r>
            <a:r>
              <a:rPr lang="en-US" altLang="zh-CN" sz="1600" dirty="0">
                <a:latin typeface="+mn-lt"/>
                <a:ea typeface="微软雅黑"/>
              </a:rPr>
              <a:t>55 </a:t>
            </a:r>
            <a:r>
              <a:rPr lang="zh-CN" altLang="en-US" sz="1600" dirty="0">
                <a:solidFill>
                  <a:schemeClr val="bg1"/>
                </a:solidFill>
                <a:latin typeface="+mn-lt"/>
                <a:ea typeface="微软雅黑"/>
              </a:rPr>
              <a:t>％</a:t>
            </a:r>
            <a:endParaRPr lang="en-US" altLang="zh-CN" sz="1600" dirty="0">
              <a:solidFill>
                <a:schemeClr val="bg1"/>
              </a:solidFill>
              <a:latin typeface="+mn-lt"/>
              <a:ea typeface="微软雅黑"/>
            </a:endParaRPr>
          </a:p>
        </p:txBody>
      </p:sp>
      <p:sp>
        <p:nvSpPr>
          <p:cNvPr id="208" name="矩形 207"/>
          <p:cNvSpPr/>
          <p:nvPr/>
        </p:nvSpPr>
        <p:spPr>
          <a:xfrm>
            <a:off x="5303127" y="3795026"/>
            <a:ext cx="3558649" cy="1138773"/>
          </a:xfrm>
          <a:prstGeom prst="rect">
            <a:avLst/>
          </a:prstGeom>
        </p:spPr>
        <p:txBody>
          <a:bodyPr wrap="square">
            <a:spAutoFit/>
          </a:bodyPr>
          <a:lstStyle/>
          <a:p>
            <a:pPr defTabSz="914377" fontAlgn="auto">
              <a:lnSpc>
                <a:spcPct val="150000"/>
              </a:lnSpc>
              <a:spcBef>
                <a:spcPts val="0"/>
              </a:spcBef>
              <a:spcAft>
                <a:spcPts val="0"/>
              </a:spcAft>
              <a:defRPr/>
            </a:pPr>
            <a:r>
              <a:rPr lang="zh-CN" altLang="en-US" sz="2400" b="1" dirty="0">
                <a:solidFill>
                  <a:srgbClr val="007150"/>
                </a:solidFill>
                <a:latin typeface="+mn-lt"/>
                <a:ea typeface="微软雅黑"/>
              </a:rPr>
              <a:t>日本</a:t>
            </a:r>
            <a:endParaRPr lang="en-US" altLang="zh-CN" sz="2400" b="1" dirty="0">
              <a:solidFill>
                <a:srgbClr val="007150"/>
              </a:solidFill>
              <a:latin typeface="+mn-lt"/>
              <a:ea typeface="微软雅黑"/>
            </a:endParaRPr>
          </a:p>
          <a:p>
            <a:pPr marL="285750" indent="-285750" defTabSz="914377" fontAlgn="auto">
              <a:spcBef>
                <a:spcPts val="0"/>
              </a:spcBef>
              <a:spcAft>
                <a:spcPts val="0"/>
              </a:spcAft>
              <a:buFont typeface="Arial" panose="020B0604020202020204" pitchFamily="34" charset="0"/>
              <a:buChar char="•"/>
              <a:defRPr/>
            </a:pPr>
            <a:r>
              <a:rPr lang="zh-CN" altLang="en-US" sz="1600" dirty="0">
                <a:latin typeface="+mn-lt"/>
                <a:ea typeface="微软雅黑"/>
              </a:rPr>
              <a:t>亚洲首个碳交易体系</a:t>
            </a:r>
            <a:endParaRPr lang="en-US" altLang="zh-CN" sz="1600" dirty="0">
              <a:latin typeface="+mn-lt"/>
              <a:ea typeface="微软雅黑"/>
            </a:endParaRPr>
          </a:p>
          <a:p>
            <a:pPr marL="285750" indent="-285750" defTabSz="914377" fontAlgn="auto">
              <a:spcBef>
                <a:spcPts val="0"/>
              </a:spcBef>
              <a:spcAft>
                <a:spcPts val="0"/>
              </a:spcAft>
              <a:buFont typeface="Arial" panose="020B0604020202020204" pitchFamily="34" charset="0"/>
              <a:buChar char="•"/>
              <a:defRPr/>
            </a:pPr>
            <a:r>
              <a:rPr lang="zh-CN" altLang="en-US" sz="1600" dirty="0">
                <a:latin typeface="+mn-lt"/>
                <a:ea typeface="微软雅黑"/>
              </a:rPr>
              <a:t>全球第一个城市碳交易计划</a:t>
            </a:r>
          </a:p>
        </p:txBody>
      </p:sp>
    </p:spTree>
    <p:extLst>
      <p:ext uri="{BB962C8B-B14F-4D97-AF65-F5344CB8AC3E}">
        <p14:creationId xmlns:p14="http://schemas.microsoft.com/office/powerpoint/2010/main" val="3677782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占位符 2"/>
          <p:cNvSpPr txBox="1">
            <a:spLocks/>
          </p:cNvSpPr>
          <p:nvPr/>
        </p:nvSpPr>
        <p:spPr bwMode="auto">
          <a:xfrm>
            <a:off x="730248" y="889129"/>
            <a:ext cx="6313489" cy="42473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anchor="t" anchorCtr="0" compatLnSpc="1">
            <a:prstTxWarp prst="textNoShape">
              <a:avLst/>
            </a:prstTxWarp>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rgbClr val="007150"/>
                </a:solidFill>
                <a:latin typeface="微软雅黑 Light" panose="020B0502040204020203" pitchFamily="34" charset="-122"/>
                <a:ea typeface="微软雅黑 Light" panose="020B0502040204020203"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rgbClr val="007150"/>
                </a:solidFill>
                <a:latin typeface="微软雅黑 Light" panose="020B0502040204020203" pitchFamily="34" charset="-122"/>
                <a:ea typeface="微软雅黑 Light" panose="020B0502040204020203"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rgbClr val="007150"/>
                </a:solidFill>
                <a:latin typeface="微软雅黑 Light" panose="020B0502040204020203" pitchFamily="34" charset="-122"/>
                <a:ea typeface="微软雅黑 Light" panose="020B0502040204020203"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007150"/>
                </a:solidFill>
                <a:latin typeface="微软雅黑 Light" panose="020B0502040204020203" pitchFamily="34" charset="-122"/>
                <a:ea typeface="微软雅黑 Light" panose="020B0502040204020203"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007150"/>
                </a:solidFill>
                <a:latin typeface="微软雅黑 Light" panose="020B0502040204020203" pitchFamily="34" charset="-122"/>
                <a:ea typeface="微软雅黑 Light" panose="020B0502040204020203"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2400" dirty="0">
                <a:ea typeface="微软雅黑"/>
              </a:rPr>
              <a:t>（五）国际市场运行情况</a:t>
            </a:r>
          </a:p>
        </p:txBody>
      </p:sp>
      <p:sp>
        <p:nvSpPr>
          <p:cNvPr id="32" name="矩形 31"/>
          <p:cNvSpPr/>
          <p:nvPr/>
        </p:nvSpPr>
        <p:spPr>
          <a:xfrm>
            <a:off x="1521634" y="188356"/>
            <a:ext cx="3416320" cy="523220"/>
          </a:xfrm>
          <a:prstGeom prst="rect">
            <a:avLst/>
          </a:prstGeom>
        </p:spPr>
        <p:txBody>
          <a:bodyPr wrap="none">
            <a:spAutoFit/>
          </a:bodyPr>
          <a:lstStyle/>
          <a:p>
            <a:pPr>
              <a:defRPr/>
            </a:pPr>
            <a:r>
              <a:rPr lang="zh-CN" altLang="zh-CN" sz="2800" b="1" dirty="0">
                <a:solidFill>
                  <a:srgbClr val="027C5F"/>
                </a:solidFill>
                <a:latin typeface="Arial"/>
                <a:ea typeface="Microsoft YaHei"/>
              </a:rPr>
              <a:t>国际碳市场体系</a:t>
            </a:r>
            <a:r>
              <a:rPr lang="zh-CN" altLang="en-US" sz="2800" b="1" dirty="0">
                <a:solidFill>
                  <a:srgbClr val="027C5F"/>
                </a:solidFill>
                <a:latin typeface="Arial"/>
                <a:ea typeface="Microsoft YaHei"/>
              </a:rPr>
              <a:t>介绍</a:t>
            </a:r>
            <a:endParaRPr lang="zh-CN" altLang="zh-CN" sz="2800" b="1" dirty="0">
              <a:solidFill>
                <a:srgbClr val="027C5F"/>
              </a:solidFill>
              <a:latin typeface="Arial"/>
              <a:ea typeface="Microsoft YaHei"/>
            </a:endParaRPr>
          </a:p>
        </p:txBody>
      </p:sp>
      <p:sp>
        <p:nvSpPr>
          <p:cNvPr id="209" name="矩形 208"/>
          <p:cNvSpPr/>
          <p:nvPr/>
        </p:nvSpPr>
        <p:spPr>
          <a:xfrm>
            <a:off x="1185863" y="3784207"/>
            <a:ext cx="10244137" cy="2308324"/>
          </a:xfrm>
          <a:prstGeom prst="rect">
            <a:avLst/>
          </a:prstGeom>
        </p:spPr>
        <p:txBody>
          <a:bodyPr>
            <a:spAutoFit/>
          </a:bodyPr>
          <a:lstStyle/>
          <a:p>
            <a:pPr defTabSz="914377" fontAlgn="auto">
              <a:lnSpc>
                <a:spcPct val="120000"/>
              </a:lnSpc>
              <a:spcBef>
                <a:spcPts val="0"/>
              </a:spcBef>
              <a:spcAft>
                <a:spcPts val="0"/>
              </a:spcAft>
              <a:defRPr/>
            </a:pPr>
            <a:r>
              <a:rPr lang="zh-CN" altLang="zh-CN" sz="2400" dirty="0">
                <a:latin typeface="+mn-lt"/>
                <a:ea typeface="微软雅黑"/>
              </a:rPr>
              <a:t>以</a:t>
            </a:r>
            <a:r>
              <a:rPr lang="zh-CN" altLang="en-US" sz="2400" b="1" dirty="0">
                <a:solidFill>
                  <a:srgbClr val="007150"/>
                </a:solidFill>
                <a:latin typeface="+mn-lt"/>
                <a:ea typeface="微软雅黑"/>
              </a:rPr>
              <a:t>欧盟碳</a:t>
            </a:r>
            <a:r>
              <a:rPr lang="zh-CN" altLang="zh-CN" sz="2400" b="1" dirty="0">
                <a:solidFill>
                  <a:srgbClr val="007150"/>
                </a:solidFill>
                <a:latin typeface="+mn-lt"/>
                <a:ea typeface="微软雅黑"/>
              </a:rPr>
              <a:t>市场</a:t>
            </a:r>
            <a:r>
              <a:rPr lang="zh-CN" altLang="zh-CN" sz="2400" dirty="0">
                <a:latin typeface="+mn-lt"/>
                <a:ea typeface="微软雅黑"/>
              </a:rPr>
              <a:t>为例：</a:t>
            </a:r>
            <a:endParaRPr lang="en-US" altLang="zh-CN" sz="2400" dirty="0">
              <a:latin typeface="+mn-lt"/>
              <a:ea typeface="微软雅黑"/>
            </a:endParaRPr>
          </a:p>
          <a:p>
            <a:pPr marL="342900" indent="-342900" defTabSz="914377" fontAlgn="auto">
              <a:lnSpc>
                <a:spcPct val="120000"/>
              </a:lnSpc>
              <a:spcBef>
                <a:spcPts val="0"/>
              </a:spcBef>
              <a:spcAft>
                <a:spcPts val="0"/>
              </a:spcAft>
              <a:buFont typeface="Arial" panose="020B0604020202020204" pitchFamily="34" charset="0"/>
              <a:buChar char="•"/>
              <a:defRPr/>
            </a:pPr>
            <a:r>
              <a:rPr lang="en-US" altLang="zh-CN" sz="2400" dirty="0">
                <a:latin typeface="+mn-lt"/>
                <a:ea typeface="微软雅黑"/>
              </a:rPr>
              <a:t>2014</a:t>
            </a:r>
            <a:r>
              <a:rPr lang="zh-CN" altLang="en-US" sz="2400" dirty="0">
                <a:latin typeface="+mn-lt"/>
                <a:ea typeface="微软雅黑"/>
              </a:rPr>
              <a:t>年</a:t>
            </a:r>
            <a:r>
              <a:rPr lang="zh-CN" altLang="zh-CN" sz="2400" dirty="0">
                <a:solidFill>
                  <a:srgbClr val="007150"/>
                </a:solidFill>
                <a:latin typeface="+mn-lt"/>
                <a:ea typeface="微软雅黑"/>
              </a:rPr>
              <a:t>交易量和交易额</a:t>
            </a:r>
            <a:r>
              <a:rPr lang="zh-CN" altLang="zh-CN" sz="2400" dirty="0">
                <a:latin typeface="+mn-lt"/>
                <a:ea typeface="微软雅黑"/>
              </a:rPr>
              <a:t>分别为</a:t>
            </a:r>
            <a:r>
              <a:rPr lang="en-US" altLang="zh-CN" sz="2400" dirty="0">
                <a:latin typeface="+mn-lt"/>
                <a:ea typeface="微软雅黑"/>
              </a:rPr>
              <a:t>84</a:t>
            </a:r>
            <a:r>
              <a:rPr lang="zh-CN" altLang="zh-CN" sz="2400" dirty="0">
                <a:latin typeface="+mn-lt"/>
                <a:ea typeface="微软雅黑"/>
              </a:rPr>
              <a:t>亿吨和</a:t>
            </a:r>
            <a:r>
              <a:rPr lang="en-US" altLang="zh-CN" sz="2400" dirty="0">
                <a:latin typeface="+mn-lt"/>
                <a:ea typeface="微软雅黑"/>
              </a:rPr>
              <a:t>474</a:t>
            </a:r>
            <a:r>
              <a:rPr lang="zh-CN" altLang="zh-CN" sz="2400" dirty="0">
                <a:latin typeface="+mn-lt"/>
                <a:ea typeface="微软雅黑"/>
              </a:rPr>
              <a:t>亿欧元，比上年分别下降</a:t>
            </a:r>
            <a:r>
              <a:rPr lang="en-US" altLang="zh-CN" sz="2400" dirty="0">
                <a:latin typeface="+mn-lt"/>
                <a:ea typeface="微软雅黑"/>
              </a:rPr>
              <a:t>4%</a:t>
            </a:r>
            <a:r>
              <a:rPr lang="zh-CN" altLang="zh-CN" sz="2400" dirty="0">
                <a:latin typeface="+mn-lt"/>
                <a:ea typeface="微软雅黑"/>
              </a:rPr>
              <a:t>和上涨</a:t>
            </a:r>
            <a:r>
              <a:rPr lang="en-US" altLang="zh-CN" sz="2400" dirty="0">
                <a:latin typeface="+mn-lt"/>
                <a:ea typeface="微软雅黑"/>
              </a:rPr>
              <a:t>25%</a:t>
            </a:r>
            <a:r>
              <a:rPr lang="zh-CN" altLang="zh-CN" sz="2400" dirty="0">
                <a:latin typeface="+mn-lt"/>
                <a:ea typeface="微软雅黑"/>
              </a:rPr>
              <a:t>，分别占全球的</a:t>
            </a:r>
            <a:r>
              <a:rPr lang="en-US" altLang="zh-CN" sz="2400" dirty="0">
                <a:latin typeface="+mn-lt"/>
                <a:ea typeface="微软雅黑"/>
              </a:rPr>
              <a:t>93%</a:t>
            </a:r>
            <a:r>
              <a:rPr lang="zh-CN" altLang="zh-CN" sz="2400" dirty="0">
                <a:latin typeface="+mn-lt"/>
                <a:ea typeface="微软雅黑"/>
              </a:rPr>
              <a:t>和</a:t>
            </a:r>
            <a:r>
              <a:rPr lang="en-US" altLang="zh-CN" sz="2400" dirty="0">
                <a:latin typeface="+mn-lt"/>
                <a:ea typeface="微软雅黑"/>
              </a:rPr>
              <a:t>95%</a:t>
            </a:r>
            <a:r>
              <a:rPr lang="zh-CN" altLang="zh-CN" sz="2400" dirty="0">
                <a:latin typeface="+mn-lt"/>
                <a:ea typeface="微软雅黑"/>
              </a:rPr>
              <a:t>。</a:t>
            </a:r>
            <a:endParaRPr lang="en-US" altLang="zh-CN" sz="2400" dirty="0">
              <a:latin typeface="+mn-lt"/>
              <a:ea typeface="微软雅黑"/>
            </a:endParaRPr>
          </a:p>
          <a:p>
            <a:pPr marL="342900" indent="-342900" defTabSz="914377" fontAlgn="auto">
              <a:lnSpc>
                <a:spcPct val="120000"/>
              </a:lnSpc>
              <a:spcBef>
                <a:spcPts val="0"/>
              </a:spcBef>
              <a:spcAft>
                <a:spcPts val="0"/>
              </a:spcAft>
              <a:buFont typeface="Arial" panose="020B0604020202020204" pitchFamily="34" charset="0"/>
              <a:buChar char="•"/>
              <a:defRPr/>
            </a:pPr>
            <a:r>
              <a:rPr lang="zh-CN" altLang="zh-CN" sz="2400" dirty="0">
                <a:latin typeface="+mn-lt"/>
                <a:ea typeface="微软雅黑"/>
              </a:rPr>
              <a:t>从</a:t>
            </a:r>
            <a:r>
              <a:rPr lang="zh-CN" altLang="zh-CN" sz="2400" dirty="0">
                <a:solidFill>
                  <a:srgbClr val="007150"/>
                </a:solidFill>
                <a:latin typeface="+mn-lt"/>
                <a:ea typeface="微软雅黑"/>
              </a:rPr>
              <a:t>价格</a:t>
            </a:r>
            <a:r>
              <a:rPr lang="zh-CN" altLang="zh-CN" sz="2400" dirty="0">
                <a:latin typeface="+mn-lt"/>
                <a:ea typeface="微软雅黑"/>
              </a:rPr>
              <a:t>来看，总体上发展迅速，但波动</a:t>
            </a:r>
            <a:r>
              <a:rPr lang="zh-CN" altLang="en-US" sz="2400" dirty="0">
                <a:latin typeface="+mn-lt"/>
                <a:ea typeface="微软雅黑"/>
              </a:rPr>
              <a:t>较大</a:t>
            </a:r>
            <a:r>
              <a:rPr lang="zh-CN" altLang="zh-CN" sz="2400" dirty="0">
                <a:latin typeface="+mn-lt"/>
                <a:ea typeface="微软雅黑"/>
              </a:rPr>
              <a:t>。</a:t>
            </a:r>
          </a:p>
          <a:p>
            <a:pPr marL="342900" indent="-342900" defTabSz="914377" fontAlgn="auto">
              <a:lnSpc>
                <a:spcPct val="120000"/>
              </a:lnSpc>
              <a:spcBef>
                <a:spcPts val="0"/>
              </a:spcBef>
              <a:spcAft>
                <a:spcPts val="0"/>
              </a:spcAft>
              <a:buFont typeface="Arial" panose="020B0604020202020204" pitchFamily="34" charset="0"/>
              <a:buChar char="•"/>
              <a:defRPr/>
            </a:pPr>
            <a:r>
              <a:rPr lang="zh-CN" altLang="zh-CN" sz="2400" dirty="0">
                <a:latin typeface="+mn-lt"/>
                <a:ea typeface="微软雅黑"/>
              </a:rPr>
              <a:t>从</a:t>
            </a:r>
            <a:r>
              <a:rPr lang="zh-CN" altLang="zh-CN" sz="2400" dirty="0">
                <a:solidFill>
                  <a:srgbClr val="007150"/>
                </a:solidFill>
                <a:latin typeface="+mn-lt"/>
                <a:ea typeface="微软雅黑"/>
              </a:rPr>
              <a:t>配额</a:t>
            </a:r>
            <a:r>
              <a:rPr lang="zh-CN" altLang="zh-CN" sz="2400" dirty="0">
                <a:latin typeface="+mn-lt"/>
                <a:ea typeface="微软雅黑"/>
              </a:rPr>
              <a:t>分配来看，配额过于宽松，</a:t>
            </a:r>
            <a:r>
              <a:rPr lang="zh-CN" altLang="en-US" sz="2400" dirty="0">
                <a:latin typeface="+mn-lt"/>
                <a:ea typeface="微软雅黑"/>
              </a:rPr>
              <a:t>有</a:t>
            </a:r>
            <a:r>
              <a:rPr lang="zh-CN" altLang="zh-CN" sz="2400" dirty="0">
                <a:latin typeface="+mn-lt"/>
                <a:ea typeface="微软雅黑"/>
              </a:rPr>
              <a:t>过量</a:t>
            </a:r>
            <a:r>
              <a:rPr lang="zh-CN" altLang="en-US" sz="2400" dirty="0">
                <a:latin typeface="+mn-lt"/>
                <a:ea typeface="微软雅黑"/>
              </a:rPr>
              <a:t>的情况</a:t>
            </a:r>
            <a:endParaRPr lang="en-US" altLang="zh-CN" sz="2400" dirty="0">
              <a:latin typeface="+mn-lt"/>
              <a:ea typeface="微软雅黑"/>
            </a:endParaRPr>
          </a:p>
        </p:txBody>
      </p:sp>
      <p:sp>
        <p:nvSpPr>
          <p:cNvPr id="210" name="矩形 209"/>
          <p:cNvSpPr/>
          <p:nvPr/>
        </p:nvSpPr>
        <p:spPr>
          <a:xfrm>
            <a:off x="957263" y="3679825"/>
            <a:ext cx="87312" cy="2664000"/>
          </a:xfrm>
          <a:prstGeom prst="rect">
            <a:avLst/>
          </a:prstGeom>
          <a:solidFill>
            <a:srgbClr val="007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77" fontAlgn="auto">
              <a:lnSpc>
                <a:spcPct val="130000"/>
              </a:lnSpc>
              <a:spcBef>
                <a:spcPts val="0"/>
              </a:spcBef>
              <a:spcAft>
                <a:spcPts val="0"/>
              </a:spcAft>
              <a:defRPr/>
            </a:pPr>
            <a:endParaRPr lang="zh-CN" altLang="en-US" sz="1200" dirty="0">
              <a:latin typeface="微软雅黑" panose="020B0503020204020204" pitchFamily="34" charset="-122"/>
              <a:ea typeface="微软雅黑"/>
            </a:endParaRPr>
          </a:p>
        </p:txBody>
      </p:sp>
      <p:sp>
        <p:nvSpPr>
          <p:cNvPr id="213" name="文本框 212"/>
          <p:cNvSpPr txBox="1"/>
          <p:nvPr/>
        </p:nvSpPr>
        <p:spPr>
          <a:xfrm>
            <a:off x="643468" y="1904388"/>
            <a:ext cx="1495864" cy="1077218"/>
          </a:xfrm>
          <a:prstGeom prst="rect">
            <a:avLst/>
          </a:prstGeom>
          <a:solidFill>
            <a:srgbClr val="007050"/>
          </a:solidFill>
        </p:spPr>
        <p:txBody>
          <a:bodyPr wrap="square" rtlCol="0">
            <a:spAutoFit/>
          </a:bodyPr>
          <a:lstStyle/>
          <a:p>
            <a:pPr algn="ctr">
              <a:spcBef>
                <a:spcPts val="0"/>
              </a:spcBef>
            </a:pPr>
            <a:r>
              <a:rPr lang="zh-CN" altLang="en-US" sz="3200" b="1" kern="0" dirty="0">
                <a:solidFill>
                  <a:schemeClr val="bg1"/>
                </a:solidFill>
                <a:latin typeface="微软雅黑"/>
                <a:ea typeface="微软雅黑"/>
                <a:cs typeface="+mn-ea"/>
                <a:sym typeface="+mn-lt"/>
              </a:rPr>
              <a:t>全球</a:t>
            </a:r>
            <a:endParaRPr lang="en-US" altLang="zh-CN" sz="3200" b="1" kern="0" dirty="0">
              <a:solidFill>
                <a:schemeClr val="bg1"/>
              </a:solidFill>
              <a:latin typeface="微软雅黑"/>
              <a:ea typeface="微软雅黑"/>
              <a:cs typeface="+mn-ea"/>
              <a:sym typeface="+mn-lt"/>
            </a:endParaRPr>
          </a:p>
          <a:p>
            <a:pPr algn="ctr">
              <a:spcBef>
                <a:spcPts val="0"/>
              </a:spcBef>
            </a:pPr>
            <a:r>
              <a:rPr lang="zh-CN" altLang="en-US" sz="3200" b="1" kern="0" dirty="0">
                <a:solidFill>
                  <a:schemeClr val="bg1"/>
                </a:solidFill>
                <a:latin typeface="微软雅黑"/>
                <a:ea typeface="微软雅黑"/>
                <a:cs typeface="+mn-ea"/>
                <a:sym typeface="+mn-lt"/>
              </a:rPr>
              <a:t>碳市场 </a:t>
            </a:r>
          </a:p>
        </p:txBody>
      </p:sp>
      <p:sp>
        <p:nvSpPr>
          <p:cNvPr id="214" name="矩形 213"/>
          <p:cNvSpPr/>
          <p:nvPr/>
        </p:nvSpPr>
        <p:spPr>
          <a:xfrm>
            <a:off x="2116753" y="1922549"/>
            <a:ext cx="9724231" cy="1200329"/>
          </a:xfrm>
          <a:prstGeom prst="rect">
            <a:avLst/>
          </a:prstGeom>
        </p:spPr>
        <p:txBody>
          <a:bodyPr wrap="square">
            <a:spAutoFit/>
          </a:bodyPr>
          <a:lstStyle/>
          <a:p>
            <a:pPr defTabSz="914377" fontAlgn="auto">
              <a:lnSpc>
                <a:spcPct val="120000"/>
              </a:lnSpc>
              <a:spcBef>
                <a:spcPts val="0"/>
              </a:spcBef>
              <a:spcAft>
                <a:spcPts val="0"/>
              </a:spcAft>
              <a:defRPr/>
            </a:pPr>
            <a:r>
              <a:rPr lang="en-US" altLang="zh-CN" sz="2000" dirty="0">
                <a:latin typeface="微软雅黑"/>
                <a:ea typeface="微软雅黑"/>
              </a:rPr>
              <a:t>2014</a:t>
            </a:r>
            <a:r>
              <a:rPr lang="zh-CN" altLang="en-US" sz="2000" dirty="0">
                <a:latin typeface="微软雅黑"/>
                <a:ea typeface="微软雅黑"/>
              </a:rPr>
              <a:t>年   </a:t>
            </a:r>
            <a:r>
              <a:rPr lang="zh-CN" altLang="zh-CN" sz="2000" dirty="0">
                <a:latin typeface="微软雅黑"/>
                <a:ea typeface="微软雅黑"/>
              </a:rPr>
              <a:t>交易量约</a:t>
            </a:r>
            <a:r>
              <a:rPr lang="en-US" altLang="zh-CN" sz="2000" dirty="0">
                <a:latin typeface="微软雅黑"/>
                <a:ea typeface="微软雅黑"/>
              </a:rPr>
              <a:t>90</a:t>
            </a:r>
            <a:r>
              <a:rPr lang="zh-CN" altLang="zh-CN" sz="2000" dirty="0">
                <a:latin typeface="微软雅黑"/>
                <a:ea typeface="微软雅黑"/>
              </a:rPr>
              <a:t>亿吨，</a:t>
            </a:r>
            <a:r>
              <a:rPr lang="zh-CN" altLang="en-US" sz="2000" dirty="0">
                <a:latin typeface="微软雅黑"/>
                <a:ea typeface="微软雅黑"/>
              </a:rPr>
              <a:t>同比下降</a:t>
            </a:r>
            <a:r>
              <a:rPr lang="en-US" altLang="zh-CN" sz="2000" dirty="0">
                <a:latin typeface="微软雅黑"/>
                <a:ea typeface="微软雅黑"/>
              </a:rPr>
              <a:t>12%</a:t>
            </a:r>
            <a:r>
              <a:rPr lang="zh-CN" altLang="en-US" sz="2000" dirty="0">
                <a:latin typeface="微软雅黑"/>
                <a:ea typeface="微软雅黑"/>
              </a:rPr>
              <a:t>；</a:t>
            </a:r>
            <a:r>
              <a:rPr lang="zh-CN" altLang="zh-CN" sz="2000" dirty="0">
                <a:latin typeface="微软雅黑"/>
                <a:ea typeface="微软雅黑"/>
              </a:rPr>
              <a:t>交易额为</a:t>
            </a:r>
            <a:r>
              <a:rPr lang="en-US" altLang="zh-CN" sz="2000" dirty="0">
                <a:latin typeface="微软雅黑"/>
                <a:ea typeface="微软雅黑"/>
              </a:rPr>
              <a:t>500.2</a:t>
            </a:r>
            <a:r>
              <a:rPr lang="zh-CN" altLang="zh-CN" sz="2000" dirty="0">
                <a:latin typeface="微软雅黑"/>
                <a:ea typeface="微软雅黑"/>
              </a:rPr>
              <a:t>亿欧元，</a:t>
            </a:r>
            <a:r>
              <a:rPr lang="zh-CN" altLang="en-US" sz="2000" dirty="0">
                <a:latin typeface="微软雅黑"/>
                <a:ea typeface="微软雅黑"/>
              </a:rPr>
              <a:t>同比</a:t>
            </a:r>
            <a:r>
              <a:rPr lang="zh-CN" altLang="zh-CN" sz="2000" dirty="0">
                <a:latin typeface="微软雅黑"/>
                <a:ea typeface="微软雅黑"/>
              </a:rPr>
              <a:t>增加</a:t>
            </a:r>
            <a:r>
              <a:rPr lang="en-US" altLang="zh-CN" sz="2000" dirty="0">
                <a:latin typeface="微软雅黑"/>
                <a:ea typeface="微软雅黑"/>
              </a:rPr>
              <a:t>25%</a:t>
            </a:r>
            <a:r>
              <a:rPr lang="zh-CN" altLang="en-US" sz="2000" dirty="0">
                <a:latin typeface="微软雅黑"/>
                <a:ea typeface="微软雅黑"/>
              </a:rPr>
              <a:t>；</a:t>
            </a:r>
            <a:r>
              <a:rPr lang="zh-CN" altLang="zh-CN" sz="2000" dirty="0">
                <a:latin typeface="微软雅黑"/>
                <a:ea typeface="微软雅黑"/>
              </a:rPr>
              <a:t>均价约为</a:t>
            </a:r>
            <a:r>
              <a:rPr lang="en-US" altLang="zh-CN" sz="2000" dirty="0">
                <a:latin typeface="微软雅黑"/>
                <a:ea typeface="微软雅黑"/>
              </a:rPr>
              <a:t>5.6</a:t>
            </a:r>
            <a:r>
              <a:rPr lang="zh-CN" altLang="zh-CN" sz="2000" dirty="0">
                <a:latin typeface="微软雅黑"/>
                <a:ea typeface="微软雅黑"/>
              </a:rPr>
              <a:t>欧元</a:t>
            </a:r>
            <a:r>
              <a:rPr lang="en-US" altLang="zh-CN" sz="2000" dirty="0">
                <a:latin typeface="微软雅黑"/>
                <a:ea typeface="微软雅黑"/>
              </a:rPr>
              <a:t>/</a:t>
            </a:r>
            <a:r>
              <a:rPr lang="zh-CN" altLang="zh-CN" sz="2000" dirty="0">
                <a:latin typeface="微软雅黑"/>
                <a:ea typeface="微软雅黑"/>
              </a:rPr>
              <a:t>吨。</a:t>
            </a:r>
            <a:endParaRPr lang="en-US" altLang="zh-CN" sz="2000" dirty="0">
              <a:latin typeface="微软雅黑"/>
              <a:ea typeface="微软雅黑"/>
            </a:endParaRPr>
          </a:p>
          <a:p>
            <a:pPr defTabSz="914377" fontAlgn="auto">
              <a:lnSpc>
                <a:spcPct val="120000"/>
              </a:lnSpc>
              <a:spcBef>
                <a:spcPts val="0"/>
              </a:spcBef>
              <a:spcAft>
                <a:spcPts val="0"/>
              </a:spcAft>
              <a:defRPr/>
            </a:pPr>
            <a:r>
              <a:rPr lang="en-US" altLang="zh-CN" sz="2000" dirty="0">
                <a:latin typeface="微软雅黑"/>
                <a:ea typeface="微软雅黑"/>
              </a:rPr>
              <a:t>2016</a:t>
            </a:r>
            <a:r>
              <a:rPr lang="zh-CN" altLang="en-US" sz="2000" dirty="0">
                <a:latin typeface="微软雅黑"/>
                <a:ea typeface="微软雅黑"/>
              </a:rPr>
              <a:t>年   碳交易和碳税总额约</a:t>
            </a:r>
            <a:r>
              <a:rPr lang="en-US" altLang="zh-CN" sz="2000" dirty="0">
                <a:latin typeface="微软雅黑"/>
                <a:ea typeface="微软雅黑"/>
              </a:rPr>
              <a:t>500</a:t>
            </a:r>
            <a:r>
              <a:rPr lang="zh-CN" altLang="en-US" sz="2000" dirty="0">
                <a:latin typeface="微软雅黑"/>
                <a:ea typeface="微软雅黑"/>
              </a:rPr>
              <a:t>亿美元，和</a:t>
            </a:r>
            <a:r>
              <a:rPr lang="en-US" altLang="zh-CN" sz="2000" dirty="0">
                <a:latin typeface="微软雅黑"/>
                <a:ea typeface="微软雅黑"/>
              </a:rPr>
              <a:t>2015</a:t>
            </a:r>
            <a:r>
              <a:rPr lang="zh-CN" altLang="en-US" sz="2000" dirty="0">
                <a:latin typeface="微软雅黑"/>
                <a:ea typeface="微软雅黑"/>
              </a:rPr>
              <a:t>年持平，碳价从</a:t>
            </a:r>
            <a:r>
              <a:rPr lang="en-US" altLang="zh-CN" sz="2000" dirty="0">
                <a:latin typeface="微软雅黑"/>
                <a:ea typeface="微软雅黑"/>
              </a:rPr>
              <a:t>1</a:t>
            </a:r>
            <a:r>
              <a:rPr lang="zh-CN" altLang="en-US" sz="2000" dirty="0">
                <a:latin typeface="微软雅黑"/>
                <a:ea typeface="微软雅黑"/>
              </a:rPr>
              <a:t>到</a:t>
            </a:r>
            <a:r>
              <a:rPr lang="en-US" altLang="zh-CN" sz="2000" dirty="0">
                <a:latin typeface="微软雅黑"/>
                <a:ea typeface="微软雅黑"/>
              </a:rPr>
              <a:t>131</a:t>
            </a:r>
            <a:r>
              <a:rPr lang="zh-CN" altLang="en-US" sz="2000" dirty="0">
                <a:latin typeface="微软雅黑"/>
                <a:ea typeface="微软雅黑"/>
              </a:rPr>
              <a:t>美元不等</a:t>
            </a:r>
            <a:endParaRPr lang="en-US" altLang="zh-CN" sz="2000" dirty="0">
              <a:latin typeface="微软雅黑"/>
              <a:ea typeface="微软雅黑"/>
            </a:endParaRPr>
          </a:p>
        </p:txBody>
      </p:sp>
    </p:spTree>
    <p:extLst>
      <p:ext uri="{BB962C8B-B14F-4D97-AF65-F5344CB8AC3E}">
        <p14:creationId xmlns:p14="http://schemas.microsoft.com/office/powerpoint/2010/main" val="2383165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占位符 2"/>
          <p:cNvSpPr txBox="1">
            <a:spLocks/>
          </p:cNvSpPr>
          <p:nvPr/>
        </p:nvSpPr>
        <p:spPr bwMode="auto">
          <a:xfrm>
            <a:off x="730248" y="1274895"/>
            <a:ext cx="6313489" cy="42473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anchor="t" anchorCtr="0" compatLnSpc="1">
            <a:prstTxWarp prst="textNoShape">
              <a:avLst/>
            </a:prstTxWarp>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rgbClr val="007150"/>
                </a:solidFill>
                <a:latin typeface="微软雅黑 Light" panose="020B0502040204020203" pitchFamily="34" charset="-122"/>
                <a:ea typeface="微软雅黑 Light" panose="020B0502040204020203"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rgbClr val="007150"/>
                </a:solidFill>
                <a:latin typeface="微软雅黑 Light" panose="020B0502040204020203" pitchFamily="34" charset="-122"/>
                <a:ea typeface="微软雅黑 Light" panose="020B0502040204020203"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rgbClr val="007150"/>
                </a:solidFill>
                <a:latin typeface="微软雅黑 Light" panose="020B0502040204020203" pitchFamily="34" charset="-122"/>
                <a:ea typeface="微软雅黑 Light" panose="020B0502040204020203"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007150"/>
                </a:solidFill>
                <a:latin typeface="微软雅黑 Light" panose="020B0502040204020203" pitchFamily="34" charset="-122"/>
                <a:ea typeface="微软雅黑 Light" panose="020B0502040204020203"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007150"/>
                </a:solidFill>
                <a:latin typeface="微软雅黑 Light" panose="020B0502040204020203" pitchFamily="34" charset="-122"/>
                <a:ea typeface="微软雅黑 Light" panose="020B0502040204020203"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2400" dirty="0">
                <a:ea typeface="微软雅黑"/>
              </a:rPr>
              <a:t>（六）国际市场价格走势</a:t>
            </a:r>
          </a:p>
        </p:txBody>
      </p:sp>
      <p:sp>
        <p:nvSpPr>
          <p:cNvPr id="32" name="矩形 31"/>
          <p:cNvSpPr/>
          <p:nvPr/>
        </p:nvSpPr>
        <p:spPr>
          <a:xfrm>
            <a:off x="1521634" y="331235"/>
            <a:ext cx="3416320" cy="523220"/>
          </a:xfrm>
          <a:prstGeom prst="rect">
            <a:avLst/>
          </a:prstGeom>
        </p:spPr>
        <p:txBody>
          <a:bodyPr wrap="none">
            <a:spAutoFit/>
          </a:bodyPr>
          <a:lstStyle/>
          <a:p>
            <a:pPr>
              <a:defRPr/>
            </a:pPr>
            <a:r>
              <a:rPr lang="zh-CN" altLang="zh-CN" sz="2800" b="1" dirty="0">
                <a:solidFill>
                  <a:srgbClr val="027C5F"/>
                </a:solidFill>
                <a:latin typeface="Arial"/>
                <a:ea typeface="Microsoft YaHei"/>
              </a:rPr>
              <a:t>国际碳市场体系</a:t>
            </a:r>
            <a:r>
              <a:rPr lang="zh-CN" altLang="en-US" sz="2800" b="1" dirty="0">
                <a:solidFill>
                  <a:srgbClr val="027C5F"/>
                </a:solidFill>
                <a:latin typeface="Arial"/>
                <a:ea typeface="Microsoft YaHei"/>
              </a:rPr>
              <a:t>介绍</a:t>
            </a:r>
            <a:endParaRPr lang="zh-CN" altLang="zh-CN" sz="2800" b="1" dirty="0">
              <a:solidFill>
                <a:srgbClr val="027C5F"/>
              </a:solidFill>
              <a:latin typeface="Arial"/>
              <a:ea typeface="Microsoft YaHei"/>
            </a:endParaRPr>
          </a:p>
        </p:txBody>
      </p:sp>
      <p:graphicFrame>
        <p:nvGraphicFramePr>
          <p:cNvPr id="8" name="图表 7">
            <a:extLst>
              <a:ext uri="{FF2B5EF4-FFF2-40B4-BE49-F238E27FC236}">
                <a16:creationId xmlns:a16="http://schemas.microsoft.com/office/drawing/2014/main" xmlns="" id="{00000000-0008-0000-0100-000006000000}"/>
              </a:ext>
            </a:extLst>
          </p:cNvPr>
          <p:cNvGraphicFramePr/>
          <p:nvPr>
            <p:extLst>
              <p:ext uri="{D42A27DB-BD31-4B8C-83A1-F6EECF244321}">
                <p14:modId xmlns:p14="http://schemas.microsoft.com/office/powerpoint/2010/main" val="2751374994"/>
              </p:ext>
            </p:extLst>
          </p:nvPr>
        </p:nvGraphicFramePr>
        <p:xfrm>
          <a:off x="285750" y="1985963"/>
          <a:ext cx="5614988" cy="38290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图表 8">
            <a:extLst>
              <a:ext uri="{FF2B5EF4-FFF2-40B4-BE49-F238E27FC236}">
                <a16:creationId xmlns:a16="http://schemas.microsoft.com/office/drawing/2014/main" xmlns="" id="{00000000-0008-0000-0000-000002000000}"/>
              </a:ext>
            </a:extLst>
          </p:cNvPr>
          <p:cNvGraphicFramePr/>
          <p:nvPr>
            <p:extLst>
              <p:ext uri="{D42A27DB-BD31-4B8C-83A1-F6EECF244321}">
                <p14:modId xmlns:p14="http://schemas.microsoft.com/office/powerpoint/2010/main" val="4109606434"/>
              </p:ext>
            </p:extLst>
          </p:nvPr>
        </p:nvGraphicFramePr>
        <p:xfrm>
          <a:off x="6243638" y="1871663"/>
          <a:ext cx="5418455" cy="38719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94553255"/>
      </p:ext>
    </p:extLst>
  </p:cSld>
  <p:clrMapOvr>
    <a:masterClrMapping/>
  </p:clrMapOvr>
</p:sld>
</file>

<file path=ppt/theme/theme1.xml><?xml version="1.0" encoding="utf-8"?>
<a:theme xmlns:a="http://schemas.openxmlformats.org/drawingml/2006/main" name="Office 主题">
  <a:themeElements>
    <a:clrScheme name="蓝色">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演示文稿7" id="{FA914ABA-1E03-4868-8453-2A04C3A37CA3}" vid="{4BD081DC-021A-426A-8739-390AC1CFAB0E}"/>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天交所-通用PPT</Template>
  <TotalTime>3595</TotalTime>
  <Words>2840</Words>
  <Application>Microsoft Office PowerPoint</Application>
  <PresentationFormat>宽屏</PresentationFormat>
  <Paragraphs>501</Paragraphs>
  <Slides>32</Slides>
  <Notes>4</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32</vt:i4>
      </vt:variant>
    </vt:vector>
  </HeadingPairs>
  <TitlesOfParts>
    <vt:vector size="49" baseType="lpstr">
      <vt:lpstr>Calibri (正文)</vt:lpstr>
      <vt:lpstr>仿宋</vt:lpstr>
      <vt:lpstr>仿宋_GB2312</vt:lpstr>
      <vt:lpstr>华文细黑</vt:lpstr>
      <vt:lpstr>华文新魏</vt:lpstr>
      <vt:lpstr>隶书</vt:lpstr>
      <vt:lpstr>宋体</vt:lpstr>
      <vt:lpstr>微软雅黑</vt:lpstr>
      <vt:lpstr>微软雅黑</vt:lpstr>
      <vt:lpstr>微软雅黑 Light</vt:lpstr>
      <vt:lpstr>Arial</vt:lpstr>
      <vt:lpstr>Arial Black</vt:lpstr>
      <vt:lpstr>Calibri</vt:lpstr>
      <vt:lpstr>Century Gothic</vt:lpstr>
      <vt:lpstr>Times New Roman</vt:lpstr>
      <vt:lpstr>Wingdings</vt:lpstr>
      <vt:lpstr>Office 主题</vt:lpstr>
      <vt:lpstr>碳市场核心要素四：交易、履约和市场监管 </vt:lpstr>
      <vt:lpstr>1. 国际碳市场体系介绍</vt:lpstr>
      <vt:lpstr>1.国际碳市场体系介绍</vt:lpstr>
      <vt:lpstr>PowerPoint 演示文稿</vt:lpstr>
      <vt:lpstr>PowerPoint 演示文稿</vt:lpstr>
      <vt:lpstr>PowerPoint 演示文稿</vt:lpstr>
      <vt:lpstr>PowerPoint 演示文稿</vt:lpstr>
      <vt:lpstr>PowerPoint 演示文稿</vt:lpstr>
      <vt:lpstr>PowerPoint 演示文稿</vt:lpstr>
      <vt:lpstr>2. 国内碳交易试点运行情况</vt:lpstr>
      <vt:lpstr>PowerPoint 演示文稿</vt:lpstr>
      <vt:lpstr> 试点地区体系设计要素对比 </vt:lpstr>
      <vt:lpstr> 试点市场区域性特征</vt:lpstr>
      <vt:lpstr> 试点地区碳市场价格走势 </vt:lpstr>
      <vt:lpstr>试点碳市场成交情况</vt:lpstr>
      <vt:lpstr>试点地区碳金融创新情况</vt:lpstr>
      <vt:lpstr>碳市场整体特征和问题</vt:lpstr>
      <vt:lpstr>影响碳价的因素</vt:lpstr>
      <vt:lpstr>3. 天津碳市场主要情况</vt:lpstr>
      <vt:lpstr>天津碳排放权交易制度的主要内容</vt:lpstr>
      <vt:lpstr>天津碳市场特征</vt:lpstr>
      <vt:lpstr>PowerPoint 演示文稿</vt:lpstr>
      <vt:lpstr>天津碳市场交易规则</vt:lpstr>
      <vt:lpstr>4. 履约机制</vt:lpstr>
      <vt:lpstr>履约目标</vt:lpstr>
      <vt:lpstr>试点未履约处罚</vt:lpstr>
      <vt:lpstr>试点履约情况</vt:lpstr>
      <vt:lpstr>5. 未来全国碳市场监管体系</vt:lpstr>
      <vt:lpstr> （一）分级管理、各司其职 </vt:lpstr>
      <vt:lpstr>    （二）多种手段并用，促进各参与方依规行事   </vt:lpstr>
      <vt:lpstr> （三）信息公开透明 </vt:lpstr>
      <vt:lpstr>PowerPoint 演示文稿</vt:lpstr>
    </vt:vector>
  </TitlesOfParts>
  <Company>TCX</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account team microsoft.com</dc:creator>
  <cp:lastModifiedBy>lenovo</cp:lastModifiedBy>
  <cp:revision>364</cp:revision>
  <dcterms:created xsi:type="dcterms:W3CDTF">2018-12-11T09:15:13Z</dcterms:created>
  <dcterms:modified xsi:type="dcterms:W3CDTF">2019-04-22T08:12:44Z</dcterms:modified>
</cp:coreProperties>
</file>