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3" r:id="rId3"/>
    <p:sldId id="296" r:id="rId4"/>
    <p:sldId id="289" r:id="rId5"/>
    <p:sldId id="297" r:id="rId6"/>
    <p:sldId id="301" r:id="rId7"/>
    <p:sldId id="300" r:id="rId8"/>
    <p:sldId id="268" r:id="rId9"/>
    <p:sldId id="274" r:id="rId10"/>
    <p:sldId id="283" r:id="rId11"/>
    <p:sldId id="285" r:id="rId12"/>
    <p:sldId id="275" r:id="rId13"/>
    <p:sldId id="276" r:id="rId14"/>
    <p:sldId id="277" r:id="rId15"/>
    <p:sldId id="280" r:id="rId16"/>
    <p:sldId id="282" r:id="rId17"/>
    <p:sldId id="284"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7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3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2EB8C-EA48-43F2-8B55-A32E6D7E5035}"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CN" altLang="en-US"/>
        </a:p>
      </dgm:t>
    </dgm:pt>
    <dgm:pt modelId="{70C0FB0A-0EBF-4C04-B644-67C46DEE89C6}">
      <dgm:prSet phldrT="[文本]">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latin typeface="微软雅黑" panose="020B0503020204020204" pitchFamily="34" charset="-122"/>
              <a:ea typeface="微软雅黑" panose="020B0503020204020204" pitchFamily="34" charset="-122"/>
            </a:rPr>
            <a:t>基础</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建设</a:t>
          </a:r>
          <a:endParaRPr lang="zh-CN" altLang="en-US" b="1" dirty="0">
            <a:latin typeface="微软雅黑" panose="020B0503020204020204" pitchFamily="34" charset="-122"/>
            <a:ea typeface="微软雅黑" panose="020B0503020204020204" pitchFamily="34" charset="-122"/>
          </a:endParaRPr>
        </a:p>
      </dgm:t>
    </dgm:pt>
    <dgm:pt modelId="{5805E9A5-3CB3-4D01-9342-9DCDD8B7EE01}" type="parTrans" cxnId="{29A18F2D-CFF4-4015-846B-A9B8134908CF}">
      <dgm:prSet/>
      <dgm:spPr/>
      <dgm:t>
        <a:bodyPr/>
        <a:lstStyle/>
        <a:p>
          <a:endParaRPr lang="zh-CN" altLang="en-US" b="1">
            <a:latin typeface="微软雅黑" panose="020B0503020204020204" pitchFamily="34" charset="-122"/>
            <a:ea typeface="微软雅黑" panose="020B0503020204020204" pitchFamily="34" charset="-122"/>
          </a:endParaRPr>
        </a:p>
      </dgm:t>
    </dgm:pt>
    <dgm:pt modelId="{57FF385F-052B-4EAB-BF53-0C5B547D94D8}" type="sibTrans" cxnId="{29A18F2D-CFF4-4015-846B-A9B8134908CF}">
      <dgm:prSet/>
      <dgm:spPr/>
      <dgm:t>
        <a:bodyPr/>
        <a:lstStyle/>
        <a:p>
          <a:endParaRPr lang="zh-CN" altLang="en-US" b="1">
            <a:latin typeface="微软雅黑" panose="020B0503020204020204" pitchFamily="34" charset="-122"/>
            <a:ea typeface="微软雅黑" panose="020B0503020204020204" pitchFamily="34" charset="-122"/>
          </a:endParaRPr>
        </a:p>
      </dgm:t>
    </dgm:pt>
    <dgm:pt modelId="{EBFAAD5E-395F-426F-B0BE-C1A947A077E5}">
      <dgm:prSet phldrT="[文本]">
        <dgm:style>
          <a:lnRef idx="2">
            <a:schemeClr val="accent6"/>
          </a:lnRef>
          <a:fillRef idx="1">
            <a:schemeClr val="lt1"/>
          </a:fillRef>
          <a:effectRef idx="0">
            <a:schemeClr val="accent6"/>
          </a:effectRef>
          <a:fontRef idx="minor">
            <a:schemeClr val="dk1"/>
          </a:fontRef>
        </dgm:style>
      </dgm:prSet>
      <dgm:spPr/>
      <dgm:t>
        <a:bodyPr/>
        <a:lstStyle/>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年左右</a:t>
          </a:r>
          <a:endParaRPr lang="zh-CN" altLang="en-US" b="1" dirty="0">
            <a:latin typeface="微软雅黑" panose="020B0503020204020204" pitchFamily="34" charset="-122"/>
            <a:ea typeface="微软雅黑" panose="020B0503020204020204" pitchFamily="34" charset="-122"/>
          </a:endParaRPr>
        </a:p>
      </dgm:t>
    </dgm:pt>
    <dgm:pt modelId="{F7A4935A-AF31-4BBE-85EE-2C97577F62DC}" type="parTrans" cxnId="{5CF2E459-12F5-4E1D-B1F0-BAD4A4260720}">
      <dgm:prSet/>
      <dgm:spPr/>
      <dgm:t>
        <a:bodyPr/>
        <a:lstStyle/>
        <a:p>
          <a:endParaRPr lang="zh-CN" altLang="en-US" b="1">
            <a:latin typeface="微软雅黑" panose="020B0503020204020204" pitchFamily="34" charset="-122"/>
            <a:ea typeface="微软雅黑" panose="020B0503020204020204" pitchFamily="34" charset="-122"/>
          </a:endParaRPr>
        </a:p>
      </dgm:t>
    </dgm:pt>
    <dgm:pt modelId="{532E76D2-B4CC-493C-975D-12034188614C}" type="sibTrans" cxnId="{5CF2E459-12F5-4E1D-B1F0-BAD4A4260720}">
      <dgm:prSet/>
      <dgm:spPr/>
      <dgm:t>
        <a:bodyPr/>
        <a:lstStyle/>
        <a:p>
          <a:endParaRPr lang="zh-CN" altLang="en-US" b="1">
            <a:latin typeface="微软雅黑" panose="020B0503020204020204" pitchFamily="34" charset="-122"/>
            <a:ea typeface="微软雅黑" panose="020B0503020204020204" pitchFamily="34" charset="-122"/>
          </a:endParaRPr>
        </a:p>
      </dgm:t>
    </dgm:pt>
    <dgm:pt modelId="{AB889489-2703-4F13-948B-2A2D9BCF6DBA}">
      <dgm:prSet phldrT="[文本]">
        <dgm:style>
          <a:lnRef idx="2">
            <a:schemeClr val="accent6"/>
          </a:lnRef>
          <a:fillRef idx="1">
            <a:schemeClr val="lt1"/>
          </a:fillRef>
          <a:effectRef idx="0">
            <a:schemeClr val="accent6"/>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制度建设</a:t>
          </a:r>
          <a:endParaRPr lang="zh-CN" altLang="en-US" b="1" dirty="0">
            <a:latin typeface="微软雅黑" panose="020B0503020204020204" pitchFamily="34" charset="-122"/>
            <a:ea typeface="微软雅黑" panose="020B0503020204020204" pitchFamily="34" charset="-122"/>
          </a:endParaRPr>
        </a:p>
      </dgm:t>
    </dgm:pt>
    <dgm:pt modelId="{DA9802DF-F815-4CD1-9D95-CDC942BFB6B3}" type="parTrans" cxnId="{5F935D22-39C5-4709-81B8-DDD4D628553E}">
      <dgm:prSet/>
      <dgm:spPr/>
      <dgm:t>
        <a:bodyPr/>
        <a:lstStyle/>
        <a:p>
          <a:endParaRPr lang="zh-CN" altLang="en-US" b="1">
            <a:latin typeface="微软雅黑" panose="020B0503020204020204" pitchFamily="34" charset="-122"/>
            <a:ea typeface="微软雅黑" panose="020B0503020204020204" pitchFamily="34" charset="-122"/>
          </a:endParaRPr>
        </a:p>
      </dgm:t>
    </dgm:pt>
    <dgm:pt modelId="{8CC4827D-3766-4CBD-9DE5-34A70432FB13}" type="sibTrans" cxnId="{5F935D22-39C5-4709-81B8-DDD4D628553E}">
      <dgm:prSet/>
      <dgm:spPr/>
      <dgm:t>
        <a:bodyPr/>
        <a:lstStyle/>
        <a:p>
          <a:endParaRPr lang="zh-CN" altLang="en-US" b="1">
            <a:latin typeface="微软雅黑" panose="020B0503020204020204" pitchFamily="34" charset="-122"/>
            <a:ea typeface="微软雅黑" panose="020B0503020204020204" pitchFamily="34" charset="-122"/>
          </a:endParaRPr>
        </a:p>
      </dgm:t>
    </dgm:pt>
    <dgm:pt modelId="{4604F977-0121-4664-9FFD-61EDFD061B48}">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latin typeface="微软雅黑" panose="020B0503020204020204" pitchFamily="34" charset="-122"/>
              <a:ea typeface="微软雅黑" panose="020B0503020204020204" pitchFamily="34" charset="-122"/>
            </a:rPr>
            <a:t>模拟</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运行</a:t>
          </a:r>
          <a:endParaRPr lang="zh-CN" altLang="en-US" b="1" dirty="0">
            <a:latin typeface="微软雅黑" panose="020B0503020204020204" pitchFamily="34" charset="-122"/>
            <a:ea typeface="微软雅黑" panose="020B0503020204020204" pitchFamily="34" charset="-122"/>
          </a:endParaRPr>
        </a:p>
      </dgm:t>
    </dgm:pt>
    <dgm:pt modelId="{CF32E039-94FA-4380-83FE-B264A0B2E66A}" type="parTrans" cxnId="{7EA0E9B0-E832-4549-AB21-7E1E35F40CEA}">
      <dgm:prSet/>
      <dgm:spPr/>
      <dgm:t>
        <a:bodyPr/>
        <a:lstStyle/>
        <a:p>
          <a:endParaRPr lang="zh-CN" altLang="en-US" b="1">
            <a:latin typeface="微软雅黑" panose="020B0503020204020204" pitchFamily="34" charset="-122"/>
            <a:ea typeface="微软雅黑" panose="020B0503020204020204" pitchFamily="34" charset="-122"/>
          </a:endParaRPr>
        </a:p>
      </dgm:t>
    </dgm:pt>
    <dgm:pt modelId="{15630735-00E6-47B2-A725-F88817B47F7E}" type="sibTrans" cxnId="{7EA0E9B0-E832-4549-AB21-7E1E35F40CEA}">
      <dgm:prSet/>
      <dgm:spPr/>
      <dgm:t>
        <a:bodyPr/>
        <a:lstStyle/>
        <a:p>
          <a:endParaRPr lang="zh-CN" altLang="en-US" b="1">
            <a:latin typeface="微软雅黑" panose="020B0503020204020204" pitchFamily="34" charset="-122"/>
            <a:ea typeface="微软雅黑" panose="020B0503020204020204" pitchFamily="34" charset="-122"/>
          </a:endParaRPr>
        </a:p>
      </dgm:t>
    </dgm:pt>
    <dgm:pt modelId="{4720473C-7390-4393-9FBD-B09BB3988664}">
      <dgm:prSet phldrT="[文本]">
        <dgm:style>
          <a:lnRef idx="2">
            <a:schemeClr val="accent5"/>
          </a:lnRef>
          <a:fillRef idx="1">
            <a:schemeClr val="lt1"/>
          </a:fillRef>
          <a:effectRef idx="0">
            <a:schemeClr val="accent5"/>
          </a:effectRef>
          <a:fontRef idx="minor">
            <a:schemeClr val="dk1"/>
          </a:fontRef>
        </dgm:style>
      </dgm:prSet>
      <dgm:spPr/>
      <dgm:t>
        <a:bodyPr/>
        <a:lstStyle/>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年左右</a:t>
          </a:r>
          <a:endParaRPr lang="zh-CN" altLang="en-US" b="1" dirty="0">
            <a:latin typeface="微软雅黑" panose="020B0503020204020204" pitchFamily="34" charset="-122"/>
            <a:ea typeface="微软雅黑" panose="020B0503020204020204" pitchFamily="34" charset="-122"/>
          </a:endParaRPr>
        </a:p>
      </dgm:t>
    </dgm:pt>
    <dgm:pt modelId="{06A29364-2BDD-4899-B918-498BF68CCE79}" type="parTrans" cxnId="{F5867EF8-EAEA-423F-91BE-41935B2C7D15}">
      <dgm:prSet/>
      <dgm:spPr/>
      <dgm:t>
        <a:bodyPr/>
        <a:lstStyle/>
        <a:p>
          <a:endParaRPr lang="zh-CN" altLang="en-US" b="1">
            <a:latin typeface="微软雅黑" panose="020B0503020204020204" pitchFamily="34" charset="-122"/>
            <a:ea typeface="微软雅黑" panose="020B0503020204020204" pitchFamily="34" charset="-122"/>
          </a:endParaRPr>
        </a:p>
      </dgm:t>
    </dgm:pt>
    <dgm:pt modelId="{58EF2E8F-5319-4910-B15C-60C5D1C77173}" type="sibTrans" cxnId="{F5867EF8-EAEA-423F-91BE-41935B2C7D15}">
      <dgm:prSet/>
      <dgm:spPr/>
      <dgm:t>
        <a:bodyPr/>
        <a:lstStyle/>
        <a:p>
          <a:endParaRPr lang="zh-CN" altLang="en-US" b="1">
            <a:latin typeface="微软雅黑" panose="020B0503020204020204" pitchFamily="34" charset="-122"/>
            <a:ea typeface="微软雅黑" panose="020B0503020204020204" pitchFamily="34" charset="-122"/>
          </a:endParaRPr>
        </a:p>
      </dgm:t>
    </dgm:pt>
    <dgm:pt modelId="{81F10011-23BE-460E-BDF1-F554EFD5BADE}">
      <dgm:prSet phldrT="[文本]">
        <dgm:style>
          <a:lnRef idx="2">
            <a:schemeClr val="accent5"/>
          </a:lnRef>
          <a:fillRef idx="1">
            <a:schemeClr val="lt1"/>
          </a:fillRef>
          <a:effectRef idx="0">
            <a:schemeClr val="accent5"/>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测试市场</a:t>
          </a:r>
          <a:endParaRPr lang="zh-CN" altLang="en-US" b="1" dirty="0">
            <a:latin typeface="微软雅黑" panose="020B0503020204020204" pitchFamily="34" charset="-122"/>
            <a:ea typeface="微软雅黑" panose="020B0503020204020204" pitchFamily="34" charset="-122"/>
          </a:endParaRPr>
        </a:p>
      </dgm:t>
    </dgm:pt>
    <dgm:pt modelId="{0F067BBF-7C03-4A29-B33A-71866BEAFFA2}" type="parTrans" cxnId="{45074586-ECAF-4E35-B1C8-907F41E787FA}">
      <dgm:prSet/>
      <dgm:spPr/>
      <dgm:t>
        <a:bodyPr/>
        <a:lstStyle/>
        <a:p>
          <a:endParaRPr lang="zh-CN" altLang="en-US" b="1">
            <a:latin typeface="微软雅黑" panose="020B0503020204020204" pitchFamily="34" charset="-122"/>
            <a:ea typeface="微软雅黑" panose="020B0503020204020204" pitchFamily="34" charset="-122"/>
          </a:endParaRPr>
        </a:p>
      </dgm:t>
    </dgm:pt>
    <dgm:pt modelId="{72918541-6D92-431B-A299-3E4F537EEA11}" type="sibTrans" cxnId="{45074586-ECAF-4E35-B1C8-907F41E787FA}">
      <dgm:prSet/>
      <dgm:spPr/>
      <dgm:t>
        <a:bodyPr/>
        <a:lstStyle/>
        <a:p>
          <a:endParaRPr lang="zh-CN" altLang="en-US" b="1">
            <a:latin typeface="微软雅黑" panose="020B0503020204020204" pitchFamily="34" charset="-122"/>
            <a:ea typeface="微软雅黑" panose="020B0503020204020204" pitchFamily="34" charset="-122"/>
          </a:endParaRPr>
        </a:p>
      </dgm:t>
    </dgm:pt>
    <dgm:pt modelId="{14C55865-25BA-49B5-A81C-2FAF8C2F3A18}">
      <dgm:prSet phldrT="[文本]">
        <dgm:style>
          <a:lnRef idx="0">
            <a:schemeClr val="accent2"/>
          </a:lnRef>
          <a:fillRef idx="3">
            <a:schemeClr val="accent2"/>
          </a:fillRef>
          <a:effectRef idx="3">
            <a:schemeClr val="accent2"/>
          </a:effectRef>
          <a:fontRef idx="minor">
            <a:schemeClr val="lt1"/>
          </a:fontRef>
        </dgm:style>
      </dgm:prSet>
      <dgm:spPr/>
      <dgm:t>
        <a:bodyPr/>
        <a:lstStyle/>
        <a:p>
          <a:r>
            <a:rPr lang="zh-CN" altLang="en-US" b="1" dirty="0" smtClean="0">
              <a:latin typeface="微软雅黑" panose="020B0503020204020204" pitchFamily="34" charset="-122"/>
              <a:ea typeface="微软雅黑" panose="020B0503020204020204" pitchFamily="34" charset="-122"/>
            </a:rPr>
            <a:t>深化</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完善</a:t>
          </a:r>
          <a:endParaRPr lang="zh-CN" altLang="en-US" b="1" dirty="0">
            <a:latin typeface="微软雅黑" panose="020B0503020204020204" pitchFamily="34" charset="-122"/>
            <a:ea typeface="微软雅黑" panose="020B0503020204020204" pitchFamily="34" charset="-122"/>
          </a:endParaRPr>
        </a:p>
      </dgm:t>
    </dgm:pt>
    <dgm:pt modelId="{FAECD62D-62AC-44CF-A8DE-8A4511B01FDA}" type="parTrans" cxnId="{DE2BFFF8-E45B-477F-8FC1-2847C6D84289}">
      <dgm:prSet/>
      <dgm:spPr/>
      <dgm:t>
        <a:bodyPr/>
        <a:lstStyle/>
        <a:p>
          <a:endParaRPr lang="zh-CN" altLang="en-US" b="1">
            <a:latin typeface="微软雅黑" panose="020B0503020204020204" pitchFamily="34" charset="-122"/>
            <a:ea typeface="微软雅黑" panose="020B0503020204020204" pitchFamily="34" charset="-122"/>
          </a:endParaRPr>
        </a:p>
      </dgm:t>
    </dgm:pt>
    <dgm:pt modelId="{004867FA-1E52-4ED3-9923-0CA754B61D17}" type="sibTrans" cxnId="{DE2BFFF8-E45B-477F-8FC1-2847C6D84289}">
      <dgm:prSet/>
      <dgm:spPr/>
      <dgm:t>
        <a:bodyPr/>
        <a:lstStyle/>
        <a:p>
          <a:endParaRPr lang="zh-CN" altLang="en-US" b="1">
            <a:latin typeface="微软雅黑" panose="020B0503020204020204" pitchFamily="34" charset="-122"/>
            <a:ea typeface="微软雅黑" panose="020B0503020204020204" pitchFamily="34" charset="-122"/>
          </a:endParaRPr>
        </a:p>
      </dgm:t>
    </dgm:pt>
    <dgm:pt modelId="{20ABFF99-6D7F-4CCC-A1B2-90663347F7B3}">
      <dgm:prSet phldrT="[文本]">
        <dgm:style>
          <a:lnRef idx="2">
            <a:schemeClr val="accent2"/>
          </a:lnRef>
          <a:fillRef idx="1">
            <a:schemeClr val="lt1"/>
          </a:fillRef>
          <a:effectRef idx="0">
            <a:schemeClr val="accent2"/>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配额交易</a:t>
          </a:r>
          <a:endParaRPr lang="zh-CN" altLang="en-US" b="1" dirty="0">
            <a:latin typeface="微软雅黑" panose="020B0503020204020204" pitchFamily="34" charset="-122"/>
            <a:ea typeface="微软雅黑" panose="020B0503020204020204" pitchFamily="34" charset="-122"/>
          </a:endParaRPr>
        </a:p>
      </dgm:t>
    </dgm:pt>
    <dgm:pt modelId="{5E4E0606-2801-4AFD-AB3C-9A5590344F63}" type="parTrans" cxnId="{42DA5501-11ED-41C3-A2D5-533256EFD7DF}">
      <dgm:prSet/>
      <dgm:spPr/>
      <dgm:t>
        <a:bodyPr/>
        <a:lstStyle/>
        <a:p>
          <a:endParaRPr lang="zh-CN" altLang="en-US" b="1">
            <a:latin typeface="微软雅黑" panose="020B0503020204020204" pitchFamily="34" charset="-122"/>
            <a:ea typeface="微软雅黑" panose="020B0503020204020204" pitchFamily="34" charset="-122"/>
          </a:endParaRPr>
        </a:p>
      </dgm:t>
    </dgm:pt>
    <dgm:pt modelId="{F596A0F6-3979-4851-B0C3-CF78816688AE}" type="sibTrans" cxnId="{42DA5501-11ED-41C3-A2D5-533256EFD7DF}">
      <dgm:prSet/>
      <dgm:spPr/>
      <dgm:t>
        <a:bodyPr/>
        <a:lstStyle/>
        <a:p>
          <a:endParaRPr lang="zh-CN" altLang="en-US" b="1">
            <a:latin typeface="微软雅黑" panose="020B0503020204020204" pitchFamily="34" charset="-122"/>
            <a:ea typeface="微软雅黑" panose="020B0503020204020204" pitchFamily="34" charset="-122"/>
          </a:endParaRPr>
        </a:p>
      </dgm:t>
    </dgm:pt>
    <dgm:pt modelId="{2B1D3A82-A815-4433-A268-E768C4C2C64A}">
      <dgm:prSet phldrT="[文本]">
        <dgm:style>
          <a:lnRef idx="2">
            <a:schemeClr val="accent2"/>
          </a:lnRef>
          <a:fillRef idx="1">
            <a:schemeClr val="lt1"/>
          </a:fillRef>
          <a:effectRef idx="0">
            <a:schemeClr val="accent2"/>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逐渐扩展</a:t>
          </a:r>
          <a:endParaRPr lang="zh-CN" altLang="en-US" b="1" dirty="0">
            <a:latin typeface="微软雅黑" panose="020B0503020204020204" pitchFamily="34" charset="-122"/>
            <a:ea typeface="微软雅黑" panose="020B0503020204020204" pitchFamily="34" charset="-122"/>
          </a:endParaRPr>
        </a:p>
      </dgm:t>
    </dgm:pt>
    <dgm:pt modelId="{6986CA0D-5BC4-4BE9-9AB8-46F3DE16A1AB}" type="parTrans" cxnId="{C79D3985-5B13-4443-BAB0-73495EAB7C51}">
      <dgm:prSet/>
      <dgm:spPr/>
      <dgm:t>
        <a:bodyPr/>
        <a:lstStyle/>
        <a:p>
          <a:endParaRPr lang="zh-CN" altLang="en-US" b="1">
            <a:latin typeface="微软雅黑" panose="020B0503020204020204" pitchFamily="34" charset="-122"/>
            <a:ea typeface="微软雅黑" panose="020B0503020204020204" pitchFamily="34" charset="-122"/>
          </a:endParaRPr>
        </a:p>
      </dgm:t>
    </dgm:pt>
    <dgm:pt modelId="{FCBC5314-6019-4E7B-9CEB-AA948F0E467D}" type="sibTrans" cxnId="{C79D3985-5B13-4443-BAB0-73495EAB7C51}">
      <dgm:prSet/>
      <dgm:spPr/>
      <dgm:t>
        <a:bodyPr/>
        <a:lstStyle/>
        <a:p>
          <a:endParaRPr lang="zh-CN" altLang="en-US" b="1">
            <a:latin typeface="微软雅黑" panose="020B0503020204020204" pitchFamily="34" charset="-122"/>
            <a:ea typeface="微软雅黑" panose="020B0503020204020204" pitchFamily="34" charset="-122"/>
          </a:endParaRPr>
        </a:p>
      </dgm:t>
    </dgm:pt>
    <dgm:pt modelId="{C66EEB6B-975B-4D0A-B510-0A515DF13CB5}">
      <dgm:prSet phldrT="[文本]">
        <dgm:style>
          <a:lnRef idx="2">
            <a:schemeClr val="accent6"/>
          </a:lnRef>
          <a:fillRef idx="1">
            <a:schemeClr val="lt1"/>
          </a:fillRef>
          <a:effectRef idx="0">
            <a:schemeClr val="accent6"/>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系统建设</a:t>
          </a:r>
          <a:endParaRPr lang="zh-CN" altLang="en-US" b="1" dirty="0">
            <a:latin typeface="微软雅黑" panose="020B0503020204020204" pitchFamily="34" charset="-122"/>
            <a:ea typeface="微软雅黑" panose="020B0503020204020204" pitchFamily="34" charset="-122"/>
          </a:endParaRPr>
        </a:p>
      </dgm:t>
    </dgm:pt>
    <dgm:pt modelId="{D88AE66C-EA50-49AF-BD18-1E1476BD2FD3}" type="parTrans" cxnId="{0CD74EB9-4A9C-458D-B489-71B6594998AB}">
      <dgm:prSet/>
      <dgm:spPr/>
      <dgm:t>
        <a:bodyPr/>
        <a:lstStyle/>
        <a:p>
          <a:endParaRPr lang="zh-CN" altLang="en-US" b="1">
            <a:latin typeface="微软雅黑" panose="020B0503020204020204" pitchFamily="34" charset="-122"/>
            <a:ea typeface="微软雅黑" panose="020B0503020204020204" pitchFamily="34" charset="-122"/>
          </a:endParaRPr>
        </a:p>
      </dgm:t>
    </dgm:pt>
    <dgm:pt modelId="{4BE0C56E-EF0D-40F1-A803-F27971FB7427}" type="sibTrans" cxnId="{0CD74EB9-4A9C-458D-B489-71B6594998AB}">
      <dgm:prSet/>
      <dgm:spPr/>
      <dgm:t>
        <a:bodyPr/>
        <a:lstStyle/>
        <a:p>
          <a:endParaRPr lang="zh-CN" altLang="en-US" b="1">
            <a:latin typeface="微软雅黑" panose="020B0503020204020204" pitchFamily="34" charset="-122"/>
            <a:ea typeface="微软雅黑" panose="020B0503020204020204" pitchFamily="34" charset="-122"/>
          </a:endParaRPr>
        </a:p>
      </dgm:t>
    </dgm:pt>
    <dgm:pt modelId="{0A59BB88-3EB1-4A4A-A54C-D969208E2CA5}">
      <dgm:prSet phldrT="[文本]">
        <dgm:style>
          <a:lnRef idx="2">
            <a:schemeClr val="accent6"/>
          </a:lnRef>
          <a:fillRef idx="1">
            <a:schemeClr val="lt1"/>
          </a:fillRef>
          <a:effectRef idx="0">
            <a:schemeClr val="accent6"/>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能力建设</a:t>
          </a:r>
          <a:endParaRPr lang="zh-CN" altLang="en-US" b="1" dirty="0">
            <a:latin typeface="微软雅黑" panose="020B0503020204020204" pitchFamily="34" charset="-122"/>
            <a:ea typeface="微软雅黑" panose="020B0503020204020204" pitchFamily="34" charset="-122"/>
          </a:endParaRPr>
        </a:p>
      </dgm:t>
    </dgm:pt>
    <dgm:pt modelId="{9BE31BA9-BAF8-46F0-B0AD-1628B39B3170}" type="parTrans" cxnId="{581F8809-ED25-4F57-A4DB-9F32F8D88639}">
      <dgm:prSet/>
      <dgm:spPr/>
      <dgm:t>
        <a:bodyPr/>
        <a:lstStyle/>
        <a:p>
          <a:endParaRPr lang="zh-CN" altLang="en-US" b="1">
            <a:latin typeface="微软雅黑" panose="020B0503020204020204" pitchFamily="34" charset="-122"/>
            <a:ea typeface="微软雅黑" panose="020B0503020204020204" pitchFamily="34" charset="-122"/>
          </a:endParaRPr>
        </a:p>
      </dgm:t>
    </dgm:pt>
    <dgm:pt modelId="{B405B866-D19C-4978-8EE0-B29DE6C03EBD}" type="sibTrans" cxnId="{581F8809-ED25-4F57-A4DB-9F32F8D88639}">
      <dgm:prSet/>
      <dgm:spPr/>
      <dgm:t>
        <a:bodyPr/>
        <a:lstStyle/>
        <a:p>
          <a:endParaRPr lang="zh-CN" altLang="en-US" b="1">
            <a:latin typeface="微软雅黑" panose="020B0503020204020204" pitchFamily="34" charset="-122"/>
            <a:ea typeface="微软雅黑" panose="020B0503020204020204" pitchFamily="34" charset="-122"/>
          </a:endParaRPr>
        </a:p>
      </dgm:t>
    </dgm:pt>
    <dgm:pt modelId="{3ACC3C8A-E79F-4E0F-A7E2-2ECE7656515D}">
      <dgm:prSet phldrT="[文本]">
        <dgm:style>
          <a:lnRef idx="2">
            <a:schemeClr val="accent5"/>
          </a:lnRef>
          <a:fillRef idx="1">
            <a:schemeClr val="lt1"/>
          </a:fillRef>
          <a:effectRef idx="0">
            <a:schemeClr val="accent5"/>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模拟交易</a:t>
          </a:r>
          <a:endParaRPr lang="zh-CN" altLang="en-US" b="1" dirty="0">
            <a:latin typeface="微软雅黑" panose="020B0503020204020204" pitchFamily="34" charset="-122"/>
            <a:ea typeface="微软雅黑" panose="020B0503020204020204" pitchFamily="34" charset="-122"/>
          </a:endParaRPr>
        </a:p>
      </dgm:t>
    </dgm:pt>
    <dgm:pt modelId="{027E964A-09FB-4A7F-ABAF-3D20A90BBA63}" type="parTrans" cxnId="{DE45F1FF-4469-466D-9C88-14009454D9F6}">
      <dgm:prSet/>
      <dgm:spPr/>
      <dgm:t>
        <a:bodyPr/>
        <a:lstStyle/>
        <a:p>
          <a:endParaRPr lang="zh-CN" altLang="en-US" b="1">
            <a:latin typeface="微软雅黑" panose="020B0503020204020204" pitchFamily="34" charset="-122"/>
            <a:ea typeface="微软雅黑" panose="020B0503020204020204" pitchFamily="34" charset="-122"/>
          </a:endParaRPr>
        </a:p>
      </dgm:t>
    </dgm:pt>
    <dgm:pt modelId="{1CB27246-96FE-4B17-8E0D-0A5AE85EBF95}" type="sibTrans" cxnId="{DE45F1FF-4469-466D-9C88-14009454D9F6}">
      <dgm:prSet/>
      <dgm:spPr/>
      <dgm:t>
        <a:bodyPr/>
        <a:lstStyle/>
        <a:p>
          <a:endParaRPr lang="zh-CN" altLang="en-US" b="1">
            <a:latin typeface="微软雅黑" panose="020B0503020204020204" pitchFamily="34" charset="-122"/>
            <a:ea typeface="微软雅黑" panose="020B0503020204020204" pitchFamily="34" charset="-122"/>
          </a:endParaRPr>
        </a:p>
      </dgm:t>
    </dgm:pt>
    <dgm:pt modelId="{0FBA5087-00D8-4DC3-B68B-2A7F6F5287EE}">
      <dgm:prSet phldrT="[文本]">
        <dgm:style>
          <a:lnRef idx="2">
            <a:schemeClr val="accent5"/>
          </a:lnRef>
          <a:fillRef idx="1">
            <a:schemeClr val="lt1"/>
          </a:fillRef>
          <a:effectRef idx="0">
            <a:schemeClr val="accent5"/>
          </a:effectRef>
          <a:fontRef idx="minor">
            <a:schemeClr val="dk1"/>
          </a:fontRef>
        </dgm:style>
      </dgm:prSet>
      <dgm:spPr/>
      <dgm:t>
        <a:bodyPr/>
        <a:lstStyle/>
        <a:p>
          <a:r>
            <a:rPr lang="zh-CN" altLang="en-US" b="1" dirty="0" smtClean="0">
              <a:latin typeface="微软雅黑" panose="020B0503020204020204" pitchFamily="34" charset="-122"/>
              <a:ea typeface="微软雅黑" panose="020B0503020204020204" pitchFamily="34" charset="-122"/>
            </a:rPr>
            <a:t>完善建设</a:t>
          </a:r>
          <a:endParaRPr lang="zh-CN" altLang="en-US" b="1" dirty="0">
            <a:latin typeface="微软雅黑" panose="020B0503020204020204" pitchFamily="34" charset="-122"/>
            <a:ea typeface="微软雅黑" panose="020B0503020204020204" pitchFamily="34" charset="-122"/>
          </a:endParaRPr>
        </a:p>
      </dgm:t>
    </dgm:pt>
    <dgm:pt modelId="{298537FE-7677-43E4-8AB5-6A3735654667}" type="parTrans" cxnId="{555115A7-72AB-43A8-8A69-1DB226ED752A}">
      <dgm:prSet/>
      <dgm:spPr/>
      <dgm:t>
        <a:bodyPr/>
        <a:lstStyle/>
        <a:p>
          <a:endParaRPr lang="zh-CN" altLang="en-US" b="1">
            <a:latin typeface="微软雅黑" panose="020B0503020204020204" pitchFamily="34" charset="-122"/>
            <a:ea typeface="微软雅黑" panose="020B0503020204020204" pitchFamily="34" charset="-122"/>
          </a:endParaRPr>
        </a:p>
      </dgm:t>
    </dgm:pt>
    <dgm:pt modelId="{2ED07625-E75A-4E3C-8782-6375DC580148}" type="sibTrans" cxnId="{555115A7-72AB-43A8-8A69-1DB226ED752A}">
      <dgm:prSet/>
      <dgm:spPr/>
      <dgm:t>
        <a:bodyPr/>
        <a:lstStyle/>
        <a:p>
          <a:endParaRPr lang="zh-CN" altLang="en-US" b="1">
            <a:latin typeface="微软雅黑" panose="020B0503020204020204" pitchFamily="34" charset="-122"/>
            <a:ea typeface="微软雅黑" panose="020B0503020204020204" pitchFamily="34" charset="-122"/>
          </a:endParaRPr>
        </a:p>
      </dgm:t>
    </dgm:pt>
    <dgm:pt modelId="{A6722636-9A7B-4D4F-842E-F7D54FBCD5AC}">
      <dgm:prSet phldrT="[文本]">
        <dgm:style>
          <a:lnRef idx="2">
            <a:schemeClr val="accent2"/>
          </a:lnRef>
          <a:fillRef idx="1">
            <a:schemeClr val="lt1"/>
          </a:fillRef>
          <a:effectRef idx="0">
            <a:schemeClr val="accent2"/>
          </a:effectRef>
          <a:fontRef idx="minor">
            <a:schemeClr val="dk1"/>
          </a:fontRef>
        </dgm:style>
      </dgm:prSet>
      <dgm:spPr/>
      <dgm:t>
        <a:bodyPr/>
        <a:lstStyle/>
        <a:p>
          <a:r>
            <a:rPr lang="en-US" altLang="zh-CN" b="1" dirty="0" smtClean="0">
              <a:latin typeface="微软雅黑" panose="020B0503020204020204" pitchFamily="34" charset="-122"/>
              <a:ea typeface="微软雅黑" panose="020B0503020204020204" pitchFamily="34" charset="-122"/>
            </a:rPr>
            <a:t>CCER</a:t>
          </a:r>
          <a:r>
            <a:rPr lang="zh-CN" altLang="en-US" b="1" dirty="0" smtClean="0">
              <a:latin typeface="微软雅黑" panose="020B0503020204020204" pitchFamily="34" charset="-122"/>
              <a:ea typeface="微软雅黑" panose="020B0503020204020204" pitchFamily="34" charset="-122"/>
            </a:rPr>
            <a:t>入市</a:t>
          </a:r>
          <a:endParaRPr lang="zh-CN" altLang="en-US" b="1" dirty="0">
            <a:latin typeface="微软雅黑" panose="020B0503020204020204" pitchFamily="34" charset="-122"/>
            <a:ea typeface="微软雅黑" panose="020B0503020204020204" pitchFamily="34" charset="-122"/>
          </a:endParaRPr>
        </a:p>
      </dgm:t>
    </dgm:pt>
    <dgm:pt modelId="{6840DBE5-DF19-4362-B4E3-566856459568}" type="parTrans" cxnId="{F2B58B12-9CF2-45DE-B0DD-48CCFDF2A8C1}">
      <dgm:prSet/>
      <dgm:spPr/>
      <dgm:t>
        <a:bodyPr/>
        <a:lstStyle/>
        <a:p>
          <a:endParaRPr lang="zh-CN" altLang="en-US" b="1">
            <a:latin typeface="微软雅黑" panose="020B0503020204020204" pitchFamily="34" charset="-122"/>
            <a:ea typeface="微软雅黑" panose="020B0503020204020204" pitchFamily="34" charset="-122"/>
          </a:endParaRPr>
        </a:p>
      </dgm:t>
    </dgm:pt>
    <dgm:pt modelId="{04CE0147-2D36-4F6D-8728-D9576BFB4F4D}" type="sibTrans" cxnId="{F2B58B12-9CF2-45DE-B0DD-48CCFDF2A8C1}">
      <dgm:prSet/>
      <dgm:spPr/>
      <dgm:t>
        <a:bodyPr/>
        <a:lstStyle/>
        <a:p>
          <a:endParaRPr lang="zh-CN" altLang="en-US" b="1">
            <a:latin typeface="微软雅黑" panose="020B0503020204020204" pitchFamily="34" charset="-122"/>
            <a:ea typeface="微软雅黑" panose="020B0503020204020204" pitchFamily="34" charset="-122"/>
          </a:endParaRPr>
        </a:p>
      </dgm:t>
    </dgm:pt>
    <dgm:pt modelId="{275C9A55-7CAF-4162-8C80-0D7E8B14CF8E}" type="pres">
      <dgm:prSet presAssocID="{B5D2EB8C-EA48-43F2-8B55-A32E6D7E5035}" presName="theList" presStyleCnt="0">
        <dgm:presLayoutVars>
          <dgm:dir/>
          <dgm:animLvl val="lvl"/>
          <dgm:resizeHandles val="exact"/>
        </dgm:presLayoutVars>
      </dgm:prSet>
      <dgm:spPr/>
      <dgm:t>
        <a:bodyPr/>
        <a:lstStyle/>
        <a:p>
          <a:endParaRPr lang="zh-CN" altLang="en-US"/>
        </a:p>
      </dgm:t>
    </dgm:pt>
    <dgm:pt modelId="{94A4B3B2-6CCB-4CA7-9471-8C887B8D9F2E}" type="pres">
      <dgm:prSet presAssocID="{70C0FB0A-0EBF-4C04-B644-67C46DEE89C6}" presName="compNode" presStyleCnt="0"/>
      <dgm:spPr/>
    </dgm:pt>
    <dgm:pt modelId="{5916AB2E-B8BD-439C-9CCA-4A0735771966}" type="pres">
      <dgm:prSet presAssocID="{70C0FB0A-0EBF-4C04-B644-67C46DEE89C6}" presName="noGeometry" presStyleCnt="0"/>
      <dgm:spPr/>
    </dgm:pt>
    <dgm:pt modelId="{D9683CE4-DB83-470F-87B2-69A25A6E4C01}" type="pres">
      <dgm:prSet presAssocID="{70C0FB0A-0EBF-4C04-B644-67C46DEE89C6}" presName="childTextVisible" presStyleLbl="bgAccFollowNode1" presStyleIdx="0" presStyleCnt="3">
        <dgm:presLayoutVars>
          <dgm:bulletEnabled val="1"/>
        </dgm:presLayoutVars>
      </dgm:prSet>
      <dgm:spPr/>
      <dgm:t>
        <a:bodyPr/>
        <a:lstStyle/>
        <a:p>
          <a:endParaRPr lang="zh-CN" altLang="en-US"/>
        </a:p>
      </dgm:t>
    </dgm:pt>
    <dgm:pt modelId="{19DE6623-3BEA-4B40-ABAD-AE9C80A6A8FF}" type="pres">
      <dgm:prSet presAssocID="{70C0FB0A-0EBF-4C04-B644-67C46DEE89C6}" presName="childTextHidden" presStyleLbl="bgAccFollowNode1" presStyleIdx="0" presStyleCnt="3"/>
      <dgm:spPr/>
      <dgm:t>
        <a:bodyPr/>
        <a:lstStyle/>
        <a:p>
          <a:endParaRPr lang="zh-CN" altLang="en-US"/>
        </a:p>
      </dgm:t>
    </dgm:pt>
    <dgm:pt modelId="{DE494ABE-712B-49A5-ACDC-04047C2547D0}" type="pres">
      <dgm:prSet presAssocID="{70C0FB0A-0EBF-4C04-B644-67C46DEE89C6}" presName="parentText" presStyleLbl="node1" presStyleIdx="0" presStyleCnt="3">
        <dgm:presLayoutVars>
          <dgm:chMax val="1"/>
          <dgm:bulletEnabled val="1"/>
        </dgm:presLayoutVars>
      </dgm:prSet>
      <dgm:spPr/>
      <dgm:t>
        <a:bodyPr/>
        <a:lstStyle/>
        <a:p>
          <a:endParaRPr lang="zh-CN" altLang="en-US"/>
        </a:p>
      </dgm:t>
    </dgm:pt>
    <dgm:pt modelId="{F5944882-8174-4DB8-A624-FC95B2FD840D}" type="pres">
      <dgm:prSet presAssocID="{70C0FB0A-0EBF-4C04-B644-67C46DEE89C6}" presName="aSpace" presStyleCnt="0"/>
      <dgm:spPr/>
    </dgm:pt>
    <dgm:pt modelId="{8DFDC044-11B8-41B5-B852-72EE32635E92}" type="pres">
      <dgm:prSet presAssocID="{4604F977-0121-4664-9FFD-61EDFD061B48}" presName="compNode" presStyleCnt="0"/>
      <dgm:spPr/>
    </dgm:pt>
    <dgm:pt modelId="{255E7328-2920-41C9-9181-897CC80A4A63}" type="pres">
      <dgm:prSet presAssocID="{4604F977-0121-4664-9FFD-61EDFD061B48}" presName="noGeometry" presStyleCnt="0"/>
      <dgm:spPr/>
    </dgm:pt>
    <dgm:pt modelId="{317F4A7B-D3DB-42C6-8429-ADBE66797D66}" type="pres">
      <dgm:prSet presAssocID="{4604F977-0121-4664-9FFD-61EDFD061B48}" presName="childTextVisible" presStyleLbl="bgAccFollowNode1" presStyleIdx="1" presStyleCnt="3">
        <dgm:presLayoutVars>
          <dgm:bulletEnabled val="1"/>
        </dgm:presLayoutVars>
      </dgm:prSet>
      <dgm:spPr/>
      <dgm:t>
        <a:bodyPr/>
        <a:lstStyle/>
        <a:p>
          <a:endParaRPr lang="zh-CN" altLang="en-US"/>
        </a:p>
      </dgm:t>
    </dgm:pt>
    <dgm:pt modelId="{4F4B9A96-44A5-4E1A-AF53-694AE4B68716}" type="pres">
      <dgm:prSet presAssocID="{4604F977-0121-4664-9FFD-61EDFD061B48}" presName="childTextHidden" presStyleLbl="bgAccFollowNode1" presStyleIdx="1" presStyleCnt="3"/>
      <dgm:spPr/>
      <dgm:t>
        <a:bodyPr/>
        <a:lstStyle/>
        <a:p>
          <a:endParaRPr lang="zh-CN" altLang="en-US"/>
        </a:p>
      </dgm:t>
    </dgm:pt>
    <dgm:pt modelId="{AA6ABCCC-25C1-4A3C-B3C7-A8050AA492CE}" type="pres">
      <dgm:prSet presAssocID="{4604F977-0121-4664-9FFD-61EDFD061B48}" presName="parentText" presStyleLbl="node1" presStyleIdx="1" presStyleCnt="3">
        <dgm:presLayoutVars>
          <dgm:chMax val="1"/>
          <dgm:bulletEnabled val="1"/>
        </dgm:presLayoutVars>
      </dgm:prSet>
      <dgm:spPr/>
      <dgm:t>
        <a:bodyPr/>
        <a:lstStyle/>
        <a:p>
          <a:endParaRPr lang="zh-CN" altLang="en-US"/>
        </a:p>
      </dgm:t>
    </dgm:pt>
    <dgm:pt modelId="{EF607A7B-7363-4DB1-8177-4400F08EF4FA}" type="pres">
      <dgm:prSet presAssocID="{4604F977-0121-4664-9FFD-61EDFD061B48}" presName="aSpace" presStyleCnt="0"/>
      <dgm:spPr/>
    </dgm:pt>
    <dgm:pt modelId="{4BF0AC21-0C27-487C-98B9-BE9C379232C8}" type="pres">
      <dgm:prSet presAssocID="{14C55865-25BA-49B5-A81C-2FAF8C2F3A18}" presName="compNode" presStyleCnt="0"/>
      <dgm:spPr/>
    </dgm:pt>
    <dgm:pt modelId="{2FFE5285-DFDC-45EA-9EAD-60B433CC8F06}" type="pres">
      <dgm:prSet presAssocID="{14C55865-25BA-49B5-A81C-2FAF8C2F3A18}" presName="noGeometry" presStyleCnt="0"/>
      <dgm:spPr/>
    </dgm:pt>
    <dgm:pt modelId="{A38CA699-A395-44D7-97C6-4E6B081E890E}" type="pres">
      <dgm:prSet presAssocID="{14C55865-25BA-49B5-A81C-2FAF8C2F3A18}" presName="childTextVisible" presStyleLbl="bgAccFollowNode1" presStyleIdx="2" presStyleCnt="3">
        <dgm:presLayoutVars>
          <dgm:bulletEnabled val="1"/>
        </dgm:presLayoutVars>
      </dgm:prSet>
      <dgm:spPr/>
      <dgm:t>
        <a:bodyPr/>
        <a:lstStyle/>
        <a:p>
          <a:endParaRPr lang="zh-CN" altLang="en-US"/>
        </a:p>
      </dgm:t>
    </dgm:pt>
    <dgm:pt modelId="{1C2DCE43-E7A6-4693-B00B-D172EEA9560C}" type="pres">
      <dgm:prSet presAssocID="{14C55865-25BA-49B5-A81C-2FAF8C2F3A18}" presName="childTextHidden" presStyleLbl="bgAccFollowNode1" presStyleIdx="2" presStyleCnt="3"/>
      <dgm:spPr/>
      <dgm:t>
        <a:bodyPr/>
        <a:lstStyle/>
        <a:p>
          <a:endParaRPr lang="zh-CN" altLang="en-US"/>
        </a:p>
      </dgm:t>
    </dgm:pt>
    <dgm:pt modelId="{A02F4A85-A0CA-4907-AC9D-CC9641D96A03}" type="pres">
      <dgm:prSet presAssocID="{14C55865-25BA-49B5-A81C-2FAF8C2F3A18}" presName="parentText" presStyleLbl="node1" presStyleIdx="2" presStyleCnt="3">
        <dgm:presLayoutVars>
          <dgm:chMax val="1"/>
          <dgm:bulletEnabled val="1"/>
        </dgm:presLayoutVars>
      </dgm:prSet>
      <dgm:spPr/>
      <dgm:t>
        <a:bodyPr/>
        <a:lstStyle/>
        <a:p>
          <a:endParaRPr lang="zh-CN" altLang="en-US"/>
        </a:p>
      </dgm:t>
    </dgm:pt>
  </dgm:ptLst>
  <dgm:cxnLst>
    <dgm:cxn modelId="{6B46DB04-FF88-4594-AE19-CF4EB33EEA30}" type="presOf" srcId="{A6722636-9A7B-4D4F-842E-F7D54FBCD5AC}" destId="{1C2DCE43-E7A6-4693-B00B-D172EEA9560C}" srcOrd="1" destOrd="2" presId="urn:microsoft.com/office/officeart/2005/8/layout/hProcess6"/>
    <dgm:cxn modelId="{E3DF6005-64F7-4410-AD7E-C59AC5506415}" type="presOf" srcId="{0A59BB88-3EB1-4A4A-A54C-D969208E2CA5}" destId="{D9683CE4-DB83-470F-87B2-69A25A6E4C01}" srcOrd="0" destOrd="3" presId="urn:microsoft.com/office/officeart/2005/8/layout/hProcess6"/>
    <dgm:cxn modelId="{FF3E4C4F-792D-4AE5-8DE4-1EF3A3F1D152}" type="presOf" srcId="{20ABFF99-6D7F-4CCC-A1B2-90663347F7B3}" destId="{1C2DCE43-E7A6-4693-B00B-D172EEA9560C}" srcOrd="1" destOrd="0" presId="urn:microsoft.com/office/officeart/2005/8/layout/hProcess6"/>
    <dgm:cxn modelId="{FED52744-7916-4708-8C11-25975104E5E5}" type="presOf" srcId="{81F10011-23BE-460E-BDF1-F554EFD5BADE}" destId="{4F4B9A96-44A5-4E1A-AF53-694AE4B68716}" srcOrd="1" destOrd="1" presId="urn:microsoft.com/office/officeart/2005/8/layout/hProcess6"/>
    <dgm:cxn modelId="{DE2BFFF8-E45B-477F-8FC1-2847C6D84289}" srcId="{B5D2EB8C-EA48-43F2-8B55-A32E6D7E5035}" destId="{14C55865-25BA-49B5-A81C-2FAF8C2F3A18}" srcOrd="2" destOrd="0" parTransId="{FAECD62D-62AC-44CF-A8DE-8A4511B01FDA}" sibTransId="{004867FA-1E52-4ED3-9923-0CA754B61D17}"/>
    <dgm:cxn modelId="{18FA8991-AC9A-4920-872A-A9AFC005D2B2}" type="presOf" srcId="{3ACC3C8A-E79F-4E0F-A7E2-2ECE7656515D}" destId="{317F4A7B-D3DB-42C6-8429-ADBE66797D66}" srcOrd="0" destOrd="2" presId="urn:microsoft.com/office/officeart/2005/8/layout/hProcess6"/>
    <dgm:cxn modelId="{676ED376-C876-40B2-8F99-D95323334FEC}" type="presOf" srcId="{EBFAAD5E-395F-426F-B0BE-C1A947A077E5}" destId="{19DE6623-3BEA-4B40-ABAD-AE9C80A6A8FF}" srcOrd="1" destOrd="0" presId="urn:microsoft.com/office/officeart/2005/8/layout/hProcess6"/>
    <dgm:cxn modelId="{5AA72DF3-B9E0-40BB-821A-DDFE80F3759D}" type="presOf" srcId="{2B1D3A82-A815-4433-A268-E768C4C2C64A}" destId="{A38CA699-A395-44D7-97C6-4E6B081E890E}" srcOrd="0" destOrd="1" presId="urn:microsoft.com/office/officeart/2005/8/layout/hProcess6"/>
    <dgm:cxn modelId="{7EA0E9B0-E832-4549-AB21-7E1E35F40CEA}" srcId="{B5D2EB8C-EA48-43F2-8B55-A32E6D7E5035}" destId="{4604F977-0121-4664-9FFD-61EDFD061B48}" srcOrd="1" destOrd="0" parTransId="{CF32E039-94FA-4380-83FE-B264A0B2E66A}" sibTransId="{15630735-00E6-47B2-A725-F88817B47F7E}"/>
    <dgm:cxn modelId="{46E3C1BB-403B-40EC-92A5-0A36179ED5E1}" type="presOf" srcId="{C66EEB6B-975B-4D0A-B510-0A515DF13CB5}" destId="{19DE6623-3BEA-4B40-ABAD-AE9C80A6A8FF}" srcOrd="1" destOrd="2" presId="urn:microsoft.com/office/officeart/2005/8/layout/hProcess6"/>
    <dgm:cxn modelId="{45074586-ECAF-4E35-B1C8-907F41E787FA}" srcId="{4604F977-0121-4664-9FFD-61EDFD061B48}" destId="{81F10011-23BE-460E-BDF1-F554EFD5BADE}" srcOrd="1" destOrd="0" parTransId="{0F067BBF-7C03-4A29-B33A-71866BEAFFA2}" sibTransId="{72918541-6D92-431B-A299-3E4F537EEA11}"/>
    <dgm:cxn modelId="{028262D0-1D0A-44AC-B300-37E97F7F8DD0}" type="presOf" srcId="{0FBA5087-00D8-4DC3-B68B-2A7F6F5287EE}" destId="{4F4B9A96-44A5-4E1A-AF53-694AE4B68716}" srcOrd="1" destOrd="3" presId="urn:microsoft.com/office/officeart/2005/8/layout/hProcess6"/>
    <dgm:cxn modelId="{29A18F2D-CFF4-4015-846B-A9B8134908CF}" srcId="{B5D2EB8C-EA48-43F2-8B55-A32E6D7E5035}" destId="{70C0FB0A-0EBF-4C04-B644-67C46DEE89C6}" srcOrd="0" destOrd="0" parTransId="{5805E9A5-3CB3-4D01-9342-9DCDD8B7EE01}" sibTransId="{57FF385F-052B-4EAB-BF53-0C5B547D94D8}"/>
    <dgm:cxn modelId="{EC5030A4-945A-4DD5-9410-734853240D74}" type="presOf" srcId="{70C0FB0A-0EBF-4C04-B644-67C46DEE89C6}" destId="{DE494ABE-712B-49A5-ACDC-04047C2547D0}" srcOrd="0" destOrd="0" presId="urn:microsoft.com/office/officeart/2005/8/layout/hProcess6"/>
    <dgm:cxn modelId="{C79D3985-5B13-4443-BAB0-73495EAB7C51}" srcId="{14C55865-25BA-49B5-A81C-2FAF8C2F3A18}" destId="{2B1D3A82-A815-4433-A268-E768C4C2C64A}" srcOrd="1" destOrd="0" parTransId="{6986CA0D-5BC4-4BE9-9AB8-46F3DE16A1AB}" sibTransId="{FCBC5314-6019-4E7B-9CEB-AA948F0E467D}"/>
    <dgm:cxn modelId="{F5867EF8-EAEA-423F-91BE-41935B2C7D15}" srcId="{4604F977-0121-4664-9FFD-61EDFD061B48}" destId="{4720473C-7390-4393-9FBD-B09BB3988664}" srcOrd="0" destOrd="0" parTransId="{06A29364-2BDD-4899-B918-498BF68CCE79}" sibTransId="{58EF2E8F-5319-4910-B15C-60C5D1C77173}"/>
    <dgm:cxn modelId="{42DA5501-11ED-41C3-A2D5-533256EFD7DF}" srcId="{14C55865-25BA-49B5-A81C-2FAF8C2F3A18}" destId="{20ABFF99-6D7F-4CCC-A1B2-90663347F7B3}" srcOrd="0" destOrd="0" parTransId="{5E4E0606-2801-4AFD-AB3C-9A5590344F63}" sibTransId="{F596A0F6-3979-4851-B0C3-CF78816688AE}"/>
    <dgm:cxn modelId="{F5FB2E01-00FF-42E8-9744-FB40B861531C}" type="presOf" srcId="{2B1D3A82-A815-4433-A268-E768C4C2C64A}" destId="{1C2DCE43-E7A6-4693-B00B-D172EEA9560C}" srcOrd="1" destOrd="1" presId="urn:microsoft.com/office/officeart/2005/8/layout/hProcess6"/>
    <dgm:cxn modelId="{5F935D22-39C5-4709-81B8-DDD4D628553E}" srcId="{70C0FB0A-0EBF-4C04-B644-67C46DEE89C6}" destId="{AB889489-2703-4F13-948B-2A2D9BCF6DBA}" srcOrd="1" destOrd="0" parTransId="{DA9802DF-F815-4CD1-9D95-CDC942BFB6B3}" sibTransId="{8CC4827D-3766-4CBD-9DE5-34A70432FB13}"/>
    <dgm:cxn modelId="{D111F22B-2BC7-4EB3-8CA8-BE64E2554D3E}" type="presOf" srcId="{EBFAAD5E-395F-426F-B0BE-C1A947A077E5}" destId="{D9683CE4-DB83-470F-87B2-69A25A6E4C01}" srcOrd="0" destOrd="0" presId="urn:microsoft.com/office/officeart/2005/8/layout/hProcess6"/>
    <dgm:cxn modelId="{D6E10206-CC12-4213-A812-F80A2E010087}" type="presOf" srcId="{81F10011-23BE-460E-BDF1-F554EFD5BADE}" destId="{317F4A7B-D3DB-42C6-8429-ADBE66797D66}" srcOrd="0" destOrd="1" presId="urn:microsoft.com/office/officeart/2005/8/layout/hProcess6"/>
    <dgm:cxn modelId="{FEAAF101-9FFE-45D6-ADC6-EEF614C8ED53}" type="presOf" srcId="{4720473C-7390-4393-9FBD-B09BB3988664}" destId="{4F4B9A96-44A5-4E1A-AF53-694AE4B68716}" srcOrd="1" destOrd="0" presId="urn:microsoft.com/office/officeart/2005/8/layout/hProcess6"/>
    <dgm:cxn modelId="{86DF640E-5F1B-4E3D-9015-26004E8E3284}" type="presOf" srcId="{3ACC3C8A-E79F-4E0F-A7E2-2ECE7656515D}" destId="{4F4B9A96-44A5-4E1A-AF53-694AE4B68716}" srcOrd="1" destOrd="2" presId="urn:microsoft.com/office/officeart/2005/8/layout/hProcess6"/>
    <dgm:cxn modelId="{33CF0790-7C90-4903-9EAB-03DFCAC378BB}" type="presOf" srcId="{C66EEB6B-975B-4D0A-B510-0A515DF13CB5}" destId="{D9683CE4-DB83-470F-87B2-69A25A6E4C01}" srcOrd="0" destOrd="2" presId="urn:microsoft.com/office/officeart/2005/8/layout/hProcess6"/>
    <dgm:cxn modelId="{581F8809-ED25-4F57-A4DB-9F32F8D88639}" srcId="{70C0FB0A-0EBF-4C04-B644-67C46DEE89C6}" destId="{0A59BB88-3EB1-4A4A-A54C-D969208E2CA5}" srcOrd="3" destOrd="0" parTransId="{9BE31BA9-BAF8-46F0-B0AD-1628B39B3170}" sibTransId="{B405B866-D19C-4978-8EE0-B29DE6C03EBD}"/>
    <dgm:cxn modelId="{62D717BC-515F-4A00-B7DA-31355716DA57}" type="presOf" srcId="{B5D2EB8C-EA48-43F2-8B55-A32E6D7E5035}" destId="{275C9A55-7CAF-4162-8C80-0D7E8B14CF8E}" srcOrd="0" destOrd="0" presId="urn:microsoft.com/office/officeart/2005/8/layout/hProcess6"/>
    <dgm:cxn modelId="{5CF2E459-12F5-4E1D-B1F0-BAD4A4260720}" srcId="{70C0FB0A-0EBF-4C04-B644-67C46DEE89C6}" destId="{EBFAAD5E-395F-426F-B0BE-C1A947A077E5}" srcOrd="0" destOrd="0" parTransId="{F7A4935A-AF31-4BBE-85EE-2C97577F62DC}" sibTransId="{532E76D2-B4CC-493C-975D-12034188614C}"/>
    <dgm:cxn modelId="{E35F444D-4EAD-4708-B129-993F8A65DE3B}" type="presOf" srcId="{14C55865-25BA-49B5-A81C-2FAF8C2F3A18}" destId="{A02F4A85-A0CA-4907-AC9D-CC9641D96A03}" srcOrd="0" destOrd="0" presId="urn:microsoft.com/office/officeart/2005/8/layout/hProcess6"/>
    <dgm:cxn modelId="{0CD74EB9-4A9C-458D-B489-71B6594998AB}" srcId="{70C0FB0A-0EBF-4C04-B644-67C46DEE89C6}" destId="{C66EEB6B-975B-4D0A-B510-0A515DF13CB5}" srcOrd="2" destOrd="0" parTransId="{D88AE66C-EA50-49AF-BD18-1E1476BD2FD3}" sibTransId="{4BE0C56E-EF0D-40F1-A803-F27971FB7427}"/>
    <dgm:cxn modelId="{F2B58B12-9CF2-45DE-B0DD-48CCFDF2A8C1}" srcId="{14C55865-25BA-49B5-A81C-2FAF8C2F3A18}" destId="{A6722636-9A7B-4D4F-842E-F7D54FBCD5AC}" srcOrd="2" destOrd="0" parTransId="{6840DBE5-DF19-4362-B4E3-566856459568}" sibTransId="{04CE0147-2D36-4F6D-8728-D9576BFB4F4D}"/>
    <dgm:cxn modelId="{C2C2552F-822D-4BF3-8F80-CEBBD6DC480D}" type="presOf" srcId="{AB889489-2703-4F13-948B-2A2D9BCF6DBA}" destId="{19DE6623-3BEA-4B40-ABAD-AE9C80A6A8FF}" srcOrd="1" destOrd="1" presId="urn:microsoft.com/office/officeart/2005/8/layout/hProcess6"/>
    <dgm:cxn modelId="{DE45F1FF-4469-466D-9C88-14009454D9F6}" srcId="{4604F977-0121-4664-9FFD-61EDFD061B48}" destId="{3ACC3C8A-E79F-4E0F-A7E2-2ECE7656515D}" srcOrd="2" destOrd="0" parTransId="{027E964A-09FB-4A7F-ABAF-3D20A90BBA63}" sibTransId="{1CB27246-96FE-4B17-8E0D-0A5AE85EBF95}"/>
    <dgm:cxn modelId="{84336D3A-4609-405D-ABCE-A70AC8BBE6BC}" type="presOf" srcId="{A6722636-9A7B-4D4F-842E-F7D54FBCD5AC}" destId="{A38CA699-A395-44D7-97C6-4E6B081E890E}" srcOrd="0" destOrd="2" presId="urn:microsoft.com/office/officeart/2005/8/layout/hProcess6"/>
    <dgm:cxn modelId="{692DB5FD-B880-4981-BBA1-92D54CCDE820}" type="presOf" srcId="{20ABFF99-6D7F-4CCC-A1B2-90663347F7B3}" destId="{A38CA699-A395-44D7-97C6-4E6B081E890E}" srcOrd="0" destOrd="0" presId="urn:microsoft.com/office/officeart/2005/8/layout/hProcess6"/>
    <dgm:cxn modelId="{C819DC9E-86C7-4C6C-B9EF-20A01BCBBA3F}" type="presOf" srcId="{4720473C-7390-4393-9FBD-B09BB3988664}" destId="{317F4A7B-D3DB-42C6-8429-ADBE66797D66}" srcOrd="0" destOrd="0" presId="urn:microsoft.com/office/officeart/2005/8/layout/hProcess6"/>
    <dgm:cxn modelId="{1A854C49-F59C-4B28-B0A9-B97F5D146971}" type="presOf" srcId="{4604F977-0121-4664-9FFD-61EDFD061B48}" destId="{AA6ABCCC-25C1-4A3C-B3C7-A8050AA492CE}" srcOrd="0" destOrd="0" presId="urn:microsoft.com/office/officeart/2005/8/layout/hProcess6"/>
    <dgm:cxn modelId="{3D795905-DD93-4F00-9D39-E80267C980DC}" type="presOf" srcId="{0A59BB88-3EB1-4A4A-A54C-D969208E2CA5}" destId="{19DE6623-3BEA-4B40-ABAD-AE9C80A6A8FF}" srcOrd="1" destOrd="3" presId="urn:microsoft.com/office/officeart/2005/8/layout/hProcess6"/>
    <dgm:cxn modelId="{555115A7-72AB-43A8-8A69-1DB226ED752A}" srcId="{4604F977-0121-4664-9FFD-61EDFD061B48}" destId="{0FBA5087-00D8-4DC3-B68B-2A7F6F5287EE}" srcOrd="3" destOrd="0" parTransId="{298537FE-7677-43E4-8AB5-6A3735654667}" sibTransId="{2ED07625-E75A-4E3C-8782-6375DC580148}"/>
    <dgm:cxn modelId="{8AA4F1A6-DBB7-40E0-8D4A-F36A8CA8BFC4}" type="presOf" srcId="{AB889489-2703-4F13-948B-2A2D9BCF6DBA}" destId="{D9683CE4-DB83-470F-87B2-69A25A6E4C01}" srcOrd="0" destOrd="1" presId="urn:microsoft.com/office/officeart/2005/8/layout/hProcess6"/>
    <dgm:cxn modelId="{D677D435-5E0F-4E5E-B4F8-08CB27672EC2}" type="presOf" srcId="{0FBA5087-00D8-4DC3-B68B-2A7F6F5287EE}" destId="{317F4A7B-D3DB-42C6-8429-ADBE66797D66}" srcOrd="0" destOrd="3" presId="urn:microsoft.com/office/officeart/2005/8/layout/hProcess6"/>
    <dgm:cxn modelId="{A1E7CDFB-1B21-4E60-874A-FB85FF7046DE}" type="presParOf" srcId="{275C9A55-7CAF-4162-8C80-0D7E8B14CF8E}" destId="{94A4B3B2-6CCB-4CA7-9471-8C887B8D9F2E}" srcOrd="0" destOrd="0" presId="urn:microsoft.com/office/officeart/2005/8/layout/hProcess6"/>
    <dgm:cxn modelId="{B9D25423-52EF-4BEF-AD11-347394E13A80}" type="presParOf" srcId="{94A4B3B2-6CCB-4CA7-9471-8C887B8D9F2E}" destId="{5916AB2E-B8BD-439C-9CCA-4A0735771966}" srcOrd="0" destOrd="0" presId="urn:microsoft.com/office/officeart/2005/8/layout/hProcess6"/>
    <dgm:cxn modelId="{8223FD01-6013-4737-95F4-A4E720103A75}" type="presParOf" srcId="{94A4B3B2-6CCB-4CA7-9471-8C887B8D9F2E}" destId="{D9683CE4-DB83-470F-87B2-69A25A6E4C01}" srcOrd="1" destOrd="0" presId="urn:microsoft.com/office/officeart/2005/8/layout/hProcess6"/>
    <dgm:cxn modelId="{019BD2DB-9272-460B-A763-159290BB041E}" type="presParOf" srcId="{94A4B3B2-6CCB-4CA7-9471-8C887B8D9F2E}" destId="{19DE6623-3BEA-4B40-ABAD-AE9C80A6A8FF}" srcOrd="2" destOrd="0" presId="urn:microsoft.com/office/officeart/2005/8/layout/hProcess6"/>
    <dgm:cxn modelId="{8833846A-76C2-4853-8355-9C53BC4D58F3}" type="presParOf" srcId="{94A4B3B2-6CCB-4CA7-9471-8C887B8D9F2E}" destId="{DE494ABE-712B-49A5-ACDC-04047C2547D0}" srcOrd="3" destOrd="0" presId="urn:microsoft.com/office/officeart/2005/8/layout/hProcess6"/>
    <dgm:cxn modelId="{AE17EDBC-BA88-4D9D-A5EE-655FBCDD3277}" type="presParOf" srcId="{275C9A55-7CAF-4162-8C80-0D7E8B14CF8E}" destId="{F5944882-8174-4DB8-A624-FC95B2FD840D}" srcOrd="1" destOrd="0" presId="urn:microsoft.com/office/officeart/2005/8/layout/hProcess6"/>
    <dgm:cxn modelId="{A2F9E000-2153-4FEC-972D-273C60E7F5EC}" type="presParOf" srcId="{275C9A55-7CAF-4162-8C80-0D7E8B14CF8E}" destId="{8DFDC044-11B8-41B5-B852-72EE32635E92}" srcOrd="2" destOrd="0" presId="urn:microsoft.com/office/officeart/2005/8/layout/hProcess6"/>
    <dgm:cxn modelId="{069DD0A0-99F7-4896-A56F-1B056E48FFD4}" type="presParOf" srcId="{8DFDC044-11B8-41B5-B852-72EE32635E92}" destId="{255E7328-2920-41C9-9181-897CC80A4A63}" srcOrd="0" destOrd="0" presId="urn:microsoft.com/office/officeart/2005/8/layout/hProcess6"/>
    <dgm:cxn modelId="{C77D69EC-39F2-41E1-85B4-1DA59AA23E4F}" type="presParOf" srcId="{8DFDC044-11B8-41B5-B852-72EE32635E92}" destId="{317F4A7B-D3DB-42C6-8429-ADBE66797D66}" srcOrd="1" destOrd="0" presId="urn:microsoft.com/office/officeart/2005/8/layout/hProcess6"/>
    <dgm:cxn modelId="{C0252A60-7D12-4A5C-9DF6-50C392316BCF}" type="presParOf" srcId="{8DFDC044-11B8-41B5-B852-72EE32635E92}" destId="{4F4B9A96-44A5-4E1A-AF53-694AE4B68716}" srcOrd="2" destOrd="0" presId="urn:microsoft.com/office/officeart/2005/8/layout/hProcess6"/>
    <dgm:cxn modelId="{C04B05B2-E1DB-42FF-8B6E-78CA3D410095}" type="presParOf" srcId="{8DFDC044-11B8-41B5-B852-72EE32635E92}" destId="{AA6ABCCC-25C1-4A3C-B3C7-A8050AA492CE}" srcOrd="3" destOrd="0" presId="urn:microsoft.com/office/officeart/2005/8/layout/hProcess6"/>
    <dgm:cxn modelId="{E306C4BA-E15B-4366-8353-F856DC703CE2}" type="presParOf" srcId="{275C9A55-7CAF-4162-8C80-0D7E8B14CF8E}" destId="{EF607A7B-7363-4DB1-8177-4400F08EF4FA}" srcOrd="3" destOrd="0" presId="urn:microsoft.com/office/officeart/2005/8/layout/hProcess6"/>
    <dgm:cxn modelId="{7E279000-98F3-4A9A-8529-0CF570581013}" type="presParOf" srcId="{275C9A55-7CAF-4162-8C80-0D7E8B14CF8E}" destId="{4BF0AC21-0C27-487C-98B9-BE9C379232C8}" srcOrd="4" destOrd="0" presId="urn:microsoft.com/office/officeart/2005/8/layout/hProcess6"/>
    <dgm:cxn modelId="{7AD16519-AA41-4B6B-9AD9-37BD461471CB}" type="presParOf" srcId="{4BF0AC21-0C27-487C-98B9-BE9C379232C8}" destId="{2FFE5285-DFDC-45EA-9EAD-60B433CC8F06}" srcOrd="0" destOrd="0" presId="urn:microsoft.com/office/officeart/2005/8/layout/hProcess6"/>
    <dgm:cxn modelId="{40ACE067-D8B9-4212-890C-94F21AF65653}" type="presParOf" srcId="{4BF0AC21-0C27-487C-98B9-BE9C379232C8}" destId="{A38CA699-A395-44D7-97C6-4E6B081E890E}" srcOrd="1" destOrd="0" presId="urn:microsoft.com/office/officeart/2005/8/layout/hProcess6"/>
    <dgm:cxn modelId="{4C2DFE66-068B-4F74-8E28-5813BC845138}" type="presParOf" srcId="{4BF0AC21-0C27-487C-98B9-BE9C379232C8}" destId="{1C2DCE43-E7A6-4693-B00B-D172EEA9560C}" srcOrd="2" destOrd="0" presId="urn:microsoft.com/office/officeart/2005/8/layout/hProcess6"/>
    <dgm:cxn modelId="{7B9FE263-078D-4EA8-9B5D-6FDD7143C095}" type="presParOf" srcId="{4BF0AC21-0C27-487C-98B9-BE9C379232C8}" destId="{A02F4A85-A0CA-4907-AC9D-CC9641D96A0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B6657-675E-4929-9329-EDDAEBFA9F7A}" type="doc">
      <dgm:prSet loTypeId="urn:microsoft.com/office/officeart/2005/8/layout/hierarchy6" loCatId="hierarchy" qsTypeId="urn:microsoft.com/office/officeart/2005/8/quickstyle/simple4" qsCatId="simple" csTypeId="urn:microsoft.com/office/officeart/2005/8/colors/colorful4" csCatId="colorful" phldr="1"/>
      <dgm:spPr/>
      <dgm:t>
        <a:bodyPr/>
        <a:lstStyle/>
        <a:p>
          <a:endParaRPr lang="zh-CN" altLang="en-US"/>
        </a:p>
      </dgm:t>
    </dgm:pt>
    <dgm:pt modelId="{2644A6D4-756C-415F-B3DB-C8C9F39473C7}">
      <dgm:prSet phldrT="[文本]">
        <dgm:style>
          <a:lnRef idx="1">
            <a:schemeClr val="accent2"/>
          </a:lnRef>
          <a:fillRef idx="3">
            <a:schemeClr val="accent2"/>
          </a:fillRef>
          <a:effectRef idx="2">
            <a:schemeClr val="accent2"/>
          </a:effectRef>
          <a:fontRef idx="minor">
            <a:schemeClr val="lt1"/>
          </a:fontRef>
        </dgm:style>
      </dgm:prSet>
      <dgm:spPr/>
      <dgm:t>
        <a:bodyPr/>
        <a:lstStyle/>
        <a:p>
          <a:r>
            <a:rPr lang="zh-CN" altLang="en-US" b="1" dirty="0" smtClean="0">
              <a:latin typeface="黑体" panose="02010609060101010101" pitchFamily="49" charset="-122"/>
              <a:ea typeface="黑体" panose="02010609060101010101" pitchFamily="49" charset="-122"/>
            </a:rPr>
            <a:t>碳排放权交易管理条例</a:t>
          </a:r>
          <a:endParaRPr lang="zh-CN" altLang="en-US" b="1" dirty="0">
            <a:latin typeface="黑体" panose="02010609060101010101" pitchFamily="49" charset="-122"/>
            <a:ea typeface="黑体" panose="02010609060101010101" pitchFamily="49" charset="-122"/>
          </a:endParaRPr>
        </a:p>
      </dgm:t>
    </dgm:pt>
    <dgm:pt modelId="{FB861115-966F-4442-96FA-401BEACB0FC1}" type="parTrans" cxnId="{527851F2-7460-4AB1-9CCB-0D3FE1EAF3DF}">
      <dgm:prSet/>
      <dgm:spPr/>
      <dgm:t>
        <a:bodyPr/>
        <a:lstStyle/>
        <a:p>
          <a:endParaRPr lang="zh-CN" altLang="en-US">
            <a:latin typeface="黑体" panose="02010609060101010101" pitchFamily="49" charset="-122"/>
            <a:ea typeface="黑体" panose="02010609060101010101" pitchFamily="49" charset="-122"/>
          </a:endParaRPr>
        </a:p>
      </dgm:t>
    </dgm:pt>
    <dgm:pt modelId="{2A153654-44FC-4C18-BDC1-D3DBA48BEB06}" type="sibTrans" cxnId="{527851F2-7460-4AB1-9CCB-0D3FE1EAF3DF}">
      <dgm:prSet/>
      <dgm:spPr/>
      <dgm:t>
        <a:bodyPr/>
        <a:lstStyle/>
        <a:p>
          <a:endParaRPr lang="zh-CN" altLang="en-US">
            <a:latin typeface="黑体" panose="02010609060101010101" pitchFamily="49" charset="-122"/>
            <a:ea typeface="黑体" panose="02010609060101010101" pitchFamily="49" charset="-122"/>
          </a:endParaRPr>
        </a:p>
      </dgm:t>
    </dgm:pt>
    <dgm:pt modelId="{CF52BEB0-CDCB-468D-9712-6AFF2DFBAB27}">
      <dgm:prSet phldrT="[文本]">
        <dgm:style>
          <a:lnRef idx="0">
            <a:schemeClr val="accent4"/>
          </a:lnRef>
          <a:fillRef idx="3">
            <a:schemeClr val="accent4"/>
          </a:fillRef>
          <a:effectRef idx="3">
            <a:schemeClr val="accent4"/>
          </a:effectRef>
          <a:fontRef idx="minor">
            <a:schemeClr val="lt1"/>
          </a:fontRef>
        </dgm:style>
      </dgm:prSet>
      <dgm:spPr/>
      <dgm:t>
        <a:bodyPr/>
        <a:lstStyle/>
        <a:p>
          <a:r>
            <a:rPr lang="zh-CN" altLang="en-US" b="1" dirty="0" smtClean="0">
              <a:latin typeface="黑体" panose="02010609060101010101" pitchFamily="49" charset="-122"/>
              <a:ea typeface="黑体" panose="02010609060101010101" pitchFamily="49" charset="-122"/>
            </a:rPr>
            <a:t>报告规章</a:t>
          </a:r>
          <a:endParaRPr lang="zh-CN" altLang="en-US" b="1" dirty="0">
            <a:latin typeface="黑体" panose="02010609060101010101" pitchFamily="49" charset="-122"/>
            <a:ea typeface="黑体" panose="02010609060101010101" pitchFamily="49" charset="-122"/>
          </a:endParaRPr>
        </a:p>
      </dgm:t>
    </dgm:pt>
    <dgm:pt modelId="{5F5892E2-AC26-4699-8ABF-A7F2A58101FE}" type="parTrans" cxnId="{987C18D6-9B7A-4CD7-B192-39B806350D04}">
      <dgm:prSet/>
      <dgm:spPr>
        <a:ln w="28575">
          <a:solidFill>
            <a:srgbClr val="C00000"/>
          </a:solidFill>
        </a:ln>
      </dgm:spPr>
      <dgm:t>
        <a:bodyPr/>
        <a:lstStyle/>
        <a:p>
          <a:endParaRPr lang="zh-CN" altLang="en-US">
            <a:latin typeface="黑体" panose="02010609060101010101" pitchFamily="49" charset="-122"/>
            <a:ea typeface="黑体" panose="02010609060101010101" pitchFamily="49" charset="-122"/>
          </a:endParaRPr>
        </a:p>
      </dgm:t>
    </dgm:pt>
    <dgm:pt modelId="{887036E4-CC84-426C-8B9E-329A2A6D8183}" type="sibTrans" cxnId="{987C18D6-9B7A-4CD7-B192-39B806350D04}">
      <dgm:prSet/>
      <dgm:spPr/>
      <dgm:t>
        <a:bodyPr/>
        <a:lstStyle/>
        <a:p>
          <a:endParaRPr lang="zh-CN" altLang="en-US">
            <a:latin typeface="黑体" panose="02010609060101010101" pitchFamily="49" charset="-122"/>
            <a:ea typeface="黑体" panose="02010609060101010101" pitchFamily="49" charset="-122"/>
          </a:endParaRPr>
        </a:p>
      </dgm:t>
    </dgm:pt>
    <dgm:pt modelId="{B50B369F-5FFE-4FCD-B952-FA7E705AF164}">
      <dgm:prSet phldrT="[文本]">
        <dgm:style>
          <a:lnRef idx="0">
            <a:schemeClr val="accent2"/>
          </a:lnRef>
          <a:fillRef idx="3">
            <a:schemeClr val="accent2"/>
          </a:fillRef>
          <a:effectRef idx="3">
            <a:schemeClr val="accent2"/>
          </a:effectRef>
          <a:fontRef idx="minor">
            <a:schemeClr val="lt1"/>
          </a:fontRef>
        </dgm:style>
      </dgm:prSet>
      <dgm:spPr/>
      <dgm:t>
        <a:bodyPr/>
        <a:lstStyle/>
        <a:p>
          <a:r>
            <a:rPr lang="zh-CN" altLang="en-US" b="1" dirty="0" smtClean="0">
              <a:latin typeface="黑体" panose="02010609060101010101" pitchFamily="49" charset="-122"/>
              <a:ea typeface="黑体" panose="02010609060101010101" pitchFamily="49" charset="-122"/>
            </a:rPr>
            <a:t>核查规章</a:t>
          </a:r>
          <a:endParaRPr lang="zh-CN" altLang="en-US" b="1" dirty="0">
            <a:latin typeface="黑体" panose="02010609060101010101" pitchFamily="49" charset="-122"/>
            <a:ea typeface="黑体" panose="02010609060101010101" pitchFamily="49" charset="-122"/>
          </a:endParaRPr>
        </a:p>
      </dgm:t>
    </dgm:pt>
    <dgm:pt modelId="{2FF5C0FF-67F0-44A1-A518-0F97B02C571D}" type="parTrans" cxnId="{0F4EE231-26AE-47D3-8FDA-6468AA1F8B31}">
      <dgm:prSet/>
      <dgm:spPr>
        <a:ln w="28575">
          <a:solidFill>
            <a:srgbClr val="C00000"/>
          </a:solidFill>
        </a:ln>
      </dgm:spPr>
      <dgm:t>
        <a:bodyPr/>
        <a:lstStyle/>
        <a:p>
          <a:endParaRPr lang="zh-CN" altLang="en-US">
            <a:latin typeface="黑体" panose="02010609060101010101" pitchFamily="49" charset="-122"/>
            <a:ea typeface="黑体" panose="02010609060101010101" pitchFamily="49" charset="-122"/>
          </a:endParaRPr>
        </a:p>
      </dgm:t>
    </dgm:pt>
    <dgm:pt modelId="{B61AAFF4-2BFB-49A1-8743-B3D0B0CBC9EF}" type="sibTrans" cxnId="{0F4EE231-26AE-47D3-8FDA-6468AA1F8B31}">
      <dgm:prSet/>
      <dgm:spPr/>
      <dgm:t>
        <a:bodyPr/>
        <a:lstStyle/>
        <a:p>
          <a:endParaRPr lang="zh-CN" altLang="en-US">
            <a:latin typeface="黑体" panose="02010609060101010101" pitchFamily="49" charset="-122"/>
            <a:ea typeface="黑体" panose="02010609060101010101" pitchFamily="49" charset="-122"/>
          </a:endParaRPr>
        </a:p>
      </dgm:t>
    </dgm:pt>
    <dgm:pt modelId="{722EC22C-5211-4861-8804-67A92D4BDA68}">
      <dgm:prSe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latin typeface="黑体" panose="02010609060101010101" pitchFamily="49" charset="-122"/>
              <a:ea typeface="黑体" panose="02010609060101010101" pitchFamily="49" charset="-122"/>
            </a:rPr>
            <a:t>交易规章</a:t>
          </a:r>
          <a:endParaRPr lang="zh-CN" altLang="en-US" b="1" dirty="0">
            <a:latin typeface="黑体" panose="02010609060101010101" pitchFamily="49" charset="-122"/>
            <a:ea typeface="黑体" panose="02010609060101010101" pitchFamily="49" charset="-122"/>
          </a:endParaRPr>
        </a:p>
      </dgm:t>
    </dgm:pt>
    <dgm:pt modelId="{757C4D3C-C822-4635-BED8-29233615CCD1}" type="parTrans" cxnId="{40BD41C2-A95A-44C8-9EBC-B22E2197170F}">
      <dgm:prSet/>
      <dgm:spPr>
        <a:ln w="28575">
          <a:solidFill>
            <a:srgbClr val="C00000"/>
          </a:solidFill>
        </a:ln>
      </dgm:spPr>
      <dgm:t>
        <a:bodyPr/>
        <a:lstStyle/>
        <a:p>
          <a:endParaRPr lang="zh-CN" altLang="en-US">
            <a:latin typeface="黑体" panose="02010609060101010101" pitchFamily="49" charset="-122"/>
            <a:ea typeface="黑体" panose="02010609060101010101" pitchFamily="49" charset="-122"/>
          </a:endParaRPr>
        </a:p>
      </dgm:t>
    </dgm:pt>
    <dgm:pt modelId="{E13BD074-F5AC-4ACF-9048-02BC4CF58D50}" type="sibTrans" cxnId="{40BD41C2-A95A-44C8-9EBC-B22E2197170F}">
      <dgm:prSet/>
      <dgm:spPr/>
      <dgm:t>
        <a:bodyPr/>
        <a:lstStyle/>
        <a:p>
          <a:endParaRPr lang="zh-CN" altLang="en-US">
            <a:latin typeface="黑体" panose="02010609060101010101" pitchFamily="49" charset="-122"/>
            <a:ea typeface="黑体" panose="02010609060101010101" pitchFamily="49" charset="-122"/>
          </a:endParaRPr>
        </a:p>
      </dgm:t>
    </dgm:pt>
    <dgm:pt modelId="{51FEC78C-292B-45E5-BA22-EB494862BFE1}">
      <dgm:prSe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dgm:t>
    </dgm:pt>
    <dgm:pt modelId="{60DF01FB-7EAF-4C42-9E2C-A0F0CCC71BD3}" type="parTrans" cxnId="{43467CD1-F1B4-4B33-9BF0-A4DC9E11233D}">
      <dgm:prSet/>
      <dgm:spPr>
        <a:ln>
          <a:solidFill>
            <a:srgbClr val="C00000"/>
          </a:solidFill>
          <a:prstDash val="dash"/>
        </a:ln>
      </dgm:spPr>
      <dgm:t>
        <a:bodyPr/>
        <a:lstStyle/>
        <a:p>
          <a:endParaRPr lang="zh-CN" altLang="en-US"/>
        </a:p>
      </dgm:t>
    </dgm:pt>
    <dgm:pt modelId="{8EBD2A7E-BA1E-4B71-AC19-6F0D805184A4}" type="sibTrans" cxnId="{43467CD1-F1B4-4B33-9BF0-A4DC9E11233D}">
      <dgm:prSet/>
      <dgm:spPr/>
      <dgm:t>
        <a:bodyPr/>
        <a:lstStyle/>
        <a:p>
          <a:endParaRPr lang="zh-CN" altLang="en-US"/>
        </a:p>
      </dgm:t>
    </dgm:pt>
    <dgm:pt modelId="{BA8D5704-9795-4F2C-8F5E-6F4F6590C8A5}" type="pres">
      <dgm:prSet presAssocID="{6AEB6657-675E-4929-9329-EDDAEBFA9F7A}" presName="mainComposite" presStyleCnt="0">
        <dgm:presLayoutVars>
          <dgm:chPref val="1"/>
          <dgm:dir/>
          <dgm:animOne val="branch"/>
          <dgm:animLvl val="lvl"/>
          <dgm:resizeHandles val="exact"/>
        </dgm:presLayoutVars>
      </dgm:prSet>
      <dgm:spPr/>
      <dgm:t>
        <a:bodyPr/>
        <a:lstStyle/>
        <a:p>
          <a:endParaRPr lang="zh-CN" altLang="en-US"/>
        </a:p>
      </dgm:t>
    </dgm:pt>
    <dgm:pt modelId="{95B8F689-7DDD-4D80-9824-571A7B472391}" type="pres">
      <dgm:prSet presAssocID="{6AEB6657-675E-4929-9329-EDDAEBFA9F7A}" presName="hierFlow" presStyleCnt="0"/>
      <dgm:spPr/>
      <dgm:t>
        <a:bodyPr/>
        <a:lstStyle/>
        <a:p>
          <a:endParaRPr lang="zh-CN" altLang="en-US"/>
        </a:p>
      </dgm:t>
    </dgm:pt>
    <dgm:pt modelId="{20661D44-79B8-404C-A8F6-E398270D3BA4}" type="pres">
      <dgm:prSet presAssocID="{6AEB6657-675E-4929-9329-EDDAEBFA9F7A}" presName="hierChild1" presStyleCnt="0">
        <dgm:presLayoutVars>
          <dgm:chPref val="1"/>
          <dgm:animOne val="branch"/>
          <dgm:animLvl val="lvl"/>
        </dgm:presLayoutVars>
      </dgm:prSet>
      <dgm:spPr/>
      <dgm:t>
        <a:bodyPr/>
        <a:lstStyle/>
        <a:p>
          <a:endParaRPr lang="zh-CN" altLang="en-US"/>
        </a:p>
      </dgm:t>
    </dgm:pt>
    <dgm:pt modelId="{DC79BDDB-2ABE-4B38-B4DF-B5F8E0C31059}" type="pres">
      <dgm:prSet presAssocID="{2644A6D4-756C-415F-B3DB-C8C9F39473C7}" presName="Name14" presStyleCnt="0"/>
      <dgm:spPr/>
      <dgm:t>
        <a:bodyPr/>
        <a:lstStyle/>
        <a:p>
          <a:endParaRPr lang="zh-CN" altLang="en-US"/>
        </a:p>
      </dgm:t>
    </dgm:pt>
    <dgm:pt modelId="{6ABD4E6E-EB57-44D7-A8A4-FCD1F0555D22}" type="pres">
      <dgm:prSet presAssocID="{2644A6D4-756C-415F-B3DB-C8C9F39473C7}" presName="level1Shape" presStyleLbl="node0" presStyleIdx="0" presStyleCnt="1">
        <dgm:presLayoutVars>
          <dgm:chPref val="3"/>
        </dgm:presLayoutVars>
      </dgm:prSet>
      <dgm:spPr/>
      <dgm:t>
        <a:bodyPr/>
        <a:lstStyle/>
        <a:p>
          <a:endParaRPr lang="zh-CN" altLang="en-US"/>
        </a:p>
      </dgm:t>
    </dgm:pt>
    <dgm:pt modelId="{0C719995-8941-44D7-AB75-F00E72F0AA56}" type="pres">
      <dgm:prSet presAssocID="{2644A6D4-756C-415F-B3DB-C8C9F39473C7}" presName="hierChild2" presStyleCnt="0"/>
      <dgm:spPr/>
      <dgm:t>
        <a:bodyPr/>
        <a:lstStyle/>
        <a:p>
          <a:endParaRPr lang="zh-CN" altLang="en-US"/>
        </a:p>
      </dgm:t>
    </dgm:pt>
    <dgm:pt modelId="{8B4359EC-B401-4FD9-8640-48C8C597849A}" type="pres">
      <dgm:prSet presAssocID="{5F5892E2-AC26-4699-8ABF-A7F2A58101FE}" presName="Name19" presStyleLbl="parChTrans1D2" presStyleIdx="0" presStyleCnt="4"/>
      <dgm:spPr/>
      <dgm:t>
        <a:bodyPr/>
        <a:lstStyle/>
        <a:p>
          <a:endParaRPr lang="zh-CN" altLang="en-US"/>
        </a:p>
      </dgm:t>
    </dgm:pt>
    <dgm:pt modelId="{DFA1FD3F-10B4-4D86-89F9-F6B477A148DD}" type="pres">
      <dgm:prSet presAssocID="{CF52BEB0-CDCB-468D-9712-6AFF2DFBAB27}" presName="Name21" presStyleCnt="0"/>
      <dgm:spPr/>
      <dgm:t>
        <a:bodyPr/>
        <a:lstStyle/>
        <a:p>
          <a:endParaRPr lang="zh-CN" altLang="en-US"/>
        </a:p>
      </dgm:t>
    </dgm:pt>
    <dgm:pt modelId="{CBE4A337-ED62-4A72-9F40-DB4012AF03AA}" type="pres">
      <dgm:prSet presAssocID="{CF52BEB0-CDCB-468D-9712-6AFF2DFBAB27}" presName="level2Shape" presStyleLbl="node2" presStyleIdx="0" presStyleCnt="4"/>
      <dgm:spPr/>
      <dgm:t>
        <a:bodyPr/>
        <a:lstStyle/>
        <a:p>
          <a:endParaRPr lang="zh-CN" altLang="en-US"/>
        </a:p>
      </dgm:t>
    </dgm:pt>
    <dgm:pt modelId="{1877C1B0-0B3B-46F6-AAEC-30A2D1460B99}" type="pres">
      <dgm:prSet presAssocID="{CF52BEB0-CDCB-468D-9712-6AFF2DFBAB27}" presName="hierChild3" presStyleCnt="0"/>
      <dgm:spPr/>
      <dgm:t>
        <a:bodyPr/>
        <a:lstStyle/>
        <a:p>
          <a:endParaRPr lang="zh-CN" altLang="en-US"/>
        </a:p>
      </dgm:t>
    </dgm:pt>
    <dgm:pt modelId="{3DBD67C7-CB08-4639-9F56-81C3CCDE812A}" type="pres">
      <dgm:prSet presAssocID="{2FF5C0FF-67F0-44A1-A518-0F97B02C571D}" presName="Name19" presStyleLbl="parChTrans1D2" presStyleIdx="1" presStyleCnt="4"/>
      <dgm:spPr/>
      <dgm:t>
        <a:bodyPr/>
        <a:lstStyle/>
        <a:p>
          <a:endParaRPr lang="zh-CN" altLang="en-US"/>
        </a:p>
      </dgm:t>
    </dgm:pt>
    <dgm:pt modelId="{15E274F0-5737-4781-84E8-91B4B998872B}" type="pres">
      <dgm:prSet presAssocID="{B50B369F-5FFE-4FCD-B952-FA7E705AF164}" presName="Name21" presStyleCnt="0"/>
      <dgm:spPr/>
      <dgm:t>
        <a:bodyPr/>
        <a:lstStyle/>
        <a:p>
          <a:endParaRPr lang="zh-CN" altLang="en-US"/>
        </a:p>
      </dgm:t>
    </dgm:pt>
    <dgm:pt modelId="{6842622C-A5A1-4B22-AAF3-F283EC35BBB8}" type="pres">
      <dgm:prSet presAssocID="{B50B369F-5FFE-4FCD-B952-FA7E705AF164}" presName="level2Shape" presStyleLbl="node2" presStyleIdx="1" presStyleCnt="4"/>
      <dgm:spPr/>
      <dgm:t>
        <a:bodyPr/>
        <a:lstStyle/>
        <a:p>
          <a:endParaRPr lang="zh-CN" altLang="en-US"/>
        </a:p>
      </dgm:t>
    </dgm:pt>
    <dgm:pt modelId="{ED85BD85-AD41-4687-ACCD-1BB807A75EDC}" type="pres">
      <dgm:prSet presAssocID="{B50B369F-5FFE-4FCD-B952-FA7E705AF164}" presName="hierChild3" presStyleCnt="0"/>
      <dgm:spPr/>
      <dgm:t>
        <a:bodyPr/>
        <a:lstStyle/>
        <a:p>
          <a:endParaRPr lang="zh-CN" altLang="en-US"/>
        </a:p>
      </dgm:t>
    </dgm:pt>
    <dgm:pt modelId="{0CFBEC1C-F081-4C77-BE98-6939D908B258}" type="pres">
      <dgm:prSet presAssocID="{757C4D3C-C822-4635-BED8-29233615CCD1}" presName="Name19" presStyleLbl="parChTrans1D2" presStyleIdx="2" presStyleCnt="4"/>
      <dgm:spPr/>
      <dgm:t>
        <a:bodyPr/>
        <a:lstStyle/>
        <a:p>
          <a:endParaRPr lang="zh-CN" altLang="en-US"/>
        </a:p>
      </dgm:t>
    </dgm:pt>
    <dgm:pt modelId="{EA0ADB00-A874-4184-8059-71A8AB882347}" type="pres">
      <dgm:prSet presAssocID="{722EC22C-5211-4861-8804-67A92D4BDA68}" presName="Name21" presStyleCnt="0"/>
      <dgm:spPr/>
      <dgm:t>
        <a:bodyPr/>
        <a:lstStyle/>
        <a:p>
          <a:endParaRPr lang="zh-CN" altLang="en-US"/>
        </a:p>
      </dgm:t>
    </dgm:pt>
    <dgm:pt modelId="{E3C3DD7C-D378-4B6C-9480-900D4C03C879}" type="pres">
      <dgm:prSet presAssocID="{722EC22C-5211-4861-8804-67A92D4BDA68}" presName="level2Shape" presStyleLbl="node2" presStyleIdx="2" presStyleCnt="4"/>
      <dgm:spPr/>
      <dgm:t>
        <a:bodyPr/>
        <a:lstStyle/>
        <a:p>
          <a:endParaRPr lang="zh-CN" altLang="en-US"/>
        </a:p>
      </dgm:t>
    </dgm:pt>
    <dgm:pt modelId="{D7DF7068-A479-4EB7-8A2F-327FFBB0150D}" type="pres">
      <dgm:prSet presAssocID="{722EC22C-5211-4861-8804-67A92D4BDA68}" presName="hierChild3" presStyleCnt="0"/>
      <dgm:spPr/>
      <dgm:t>
        <a:bodyPr/>
        <a:lstStyle/>
        <a:p>
          <a:endParaRPr lang="zh-CN" altLang="en-US"/>
        </a:p>
      </dgm:t>
    </dgm:pt>
    <dgm:pt modelId="{3299C6DE-5AB4-43A8-B712-CD0171FCD1B1}" type="pres">
      <dgm:prSet presAssocID="{60DF01FB-7EAF-4C42-9E2C-A0F0CCC71BD3}" presName="Name19" presStyleLbl="parChTrans1D2" presStyleIdx="3" presStyleCnt="4"/>
      <dgm:spPr/>
      <dgm:t>
        <a:bodyPr/>
        <a:lstStyle/>
        <a:p>
          <a:endParaRPr lang="zh-CN" altLang="en-US"/>
        </a:p>
      </dgm:t>
    </dgm:pt>
    <dgm:pt modelId="{6DF4D67D-F327-4031-8C96-BC8B98B21055}" type="pres">
      <dgm:prSet presAssocID="{51FEC78C-292B-45E5-BA22-EB494862BFE1}" presName="Name21" presStyleCnt="0"/>
      <dgm:spPr/>
    </dgm:pt>
    <dgm:pt modelId="{6C12E6AE-48F3-4050-9320-DC4C0B64E3B2}" type="pres">
      <dgm:prSet presAssocID="{51FEC78C-292B-45E5-BA22-EB494862BFE1}" presName="level2Shape" presStyleLbl="node2" presStyleIdx="3" presStyleCnt="4"/>
      <dgm:spPr/>
      <dgm:t>
        <a:bodyPr/>
        <a:lstStyle/>
        <a:p>
          <a:endParaRPr lang="zh-CN" altLang="en-US"/>
        </a:p>
      </dgm:t>
    </dgm:pt>
    <dgm:pt modelId="{82D0A5AB-91CD-4C5E-9182-A65478EA27B4}" type="pres">
      <dgm:prSet presAssocID="{51FEC78C-292B-45E5-BA22-EB494862BFE1}" presName="hierChild3" presStyleCnt="0"/>
      <dgm:spPr/>
    </dgm:pt>
    <dgm:pt modelId="{3CDB822F-1B2E-4C20-ADCF-7526CB132804}" type="pres">
      <dgm:prSet presAssocID="{6AEB6657-675E-4929-9329-EDDAEBFA9F7A}" presName="bgShapesFlow" presStyleCnt="0"/>
      <dgm:spPr/>
      <dgm:t>
        <a:bodyPr/>
        <a:lstStyle/>
        <a:p>
          <a:endParaRPr lang="zh-CN" altLang="en-US"/>
        </a:p>
      </dgm:t>
    </dgm:pt>
  </dgm:ptLst>
  <dgm:cxnLst>
    <dgm:cxn modelId="{A2FF4508-13EF-40C8-89C5-74F1504DA36F}" type="presOf" srcId="{5F5892E2-AC26-4699-8ABF-A7F2A58101FE}" destId="{8B4359EC-B401-4FD9-8640-48C8C597849A}" srcOrd="0" destOrd="0" presId="urn:microsoft.com/office/officeart/2005/8/layout/hierarchy6"/>
    <dgm:cxn modelId="{266972B4-D950-48E9-B6D5-677A159D8EC0}" type="presOf" srcId="{CF52BEB0-CDCB-468D-9712-6AFF2DFBAB27}" destId="{CBE4A337-ED62-4A72-9F40-DB4012AF03AA}" srcOrd="0" destOrd="0" presId="urn:microsoft.com/office/officeart/2005/8/layout/hierarchy6"/>
    <dgm:cxn modelId="{F062B8AC-08B2-4FD3-AC7B-680EC3400AE3}" type="presOf" srcId="{B50B369F-5FFE-4FCD-B952-FA7E705AF164}" destId="{6842622C-A5A1-4B22-AAF3-F283EC35BBB8}" srcOrd="0" destOrd="0" presId="urn:microsoft.com/office/officeart/2005/8/layout/hierarchy6"/>
    <dgm:cxn modelId="{0F4EE231-26AE-47D3-8FDA-6468AA1F8B31}" srcId="{2644A6D4-756C-415F-B3DB-C8C9F39473C7}" destId="{B50B369F-5FFE-4FCD-B952-FA7E705AF164}" srcOrd="1" destOrd="0" parTransId="{2FF5C0FF-67F0-44A1-A518-0F97B02C571D}" sibTransId="{B61AAFF4-2BFB-49A1-8743-B3D0B0CBC9EF}"/>
    <dgm:cxn modelId="{A7DAA381-69AE-4EBD-9AE6-A1D124A00F70}" type="presOf" srcId="{51FEC78C-292B-45E5-BA22-EB494862BFE1}" destId="{6C12E6AE-48F3-4050-9320-DC4C0B64E3B2}" srcOrd="0" destOrd="0" presId="urn:microsoft.com/office/officeart/2005/8/layout/hierarchy6"/>
    <dgm:cxn modelId="{B1C86BB1-4A0B-4165-A3C4-3096505BC756}" type="presOf" srcId="{722EC22C-5211-4861-8804-67A92D4BDA68}" destId="{E3C3DD7C-D378-4B6C-9480-900D4C03C879}" srcOrd="0" destOrd="0" presId="urn:microsoft.com/office/officeart/2005/8/layout/hierarchy6"/>
    <dgm:cxn modelId="{40BD41C2-A95A-44C8-9EBC-B22E2197170F}" srcId="{2644A6D4-756C-415F-B3DB-C8C9F39473C7}" destId="{722EC22C-5211-4861-8804-67A92D4BDA68}" srcOrd="2" destOrd="0" parTransId="{757C4D3C-C822-4635-BED8-29233615CCD1}" sibTransId="{E13BD074-F5AC-4ACF-9048-02BC4CF58D50}"/>
    <dgm:cxn modelId="{6FF655D1-D4D2-4790-BCC1-90B483718165}" type="presOf" srcId="{6AEB6657-675E-4929-9329-EDDAEBFA9F7A}" destId="{BA8D5704-9795-4F2C-8F5E-6F4F6590C8A5}" srcOrd="0" destOrd="0" presId="urn:microsoft.com/office/officeart/2005/8/layout/hierarchy6"/>
    <dgm:cxn modelId="{527851F2-7460-4AB1-9CCB-0D3FE1EAF3DF}" srcId="{6AEB6657-675E-4929-9329-EDDAEBFA9F7A}" destId="{2644A6D4-756C-415F-B3DB-C8C9F39473C7}" srcOrd="0" destOrd="0" parTransId="{FB861115-966F-4442-96FA-401BEACB0FC1}" sibTransId="{2A153654-44FC-4C18-BDC1-D3DBA48BEB06}"/>
    <dgm:cxn modelId="{61077748-0DF2-4A57-9174-6DA666678B48}" type="presOf" srcId="{60DF01FB-7EAF-4C42-9E2C-A0F0CCC71BD3}" destId="{3299C6DE-5AB4-43A8-B712-CD0171FCD1B1}" srcOrd="0" destOrd="0" presId="urn:microsoft.com/office/officeart/2005/8/layout/hierarchy6"/>
    <dgm:cxn modelId="{CC4FA419-258A-413E-9B28-4667B24D810E}" type="presOf" srcId="{2644A6D4-756C-415F-B3DB-C8C9F39473C7}" destId="{6ABD4E6E-EB57-44D7-A8A4-FCD1F0555D22}" srcOrd="0" destOrd="0" presId="urn:microsoft.com/office/officeart/2005/8/layout/hierarchy6"/>
    <dgm:cxn modelId="{43467CD1-F1B4-4B33-9BF0-A4DC9E11233D}" srcId="{2644A6D4-756C-415F-B3DB-C8C9F39473C7}" destId="{51FEC78C-292B-45E5-BA22-EB494862BFE1}" srcOrd="3" destOrd="0" parTransId="{60DF01FB-7EAF-4C42-9E2C-A0F0CCC71BD3}" sibTransId="{8EBD2A7E-BA1E-4B71-AC19-6F0D805184A4}"/>
    <dgm:cxn modelId="{8B383CB6-6715-43AD-BE9D-07912EC7E776}" type="presOf" srcId="{2FF5C0FF-67F0-44A1-A518-0F97B02C571D}" destId="{3DBD67C7-CB08-4639-9F56-81C3CCDE812A}" srcOrd="0" destOrd="0" presId="urn:microsoft.com/office/officeart/2005/8/layout/hierarchy6"/>
    <dgm:cxn modelId="{28BE54A6-94A9-4CA1-92C8-7079C93CA06F}" type="presOf" srcId="{757C4D3C-C822-4635-BED8-29233615CCD1}" destId="{0CFBEC1C-F081-4C77-BE98-6939D908B258}" srcOrd="0" destOrd="0" presId="urn:microsoft.com/office/officeart/2005/8/layout/hierarchy6"/>
    <dgm:cxn modelId="{987C18D6-9B7A-4CD7-B192-39B806350D04}" srcId="{2644A6D4-756C-415F-B3DB-C8C9F39473C7}" destId="{CF52BEB0-CDCB-468D-9712-6AFF2DFBAB27}" srcOrd="0" destOrd="0" parTransId="{5F5892E2-AC26-4699-8ABF-A7F2A58101FE}" sibTransId="{887036E4-CC84-426C-8B9E-329A2A6D8183}"/>
    <dgm:cxn modelId="{09A9A5FA-5CC4-474D-A6EB-698AB33EDDCB}" type="presParOf" srcId="{BA8D5704-9795-4F2C-8F5E-6F4F6590C8A5}" destId="{95B8F689-7DDD-4D80-9824-571A7B472391}" srcOrd="0" destOrd="0" presId="urn:microsoft.com/office/officeart/2005/8/layout/hierarchy6"/>
    <dgm:cxn modelId="{1D062D77-D75D-4F74-A690-A758ADA4C8B3}" type="presParOf" srcId="{95B8F689-7DDD-4D80-9824-571A7B472391}" destId="{20661D44-79B8-404C-A8F6-E398270D3BA4}" srcOrd="0" destOrd="0" presId="urn:microsoft.com/office/officeart/2005/8/layout/hierarchy6"/>
    <dgm:cxn modelId="{3351CD1C-7B94-4E60-B236-FAF6E4B57FE9}" type="presParOf" srcId="{20661D44-79B8-404C-A8F6-E398270D3BA4}" destId="{DC79BDDB-2ABE-4B38-B4DF-B5F8E0C31059}" srcOrd="0" destOrd="0" presId="urn:microsoft.com/office/officeart/2005/8/layout/hierarchy6"/>
    <dgm:cxn modelId="{1BF5C027-14C5-4654-92FB-C47698A01B0F}" type="presParOf" srcId="{DC79BDDB-2ABE-4B38-B4DF-B5F8E0C31059}" destId="{6ABD4E6E-EB57-44D7-A8A4-FCD1F0555D22}" srcOrd="0" destOrd="0" presId="urn:microsoft.com/office/officeart/2005/8/layout/hierarchy6"/>
    <dgm:cxn modelId="{6648D439-C5EC-45F6-B80F-C24FBC3A6276}" type="presParOf" srcId="{DC79BDDB-2ABE-4B38-B4DF-B5F8E0C31059}" destId="{0C719995-8941-44D7-AB75-F00E72F0AA56}" srcOrd="1" destOrd="0" presId="urn:microsoft.com/office/officeart/2005/8/layout/hierarchy6"/>
    <dgm:cxn modelId="{84410C5F-2FD7-4128-99FF-3DB3143B50A1}" type="presParOf" srcId="{0C719995-8941-44D7-AB75-F00E72F0AA56}" destId="{8B4359EC-B401-4FD9-8640-48C8C597849A}" srcOrd="0" destOrd="0" presId="urn:microsoft.com/office/officeart/2005/8/layout/hierarchy6"/>
    <dgm:cxn modelId="{CE7BAFA9-530F-4ED8-A60B-29D174F9AA73}" type="presParOf" srcId="{0C719995-8941-44D7-AB75-F00E72F0AA56}" destId="{DFA1FD3F-10B4-4D86-89F9-F6B477A148DD}" srcOrd="1" destOrd="0" presId="urn:microsoft.com/office/officeart/2005/8/layout/hierarchy6"/>
    <dgm:cxn modelId="{4AD92973-7C6E-4956-B34B-FCB74B350764}" type="presParOf" srcId="{DFA1FD3F-10B4-4D86-89F9-F6B477A148DD}" destId="{CBE4A337-ED62-4A72-9F40-DB4012AF03AA}" srcOrd="0" destOrd="0" presId="urn:microsoft.com/office/officeart/2005/8/layout/hierarchy6"/>
    <dgm:cxn modelId="{B33D56C7-8180-4D64-9D40-FBFD10F2F5E8}" type="presParOf" srcId="{DFA1FD3F-10B4-4D86-89F9-F6B477A148DD}" destId="{1877C1B0-0B3B-46F6-AAEC-30A2D1460B99}" srcOrd="1" destOrd="0" presId="urn:microsoft.com/office/officeart/2005/8/layout/hierarchy6"/>
    <dgm:cxn modelId="{A1EE9BD4-596E-4B99-956B-D8DB38ACCF13}" type="presParOf" srcId="{0C719995-8941-44D7-AB75-F00E72F0AA56}" destId="{3DBD67C7-CB08-4639-9F56-81C3CCDE812A}" srcOrd="2" destOrd="0" presId="urn:microsoft.com/office/officeart/2005/8/layout/hierarchy6"/>
    <dgm:cxn modelId="{BD5A4AAD-F5D8-46DC-B2AC-116F18ACD5E0}" type="presParOf" srcId="{0C719995-8941-44D7-AB75-F00E72F0AA56}" destId="{15E274F0-5737-4781-84E8-91B4B998872B}" srcOrd="3" destOrd="0" presId="urn:microsoft.com/office/officeart/2005/8/layout/hierarchy6"/>
    <dgm:cxn modelId="{6B78DD53-A14A-4138-93AD-000421FAA2FB}" type="presParOf" srcId="{15E274F0-5737-4781-84E8-91B4B998872B}" destId="{6842622C-A5A1-4B22-AAF3-F283EC35BBB8}" srcOrd="0" destOrd="0" presId="urn:microsoft.com/office/officeart/2005/8/layout/hierarchy6"/>
    <dgm:cxn modelId="{E4C383BC-45F9-402A-BFCF-2770E3D10380}" type="presParOf" srcId="{15E274F0-5737-4781-84E8-91B4B998872B}" destId="{ED85BD85-AD41-4687-ACCD-1BB807A75EDC}" srcOrd="1" destOrd="0" presId="urn:microsoft.com/office/officeart/2005/8/layout/hierarchy6"/>
    <dgm:cxn modelId="{70D6DB0E-4A46-4646-B7DC-FDB396618EB2}" type="presParOf" srcId="{0C719995-8941-44D7-AB75-F00E72F0AA56}" destId="{0CFBEC1C-F081-4C77-BE98-6939D908B258}" srcOrd="4" destOrd="0" presId="urn:microsoft.com/office/officeart/2005/8/layout/hierarchy6"/>
    <dgm:cxn modelId="{37F5779F-FADA-4582-B974-34394FAE6156}" type="presParOf" srcId="{0C719995-8941-44D7-AB75-F00E72F0AA56}" destId="{EA0ADB00-A874-4184-8059-71A8AB882347}" srcOrd="5" destOrd="0" presId="urn:microsoft.com/office/officeart/2005/8/layout/hierarchy6"/>
    <dgm:cxn modelId="{9C9BEDEC-5187-4214-B50F-F8777F338C6B}" type="presParOf" srcId="{EA0ADB00-A874-4184-8059-71A8AB882347}" destId="{E3C3DD7C-D378-4B6C-9480-900D4C03C879}" srcOrd="0" destOrd="0" presId="urn:microsoft.com/office/officeart/2005/8/layout/hierarchy6"/>
    <dgm:cxn modelId="{7F10D358-1CA8-4CEB-BB89-FE5C2E3B1098}" type="presParOf" srcId="{EA0ADB00-A874-4184-8059-71A8AB882347}" destId="{D7DF7068-A479-4EB7-8A2F-327FFBB0150D}" srcOrd="1" destOrd="0" presId="urn:microsoft.com/office/officeart/2005/8/layout/hierarchy6"/>
    <dgm:cxn modelId="{DD5BC028-48BC-482D-8174-76D276C4676B}" type="presParOf" srcId="{0C719995-8941-44D7-AB75-F00E72F0AA56}" destId="{3299C6DE-5AB4-43A8-B712-CD0171FCD1B1}" srcOrd="6" destOrd="0" presId="urn:microsoft.com/office/officeart/2005/8/layout/hierarchy6"/>
    <dgm:cxn modelId="{5EEE3D54-DC19-4B0D-9DBC-750AB6AACE3F}" type="presParOf" srcId="{0C719995-8941-44D7-AB75-F00E72F0AA56}" destId="{6DF4D67D-F327-4031-8C96-BC8B98B21055}" srcOrd="7" destOrd="0" presId="urn:microsoft.com/office/officeart/2005/8/layout/hierarchy6"/>
    <dgm:cxn modelId="{EEB596FE-3B56-4020-BF22-352042342544}" type="presParOf" srcId="{6DF4D67D-F327-4031-8C96-BC8B98B21055}" destId="{6C12E6AE-48F3-4050-9320-DC4C0B64E3B2}" srcOrd="0" destOrd="0" presId="urn:microsoft.com/office/officeart/2005/8/layout/hierarchy6"/>
    <dgm:cxn modelId="{D4275FDE-EF64-4DFA-861B-000AD7B18110}" type="presParOf" srcId="{6DF4D67D-F327-4031-8C96-BC8B98B21055}" destId="{82D0A5AB-91CD-4C5E-9182-A65478EA27B4}" srcOrd="1" destOrd="0" presId="urn:microsoft.com/office/officeart/2005/8/layout/hierarchy6"/>
    <dgm:cxn modelId="{BCBEE699-E5C1-4643-B5E7-AC198E844FAE}" type="presParOf" srcId="{BA8D5704-9795-4F2C-8F5E-6F4F6590C8A5}" destId="{3CDB822F-1B2E-4C20-ADCF-7526CB132804}" srcOrd="1" destOrd="0" presId="urn:microsoft.com/office/officeart/2005/8/layout/hierarchy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68778-10C5-44FD-90F6-578F328A3DC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65F9F137-7746-49B4-9C8D-447BBD13578A}">
      <dgm:prSet phldrT="[文本]"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1000" b="1" dirty="0" smtClean="0">
              <a:solidFill>
                <a:schemeClr val="bg1"/>
              </a:solidFill>
              <a:latin typeface="微软雅黑" panose="020B0503020204020204" pitchFamily="34" charset="-122"/>
              <a:ea typeface="微软雅黑" panose="020B0503020204020204" pitchFamily="34" charset="-122"/>
            </a:rPr>
            <a:t>碳排放权交易体系</a:t>
          </a:r>
          <a:endParaRPr lang="zh-CN" altLang="en-US" sz="1000" b="1" dirty="0">
            <a:solidFill>
              <a:schemeClr val="bg1"/>
            </a:solidFill>
            <a:latin typeface="微软雅黑" panose="020B0503020204020204" pitchFamily="34" charset="-122"/>
            <a:ea typeface="微软雅黑" panose="020B0503020204020204" pitchFamily="34" charset="-122"/>
          </a:endParaRPr>
        </a:p>
      </dgm:t>
    </dgm:pt>
    <dgm:pt modelId="{B75DFCE3-83CD-455C-888B-1AE315E8C9F8}" type="parTrans" cxnId="{7D12F391-A714-4776-B74C-03FC334E41CA}">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48DE3FA3-A7BE-4648-9312-EC951754876A}" type="sibTrans" cxnId="{7D12F391-A714-4776-B74C-03FC334E41CA}">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E46D59A3-801F-4E37-970A-E73957663F35}">
      <dgm:prSet phldrT="[文本]"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1000" b="1" dirty="0" smtClean="0">
              <a:latin typeface="微软雅黑" panose="020B0503020204020204" pitchFamily="34" charset="-122"/>
              <a:ea typeface="微软雅黑" panose="020B0503020204020204" pitchFamily="34" charset="-122"/>
            </a:rPr>
            <a:t>碳排放</a:t>
          </a:r>
          <a:endParaRPr lang="en-US" altLang="zh-CN" sz="1000" b="1" dirty="0" smtClean="0">
            <a:latin typeface="微软雅黑" panose="020B0503020204020204" pitchFamily="34" charset="-122"/>
            <a:ea typeface="微软雅黑" panose="020B0503020204020204" pitchFamily="34" charset="-122"/>
          </a:endParaRPr>
        </a:p>
        <a:p>
          <a:r>
            <a:rPr lang="zh-CN" altLang="en-US" sz="1000" b="1" dirty="0" smtClean="0">
              <a:latin typeface="微软雅黑" panose="020B0503020204020204" pitchFamily="34" charset="-122"/>
              <a:ea typeface="微软雅黑" panose="020B0503020204020204" pitchFamily="34" charset="-122"/>
            </a:rPr>
            <a:t>直接报送系统</a:t>
          </a:r>
          <a:endParaRPr lang="zh-CN" altLang="en-US" sz="1000" b="1" dirty="0">
            <a:latin typeface="微软雅黑" panose="020B0503020204020204" pitchFamily="34" charset="-122"/>
            <a:ea typeface="微软雅黑" panose="020B0503020204020204" pitchFamily="34" charset="-122"/>
          </a:endParaRPr>
        </a:p>
      </dgm:t>
    </dgm:pt>
    <dgm:pt modelId="{79002084-6A4D-447D-B9C4-63CCC1BF1509}" type="parTrans" cxnId="{EB7D97B1-19D0-48BC-9CE5-94BD622481CB}">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9686912E-CB96-4533-BB2A-546DE5E3049C}" type="sibTrans" cxnId="{EB7D97B1-19D0-48BC-9CE5-94BD622481CB}">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4E50A887-1E92-4FC7-9FBC-A8ADBB6CC56E}">
      <dgm:prSet phldrT="[文本]" custT="1">
        <dgm:style>
          <a:lnRef idx="0">
            <a:schemeClr val="accent1"/>
          </a:lnRef>
          <a:fillRef idx="3">
            <a:schemeClr val="accent1"/>
          </a:fillRef>
          <a:effectRef idx="3">
            <a:schemeClr val="accent1"/>
          </a:effectRef>
          <a:fontRef idx="minor">
            <a:schemeClr val="lt1"/>
          </a:fontRef>
        </dgm:style>
      </dgm:prSet>
      <dgm:spPr>
        <a:solidFill>
          <a:srgbClr val="FFFF00"/>
        </a:solidFill>
      </dgm:spPr>
      <dgm:t>
        <a:bodyPr/>
        <a:lstStyle/>
        <a:p>
          <a:r>
            <a:rPr lang="zh-CN" altLang="en-US" sz="1000" b="1" dirty="0" smtClean="0">
              <a:solidFill>
                <a:schemeClr val="tx1"/>
              </a:solidFill>
              <a:latin typeface="微软雅黑" panose="020B0503020204020204" pitchFamily="34" charset="-122"/>
              <a:ea typeface="微软雅黑" panose="020B0503020204020204" pitchFamily="34" charset="-122"/>
            </a:rPr>
            <a:t>碳排放权</a:t>
          </a:r>
          <a:endParaRPr lang="en-US" altLang="zh-CN" sz="1000" b="1" dirty="0" smtClean="0">
            <a:solidFill>
              <a:schemeClr val="tx1"/>
            </a:solidFill>
            <a:latin typeface="微软雅黑" panose="020B0503020204020204" pitchFamily="34" charset="-122"/>
            <a:ea typeface="微软雅黑" panose="020B0503020204020204" pitchFamily="34" charset="-122"/>
          </a:endParaRPr>
        </a:p>
        <a:p>
          <a:r>
            <a:rPr lang="zh-CN" altLang="en-US" sz="1000" b="1" dirty="0" smtClean="0">
              <a:solidFill>
                <a:schemeClr val="tx1"/>
              </a:solidFill>
              <a:latin typeface="微软雅黑" panose="020B0503020204020204" pitchFamily="34" charset="-122"/>
              <a:ea typeface="微软雅黑" panose="020B0503020204020204" pitchFamily="34" charset="-122"/>
            </a:rPr>
            <a:t>注册登记系统</a:t>
          </a:r>
          <a:endParaRPr lang="zh-CN" altLang="en-US" sz="1000" b="1" dirty="0">
            <a:solidFill>
              <a:schemeClr val="tx1"/>
            </a:solidFill>
            <a:latin typeface="微软雅黑" panose="020B0503020204020204" pitchFamily="34" charset="-122"/>
            <a:ea typeface="微软雅黑" panose="020B0503020204020204" pitchFamily="34" charset="-122"/>
          </a:endParaRPr>
        </a:p>
      </dgm:t>
    </dgm:pt>
    <dgm:pt modelId="{70FF13B1-BDB2-46DD-8693-DC27A00EA925}" type="parTrans" cxnId="{96506BD9-9177-4F29-9ED8-9D4CE9BF23E3}">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5FD585D8-37FE-47B6-BA5B-A329CBEAE640}" type="sibTrans" cxnId="{96506BD9-9177-4F29-9ED8-9D4CE9BF23E3}">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A129CABE-FCB9-4C55-A1D9-7D3856225D90}">
      <dgm:prSet phldrT="[文本]"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zh-CN" altLang="en-US" sz="1000" b="1" dirty="0" smtClean="0">
              <a:latin typeface="微软雅黑" panose="020B0503020204020204" pitchFamily="34" charset="-122"/>
              <a:ea typeface="微软雅黑" panose="020B0503020204020204" pitchFamily="34" charset="-122"/>
            </a:rPr>
            <a:t>碳排放权</a:t>
          </a:r>
          <a:endParaRPr lang="en-US" altLang="zh-CN" sz="1000" b="1" dirty="0" smtClean="0">
            <a:latin typeface="微软雅黑" panose="020B0503020204020204" pitchFamily="34" charset="-122"/>
            <a:ea typeface="微软雅黑" panose="020B0503020204020204" pitchFamily="34" charset="-122"/>
          </a:endParaRPr>
        </a:p>
        <a:p>
          <a:r>
            <a:rPr lang="zh-CN" altLang="en-US" sz="1000" b="1" dirty="0" smtClean="0">
              <a:latin typeface="微软雅黑" panose="020B0503020204020204" pitchFamily="34" charset="-122"/>
              <a:ea typeface="微软雅黑" panose="020B0503020204020204" pitchFamily="34" charset="-122"/>
            </a:rPr>
            <a:t>交易系统</a:t>
          </a:r>
          <a:endParaRPr lang="zh-CN" altLang="en-US" sz="1000" b="1" dirty="0">
            <a:latin typeface="微软雅黑" panose="020B0503020204020204" pitchFamily="34" charset="-122"/>
            <a:ea typeface="微软雅黑" panose="020B0503020204020204" pitchFamily="34" charset="-122"/>
          </a:endParaRPr>
        </a:p>
      </dgm:t>
    </dgm:pt>
    <dgm:pt modelId="{1915B4AC-BDCD-4C36-9C52-4FE06FFEADE2}" type="parTrans" cxnId="{7B2CA17B-0547-4B5D-83C5-BF3E64FF48FA}">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4F4109AF-A657-4053-A1CC-491B719DAE0E}" type="sibTrans" cxnId="{7B2CA17B-0547-4B5D-83C5-BF3E64FF48FA}">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017856CA-BF16-4906-B6A5-B6D46AD0B2A7}">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1000" b="1" dirty="0" smtClean="0">
              <a:latin typeface="微软雅黑" panose="020B0503020204020204" pitchFamily="34" charset="-122"/>
              <a:ea typeface="微软雅黑" panose="020B0503020204020204" pitchFamily="34" charset="-122"/>
            </a:rPr>
            <a:t>碳排放权</a:t>
          </a:r>
          <a:endParaRPr lang="en-US" altLang="zh-CN" sz="1000" b="1" dirty="0" smtClean="0">
            <a:latin typeface="微软雅黑" panose="020B0503020204020204" pitchFamily="34" charset="-122"/>
            <a:ea typeface="微软雅黑" panose="020B0503020204020204" pitchFamily="34" charset="-122"/>
          </a:endParaRPr>
        </a:p>
        <a:p>
          <a:r>
            <a:rPr lang="zh-CN" altLang="en-US" sz="1000" b="1" dirty="0" smtClean="0">
              <a:latin typeface="微软雅黑" panose="020B0503020204020204" pitchFamily="34" charset="-122"/>
              <a:ea typeface="微软雅黑" panose="020B0503020204020204" pitchFamily="34" charset="-122"/>
            </a:rPr>
            <a:t>交易结算系统</a:t>
          </a:r>
          <a:endParaRPr lang="zh-CN" altLang="en-US" sz="1000" b="1" dirty="0">
            <a:latin typeface="微软雅黑" panose="020B0503020204020204" pitchFamily="34" charset="-122"/>
            <a:ea typeface="微软雅黑" panose="020B0503020204020204" pitchFamily="34" charset="-122"/>
          </a:endParaRPr>
        </a:p>
      </dgm:t>
    </dgm:pt>
    <dgm:pt modelId="{D021ED75-2718-4CFF-BEBE-A65AC582229B}" type="parTrans" cxnId="{BA131C2D-181C-4500-8EB6-AD918F09C9C5}">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4C9D05C3-F2CE-4DC0-81C5-CD4158ADA2B4}" type="sibTrans" cxnId="{BA131C2D-181C-4500-8EB6-AD918F09C9C5}">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6D14B683-2CC5-43F5-BFDD-FCB8B80B5525}" type="pres">
      <dgm:prSet presAssocID="{DCE68778-10C5-44FD-90F6-578F328A3DCE}" presName="diagram" presStyleCnt="0">
        <dgm:presLayoutVars>
          <dgm:chMax val="1"/>
          <dgm:dir/>
          <dgm:animLvl val="ctr"/>
          <dgm:resizeHandles val="exact"/>
        </dgm:presLayoutVars>
      </dgm:prSet>
      <dgm:spPr/>
      <dgm:t>
        <a:bodyPr/>
        <a:lstStyle/>
        <a:p>
          <a:endParaRPr lang="zh-CN" altLang="en-US"/>
        </a:p>
      </dgm:t>
    </dgm:pt>
    <dgm:pt modelId="{F4CEAFA1-CE7C-44D4-A9B7-E465D544A903}" type="pres">
      <dgm:prSet presAssocID="{DCE68778-10C5-44FD-90F6-578F328A3DCE}" presName="matrix" presStyleCnt="0"/>
      <dgm:spPr/>
    </dgm:pt>
    <dgm:pt modelId="{49800ECB-3B36-4797-868B-38D031C9304E}" type="pres">
      <dgm:prSet presAssocID="{DCE68778-10C5-44FD-90F6-578F328A3DCE}" presName="tile1" presStyleLbl="node1" presStyleIdx="0" presStyleCnt="4"/>
      <dgm:spPr/>
      <dgm:t>
        <a:bodyPr/>
        <a:lstStyle/>
        <a:p>
          <a:endParaRPr lang="zh-CN" altLang="en-US"/>
        </a:p>
      </dgm:t>
    </dgm:pt>
    <dgm:pt modelId="{2226DD9A-1635-45B9-8875-62922D679BC6}" type="pres">
      <dgm:prSet presAssocID="{DCE68778-10C5-44FD-90F6-578F328A3DCE}" presName="tile1text" presStyleLbl="node1" presStyleIdx="0" presStyleCnt="4">
        <dgm:presLayoutVars>
          <dgm:chMax val="0"/>
          <dgm:chPref val="0"/>
          <dgm:bulletEnabled val="1"/>
        </dgm:presLayoutVars>
      </dgm:prSet>
      <dgm:spPr/>
      <dgm:t>
        <a:bodyPr/>
        <a:lstStyle/>
        <a:p>
          <a:endParaRPr lang="zh-CN" altLang="en-US"/>
        </a:p>
      </dgm:t>
    </dgm:pt>
    <dgm:pt modelId="{17FAC12A-23D4-45CB-B350-3CD646703F1C}" type="pres">
      <dgm:prSet presAssocID="{DCE68778-10C5-44FD-90F6-578F328A3DCE}" presName="tile2" presStyleLbl="node1" presStyleIdx="1" presStyleCnt="4" custLinFactNeighborX="8000" custLinFactNeighborY="-24194"/>
      <dgm:spPr/>
      <dgm:t>
        <a:bodyPr/>
        <a:lstStyle/>
        <a:p>
          <a:endParaRPr lang="zh-CN" altLang="en-US"/>
        </a:p>
      </dgm:t>
    </dgm:pt>
    <dgm:pt modelId="{65FC09CB-B3B6-4E5C-949C-AB8799FCD8BF}" type="pres">
      <dgm:prSet presAssocID="{DCE68778-10C5-44FD-90F6-578F328A3DCE}" presName="tile2text" presStyleLbl="node1" presStyleIdx="1" presStyleCnt="4">
        <dgm:presLayoutVars>
          <dgm:chMax val="0"/>
          <dgm:chPref val="0"/>
          <dgm:bulletEnabled val="1"/>
        </dgm:presLayoutVars>
      </dgm:prSet>
      <dgm:spPr/>
      <dgm:t>
        <a:bodyPr/>
        <a:lstStyle/>
        <a:p>
          <a:endParaRPr lang="zh-CN" altLang="en-US"/>
        </a:p>
      </dgm:t>
    </dgm:pt>
    <dgm:pt modelId="{8D6F3A95-64A7-4000-8F05-E3213BCE6912}" type="pres">
      <dgm:prSet presAssocID="{DCE68778-10C5-44FD-90F6-578F328A3DCE}" presName="tile3" presStyleLbl="node1" presStyleIdx="2" presStyleCnt="4"/>
      <dgm:spPr/>
      <dgm:t>
        <a:bodyPr/>
        <a:lstStyle/>
        <a:p>
          <a:endParaRPr lang="zh-CN" altLang="en-US"/>
        </a:p>
      </dgm:t>
    </dgm:pt>
    <dgm:pt modelId="{6BE66555-E08A-44B4-8506-F3139E361C0F}" type="pres">
      <dgm:prSet presAssocID="{DCE68778-10C5-44FD-90F6-578F328A3DCE}" presName="tile3text" presStyleLbl="node1" presStyleIdx="2" presStyleCnt="4">
        <dgm:presLayoutVars>
          <dgm:chMax val="0"/>
          <dgm:chPref val="0"/>
          <dgm:bulletEnabled val="1"/>
        </dgm:presLayoutVars>
      </dgm:prSet>
      <dgm:spPr/>
      <dgm:t>
        <a:bodyPr/>
        <a:lstStyle/>
        <a:p>
          <a:endParaRPr lang="zh-CN" altLang="en-US"/>
        </a:p>
      </dgm:t>
    </dgm:pt>
    <dgm:pt modelId="{1B85293A-6654-4FE3-B2D3-B4B01FA99156}" type="pres">
      <dgm:prSet presAssocID="{DCE68778-10C5-44FD-90F6-578F328A3DCE}" presName="tile4" presStyleLbl="node1" presStyleIdx="3" presStyleCnt="4"/>
      <dgm:spPr/>
      <dgm:t>
        <a:bodyPr/>
        <a:lstStyle/>
        <a:p>
          <a:endParaRPr lang="zh-CN" altLang="en-US"/>
        </a:p>
      </dgm:t>
    </dgm:pt>
    <dgm:pt modelId="{7F6875A9-7DB2-4D4A-A49F-C16181F23F8D}" type="pres">
      <dgm:prSet presAssocID="{DCE68778-10C5-44FD-90F6-578F328A3DCE}" presName="tile4text" presStyleLbl="node1" presStyleIdx="3" presStyleCnt="4">
        <dgm:presLayoutVars>
          <dgm:chMax val="0"/>
          <dgm:chPref val="0"/>
          <dgm:bulletEnabled val="1"/>
        </dgm:presLayoutVars>
      </dgm:prSet>
      <dgm:spPr/>
      <dgm:t>
        <a:bodyPr/>
        <a:lstStyle/>
        <a:p>
          <a:endParaRPr lang="zh-CN" altLang="en-US"/>
        </a:p>
      </dgm:t>
    </dgm:pt>
    <dgm:pt modelId="{6D33D763-F6DF-4625-8D9F-C698B4192A5D}" type="pres">
      <dgm:prSet presAssocID="{DCE68778-10C5-44FD-90F6-578F328A3DCE}" presName="centerTile" presStyleLbl="fgShp" presStyleIdx="0" presStyleCnt="1">
        <dgm:presLayoutVars>
          <dgm:chMax val="0"/>
          <dgm:chPref val="0"/>
        </dgm:presLayoutVars>
      </dgm:prSet>
      <dgm:spPr/>
      <dgm:t>
        <a:bodyPr/>
        <a:lstStyle/>
        <a:p>
          <a:endParaRPr lang="zh-CN" altLang="en-US"/>
        </a:p>
      </dgm:t>
    </dgm:pt>
  </dgm:ptLst>
  <dgm:cxnLst>
    <dgm:cxn modelId="{D045F6F6-B211-434C-9235-6B1D7931C474}" type="presOf" srcId="{4E50A887-1E92-4FC7-9FBC-A8ADBB6CC56E}" destId="{65FC09CB-B3B6-4E5C-949C-AB8799FCD8BF}" srcOrd="1" destOrd="0" presId="urn:microsoft.com/office/officeart/2005/8/layout/matrix1"/>
    <dgm:cxn modelId="{EB7D97B1-19D0-48BC-9CE5-94BD622481CB}" srcId="{65F9F137-7746-49B4-9C8D-447BBD13578A}" destId="{E46D59A3-801F-4E37-970A-E73957663F35}" srcOrd="0" destOrd="0" parTransId="{79002084-6A4D-447D-B9C4-63CCC1BF1509}" sibTransId="{9686912E-CB96-4533-BB2A-546DE5E3049C}"/>
    <dgm:cxn modelId="{F934757E-94AC-4411-9E50-BAB0E115D17C}" type="presOf" srcId="{A129CABE-FCB9-4C55-A1D9-7D3856225D90}" destId="{8D6F3A95-64A7-4000-8F05-E3213BCE6912}" srcOrd="0" destOrd="0" presId="urn:microsoft.com/office/officeart/2005/8/layout/matrix1"/>
    <dgm:cxn modelId="{8FC7ED37-5C20-428A-997E-5A3DAD50CA47}" type="presOf" srcId="{E46D59A3-801F-4E37-970A-E73957663F35}" destId="{2226DD9A-1635-45B9-8875-62922D679BC6}" srcOrd="1" destOrd="0" presId="urn:microsoft.com/office/officeart/2005/8/layout/matrix1"/>
    <dgm:cxn modelId="{DBB69A8B-3860-4F91-8CC2-F0E1BF111047}" type="presOf" srcId="{017856CA-BF16-4906-B6A5-B6D46AD0B2A7}" destId="{7F6875A9-7DB2-4D4A-A49F-C16181F23F8D}" srcOrd="1" destOrd="0" presId="urn:microsoft.com/office/officeart/2005/8/layout/matrix1"/>
    <dgm:cxn modelId="{91B7DB6B-15AC-44FB-9AC9-95F58227740E}" type="presOf" srcId="{65F9F137-7746-49B4-9C8D-447BBD13578A}" destId="{6D33D763-F6DF-4625-8D9F-C698B4192A5D}" srcOrd="0" destOrd="0" presId="urn:microsoft.com/office/officeart/2005/8/layout/matrix1"/>
    <dgm:cxn modelId="{6EEA7AA5-AE90-4D2F-887D-47F4C1B4E718}" type="presOf" srcId="{A129CABE-FCB9-4C55-A1D9-7D3856225D90}" destId="{6BE66555-E08A-44B4-8506-F3139E361C0F}" srcOrd="1" destOrd="0" presId="urn:microsoft.com/office/officeart/2005/8/layout/matrix1"/>
    <dgm:cxn modelId="{BE3EF162-03E1-4A75-A4B0-C5875078D529}" type="presOf" srcId="{4E50A887-1E92-4FC7-9FBC-A8ADBB6CC56E}" destId="{17FAC12A-23D4-45CB-B350-3CD646703F1C}" srcOrd="0" destOrd="0" presId="urn:microsoft.com/office/officeart/2005/8/layout/matrix1"/>
    <dgm:cxn modelId="{7D12F391-A714-4776-B74C-03FC334E41CA}" srcId="{DCE68778-10C5-44FD-90F6-578F328A3DCE}" destId="{65F9F137-7746-49B4-9C8D-447BBD13578A}" srcOrd="0" destOrd="0" parTransId="{B75DFCE3-83CD-455C-888B-1AE315E8C9F8}" sibTransId="{48DE3FA3-A7BE-4648-9312-EC951754876A}"/>
    <dgm:cxn modelId="{7B2CA17B-0547-4B5D-83C5-BF3E64FF48FA}" srcId="{65F9F137-7746-49B4-9C8D-447BBD13578A}" destId="{A129CABE-FCB9-4C55-A1D9-7D3856225D90}" srcOrd="2" destOrd="0" parTransId="{1915B4AC-BDCD-4C36-9C52-4FE06FFEADE2}" sibTransId="{4F4109AF-A657-4053-A1CC-491B719DAE0E}"/>
    <dgm:cxn modelId="{96506BD9-9177-4F29-9ED8-9D4CE9BF23E3}" srcId="{65F9F137-7746-49B4-9C8D-447BBD13578A}" destId="{4E50A887-1E92-4FC7-9FBC-A8ADBB6CC56E}" srcOrd="1" destOrd="0" parTransId="{70FF13B1-BDB2-46DD-8693-DC27A00EA925}" sibTransId="{5FD585D8-37FE-47B6-BA5B-A329CBEAE640}"/>
    <dgm:cxn modelId="{2BFB2327-EF08-4C2F-89FC-DB2090EEDCB3}" type="presOf" srcId="{DCE68778-10C5-44FD-90F6-578F328A3DCE}" destId="{6D14B683-2CC5-43F5-BFDD-FCB8B80B5525}" srcOrd="0" destOrd="0" presId="urn:microsoft.com/office/officeart/2005/8/layout/matrix1"/>
    <dgm:cxn modelId="{0ACE87C7-FAE1-4761-84E4-651551786A23}" type="presOf" srcId="{E46D59A3-801F-4E37-970A-E73957663F35}" destId="{49800ECB-3B36-4797-868B-38D031C9304E}" srcOrd="0" destOrd="0" presId="urn:microsoft.com/office/officeart/2005/8/layout/matrix1"/>
    <dgm:cxn modelId="{BA131C2D-181C-4500-8EB6-AD918F09C9C5}" srcId="{65F9F137-7746-49B4-9C8D-447BBD13578A}" destId="{017856CA-BF16-4906-B6A5-B6D46AD0B2A7}" srcOrd="3" destOrd="0" parTransId="{D021ED75-2718-4CFF-BEBE-A65AC582229B}" sibTransId="{4C9D05C3-F2CE-4DC0-81C5-CD4158ADA2B4}"/>
    <dgm:cxn modelId="{B99BA03A-C255-4F28-9501-4EEC67A5D839}" type="presOf" srcId="{017856CA-BF16-4906-B6A5-B6D46AD0B2A7}" destId="{1B85293A-6654-4FE3-B2D3-B4B01FA99156}" srcOrd="0" destOrd="0" presId="urn:microsoft.com/office/officeart/2005/8/layout/matrix1"/>
    <dgm:cxn modelId="{A22067F0-69C7-4028-ABB2-340BB69CE9ED}" type="presParOf" srcId="{6D14B683-2CC5-43F5-BFDD-FCB8B80B5525}" destId="{F4CEAFA1-CE7C-44D4-A9B7-E465D544A903}" srcOrd="0" destOrd="0" presId="urn:microsoft.com/office/officeart/2005/8/layout/matrix1"/>
    <dgm:cxn modelId="{6AB5EA56-79C3-4C2A-98BF-FB912FE6BFB7}" type="presParOf" srcId="{F4CEAFA1-CE7C-44D4-A9B7-E465D544A903}" destId="{49800ECB-3B36-4797-868B-38D031C9304E}" srcOrd="0" destOrd="0" presId="urn:microsoft.com/office/officeart/2005/8/layout/matrix1"/>
    <dgm:cxn modelId="{337AAAF7-3805-43E9-9647-790C06E79DB8}" type="presParOf" srcId="{F4CEAFA1-CE7C-44D4-A9B7-E465D544A903}" destId="{2226DD9A-1635-45B9-8875-62922D679BC6}" srcOrd="1" destOrd="0" presId="urn:microsoft.com/office/officeart/2005/8/layout/matrix1"/>
    <dgm:cxn modelId="{E9C98029-52F4-4462-A561-28F2795A64EC}" type="presParOf" srcId="{F4CEAFA1-CE7C-44D4-A9B7-E465D544A903}" destId="{17FAC12A-23D4-45CB-B350-3CD646703F1C}" srcOrd="2" destOrd="0" presId="urn:microsoft.com/office/officeart/2005/8/layout/matrix1"/>
    <dgm:cxn modelId="{C7762C7D-74F1-44F4-B65B-A04EAF46A07F}" type="presParOf" srcId="{F4CEAFA1-CE7C-44D4-A9B7-E465D544A903}" destId="{65FC09CB-B3B6-4E5C-949C-AB8799FCD8BF}" srcOrd="3" destOrd="0" presId="urn:microsoft.com/office/officeart/2005/8/layout/matrix1"/>
    <dgm:cxn modelId="{04BBDF8A-2046-4DCD-B336-AD805D909975}" type="presParOf" srcId="{F4CEAFA1-CE7C-44D4-A9B7-E465D544A903}" destId="{8D6F3A95-64A7-4000-8F05-E3213BCE6912}" srcOrd="4" destOrd="0" presId="urn:microsoft.com/office/officeart/2005/8/layout/matrix1"/>
    <dgm:cxn modelId="{2F7C50D4-CFBF-4B5C-9D9C-4AE2695EE9CD}" type="presParOf" srcId="{F4CEAFA1-CE7C-44D4-A9B7-E465D544A903}" destId="{6BE66555-E08A-44B4-8506-F3139E361C0F}" srcOrd="5" destOrd="0" presId="urn:microsoft.com/office/officeart/2005/8/layout/matrix1"/>
    <dgm:cxn modelId="{CBE610E5-EFB3-4081-AB8F-177AC1993C01}" type="presParOf" srcId="{F4CEAFA1-CE7C-44D4-A9B7-E465D544A903}" destId="{1B85293A-6654-4FE3-B2D3-B4B01FA99156}" srcOrd="6" destOrd="0" presId="urn:microsoft.com/office/officeart/2005/8/layout/matrix1"/>
    <dgm:cxn modelId="{B974A03D-ACCC-4089-B2DD-65387E905D62}" type="presParOf" srcId="{F4CEAFA1-CE7C-44D4-A9B7-E465D544A903}" destId="{7F6875A9-7DB2-4D4A-A49F-C16181F23F8D}" srcOrd="7" destOrd="0" presId="urn:microsoft.com/office/officeart/2005/8/layout/matrix1"/>
    <dgm:cxn modelId="{68C704B9-D753-434D-A4EA-6F22DEBE15C1}" type="presParOf" srcId="{6D14B683-2CC5-43F5-BFDD-FCB8B80B5525}" destId="{6D33D763-F6DF-4625-8D9F-C698B4192A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83CE4-DB83-470F-87B2-69A25A6E4C01}">
      <dsp:nvSpPr>
        <dsp:cNvPr id="0" name=""/>
        <dsp:cNvSpPr/>
      </dsp:nvSpPr>
      <dsp:spPr>
        <a:xfrm>
          <a:off x="395882" y="837100"/>
          <a:ext cx="1571625" cy="1373798"/>
        </a:xfrm>
        <a:prstGeom prst="rightArrow">
          <a:avLst>
            <a:gd name="adj1" fmla="val 70000"/>
            <a:gd name="adj2" fmla="val 5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altLang="zh-CN" sz="1000" b="1" kern="1200" dirty="0" smtClean="0">
              <a:latin typeface="微软雅黑" panose="020B0503020204020204" pitchFamily="34" charset="-122"/>
              <a:ea typeface="微软雅黑" panose="020B0503020204020204" pitchFamily="34" charset="-122"/>
            </a:rPr>
            <a:t>1</a:t>
          </a:r>
          <a:r>
            <a:rPr lang="zh-CN" altLang="en-US" sz="1000" b="1" kern="1200" dirty="0" smtClean="0">
              <a:latin typeface="微软雅黑" panose="020B0503020204020204" pitchFamily="34" charset="-122"/>
              <a:ea typeface="微软雅黑" panose="020B0503020204020204" pitchFamily="34" charset="-122"/>
            </a:rPr>
            <a:t>年左右</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制度建设</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系统建设</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能力建设</a:t>
          </a:r>
          <a:endParaRPr lang="zh-CN" altLang="en-US" sz="1000" b="1" kern="1200" dirty="0">
            <a:latin typeface="微软雅黑" panose="020B0503020204020204" pitchFamily="34" charset="-122"/>
            <a:ea typeface="微软雅黑" panose="020B0503020204020204" pitchFamily="34" charset="-122"/>
          </a:endParaRPr>
        </a:p>
      </dsp:txBody>
      <dsp:txXfrm>
        <a:off x="788789" y="1043170"/>
        <a:ext cx="766167" cy="961658"/>
      </dsp:txXfrm>
    </dsp:sp>
    <dsp:sp modelId="{DE494ABE-712B-49A5-ACDC-04047C2547D0}">
      <dsp:nvSpPr>
        <dsp:cNvPr id="0" name=""/>
        <dsp:cNvSpPr/>
      </dsp:nvSpPr>
      <dsp:spPr>
        <a:xfrm>
          <a:off x="2976" y="1131093"/>
          <a:ext cx="785812" cy="78581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基础</a:t>
          </a:r>
          <a:endParaRPr lang="en-US" altLang="zh-CN" sz="1100" b="1" kern="1200" dirty="0" smtClean="0">
            <a:latin typeface="微软雅黑" panose="020B0503020204020204" pitchFamily="34" charset="-122"/>
            <a:ea typeface="微软雅黑" panose="020B0503020204020204" pitchFamily="34" charset="-122"/>
          </a:endParaRPr>
        </a:p>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建设</a:t>
          </a:r>
          <a:endParaRPr lang="zh-CN" altLang="en-US" sz="1100" b="1" kern="1200" dirty="0">
            <a:latin typeface="微软雅黑" panose="020B0503020204020204" pitchFamily="34" charset="-122"/>
            <a:ea typeface="微软雅黑" panose="020B0503020204020204" pitchFamily="34" charset="-122"/>
          </a:endParaRPr>
        </a:p>
      </dsp:txBody>
      <dsp:txXfrm>
        <a:off x="118056" y="1246173"/>
        <a:ext cx="555652" cy="555652"/>
      </dsp:txXfrm>
    </dsp:sp>
    <dsp:sp modelId="{317F4A7B-D3DB-42C6-8429-ADBE66797D66}">
      <dsp:nvSpPr>
        <dsp:cNvPr id="0" name=""/>
        <dsp:cNvSpPr/>
      </dsp:nvSpPr>
      <dsp:spPr>
        <a:xfrm>
          <a:off x="2458640" y="837100"/>
          <a:ext cx="1571625" cy="1373798"/>
        </a:xfrm>
        <a:prstGeom prst="rightArrow">
          <a:avLst>
            <a:gd name="adj1" fmla="val 7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altLang="zh-CN" sz="1000" b="1" kern="1200" dirty="0" smtClean="0">
              <a:latin typeface="微软雅黑" panose="020B0503020204020204" pitchFamily="34" charset="-122"/>
              <a:ea typeface="微软雅黑" panose="020B0503020204020204" pitchFamily="34" charset="-122"/>
            </a:rPr>
            <a:t>1</a:t>
          </a:r>
          <a:r>
            <a:rPr lang="zh-CN" altLang="en-US" sz="1000" b="1" kern="1200" dirty="0" smtClean="0">
              <a:latin typeface="微软雅黑" panose="020B0503020204020204" pitchFamily="34" charset="-122"/>
              <a:ea typeface="微软雅黑" panose="020B0503020204020204" pitchFamily="34" charset="-122"/>
            </a:rPr>
            <a:t>年左右</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测试市场</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模拟交易</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完善建设</a:t>
          </a:r>
          <a:endParaRPr lang="zh-CN" altLang="en-US" sz="1000" b="1" kern="1200" dirty="0">
            <a:latin typeface="微软雅黑" panose="020B0503020204020204" pitchFamily="34" charset="-122"/>
            <a:ea typeface="微软雅黑" panose="020B0503020204020204" pitchFamily="34" charset="-122"/>
          </a:endParaRPr>
        </a:p>
      </dsp:txBody>
      <dsp:txXfrm>
        <a:off x="2851546" y="1043170"/>
        <a:ext cx="766167" cy="961658"/>
      </dsp:txXfrm>
    </dsp:sp>
    <dsp:sp modelId="{AA6ABCCC-25C1-4A3C-B3C7-A8050AA492CE}">
      <dsp:nvSpPr>
        <dsp:cNvPr id="0" name=""/>
        <dsp:cNvSpPr/>
      </dsp:nvSpPr>
      <dsp:spPr>
        <a:xfrm>
          <a:off x="2065734" y="1131093"/>
          <a:ext cx="785812" cy="78581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模拟</a:t>
          </a:r>
          <a:endParaRPr lang="en-US" altLang="zh-CN" sz="1100" b="1" kern="1200" dirty="0" smtClean="0">
            <a:latin typeface="微软雅黑" panose="020B0503020204020204" pitchFamily="34" charset="-122"/>
            <a:ea typeface="微软雅黑" panose="020B0503020204020204" pitchFamily="34" charset="-122"/>
          </a:endParaRPr>
        </a:p>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运行</a:t>
          </a:r>
          <a:endParaRPr lang="zh-CN" altLang="en-US" sz="1100" b="1" kern="1200" dirty="0">
            <a:latin typeface="微软雅黑" panose="020B0503020204020204" pitchFamily="34" charset="-122"/>
            <a:ea typeface="微软雅黑" panose="020B0503020204020204" pitchFamily="34" charset="-122"/>
          </a:endParaRPr>
        </a:p>
      </dsp:txBody>
      <dsp:txXfrm>
        <a:off x="2180814" y="1246173"/>
        <a:ext cx="555652" cy="555652"/>
      </dsp:txXfrm>
    </dsp:sp>
    <dsp:sp modelId="{A38CA699-A395-44D7-97C6-4E6B081E890E}">
      <dsp:nvSpPr>
        <dsp:cNvPr id="0" name=""/>
        <dsp:cNvSpPr/>
      </dsp:nvSpPr>
      <dsp:spPr>
        <a:xfrm>
          <a:off x="4521398" y="837100"/>
          <a:ext cx="1571625" cy="1373798"/>
        </a:xfrm>
        <a:prstGeom prst="rightArrow">
          <a:avLst>
            <a:gd name="adj1" fmla="val 7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配额交易</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zh-CN" altLang="en-US" sz="1000" b="1" kern="1200" dirty="0" smtClean="0">
              <a:latin typeface="微软雅黑" panose="020B0503020204020204" pitchFamily="34" charset="-122"/>
              <a:ea typeface="微软雅黑" panose="020B0503020204020204" pitchFamily="34" charset="-122"/>
            </a:rPr>
            <a:t>逐渐扩展</a:t>
          </a:r>
          <a:endParaRPr lang="zh-CN" altLang="en-US" sz="1000" b="1" kern="1200" dirty="0">
            <a:latin typeface="微软雅黑" panose="020B0503020204020204" pitchFamily="34" charset="-122"/>
            <a:ea typeface="微软雅黑" panose="020B0503020204020204" pitchFamily="34" charset="-122"/>
          </a:endParaRPr>
        </a:p>
        <a:p>
          <a:pPr marL="57150" lvl="1" indent="-57150" algn="l" defTabSz="444500">
            <a:lnSpc>
              <a:spcPct val="90000"/>
            </a:lnSpc>
            <a:spcBef>
              <a:spcPct val="0"/>
            </a:spcBef>
            <a:spcAft>
              <a:spcPct val="15000"/>
            </a:spcAft>
            <a:buChar char="••"/>
          </a:pPr>
          <a:r>
            <a:rPr lang="en-US" altLang="zh-CN" sz="1000" b="1" kern="1200" dirty="0" smtClean="0">
              <a:latin typeface="微软雅黑" panose="020B0503020204020204" pitchFamily="34" charset="-122"/>
              <a:ea typeface="微软雅黑" panose="020B0503020204020204" pitchFamily="34" charset="-122"/>
            </a:rPr>
            <a:t>CCER</a:t>
          </a:r>
          <a:r>
            <a:rPr lang="zh-CN" altLang="en-US" sz="1000" b="1" kern="1200" dirty="0" smtClean="0">
              <a:latin typeface="微软雅黑" panose="020B0503020204020204" pitchFamily="34" charset="-122"/>
              <a:ea typeface="微软雅黑" panose="020B0503020204020204" pitchFamily="34" charset="-122"/>
            </a:rPr>
            <a:t>入市</a:t>
          </a:r>
          <a:endParaRPr lang="zh-CN" altLang="en-US" sz="1000" b="1" kern="1200" dirty="0">
            <a:latin typeface="微软雅黑" panose="020B0503020204020204" pitchFamily="34" charset="-122"/>
            <a:ea typeface="微软雅黑" panose="020B0503020204020204" pitchFamily="34" charset="-122"/>
          </a:endParaRPr>
        </a:p>
      </dsp:txBody>
      <dsp:txXfrm>
        <a:off x="4914304" y="1043170"/>
        <a:ext cx="766167" cy="961658"/>
      </dsp:txXfrm>
    </dsp:sp>
    <dsp:sp modelId="{A02F4A85-A0CA-4907-AC9D-CC9641D96A03}">
      <dsp:nvSpPr>
        <dsp:cNvPr id="0" name=""/>
        <dsp:cNvSpPr/>
      </dsp:nvSpPr>
      <dsp:spPr>
        <a:xfrm>
          <a:off x="4128492" y="1131093"/>
          <a:ext cx="785812" cy="785812"/>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深化</a:t>
          </a:r>
          <a:endParaRPr lang="en-US" altLang="zh-CN" sz="1100" b="1" kern="1200" dirty="0" smtClean="0">
            <a:latin typeface="微软雅黑" panose="020B0503020204020204" pitchFamily="34" charset="-122"/>
            <a:ea typeface="微软雅黑" panose="020B0503020204020204" pitchFamily="34" charset="-122"/>
          </a:endParaRPr>
        </a:p>
        <a:p>
          <a:pPr lvl="0" algn="ctr" defTabSz="488950">
            <a:lnSpc>
              <a:spcPct val="90000"/>
            </a:lnSpc>
            <a:spcBef>
              <a:spcPct val="0"/>
            </a:spcBef>
            <a:spcAft>
              <a:spcPct val="35000"/>
            </a:spcAft>
          </a:pPr>
          <a:r>
            <a:rPr lang="zh-CN" altLang="en-US" sz="1100" b="1" kern="1200" dirty="0" smtClean="0">
              <a:latin typeface="微软雅黑" panose="020B0503020204020204" pitchFamily="34" charset="-122"/>
              <a:ea typeface="微软雅黑" panose="020B0503020204020204" pitchFamily="34" charset="-122"/>
            </a:rPr>
            <a:t>完善</a:t>
          </a:r>
          <a:endParaRPr lang="zh-CN" altLang="en-US" sz="1100" b="1" kern="1200" dirty="0">
            <a:latin typeface="微软雅黑" panose="020B0503020204020204" pitchFamily="34" charset="-122"/>
            <a:ea typeface="微软雅黑" panose="020B0503020204020204" pitchFamily="34" charset="-122"/>
          </a:endParaRPr>
        </a:p>
      </dsp:txBody>
      <dsp:txXfrm>
        <a:off x="4243572" y="1246173"/>
        <a:ext cx="555652" cy="55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D4E6E-EB57-44D7-A8A4-FCD1F0555D22}">
      <dsp:nvSpPr>
        <dsp:cNvPr id="0" name=""/>
        <dsp:cNvSpPr/>
      </dsp:nvSpPr>
      <dsp:spPr>
        <a:xfrm>
          <a:off x="1431686" y="289"/>
          <a:ext cx="665019" cy="44334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800" b="1" kern="1200" dirty="0" smtClean="0">
              <a:latin typeface="黑体" panose="02010609060101010101" pitchFamily="49" charset="-122"/>
              <a:ea typeface="黑体" panose="02010609060101010101" pitchFamily="49" charset="-122"/>
            </a:rPr>
            <a:t>碳排放权交易管理条例</a:t>
          </a:r>
          <a:endParaRPr lang="zh-CN" altLang="en-US" sz="800" b="1" kern="1200" dirty="0">
            <a:latin typeface="黑体" panose="02010609060101010101" pitchFamily="49" charset="-122"/>
            <a:ea typeface="黑体" panose="02010609060101010101" pitchFamily="49" charset="-122"/>
          </a:endParaRPr>
        </a:p>
      </dsp:txBody>
      <dsp:txXfrm>
        <a:off x="1444671" y="13274"/>
        <a:ext cx="639049" cy="417376"/>
      </dsp:txXfrm>
    </dsp:sp>
    <dsp:sp modelId="{8B4359EC-B401-4FD9-8640-48C8C597849A}">
      <dsp:nvSpPr>
        <dsp:cNvPr id="0" name=""/>
        <dsp:cNvSpPr/>
      </dsp:nvSpPr>
      <dsp:spPr>
        <a:xfrm>
          <a:off x="467408" y="443635"/>
          <a:ext cx="1296787" cy="177338"/>
        </a:xfrm>
        <a:custGeom>
          <a:avLst/>
          <a:gdLst/>
          <a:ahLst/>
          <a:cxnLst/>
          <a:rect l="0" t="0" r="0" b="0"/>
          <a:pathLst>
            <a:path>
              <a:moveTo>
                <a:pt x="1296787" y="0"/>
              </a:moveTo>
              <a:lnTo>
                <a:pt x="1296787" y="88669"/>
              </a:lnTo>
              <a:lnTo>
                <a:pt x="0" y="88669"/>
              </a:lnTo>
              <a:lnTo>
                <a:pt x="0" y="177338"/>
              </a:lnTo>
            </a:path>
          </a:pathLst>
        </a:custGeom>
        <a:noFill/>
        <a:ln w="2857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CBE4A337-ED62-4A72-9F40-DB4012AF03AA}">
      <dsp:nvSpPr>
        <dsp:cNvPr id="0" name=""/>
        <dsp:cNvSpPr/>
      </dsp:nvSpPr>
      <dsp:spPr>
        <a:xfrm>
          <a:off x="134898" y="620973"/>
          <a:ext cx="665019" cy="443346"/>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800" b="1" kern="1200" dirty="0" smtClean="0">
              <a:latin typeface="黑体" panose="02010609060101010101" pitchFamily="49" charset="-122"/>
              <a:ea typeface="黑体" panose="02010609060101010101" pitchFamily="49" charset="-122"/>
            </a:rPr>
            <a:t>报告规章</a:t>
          </a:r>
          <a:endParaRPr lang="zh-CN" altLang="en-US" sz="800" b="1" kern="1200" dirty="0">
            <a:latin typeface="黑体" panose="02010609060101010101" pitchFamily="49" charset="-122"/>
            <a:ea typeface="黑体" panose="02010609060101010101" pitchFamily="49" charset="-122"/>
          </a:endParaRPr>
        </a:p>
      </dsp:txBody>
      <dsp:txXfrm>
        <a:off x="147883" y="633958"/>
        <a:ext cx="639049" cy="417376"/>
      </dsp:txXfrm>
    </dsp:sp>
    <dsp:sp modelId="{3DBD67C7-CB08-4639-9F56-81C3CCDE812A}">
      <dsp:nvSpPr>
        <dsp:cNvPr id="0" name=""/>
        <dsp:cNvSpPr/>
      </dsp:nvSpPr>
      <dsp:spPr>
        <a:xfrm>
          <a:off x="1331933" y="443635"/>
          <a:ext cx="432262" cy="177338"/>
        </a:xfrm>
        <a:custGeom>
          <a:avLst/>
          <a:gdLst/>
          <a:ahLst/>
          <a:cxnLst/>
          <a:rect l="0" t="0" r="0" b="0"/>
          <a:pathLst>
            <a:path>
              <a:moveTo>
                <a:pt x="432262" y="0"/>
              </a:moveTo>
              <a:lnTo>
                <a:pt x="432262" y="88669"/>
              </a:lnTo>
              <a:lnTo>
                <a:pt x="0" y="88669"/>
              </a:lnTo>
              <a:lnTo>
                <a:pt x="0" y="177338"/>
              </a:lnTo>
            </a:path>
          </a:pathLst>
        </a:custGeom>
        <a:noFill/>
        <a:ln w="2857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6842622C-A5A1-4B22-AAF3-F283EC35BBB8}">
      <dsp:nvSpPr>
        <dsp:cNvPr id="0" name=""/>
        <dsp:cNvSpPr/>
      </dsp:nvSpPr>
      <dsp:spPr>
        <a:xfrm>
          <a:off x="999423" y="620973"/>
          <a:ext cx="665019" cy="44334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800" b="1" kern="1200" dirty="0" smtClean="0">
              <a:latin typeface="黑体" panose="02010609060101010101" pitchFamily="49" charset="-122"/>
              <a:ea typeface="黑体" panose="02010609060101010101" pitchFamily="49" charset="-122"/>
            </a:rPr>
            <a:t>核查规章</a:t>
          </a:r>
          <a:endParaRPr lang="zh-CN" altLang="en-US" sz="800" b="1" kern="1200" dirty="0">
            <a:latin typeface="黑体" panose="02010609060101010101" pitchFamily="49" charset="-122"/>
            <a:ea typeface="黑体" panose="02010609060101010101" pitchFamily="49" charset="-122"/>
          </a:endParaRPr>
        </a:p>
      </dsp:txBody>
      <dsp:txXfrm>
        <a:off x="1012408" y="633958"/>
        <a:ext cx="639049" cy="417376"/>
      </dsp:txXfrm>
    </dsp:sp>
    <dsp:sp modelId="{0CFBEC1C-F081-4C77-BE98-6939D908B258}">
      <dsp:nvSpPr>
        <dsp:cNvPr id="0" name=""/>
        <dsp:cNvSpPr/>
      </dsp:nvSpPr>
      <dsp:spPr>
        <a:xfrm>
          <a:off x="1764196" y="443635"/>
          <a:ext cx="432262" cy="177338"/>
        </a:xfrm>
        <a:custGeom>
          <a:avLst/>
          <a:gdLst/>
          <a:ahLst/>
          <a:cxnLst/>
          <a:rect l="0" t="0" r="0" b="0"/>
          <a:pathLst>
            <a:path>
              <a:moveTo>
                <a:pt x="0" y="0"/>
              </a:moveTo>
              <a:lnTo>
                <a:pt x="0" y="88669"/>
              </a:lnTo>
              <a:lnTo>
                <a:pt x="432262" y="88669"/>
              </a:lnTo>
              <a:lnTo>
                <a:pt x="432262" y="177338"/>
              </a:lnTo>
            </a:path>
          </a:pathLst>
        </a:custGeom>
        <a:noFill/>
        <a:ln w="2857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E3C3DD7C-D378-4B6C-9480-900D4C03C879}">
      <dsp:nvSpPr>
        <dsp:cNvPr id="0" name=""/>
        <dsp:cNvSpPr/>
      </dsp:nvSpPr>
      <dsp:spPr>
        <a:xfrm>
          <a:off x="1863948" y="620973"/>
          <a:ext cx="665019" cy="44334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800" b="1" kern="1200" dirty="0" smtClean="0">
              <a:latin typeface="黑体" panose="02010609060101010101" pitchFamily="49" charset="-122"/>
              <a:ea typeface="黑体" panose="02010609060101010101" pitchFamily="49" charset="-122"/>
            </a:rPr>
            <a:t>交易规章</a:t>
          </a:r>
          <a:endParaRPr lang="zh-CN" altLang="en-US" sz="800" b="1" kern="1200" dirty="0">
            <a:latin typeface="黑体" panose="02010609060101010101" pitchFamily="49" charset="-122"/>
            <a:ea typeface="黑体" panose="02010609060101010101" pitchFamily="49" charset="-122"/>
          </a:endParaRPr>
        </a:p>
      </dsp:txBody>
      <dsp:txXfrm>
        <a:off x="1876933" y="633958"/>
        <a:ext cx="639049" cy="417376"/>
      </dsp:txXfrm>
    </dsp:sp>
    <dsp:sp modelId="{3299C6DE-5AB4-43A8-B712-CD0171FCD1B1}">
      <dsp:nvSpPr>
        <dsp:cNvPr id="0" name=""/>
        <dsp:cNvSpPr/>
      </dsp:nvSpPr>
      <dsp:spPr>
        <a:xfrm>
          <a:off x="1764196" y="443635"/>
          <a:ext cx="1296787" cy="177338"/>
        </a:xfrm>
        <a:custGeom>
          <a:avLst/>
          <a:gdLst/>
          <a:ahLst/>
          <a:cxnLst/>
          <a:rect l="0" t="0" r="0" b="0"/>
          <a:pathLst>
            <a:path>
              <a:moveTo>
                <a:pt x="0" y="0"/>
              </a:moveTo>
              <a:lnTo>
                <a:pt x="0" y="88669"/>
              </a:lnTo>
              <a:lnTo>
                <a:pt x="1296787" y="88669"/>
              </a:lnTo>
              <a:lnTo>
                <a:pt x="1296787" y="177338"/>
              </a:lnTo>
            </a:path>
          </a:pathLst>
        </a:custGeom>
        <a:noFill/>
        <a:ln w="9525" cap="flat" cmpd="sng" algn="ctr">
          <a:solidFill>
            <a:srgbClr val="C00000"/>
          </a:solidFill>
          <a:prstDash val="dash"/>
        </a:ln>
        <a:effectLst/>
      </dsp:spPr>
      <dsp:style>
        <a:lnRef idx="1">
          <a:scrgbClr r="0" g="0" b="0"/>
        </a:lnRef>
        <a:fillRef idx="0">
          <a:scrgbClr r="0" g="0" b="0"/>
        </a:fillRef>
        <a:effectRef idx="0">
          <a:scrgbClr r="0" g="0" b="0"/>
        </a:effectRef>
        <a:fontRef idx="minor"/>
      </dsp:style>
    </dsp:sp>
    <dsp:sp modelId="{6C12E6AE-48F3-4050-9320-DC4C0B64E3B2}">
      <dsp:nvSpPr>
        <dsp:cNvPr id="0" name=""/>
        <dsp:cNvSpPr/>
      </dsp:nvSpPr>
      <dsp:spPr>
        <a:xfrm>
          <a:off x="2728473" y="620973"/>
          <a:ext cx="665019" cy="44334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800" b="1" kern="1200" dirty="0" smtClean="0">
              <a:latin typeface="黑体" panose="02010609060101010101" pitchFamily="49" charset="-122"/>
              <a:ea typeface="黑体" panose="02010609060101010101" pitchFamily="49" charset="-122"/>
            </a:rPr>
            <a:t>。。。</a:t>
          </a:r>
          <a:endParaRPr lang="zh-CN" altLang="en-US" sz="800" b="1" kern="1200" dirty="0">
            <a:latin typeface="黑体" panose="02010609060101010101" pitchFamily="49" charset="-122"/>
            <a:ea typeface="黑体" panose="02010609060101010101" pitchFamily="49" charset="-122"/>
          </a:endParaRPr>
        </a:p>
      </dsp:txBody>
      <dsp:txXfrm>
        <a:off x="2741458" y="633958"/>
        <a:ext cx="639049" cy="41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00ECB-3B36-4797-868B-38D031C9304E}">
      <dsp:nvSpPr>
        <dsp:cNvPr id="0" name=""/>
        <dsp:cNvSpPr/>
      </dsp:nvSpPr>
      <dsp:spPr>
        <a:xfrm rot="16200000">
          <a:off x="481553" y="-481553"/>
          <a:ext cx="837093" cy="1800200"/>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碳排放</a:t>
          </a:r>
          <a:endParaRPr lang="en-US" altLang="zh-CN" sz="1000" b="1" kern="1200" dirty="0" smtClean="0">
            <a:latin typeface="微软雅黑" panose="020B0503020204020204" pitchFamily="34" charset="-122"/>
            <a:ea typeface="微软雅黑" panose="020B0503020204020204" pitchFamily="34" charset="-122"/>
          </a:endParaRPr>
        </a:p>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直接报送系统</a:t>
          </a:r>
          <a:endParaRPr lang="zh-CN" altLang="en-US" sz="1000" b="1" kern="1200" dirty="0">
            <a:latin typeface="微软雅黑" panose="020B0503020204020204" pitchFamily="34" charset="-122"/>
            <a:ea typeface="微软雅黑" panose="020B0503020204020204" pitchFamily="34" charset="-122"/>
          </a:endParaRPr>
        </a:p>
      </dsp:txBody>
      <dsp:txXfrm rot="5400000">
        <a:off x="0" y="0"/>
        <a:ext cx="1800200" cy="627819"/>
      </dsp:txXfrm>
    </dsp:sp>
    <dsp:sp modelId="{17FAC12A-23D4-45CB-B350-3CD646703F1C}">
      <dsp:nvSpPr>
        <dsp:cNvPr id="0" name=""/>
        <dsp:cNvSpPr/>
      </dsp:nvSpPr>
      <dsp:spPr>
        <a:xfrm>
          <a:off x="1800200" y="0"/>
          <a:ext cx="1800200" cy="837093"/>
        </a:xfrm>
        <a:prstGeom prst="round1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tx1"/>
              </a:solidFill>
              <a:latin typeface="微软雅黑" panose="020B0503020204020204" pitchFamily="34" charset="-122"/>
              <a:ea typeface="微软雅黑" panose="020B0503020204020204" pitchFamily="34" charset="-122"/>
            </a:rPr>
            <a:t>碳排放权</a:t>
          </a:r>
          <a:endParaRPr lang="en-US" altLang="zh-CN" sz="1000" b="1" kern="1200" dirty="0" smtClean="0">
            <a:solidFill>
              <a:schemeClr val="tx1"/>
            </a:solidFill>
            <a:latin typeface="微软雅黑" panose="020B0503020204020204" pitchFamily="34" charset="-122"/>
            <a:ea typeface="微软雅黑" panose="020B0503020204020204" pitchFamily="34" charset="-122"/>
          </a:endParaRPr>
        </a:p>
        <a:p>
          <a:pPr lvl="0" algn="ctr" defTabSz="444500">
            <a:lnSpc>
              <a:spcPct val="90000"/>
            </a:lnSpc>
            <a:spcBef>
              <a:spcPct val="0"/>
            </a:spcBef>
            <a:spcAft>
              <a:spcPct val="35000"/>
            </a:spcAft>
          </a:pPr>
          <a:r>
            <a:rPr lang="zh-CN" altLang="en-US" sz="1000" b="1" kern="1200" dirty="0" smtClean="0">
              <a:solidFill>
                <a:schemeClr val="tx1"/>
              </a:solidFill>
              <a:latin typeface="微软雅黑" panose="020B0503020204020204" pitchFamily="34" charset="-122"/>
              <a:ea typeface="微软雅黑" panose="020B0503020204020204" pitchFamily="34" charset="-122"/>
            </a:rPr>
            <a:t>注册登记系统</a:t>
          </a:r>
          <a:endParaRPr lang="zh-CN" altLang="en-US" sz="1000" b="1" kern="1200" dirty="0">
            <a:solidFill>
              <a:schemeClr val="tx1"/>
            </a:solidFill>
            <a:latin typeface="微软雅黑" panose="020B0503020204020204" pitchFamily="34" charset="-122"/>
            <a:ea typeface="微软雅黑" panose="020B0503020204020204" pitchFamily="34" charset="-122"/>
          </a:endParaRPr>
        </a:p>
      </dsp:txBody>
      <dsp:txXfrm>
        <a:off x="1800200" y="0"/>
        <a:ext cx="1800200" cy="627819"/>
      </dsp:txXfrm>
    </dsp:sp>
    <dsp:sp modelId="{8D6F3A95-64A7-4000-8F05-E3213BCE6912}">
      <dsp:nvSpPr>
        <dsp:cNvPr id="0" name=""/>
        <dsp:cNvSpPr/>
      </dsp:nvSpPr>
      <dsp:spPr>
        <a:xfrm rot="10800000">
          <a:off x="0" y="837093"/>
          <a:ext cx="1800200" cy="837093"/>
        </a:xfrm>
        <a:prstGeom prst="round1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碳排放权</a:t>
          </a:r>
          <a:endParaRPr lang="en-US" altLang="zh-CN" sz="1000" b="1" kern="1200" dirty="0" smtClean="0">
            <a:latin typeface="微软雅黑" panose="020B0503020204020204" pitchFamily="34" charset="-122"/>
            <a:ea typeface="微软雅黑" panose="020B0503020204020204" pitchFamily="34" charset="-122"/>
          </a:endParaRPr>
        </a:p>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交易系统</a:t>
          </a:r>
          <a:endParaRPr lang="zh-CN" altLang="en-US" sz="1000" b="1" kern="1200" dirty="0">
            <a:latin typeface="微软雅黑" panose="020B0503020204020204" pitchFamily="34" charset="-122"/>
            <a:ea typeface="微软雅黑" panose="020B0503020204020204" pitchFamily="34" charset="-122"/>
          </a:endParaRPr>
        </a:p>
      </dsp:txBody>
      <dsp:txXfrm rot="10800000">
        <a:off x="0" y="1046366"/>
        <a:ext cx="1800200" cy="627819"/>
      </dsp:txXfrm>
    </dsp:sp>
    <dsp:sp modelId="{1B85293A-6654-4FE3-B2D3-B4B01FA99156}">
      <dsp:nvSpPr>
        <dsp:cNvPr id="0" name=""/>
        <dsp:cNvSpPr/>
      </dsp:nvSpPr>
      <dsp:spPr>
        <a:xfrm rot="5400000">
          <a:off x="2281753" y="355539"/>
          <a:ext cx="837093" cy="1800200"/>
        </a:xfrm>
        <a:prstGeom prst="round1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碳排放权</a:t>
          </a:r>
          <a:endParaRPr lang="en-US" altLang="zh-CN" sz="1000" b="1" kern="1200" dirty="0" smtClean="0">
            <a:latin typeface="微软雅黑" panose="020B0503020204020204" pitchFamily="34" charset="-122"/>
            <a:ea typeface="微软雅黑" panose="020B0503020204020204" pitchFamily="34" charset="-122"/>
          </a:endParaRPr>
        </a:p>
        <a:p>
          <a:pPr lvl="0" algn="ctr" defTabSz="444500">
            <a:lnSpc>
              <a:spcPct val="90000"/>
            </a:lnSpc>
            <a:spcBef>
              <a:spcPct val="0"/>
            </a:spcBef>
            <a:spcAft>
              <a:spcPct val="35000"/>
            </a:spcAft>
          </a:pPr>
          <a:r>
            <a:rPr lang="zh-CN" altLang="en-US" sz="1000" b="1" kern="1200" dirty="0" smtClean="0">
              <a:latin typeface="微软雅黑" panose="020B0503020204020204" pitchFamily="34" charset="-122"/>
              <a:ea typeface="微软雅黑" panose="020B0503020204020204" pitchFamily="34" charset="-122"/>
            </a:rPr>
            <a:t>交易结算系统</a:t>
          </a:r>
          <a:endParaRPr lang="zh-CN" altLang="en-US" sz="1000" b="1" kern="1200" dirty="0">
            <a:latin typeface="微软雅黑" panose="020B0503020204020204" pitchFamily="34" charset="-122"/>
            <a:ea typeface="微软雅黑" panose="020B0503020204020204" pitchFamily="34" charset="-122"/>
          </a:endParaRPr>
        </a:p>
      </dsp:txBody>
      <dsp:txXfrm rot="-5400000">
        <a:off x="1800200" y="1046366"/>
        <a:ext cx="1800200" cy="627819"/>
      </dsp:txXfrm>
    </dsp:sp>
    <dsp:sp modelId="{6D33D763-F6DF-4625-8D9F-C698B4192A5D}">
      <dsp:nvSpPr>
        <dsp:cNvPr id="0" name=""/>
        <dsp:cNvSpPr/>
      </dsp:nvSpPr>
      <dsp:spPr>
        <a:xfrm>
          <a:off x="1260139" y="627819"/>
          <a:ext cx="1080120" cy="418546"/>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微软雅黑" panose="020B0503020204020204" pitchFamily="34" charset="-122"/>
              <a:ea typeface="微软雅黑" panose="020B0503020204020204" pitchFamily="34" charset="-122"/>
            </a:rPr>
            <a:t>碳排放权交易体系</a:t>
          </a:r>
          <a:endParaRPr lang="zh-CN" altLang="en-US" sz="1000" b="1" kern="1200" dirty="0">
            <a:solidFill>
              <a:schemeClr val="bg1"/>
            </a:solidFill>
            <a:latin typeface="微软雅黑" panose="020B0503020204020204" pitchFamily="34" charset="-122"/>
            <a:ea typeface="微软雅黑" panose="020B0503020204020204" pitchFamily="34" charset="-122"/>
          </a:endParaRPr>
        </a:p>
      </dsp:txBody>
      <dsp:txXfrm>
        <a:off x="1280571" y="648251"/>
        <a:ext cx="1039256" cy="377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76099-7062-4724-9962-F2DCAA41D702}" type="datetimeFigureOut">
              <a:rPr lang="zh-CN" altLang="en-US" smtClean="0"/>
              <a:t>2019/4/22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BD25F-9B9F-4AC0-B916-ECEA5760F159}" type="slidenum">
              <a:rPr lang="zh-CN" altLang="en-US" smtClean="0"/>
              <a:t>‹#›</a:t>
            </a:fld>
            <a:endParaRPr lang="zh-CN" altLang="en-US"/>
          </a:p>
        </p:txBody>
      </p:sp>
    </p:spTree>
    <p:extLst>
      <p:ext uri="{BB962C8B-B14F-4D97-AF65-F5344CB8AC3E}">
        <p14:creationId xmlns:p14="http://schemas.microsoft.com/office/powerpoint/2010/main" val="169877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8</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9</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10</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12</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13</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14</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15</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BD25F-9B9F-4AC0-B916-ECEA5760F159}" type="slidenum">
              <a:rPr lang="zh-CN" altLang="en-US" smtClean="0"/>
              <a:t>16</a:t>
            </a:fld>
            <a:endParaRPr lang="zh-CN" altLang="en-US"/>
          </a:p>
        </p:txBody>
      </p:sp>
    </p:spTree>
    <p:extLst>
      <p:ext uri="{BB962C8B-B14F-4D97-AF65-F5344CB8AC3E}">
        <p14:creationId xmlns:p14="http://schemas.microsoft.com/office/powerpoint/2010/main" val="193288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163608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30319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06703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739"/>
            <a:ext cx="2133600" cy="272891"/>
          </a:xfrm>
        </p:spPr>
        <p:txBody>
          <a:bodyPr/>
          <a:lstStyle>
            <a:lvl1pPr>
              <a:defRPr/>
            </a:lvl1pPr>
          </a:lstStyle>
          <a:p>
            <a:fld id="{E87A2164-829D-4691-AA74-5268B2F2B93E}" type="datetime1">
              <a:rPr lang="zh-CN" altLang="en-US"/>
              <a:pPr/>
              <a:t>2019/4/22</a:t>
            </a:fld>
            <a:endParaRPr lang="zh-CN" altLang="en-US" sz="1800">
              <a:solidFill>
                <a:schemeClr val="tx1"/>
              </a:solidFill>
            </a:endParaRPr>
          </a:p>
        </p:txBody>
      </p:sp>
      <p:sp>
        <p:nvSpPr>
          <p:cNvPr id="4" name="页脚占位符 3"/>
          <p:cNvSpPr>
            <a:spLocks noGrp="1"/>
          </p:cNvSpPr>
          <p:nvPr>
            <p:ph type="ftr" sz="quarter" idx="11"/>
          </p:nvPr>
        </p:nvSpPr>
        <p:spPr>
          <a:xfrm>
            <a:off x="3124200" y="4767739"/>
            <a:ext cx="2895600" cy="272891"/>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4767739"/>
            <a:ext cx="2133600" cy="272891"/>
          </a:xfrm>
        </p:spPr>
        <p:txBody>
          <a:bodyPr/>
          <a:lstStyle>
            <a:lvl1pPr>
              <a:defRPr/>
            </a:lvl1pPr>
          </a:lstStyle>
          <a:p>
            <a:fld id="{57E42893-3EA5-475C-94E3-B5BAE2B5805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55442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40270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48615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35293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23399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255388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373713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316696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CB9E57-1A2C-4078-B42E-76123FB72CD2}" type="datetimeFigureOut">
              <a:rPr lang="zh-CN" altLang="en-US" smtClean="0"/>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40512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CB9E57-1A2C-4078-B42E-76123FB72CD2}" type="datetimeFigureOut">
              <a:rPr lang="zh-CN" altLang="en-US" smtClean="0"/>
              <a:t>2019/4/22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E9982B-9FEE-45BA-9D5B-CDBD1BDD098C}" type="slidenum">
              <a:rPr lang="zh-CN" altLang="en-US" smtClean="0"/>
              <a:t>‹#›</a:t>
            </a:fld>
            <a:endParaRPr lang="zh-CN" altLang="en-US"/>
          </a:p>
        </p:txBody>
      </p:sp>
    </p:spTree>
    <p:extLst>
      <p:ext uri="{BB962C8B-B14F-4D97-AF65-F5344CB8AC3E}">
        <p14:creationId xmlns:p14="http://schemas.microsoft.com/office/powerpoint/2010/main" val="17126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zhangxin@ncsc.org.c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347614"/>
            <a:ext cx="7772400" cy="1102519"/>
          </a:xfrm>
        </p:spPr>
        <p:txBody>
          <a:bodyPr>
            <a:noAutofit/>
          </a:bodyPr>
          <a:lstStyle/>
          <a:p>
            <a:pPr>
              <a:lnSpc>
                <a:spcPct val="150000"/>
              </a:lnSpc>
            </a:pPr>
            <a:r>
              <a:rPr lang="zh-CN" altLang="en-US" sz="3600" b="1" dirty="0" smtClean="0">
                <a:solidFill>
                  <a:srgbClr val="0070C0"/>
                </a:solidFill>
                <a:latin typeface="微软雅黑" panose="020B0503020204020204" pitchFamily="34" charset="-122"/>
                <a:ea typeface="微软雅黑" panose="020B0503020204020204" pitchFamily="34" charset="-122"/>
              </a:rPr>
              <a:t>全国碳</a:t>
            </a:r>
            <a:r>
              <a:rPr lang="zh-CN" altLang="en-US" sz="3600" b="1" dirty="0" smtClean="0">
                <a:solidFill>
                  <a:srgbClr val="0070C0"/>
                </a:solidFill>
                <a:latin typeface="微软雅黑" panose="020B0503020204020204" pitchFamily="34" charset="-122"/>
                <a:ea typeface="微软雅黑" panose="020B0503020204020204" pitchFamily="34" charset="-122"/>
              </a:rPr>
              <a:t>市场建设政策与实践</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p:txBody>
          <a:bodyPr>
            <a:noAutofit/>
          </a:bodyPr>
          <a:lstStyle/>
          <a:p>
            <a:endParaRPr lang="en-US" altLang="zh-CN" sz="1200" dirty="0" smtClean="0">
              <a:solidFill>
                <a:srgbClr val="0070C0"/>
              </a:solidFill>
              <a:latin typeface="微软雅黑" panose="020B0503020204020204" pitchFamily="34" charset="-122"/>
              <a:ea typeface="微软雅黑" panose="020B0503020204020204" pitchFamily="34" charset="-122"/>
            </a:endParaRPr>
          </a:p>
          <a:p>
            <a:r>
              <a:rPr lang="zh-CN" altLang="en-US" sz="1200" dirty="0" smtClean="0">
                <a:solidFill>
                  <a:srgbClr val="0070C0"/>
                </a:solidFill>
                <a:latin typeface="微软雅黑" panose="020B0503020204020204" pitchFamily="34" charset="-122"/>
                <a:ea typeface="微软雅黑" panose="020B0503020204020204" pitchFamily="34" charset="-122"/>
              </a:rPr>
              <a:t>张    昕</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r>
              <a:rPr lang="zh-CN" altLang="en-US" sz="1200" dirty="0" smtClean="0">
                <a:solidFill>
                  <a:srgbClr val="0070C0"/>
                </a:solidFill>
                <a:latin typeface="微软雅黑" panose="020B0503020204020204" pitchFamily="34" charset="-122"/>
                <a:ea typeface="微软雅黑" panose="020B0503020204020204" pitchFamily="34" charset="-122"/>
              </a:rPr>
              <a:t>清洁发展机制项目管理中心</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r>
              <a:rPr lang="zh-CN" altLang="en-US" sz="1200" dirty="0" smtClean="0">
                <a:solidFill>
                  <a:srgbClr val="0070C0"/>
                </a:solidFill>
                <a:latin typeface="微软雅黑" panose="020B0503020204020204" pitchFamily="34" charset="-122"/>
                <a:ea typeface="微软雅黑" panose="020B0503020204020204" pitchFamily="34" charset="-122"/>
              </a:rPr>
              <a:t>国家气候战略研究中心</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endParaRPr lang="en-US" altLang="zh-CN" sz="1200" dirty="0" smtClean="0">
              <a:solidFill>
                <a:srgbClr val="0070C0"/>
              </a:solidFill>
              <a:latin typeface="微软雅黑" panose="020B0503020204020204" pitchFamily="34" charset="-122"/>
              <a:ea typeface="微软雅黑" panose="020B0503020204020204" pitchFamily="34" charset="-122"/>
            </a:endParaRPr>
          </a:p>
          <a:p>
            <a:r>
              <a:rPr lang="en-US" altLang="zh-CN" sz="1200" dirty="0" smtClean="0">
                <a:solidFill>
                  <a:srgbClr val="0070C0"/>
                </a:solidFill>
                <a:latin typeface="微软雅黑" panose="020B0503020204020204" pitchFamily="34" charset="-122"/>
                <a:ea typeface="微软雅黑" panose="020B0503020204020204" pitchFamily="34" charset="-122"/>
              </a:rPr>
              <a:t>2019.4.</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a:xfrm>
            <a:off x="0" y="4532700"/>
            <a:ext cx="9144000" cy="610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219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11560" y="875132"/>
            <a:ext cx="2736304" cy="1306191"/>
          </a:xfrm>
          <a:prstGeom prst="rect">
            <a:avLst/>
          </a:prstGeom>
          <a:noFill/>
        </p:spPr>
        <p:txBody>
          <a:bodyPr wrap="square" rtlCol="0">
            <a:spAutoFit/>
          </a:bodyPr>
          <a:lstStyle/>
          <a:p>
            <a:pPr>
              <a:lnSpc>
                <a:spcPct val="150000"/>
              </a:lnSpc>
            </a:pPr>
            <a:r>
              <a:rPr lang="zh-CN" altLang="en-US" b="1" dirty="0" smtClean="0">
                <a:solidFill>
                  <a:srgbClr val="0070C0"/>
                </a:solidFill>
                <a:latin typeface="微软雅黑" pitchFamily="34" charset="-122"/>
                <a:ea typeface="微软雅黑" pitchFamily="34" charset="-122"/>
              </a:rPr>
              <a:t>建设阶段</a:t>
            </a:r>
            <a:endParaRPr lang="en-US" altLang="zh-CN" sz="1200" b="1" dirty="0" smtClean="0">
              <a:solidFill>
                <a:srgbClr val="0070C0"/>
              </a:solidFill>
              <a:latin typeface="微软雅黑" pitchFamily="34" charset="-122"/>
              <a:ea typeface="微软雅黑" pitchFamily="34" charset="-122"/>
            </a:endParaRPr>
          </a:p>
          <a:p>
            <a:pPr marL="742950" lvl="1" indent="-285750">
              <a:lnSpc>
                <a:spcPct val="150000"/>
              </a:lnSpc>
              <a:buFont typeface="Wingdings" pitchFamily="2" charset="2"/>
              <a:buChar char="l"/>
            </a:pPr>
            <a:r>
              <a:rPr lang="zh-CN" altLang="en-US" sz="1200" b="1" dirty="0" smtClean="0">
                <a:solidFill>
                  <a:srgbClr val="0070C0"/>
                </a:solidFill>
                <a:latin typeface="微软雅黑" pitchFamily="34" charset="-122"/>
                <a:ea typeface="微软雅黑" pitchFamily="34" charset="-122"/>
              </a:rPr>
              <a:t>基础建设期</a:t>
            </a:r>
            <a:endParaRPr lang="en-US" altLang="zh-CN" sz="1200" b="1" dirty="0" smtClean="0">
              <a:solidFill>
                <a:srgbClr val="0070C0"/>
              </a:solidFill>
              <a:latin typeface="微软雅黑" pitchFamily="34" charset="-122"/>
              <a:ea typeface="微软雅黑" pitchFamily="34" charset="-122"/>
            </a:endParaRPr>
          </a:p>
          <a:p>
            <a:pPr marL="742950" lvl="1" indent="-285750">
              <a:lnSpc>
                <a:spcPct val="150000"/>
              </a:lnSpc>
              <a:buFont typeface="Wingdings" pitchFamily="2" charset="2"/>
              <a:buChar char="l"/>
            </a:pPr>
            <a:r>
              <a:rPr lang="zh-CN" altLang="en-US" sz="1200" b="1" dirty="0" smtClean="0">
                <a:solidFill>
                  <a:srgbClr val="0070C0"/>
                </a:solidFill>
                <a:latin typeface="微软雅黑" pitchFamily="34" charset="-122"/>
                <a:ea typeface="微软雅黑" pitchFamily="34" charset="-122"/>
              </a:rPr>
              <a:t>模拟运行期</a:t>
            </a:r>
            <a:endParaRPr lang="en-US" altLang="zh-CN" sz="1200" b="1" dirty="0">
              <a:solidFill>
                <a:srgbClr val="0070C0"/>
              </a:solidFill>
              <a:latin typeface="微软雅黑" pitchFamily="34" charset="-122"/>
              <a:ea typeface="微软雅黑" pitchFamily="34" charset="-122"/>
            </a:endParaRPr>
          </a:p>
          <a:p>
            <a:pPr marL="742950" lvl="1" indent="-285750">
              <a:lnSpc>
                <a:spcPct val="150000"/>
              </a:lnSpc>
              <a:buFont typeface="Wingdings" pitchFamily="2" charset="2"/>
              <a:buChar char="l"/>
            </a:pPr>
            <a:r>
              <a:rPr lang="zh-CN" altLang="en-US" sz="1200" b="1" dirty="0" smtClean="0">
                <a:solidFill>
                  <a:srgbClr val="0070C0"/>
                </a:solidFill>
                <a:latin typeface="微软雅黑" pitchFamily="34" charset="-122"/>
                <a:ea typeface="微软雅黑" pitchFamily="34" charset="-122"/>
              </a:rPr>
              <a:t>深化完善期</a:t>
            </a:r>
            <a:endParaRPr lang="en-US" altLang="zh-CN" sz="1200" b="1" dirty="0" smtClean="0">
              <a:solidFill>
                <a:srgbClr val="0070C0"/>
              </a:solidFill>
              <a:latin typeface="微软雅黑" pitchFamily="34" charset="-122"/>
              <a:ea typeface="微软雅黑" pitchFamily="34" charset="-122"/>
            </a:endParaRPr>
          </a:p>
        </p:txBody>
      </p:sp>
      <p:graphicFrame>
        <p:nvGraphicFramePr>
          <p:cNvPr id="3" name="图示 2"/>
          <p:cNvGraphicFramePr/>
          <p:nvPr>
            <p:extLst>
              <p:ext uri="{D42A27DB-BD31-4B8C-83A1-F6EECF244321}">
                <p14:modId xmlns:p14="http://schemas.microsoft.com/office/powerpoint/2010/main" val="431533140"/>
              </p:ext>
            </p:extLst>
          </p:nvPr>
        </p:nvGraphicFramePr>
        <p:xfrm>
          <a:off x="2724472" y="171822"/>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475656" y="2399276"/>
            <a:ext cx="2592288" cy="1361911"/>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微软雅黑" panose="020B0503020204020204" pitchFamily="34" charset="-122"/>
                <a:ea typeface="微软雅黑" panose="020B0503020204020204" pitchFamily="34" charset="-122"/>
              </a:rPr>
              <a:t>国家主管部门：</a:t>
            </a:r>
            <a:r>
              <a:rPr lang="zh-CN" altLang="en-US" sz="1100" b="1" dirty="0">
                <a:solidFill>
                  <a:srgbClr val="0070C0"/>
                </a:solidFill>
                <a:latin typeface="微软雅黑" panose="020B0503020204020204" pitchFamily="34" charset="-122"/>
                <a:ea typeface="微软雅黑" panose="020B0503020204020204" pitchFamily="34" charset="-122"/>
              </a:rPr>
              <a:t>建章立制</a:t>
            </a:r>
            <a:endParaRPr lang="en-US" altLang="zh-CN" sz="1100" b="1" dirty="0">
              <a:solidFill>
                <a:srgbClr val="0070C0"/>
              </a:solidFill>
              <a:latin typeface="微软雅黑" panose="020B0503020204020204" pitchFamily="34" charset="-122"/>
              <a:ea typeface="微软雅黑" panose="020B0503020204020204" pitchFamily="34"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微软雅黑" panose="020B0503020204020204" pitchFamily="34" charset="-122"/>
                <a:ea typeface="微软雅黑" panose="020B0503020204020204" pitchFamily="34" charset="-122"/>
              </a:rPr>
              <a:t>地方主管部门：核查</a:t>
            </a:r>
            <a:r>
              <a:rPr lang="zh-CN" altLang="en-US" sz="1100" b="1" dirty="0">
                <a:solidFill>
                  <a:srgbClr val="0070C0"/>
                </a:solidFill>
                <a:latin typeface="微软雅黑" panose="020B0503020204020204" pitchFamily="34" charset="-122"/>
                <a:ea typeface="微软雅黑" panose="020B0503020204020204" pitchFamily="34" charset="-122"/>
              </a:rPr>
              <a:t>、能力建设、配额</a:t>
            </a:r>
            <a:r>
              <a:rPr lang="zh-CN" altLang="en-US" sz="1100" b="1" dirty="0" smtClean="0">
                <a:solidFill>
                  <a:srgbClr val="0070C0"/>
                </a:solidFill>
                <a:latin typeface="微软雅黑" panose="020B0503020204020204" pitchFamily="34" charset="-122"/>
                <a:ea typeface="微软雅黑" panose="020B0503020204020204" pitchFamily="34" charset="-122"/>
              </a:rPr>
              <a:t>分配等</a:t>
            </a:r>
            <a:endParaRPr lang="en-US" altLang="zh-CN" sz="11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100" b="1" dirty="0" smtClean="0">
                <a:solidFill>
                  <a:srgbClr val="0070C0"/>
                </a:solidFill>
                <a:latin typeface="微软雅黑" panose="020B0503020204020204" pitchFamily="34" charset="-122"/>
                <a:ea typeface="微软雅黑" panose="020B0503020204020204" pitchFamily="34" charset="-122"/>
              </a:rPr>
              <a:t>纳入企业</a:t>
            </a:r>
            <a:r>
              <a:rPr lang="zh-CN" altLang="en-US" sz="1100" b="1" dirty="0">
                <a:solidFill>
                  <a:srgbClr val="0070C0"/>
                </a:solidFill>
                <a:latin typeface="微软雅黑" panose="020B0503020204020204" pitchFamily="34" charset="-122"/>
                <a:ea typeface="微软雅黑" panose="020B0503020204020204" pitchFamily="34" charset="-122"/>
              </a:rPr>
              <a:t>：能力建设</a:t>
            </a:r>
            <a:r>
              <a:rPr lang="zh-CN" altLang="en-US" sz="1100" b="1" dirty="0" smtClean="0">
                <a:solidFill>
                  <a:srgbClr val="0070C0"/>
                </a:solidFill>
                <a:latin typeface="微软雅黑" panose="020B0503020204020204" pitchFamily="34" charset="-122"/>
                <a:ea typeface="微软雅黑" panose="020B0503020204020204" pitchFamily="34" charset="-122"/>
              </a:rPr>
              <a:t>，建立内部碳排放管理制度</a:t>
            </a:r>
            <a:endParaRPr lang="zh-CN" altLang="en-US" sz="1100" b="1" dirty="0">
              <a:solidFill>
                <a:srgbClr val="0070C0"/>
              </a:solidFill>
            </a:endParaRPr>
          </a:p>
        </p:txBody>
      </p:sp>
      <p:sp>
        <p:nvSpPr>
          <p:cNvPr id="13" name="矩形 12"/>
          <p:cNvSpPr/>
          <p:nvPr/>
        </p:nvSpPr>
        <p:spPr>
          <a:xfrm>
            <a:off x="4067944" y="2399277"/>
            <a:ext cx="2502642" cy="1869743"/>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国家主管部门：</a:t>
            </a:r>
            <a:r>
              <a:rPr lang="zh-CN" altLang="en-US" sz="1100" b="1" dirty="0">
                <a:solidFill>
                  <a:srgbClr val="0070C0"/>
                </a:solidFill>
                <a:latin typeface="黑体" panose="02010609060101010101" pitchFamily="49" charset="-122"/>
                <a:ea typeface="黑体" panose="02010609060101010101" pitchFamily="49" charset="-122"/>
              </a:rPr>
              <a:t>监督指导</a:t>
            </a:r>
            <a:endParaRPr lang="en-US" altLang="zh-CN" sz="1100" b="1" dirty="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地方主管部门：</a:t>
            </a:r>
            <a:r>
              <a:rPr lang="zh-CN" altLang="en-US" sz="1100" b="1" dirty="0">
                <a:solidFill>
                  <a:srgbClr val="0070C0"/>
                </a:solidFill>
                <a:latin typeface="黑体" panose="02010609060101010101" pitchFamily="49" charset="-122"/>
                <a:ea typeface="黑体" panose="02010609060101010101" pitchFamily="49" charset="-122"/>
              </a:rPr>
              <a:t>分配配额，核查，监管市场履约，</a:t>
            </a:r>
            <a:endParaRPr lang="en-US" altLang="zh-CN" sz="1100" b="1" dirty="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纳入企业</a:t>
            </a:r>
            <a:r>
              <a:rPr lang="zh-CN" altLang="en-US" sz="1100" b="1" dirty="0">
                <a:solidFill>
                  <a:srgbClr val="0070C0"/>
                </a:solidFill>
                <a:latin typeface="黑体" panose="02010609060101010101" pitchFamily="49" charset="-122"/>
                <a:ea typeface="黑体" panose="02010609060101010101" pitchFamily="49" charset="-122"/>
              </a:rPr>
              <a:t>：碳资产管理机制，完成</a:t>
            </a:r>
            <a:r>
              <a:rPr lang="zh-CN" altLang="en-US" sz="1100" b="1" dirty="0" smtClean="0">
                <a:solidFill>
                  <a:srgbClr val="0070C0"/>
                </a:solidFill>
                <a:latin typeface="黑体" panose="02010609060101010101" pitchFamily="49" charset="-122"/>
                <a:ea typeface="黑体" panose="02010609060101010101" pitchFamily="49" charset="-122"/>
              </a:rPr>
              <a:t>履约</a:t>
            </a:r>
            <a:endParaRPr lang="en-US" altLang="zh-CN" sz="1100" b="1" dirty="0" smtClean="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模拟运行测试完善</a:t>
            </a:r>
            <a:endParaRPr lang="en-US" altLang="zh-CN" sz="1100" b="1" dirty="0" smtClean="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endParaRPr lang="zh-CN" altLang="en-US" sz="1100" b="1" dirty="0">
              <a:solidFill>
                <a:srgbClr val="0070C0"/>
              </a:solidFill>
              <a:latin typeface="黑体" panose="02010609060101010101" pitchFamily="49" charset="-122"/>
              <a:ea typeface="黑体" panose="02010609060101010101" pitchFamily="49" charset="-122"/>
            </a:endParaRPr>
          </a:p>
        </p:txBody>
      </p:sp>
      <p:sp>
        <p:nvSpPr>
          <p:cNvPr id="14" name="矩形 13"/>
          <p:cNvSpPr/>
          <p:nvPr/>
        </p:nvSpPr>
        <p:spPr>
          <a:xfrm>
            <a:off x="6570586" y="2399277"/>
            <a:ext cx="2447036" cy="1615827"/>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国家主管部门：</a:t>
            </a:r>
            <a:r>
              <a:rPr lang="zh-CN" altLang="en-US" sz="1100" b="1" dirty="0">
                <a:solidFill>
                  <a:srgbClr val="0070C0"/>
                </a:solidFill>
                <a:latin typeface="黑体" panose="02010609060101010101" pitchFamily="49" charset="-122"/>
                <a:ea typeface="黑体" panose="02010609060101010101" pitchFamily="49" charset="-122"/>
              </a:rPr>
              <a:t>扩大体系，完善规则，国际市场连接</a:t>
            </a:r>
            <a:endParaRPr lang="en-US" altLang="zh-CN" sz="1100" b="1" dirty="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地方主管部门：</a:t>
            </a:r>
            <a:r>
              <a:rPr lang="zh-CN" altLang="en-US" sz="1100" b="1" dirty="0">
                <a:solidFill>
                  <a:srgbClr val="0070C0"/>
                </a:solidFill>
                <a:latin typeface="黑体" panose="02010609060101010101" pitchFamily="49" charset="-122"/>
                <a:ea typeface="黑体" panose="02010609060101010101" pitchFamily="49" charset="-122"/>
              </a:rPr>
              <a:t>完善</a:t>
            </a:r>
            <a:r>
              <a:rPr lang="zh-CN" altLang="en-US" sz="1100" b="1" dirty="0" smtClean="0">
                <a:solidFill>
                  <a:srgbClr val="0070C0"/>
                </a:solidFill>
                <a:latin typeface="黑体" panose="02010609060101010101" pitchFamily="49" charset="-122"/>
                <a:ea typeface="黑体" panose="02010609060101010101" pitchFamily="49" charset="-122"/>
              </a:rPr>
              <a:t>分配</a:t>
            </a:r>
            <a:r>
              <a:rPr lang="zh-CN" altLang="en-US" sz="1100" b="1" dirty="0">
                <a:solidFill>
                  <a:srgbClr val="0070C0"/>
                </a:solidFill>
                <a:latin typeface="黑体" panose="02010609060101010101" pitchFamily="49" charset="-122"/>
                <a:ea typeface="黑体" panose="02010609060101010101" pitchFamily="49" charset="-122"/>
              </a:rPr>
              <a:t>配额，核查，监管市场、</a:t>
            </a:r>
            <a:r>
              <a:rPr lang="zh-CN" altLang="en-US" sz="1100" b="1" dirty="0" smtClean="0">
                <a:solidFill>
                  <a:srgbClr val="0070C0"/>
                </a:solidFill>
                <a:latin typeface="黑体" panose="02010609060101010101" pitchFamily="49" charset="-122"/>
                <a:ea typeface="黑体" panose="02010609060101010101" pitchFamily="49" charset="-122"/>
              </a:rPr>
              <a:t>履约管理</a:t>
            </a:r>
            <a:endParaRPr lang="en-US" altLang="zh-CN" sz="1100" b="1" dirty="0">
              <a:solidFill>
                <a:srgbClr val="0070C0"/>
              </a:solidFill>
              <a:latin typeface="黑体" panose="02010609060101010101" pitchFamily="49" charset="-122"/>
              <a:ea typeface="黑体" panose="02010609060101010101" pitchFamily="49" charset="-122"/>
            </a:endParaRPr>
          </a:p>
          <a:p>
            <a:pPr marL="285750" lvl="0" indent="-285750" algn="just">
              <a:lnSpc>
                <a:spcPct val="150000"/>
              </a:lnSpc>
              <a:buFont typeface="Arial" panose="020B0604020202020204" pitchFamily="34" charset="0"/>
              <a:buChar char="•"/>
            </a:pPr>
            <a:r>
              <a:rPr lang="zh-CN" altLang="en-US" sz="1100" b="1" dirty="0" smtClean="0">
                <a:solidFill>
                  <a:srgbClr val="0070C0"/>
                </a:solidFill>
                <a:latin typeface="黑体" panose="02010609060101010101" pitchFamily="49" charset="-122"/>
                <a:ea typeface="黑体" panose="02010609060101010101" pitchFamily="49" charset="-122"/>
              </a:rPr>
              <a:t>纳入企业：加强碳预算管理，创新使用碳资产</a:t>
            </a:r>
            <a:endParaRPr lang="zh-CN" altLang="en-US" sz="1100" b="1" dirty="0">
              <a:solidFill>
                <a:srgbClr val="0070C0"/>
              </a:solidFill>
            </a:endParaRPr>
          </a:p>
        </p:txBody>
      </p:sp>
      <p:cxnSp>
        <p:nvCxnSpPr>
          <p:cNvPr id="11" name="直接连接符 10"/>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9" name="TextBox 18"/>
          <p:cNvSpPr txBox="1"/>
          <p:nvPr/>
        </p:nvSpPr>
        <p:spPr>
          <a:xfrm>
            <a:off x="2699792" y="174466"/>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3967643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187043"/>
            <a:ext cx="8136904" cy="3400931"/>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p"/>
            </a:pPr>
            <a:r>
              <a:rPr lang="zh-CN" altLang="zh-CN" sz="1400" dirty="0" smtClean="0">
                <a:solidFill>
                  <a:srgbClr val="0070C0"/>
                </a:solidFill>
                <a:latin typeface="微软雅黑" panose="020B0503020204020204" pitchFamily="34" charset="-122"/>
                <a:ea typeface="微软雅黑" panose="020B0503020204020204" pitchFamily="34" charset="-122"/>
              </a:rPr>
              <a:t>我国</a:t>
            </a:r>
            <a:r>
              <a:rPr lang="zh-CN" altLang="en-US" sz="1400" dirty="0" smtClean="0">
                <a:solidFill>
                  <a:srgbClr val="0070C0"/>
                </a:solidFill>
                <a:latin typeface="微软雅黑" panose="020B0503020204020204" pitchFamily="34" charset="-122"/>
                <a:ea typeface="微软雅黑" panose="020B0503020204020204" pitchFamily="34" charset="-122"/>
              </a:rPr>
              <a:t>火</a:t>
            </a:r>
            <a:r>
              <a:rPr lang="zh-CN" altLang="zh-CN" sz="1400" dirty="0" smtClean="0">
                <a:solidFill>
                  <a:srgbClr val="0070C0"/>
                </a:solidFill>
                <a:latin typeface="微软雅黑" panose="020B0503020204020204" pitchFamily="34" charset="-122"/>
                <a:ea typeface="微软雅黑" panose="020B0503020204020204" pitchFamily="34" charset="-122"/>
              </a:rPr>
              <a:t>电的规模很大</a:t>
            </a:r>
            <a:r>
              <a:rPr lang="zh-CN" altLang="en-US" sz="1400" dirty="0" smtClean="0">
                <a:solidFill>
                  <a:srgbClr val="0070C0"/>
                </a:solidFill>
                <a:latin typeface="微软雅黑" panose="020B0503020204020204" pitchFamily="34" charset="-122"/>
                <a:ea typeface="微软雅黑" panose="020B0503020204020204" pitchFamily="34" charset="-122"/>
              </a:rPr>
              <a:t>，我国</a:t>
            </a:r>
            <a:r>
              <a:rPr lang="zh-CN" altLang="zh-CN" sz="1400" dirty="0" smtClean="0">
                <a:solidFill>
                  <a:srgbClr val="0070C0"/>
                </a:solidFill>
                <a:latin typeface="微软雅黑" panose="020B0503020204020204" pitchFamily="34" charset="-122"/>
                <a:ea typeface="微软雅黑" panose="020B0503020204020204" pitchFamily="34" charset="-122"/>
              </a:rPr>
              <a:t>发电能源是以煤为主的，</a:t>
            </a:r>
            <a:r>
              <a:rPr lang="zh-CN" altLang="en-US" sz="1400" dirty="0" smtClean="0">
                <a:solidFill>
                  <a:srgbClr val="0070C0"/>
                </a:solidFill>
                <a:latin typeface="微软雅黑" panose="020B0503020204020204" pitchFamily="34" charset="-122"/>
                <a:ea typeface="微软雅黑" panose="020B0503020204020204" pitchFamily="34" charset="-122"/>
              </a:rPr>
              <a:t>能耗高，排放量约为一次能源消费的产生的二氧化碳排放总量的三分之一</a:t>
            </a:r>
            <a:r>
              <a:rPr lang="zh-CN" altLang="zh-CN" sz="1400" dirty="0" smtClean="0">
                <a:solidFill>
                  <a:srgbClr val="0070C0"/>
                </a:solidFill>
                <a:latin typeface="微软雅黑" panose="020B0503020204020204" pitchFamily="34" charset="-122"/>
                <a:ea typeface="微软雅黑" panose="020B0503020204020204" pitchFamily="34" charset="-122"/>
              </a:rPr>
              <a:t>。</a:t>
            </a:r>
            <a:endParaRPr lang="en-US" altLang="zh-CN" sz="1400" dirty="0" smtClean="0">
              <a:solidFill>
                <a:srgbClr val="0070C0"/>
              </a:solidFill>
              <a:latin typeface="微软雅黑" panose="020B0503020204020204" pitchFamily="34" charset="-122"/>
              <a:ea typeface="微软雅黑" panose="020B0503020204020204" pitchFamily="34" charset="-122"/>
            </a:endParaRPr>
          </a:p>
          <a:p>
            <a:pPr marL="742950" lvl="1" indent="-285750" algn="just">
              <a:spcBef>
                <a:spcPts val="600"/>
              </a:spcBef>
              <a:buFont typeface="Arial" panose="020B0604020202020204" pitchFamily="34" charset="0"/>
              <a:buChar char="•"/>
            </a:pPr>
            <a:r>
              <a:rPr lang="zh-CN" altLang="en-US" sz="1100" dirty="0">
                <a:solidFill>
                  <a:srgbClr val="0070C0"/>
                </a:solidFill>
                <a:latin typeface="微软雅黑" panose="020B0503020204020204" pitchFamily="34" charset="-122"/>
                <a:ea typeface="微软雅黑" panose="020B0503020204020204" pitchFamily="34" charset="-122"/>
              </a:rPr>
              <a:t>火电装机和发电量约占总装机和发电量的</a:t>
            </a:r>
            <a:r>
              <a:rPr lang="en-US" altLang="zh-CN" sz="1100" dirty="0">
                <a:solidFill>
                  <a:srgbClr val="0070C0"/>
                </a:solidFill>
                <a:latin typeface="微软雅黑" panose="020B0503020204020204" pitchFamily="34" charset="-122"/>
                <a:ea typeface="微软雅黑" panose="020B0503020204020204" pitchFamily="34" charset="-122"/>
              </a:rPr>
              <a:t>80%</a:t>
            </a:r>
            <a:r>
              <a:rPr lang="zh-CN" altLang="en-US" sz="1100" dirty="0">
                <a:solidFill>
                  <a:srgbClr val="0070C0"/>
                </a:solidFill>
                <a:latin typeface="微软雅黑" panose="020B0503020204020204" pitchFamily="34" charset="-122"/>
                <a:ea typeface="微软雅黑" panose="020B0503020204020204" pitchFamily="34" charset="-122"/>
              </a:rPr>
              <a:t>；</a:t>
            </a:r>
            <a:r>
              <a:rPr lang="zh-CN" altLang="zh-CN" sz="1100" dirty="0">
                <a:solidFill>
                  <a:srgbClr val="0070C0"/>
                </a:solidFill>
                <a:latin typeface="微软雅黑" panose="020B0503020204020204" pitchFamily="34" charset="-122"/>
                <a:ea typeface="微软雅黑" panose="020B0503020204020204" pitchFamily="34" charset="-122"/>
              </a:rPr>
              <a:t>发电装机容量中</a:t>
            </a:r>
            <a:r>
              <a:rPr lang="en-US" altLang="zh-CN" sz="1100" dirty="0">
                <a:solidFill>
                  <a:srgbClr val="0070C0"/>
                </a:solidFill>
                <a:latin typeface="微软雅黑" panose="020B0503020204020204" pitchFamily="34" charset="-122"/>
                <a:ea typeface="微软雅黑" panose="020B0503020204020204" pitchFamily="34" charset="-122"/>
              </a:rPr>
              <a:t>60%</a:t>
            </a:r>
            <a:r>
              <a:rPr lang="zh-CN" altLang="zh-CN" sz="1100" dirty="0">
                <a:solidFill>
                  <a:srgbClr val="0070C0"/>
                </a:solidFill>
                <a:latin typeface="微软雅黑" panose="020B0503020204020204" pitchFamily="34" charset="-122"/>
                <a:ea typeface="微软雅黑" panose="020B0503020204020204" pitchFamily="34" charset="-122"/>
              </a:rPr>
              <a:t>是煤电，发电量中</a:t>
            </a:r>
            <a:r>
              <a:rPr lang="en-US" altLang="zh-CN" sz="1100" dirty="0">
                <a:solidFill>
                  <a:srgbClr val="0070C0"/>
                </a:solidFill>
                <a:latin typeface="微软雅黑" panose="020B0503020204020204" pitchFamily="34" charset="-122"/>
                <a:ea typeface="微软雅黑" panose="020B0503020204020204" pitchFamily="34" charset="-122"/>
              </a:rPr>
              <a:t>70%</a:t>
            </a:r>
            <a:r>
              <a:rPr lang="zh-CN" altLang="zh-CN" sz="1100" dirty="0">
                <a:solidFill>
                  <a:srgbClr val="0070C0"/>
                </a:solidFill>
                <a:latin typeface="微软雅黑" panose="020B0503020204020204" pitchFamily="34" charset="-122"/>
                <a:ea typeface="微软雅黑" panose="020B0503020204020204" pitchFamily="34" charset="-122"/>
              </a:rPr>
              <a:t>是煤电。</a:t>
            </a:r>
            <a:endParaRPr lang="en-US" altLang="zh-CN" sz="1100" dirty="0">
              <a:solidFill>
                <a:srgbClr val="0070C0"/>
              </a:solidFill>
              <a:latin typeface="微软雅黑" panose="020B0503020204020204" pitchFamily="34" charset="-122"/>
              <a:ea typeface="微软雅黑" panose="020B0503020204020204" pitchFamily="34" charset="-122"/>
            </a:endParaRPr>
          </a:p>
          <a:p>
            <a:pPr marL="742950" lvl="1" indent="-285750" algn="just">
              <a:spcBef>
                <a:spcPts val="600"/>
              </a:spcBef>
              <a:buFont typeface="Arial" panose="020B0604020202020204" pitchFamily="34" charset="0"/>
              <a:buChar char="•"/>
            </a:pPr>
            <a:r>
              <a:rPr lang="en-US" altLang="zh-CN" sz="1100" dirty="0" smtClean="0">
                <a:solidFill>
                  <a:srgbClr val="0070C0"/>
                </a:solidFill>
                <a:latin typeface="微软雅黑" panose="020B0503020204020204" pitchFamily="34" charset="-122"/>
                <a:ea typeface="微软雅黑" panose="020B0503020204020204" pitchFamily="34" charset="-122"/>
              </a:rPr>
              <a:t>2011</a:t>
            </a:r>
            <a:r>
              <a:rPr lang="zh-CN" altLang="zh-CN" sz="1100" dirty="0">
                <a:solidFill>
                  <a:srgbClr val="0070C0"/>
                </a:solidFill>
                <a:latin typeface="微软雅黑" panose="020B0503020204020204" pitchFamily="34" charset="-122"/>
                <a:ea typeface="微软雅黑" panose="020B0503020204020204" pitchFamily="34" charset="-122"/>
              </a:rPr>
              <a:t>年</a:t>
            </a:r>
            <a:r>
              <a:rPr lang="en-US" altLang="zh-CN" sz="1100" dirty="0">
                <a:solidFill>
                  <a:srgbClr val="0070C0"/>
                </a:solidFill>
                <a:latin typeface="微软雅黑" panose="020B0503020204020204" pitchFamily="34" charset="-122"/>
                <a:ea typeface="微软雅黑" panose="020B0503020204020204" pitchFamily="34" charset="-122"/>
              </a:rPr>
              <a:t>-2015</a:t>
            </a:r>
            <a:r>
              <a:rPr lang="zh-CN" altLang="zh-CN" sz="1100" dirty="0">
                <a:solidFill>
                  <a:srgbClr val="0070C0"/>
                </a:solidFill>
                <a:latin typeface="微软雅黑" panose="020B0503020204020204" pitchFamily="34" charset="-122"/>
                <a:ea typeface="微软雅黑" panose="020B0503020204020204" pitchFamily="34" charset="-122"/>
              </a:rPr>
              <a:t>年</a:t>
            </a:r>
            <a:r>
              <a:rPr lang="zh-CN" altLang="zh-CN" sz="1100" dirty="0" smtClean="0">
                <a:solidFill>
                  <a:srgbClr val="0070C0"/>
                </a:solidFill>
                <a:latin typeface="微软雅黑" panose="020B0503020204020204" pitchFamily="34" charset="-122"/>
                <a:ea typeface="微软雅黑" panose="020B0503020204020204" pitchFamily="34" charset="-122"/>
              </a:rPr>
              <a:t>，</a:t>
            </a:r>
            <a:r>
              <a:rPr lang="zh-CN" altLang="zh-CN" sz="1100" dirty="0">
                <a:solidFill>
                  <a:srgbClr val="0070C0"/>
                </a:solidFill>
                <a:latin typeface="微软雅黑" panose="020B0503020204020204" pitchFamily="34" charset="-122"/>
                <a:ea typeface="微软雅黑" panose="020B0503020204020204" pitchFamily="34" charset="-122"/>
              </a:rPr>
              <a:t>火电排放量和煤电排放量也呈现逐年增长的趋势，火电排放量每年约</a:t>
            </a:r>
            <a:r>
              <a:rPr lang="en-US" altLang="zh-CN" sz="1100" dirty="0">
                <a:solidFill>
                  <a:srgbClr val="0070C0"/>
                </a:solidFill>
                <a:latin typeface="微软雅黑" panose="020B0503020204020204" pitchFamily="34" charset="-122"/>
                <a:ea typeface="微软雅黑" panose="020B0503020204020204" pitchFamily="34" charset="-122"/>
              </a:rPr>
              <a:t>35.9-39.0</a:t>
            </a:r>
            <a:r>
              <a:rPr lang="zh-CN" altLang="zh-CN" sz="1100" dirty="0">
                <a:solidFill>
                  <a:srgbClr val="0070C0"/>
                </a:solidFill>
                <a:latin typeface="微软雅黑" panose="020B0503020204020204" pitchFamily="34" charset="-122"/>
                <a:ea typeface="微软雅黑" panose="020B0503020204020204" pitchFamily="34" charset="-122"/>
              </a:rPr>
              <a:t>亿</a:t>
            </a:r>
            <a:r>
              <a:rPr lang="en-US" altLang="zh-CN" sz="1100" dirty="0">
                <a:solidFill>
                  <a:srgbClr val="0070C0"/>
                </a:solidFill>
                <a:latin typeface="微软雅黑" panose="020B0503020204020204" pitchFamily="34" charset="-122"/>
                <a:ea typeface="微软雅黑" panose="020B0503020204020204" pitchFamily="34" charset="-122"/>
              </a:rPr>
              <a:t>tCO2</a:t>
            </a:r>
            <a:r>
              <a:rPr lang="zh-CN" altLang="zh-CN" sz="1100" dirty="0">
                <a:solidFill>
                  <a:srgbClr val="0070C0"/>
                </a:solidFill>
                <a:latin typeface="微软雅黑" panose="020B0503020204020204" pitchFamily="34" charset="-122"/>
                <a:ea typeface="微软雅黑" panose="020B0503020204020204" pitchFamily="34" charset="-122"/>
              </a:rPr>
              <a:t>，煤电排放量约为</a:t>
            </a:r>
            <a:r>
              <a:rPr lang="en-US" altLang="zh-CN" sz="1100" dirty="0">
                <a:solidFill>
                  <a:srgbClr val="0070C0"/>
                </a:solidFill>
                <a:latin typeface="微软雅黑" panose="020B0503020204020204" pitchFamily="34" charset="-122"/>
                <a:ea typeface="微软雅黑" panose="020B0503020204020204" pitchFamily="34" charset="-122"/>
              </a:rPr>
              <a:t>33.0-33.6</a:t>
            </a:r>
            <a:r>
              <a:rPr lang="zh-CN" altLang="zh-CN" sz="1100" dirty="0">
                <a:solidFill>
                  <a:srgbClr val="0070C0"/>
                </a:solidFill>
                <a:latin typeface="微软雅黑" panose="020B0503020204020204" pitchFamily="34" charset="-122"/>
                <a:ea typeface="微软雅黑" panose="020B0503020204020204" pitchFamily="34" charset="-122"/>
              </a:rPr>
              <a:t>亿</a:t>
            </a:r>
            <a:r>
              <a:rPr lang="en-US" altLang="zh-CN" sz="1100" dirty="0" smtClean="0">
                <a:solidFill>
                  <a:srgbClr val="0070C0"/>
                </a:solidFill>
                <a:latin typeface="微软雅黑" panose="020B0503020204020204" pitchFamily="34" charset="-122"/>
                <a:ea typeface="微软雅黑" panose="020B0503020204020204" pitchFamily="34" charset="-122"/>
              </a:rPr>
              <a:t>tCO2</a:t>
            </a:r>
            <a:r>
              <a:rPr lang="zh-CN" altLang="zh-CN" sz="1100" dirty="0" smtClean="0">
                <a:solidFill>
                  <a:srgbClr val="0070C0"/>
                </a:solidFill>
                <a:latin typeface="微软雅黑" panose="020B0503020204020204" pitchFamily="34" charset="-122"/>
                <a:ea typeface="微软雅黑" panose="020B0503020204020204" pitchFamily="34" charset="-122"/>
              </a:rPr>
              <a:t>。</a:t>
            </a:r>
            <a:endParaRPr lang="zh-CN" altLang="zh-CN" sz="1100" dirty="0">
              <a:solidFill>
                <a:srgbClr val="0070C0"/>
              </a:solidFill>
              <a:latin typeface="微软雅黑" panose="020B0503020204020204" pitchFamily="34" charset="-122"/>
              <a:ea typeface="微软雅黑" panose="020B0503020204020204" pitchFamily="34" charset="-122"/>
            </a:endParaRPr>
          </a:p>
          <a:p>
            <a:pPr marL="742950" lvl="1" indent="-285750" algn="just">
              <a:spcBef>
                <a:spcPts val="600"/>
              </a:spcBef>
              <a:buFont typeface="Arial" panose="020B0604020202020204" pitchFamily="34" charset="0"/>
              <a:buChar char="•"/>
            </a:pPr>
            <a:r>
              <a:rPr lang="zh-CN" altLang="zh-CN" sz="1100" dirty="0">
                <a:solidFill>
                  <a:srgbClr val="0070C0"/>
                </a:solidFill>
                <a:latin typeface="微软雅黑" panose="020B0503020204020204" pitchFamily="34" charset="-122"/>
                <a:ea typeface="微软雅黑" panose="020B0503020204020204" pitchFamily="34" charset="-122"/>
              </a:rPr>
              <a:t>到</a:t>
            </a:r>
            <a:r>
              <a:rPr lang="en-US" altLang="zh-CN" sz="1100" dirty="0">
                <a:solidFill>
                  <a:srgbClr val="0070C0"/>
                </a:solidFill>
                <a:latin typeface="微软雅黑" panose="020B0503020204020204" pitchFamily="34" charset="-122"/>
                <a:ea typeface="微软雅黑" panose="020B0503020204020204" pitchFamily="34" charset="-122"/>
              </a:rPr>
              <a:t>2030</a:t>
            </a:r>
            <a:r>
              <a:rPr lang="zh-CN" altLang="zh-CN" sz="1100" dirty="0">
                <a:solidFill>
                  <a:srgbClr val="0070C0"/>
                </a:solidFill>
                <a:latin typeface="微软雅黑" panose="020B0503020204020204" pitchFamily="34" charset="-122"/>
                <a:ea typeface="微软雅黑" panose="020B0503020204020204" pitchFamily="34" charset="-122"/>
              </a:rPr>
              <a:t>年，我国煤电装机容量将达到</a:t>
            </a:r>
            <a:r>
              <a:rPr lang="en-US" altLang="zh-CN" sz="1100" dirty="0">
                <a:solidFill>
                  <a:srgbClr val="0070C0"/>
                </a:solidFill>
                <a:latin typeface="微软雅黑" panose="020B0503020204020204" pitchFamily="34" charset="-122"/>
                <a:ea typeface="微软雅黑" panose="020B0503020204020204" pitchFamily="34" charset="-122"/>
              </a:rPr>
              <a:t>14</a:t>
            </a:r>
            <a:r>
              <a:rPr lang="zh-CN" altLang="zh-CN" sz="1100" dirty="0">
                <a:solidFill>
                  <a:srgbClr val="0070C0"/>
                </a:solidFill>
                <a:latin typeface="微软雅黑" panose="020B0503020204020204" pitchFamily="34" charset="-122"/>
                <a:ea typeface="微软雅黑" panose="020B0503020204020204" pitchFamily="34" charset="-122"/>
              </a:rPr>
              <a:t>亿千瓦以上，占发电装机容量的</a:t>
            </a:r>
            <a:r>
              <a:rPr lang="en-US" altLang="zh-CN" sz="1100" dirty="0">
                <a:solidFill>
                  <a:srgbClr val="0070C0"/>
                </a:solidFill>
                <a:latin typeface="微软雅黑" panose="020B0503020204020204" pitchFamily="34" charset="-122"/>
                <a:ea typeface="微软雅黑" panose="020B0503020204020204" pitchFamily="34" charset="-122"/>
              </a:rPr>
              <a:t>56.2%</a:t>
            </a:r>
            <a:r>
              <a:rPr lang="zh-CN" altLang="zh-CN" sz="1200" dirty="0" smtClean="0">
                <a:solidFill>
                  <a:srgbClr val="0070C0"/>
                </a:solidFill>
                <a:latin typeface="微软雅黑" panose="020B0503020204020204" pitchFamily="34" charset="-122"/>
                <a:ea typeface="微软雅黑" panose="020B0503020204020204" pitchFamily="34" charset="-122"/>
              </a:rPr>
              <a:t>。</a:t>
            </a:r>
            <a:endParaRPr lang="en-US" altLang="zh-CN" sz="1600" b="1"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Wingdings" panose="05000000000000000000" pitchFamily="2" charset="2"/>
              <a:buChar char="p"/>
            </a:pPr>
            <a:r>
              <a:rPr lang="zh-CN" altLang="en-US" sz="1400" dirty="0">
                <a:solidFill>
                  <a:srgbClr val="0070C0"/>
                </a:solidFill>
                <a:latin typeface="微软雅黑" panose="020B0503020204020204" pitchFamily="34" charset="-122"/>
                <a:ea typeface="微软雅黑" panose="020B0503020204020204" pitchFamily="34" charset="-122"/>
              </a:rPr>
              <a:t>我国发电行业总体管理水平高，技术水平高</a:t>
            </a:r>
            <a:r>
              <a:rPr lang="zh-CN" altLang="en-US" sz="1400" dirty="0" smtClean="0">
                <a:solidFill>
                  <a:srgbClr val="0070C0"/>
                </a:solidFill>
                <a:latin typeface="微软雅黑" panose="020B0503020204020204" pitchFamily="34" charset="-122"/>
                <a:ea typeface="微软雅黑" panose="020B0503020204020204" pitchFamily="34" charset="-122"/>
              </a:rPr>
              <a:t>。</a:t>
            </a:r>
            <a:endParaRPr lang="en-US" altLang="zh-CN" sz="1400" dirty="0" smtClean="0">
              <a:solidFill>
                <a:srgbClr val="0070C0"/>
              </a:solidFill>
              <a:latin typeface="微软雅黑" panose="020B0503020204020204" pitchFamily="34" charset="-122"/>
              <a:ea typeface="微软雅黑" panose="020B0503020204020204" pitchFamily="34" charset="-122"/>
            </a:endParaRPr>
          </a:p>
          <a:p>
            <a:pPr marL="742950" lvl="2" indent="-285750" algn="just">
              <a:spcBef>
                <a:spcPts val="600"/>
              </a:spcBef>
              <a:buFont typeface="Arial" panose="020B0604020202020204" pitchFamily="34" charset="0"/>
              <a:buChar char="•"/>
            </a:pPr>
            <a:r>
              <a:rPr lang="zh-CN" altLang="en-US" sz="1100" dirty="0">
                <a:solidFill>
                  <a:srgbClr val="0070C0"/>
                </a:solidFill>
                <a:latin typeface="微软雅黑" panose="020B0503020204020204" pitchFamily="34" charset="-122"/>
                <a:ea typeface="微软雅黑" panose="020B0503020204020204" pitchFamily="34" charset="-122"/>
              </a:rPr>
              <a:t>百万千瓦级</a:t>
            </a:r>
            <a:r>
              <a:rPr lang="zh-CN" altLang="en-US" sz="1100" dirty="0" smtClean="0">
                <a:solidFill>
                  <a:srgbClr val="0070C0"/>
                </a:solidFill>
                <a:latin typeface="微软雅黑" panose="020B0503020204020204" pitchFamily="34" charset="-122"/>
                <a:ea typeface="微软雅黑" panose="020B0503020204020204" pitchFamily="34" charset="-122"/>
              </a:rPr>
              <a:t>机组超过</a:t>
            </a:r>
            <a:r>
              <a:rPr lang="en-US" altLang="zh-CN" sz="1100" dirty="0" smtClean="0">
                <a:solidFill>
                  <a:srgbClr val="0070C0"/>
                </a:solidFill>
                <a:latin typeface="微软雅黑" panose="020B0503020204020204" pitchFamily="34" charset="-122"/>
                <a:ea typeface="微软雅黑" panose="020B0503020204020204" pitchFamily="34" charset="-122"/>
              </a:rPr>
              <a:t>96</a:t>
            </a:r>
            <a:r>
              <a:rPr lang="zh-CN" altLang="en-US" sz="1100" dirty="0">
                <a:solidFill>
                  <a:srgbClr val="0070C0"/>
                </a:solidFill>
                <a:latin typeface="微软雅黑" panose="020B0503020204020204" pitchFamily="34" charset="-122"/>
                <a:ea typeface="微软雅黑" panose="020B0503020204020204" pitchFamily="34" charset="-122"/>
              </a:rPr>
              <a:t>台，</a:t>
            </a:r>
            <a:r>
              <a:rPr lang="en-US" altLang="zh-CN" sz="1100" dirty="0">
                <a:solidFill>
                  <a:srgbClr val="0070C0"/>
                </a:solidFill>
                <a:latin typeface="微软雅黑" panose="020B0503020204020204" pitchFamily="34" charset="-122"/>
                <a:ea typeface="微软雅黑" panose="020B0503020204020204" pitchFamily="34" charset="-122"/>
              </a:rPr>
              <a:t>30</a:t>
            </a:r>
            <a:r>
              <a:rPr lang="zh-CN" altLang="en-US" sz="1100" dirty="0">
                <a:solidFill>
                  <a:srgbClr val="0070C0"/>
                </a:solidFill>
                <a:latin typeface="微软雅黑" panose="020B0503020204020204" pitchFamily="34" charset="-122"/>
                <a:ea typeface="微软雅黑" panose="020B0503020204020204" pitchFamily="34" charset="-122"/>
              </a:rPr>
              <a:t>万千瓦火电机组比例高达</a:t>
            </a:r>
            <a:r>
              <a:rPr lang="en-US" altLang="zh-CN" sz="1100" dirty="0">
                <a:solidFill>
                  <a:srgbClr val="0070C0"/>
                </a:solidFill>
                <a:latin typeface="微软雅黑" panose="020B0503020204020204" pitchFamily="34" charset="-122"/>
                <a:ea typeface="微软雅黑" panose="020B0503020204020204" pitchFamily="34" charset="-122"/>
              </a:rPr>
              <a:t>79.1%</a:t>
            </a:r>
            <a:r>
              <a:rPr lang="zh-CN" altLang="en-US" sz="1100" dirty="0" smtClean="0">
                <a:solidFill>
                  <a:srgbClr val="0070C0"/>
                </a:solidFill>
                <a:latin typeface="微软雅黑" panose="020B0503020204020204" pitchFamily="34" charset="-122"/>
                <a:ea typeface="微软雅黑" panose="020B0503020204020204" pitchFamily="34" charset="-122"/>
              </a:rPr>
              <a:t>。</a:t>
            </a:r>
            <a:endParaRPr lang="en-US" altLang="zh-CN" sz="1400" dirty="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Wingdings" panose="05000000000000000000" pitchFamily="2" charset="2"/>
              <a:buChar char="p"/>
            </a:pPr>
            <a:r>
              <a:rPr lang="zh-CN" altLang="en-US" sz="1400" dirty="0">
                <a:solidFill>
                  <a:srgbClr val="0070C0"/>
                </a:solidFill>
                <a:latin typeface="微软雅黑" panose="020B0503020204020204" pitchFamily="34" charset="-122"/>
                <a:ea typeface="微软雅黑" panose="020B0503020204020204" pitchFamily="34" charset="-122"/>
              </a:rPr>
              <a:t>我国发电行业能耗和排放数据质量好，节能减排成效显著。</a:t>
            </a:r>
            <a:endParaRPr lang="en-US" altLang="zh-CN" sz="1400" dirty="0">
              <a:solidFill>
                <a:srgbClr val="0070C0"/>
              </a:solidFill>
              <a:latin typeface="微软雅黑" panose="020B0503020204020204" pitchFamily="34" charset="-122"/>
              <a:ea typeface="微软雅黑" panose="020B0503020204020204" pitchFamily="34" charset="-122"/>
            </a:endParaRPr>
          </a:p>
          <a:p>
            <a:pPr marL="742950" lvl="1" indent="-285750" algn="just">
              <a:spcBef>
                <a:spcPts val="600"/>
              </a:spcBef>
              <a:buFont typeface="Arial" panose="020B0604020202020204" pitchFamily="34" charset="0"/>
              <a:buChar char="•"/>
            </a:pPr>
            <a:r>
              <a:rPr lang="en-US" altLang="zh-CN" sz="1100" dirty="0" smtClean="0">
                <a:solidFill>
                  <a:srgbClr val="0070C0"/>
                </a:solidFill>
                <a:latin typeface="微软雅黑" panose="020B0503020204020204" pitchFamily="34" charset="-122"/>
                <a:ea typeface="微软雅黑" panose="020B0503020204020204" pitchFamily="34" charset="-122"/>
              </a:rPr>
              <a:t>2006-2015</a:t>
            </a:r>
            <a:r>
              <a:rPr lang="zh-CN" altLang="en-US" sz="1100" dirty="0">
                <a:solidFill>
                  <a:srgbClr val="0070C0"/>
                </a:solidFill>
                <a:latin typeface="微软雅黑" panose="020B0503020204020204" pitchFamily="34" charset="-122"/>
                <a:ea typeface="微软雅黑" panose="020B0503020204020204" pitchFamily="34" charset="-122"/>
              </a:rPr>
              <a:t>年，通过发展非化石能源、降低煤耗和线损率等措施，电力行业累计减少二氧化碳排放约</a:t>
            </a:r>
            <a:r>
              <a:rPr lang="en-US" altLang="zh-CN" sz="1100" dirty="0">
                <a:solidFill>
                  <a:srgbClr val="0070C0"/>
                </a:solidFill>
                <a:latin typeface="微软雅黑" panose="020B0503020204020204" pitchFamily="34" charset="-122"/>
                <a:ea typeface="微软雅黑" panose="020B0503020204020204" pitchFamily="34" charset="-122"/>
              </a:rPr>
              <a:t>76</a:t>
            </a:r>
            <a:r>
              <a:rPr lang="zh-CN" altLang="en-US" sz="1100" dirty="0">
                <a:solidFill>
                  <a:srgbClr val="0070C0"/>
                </a:solidFill>
                <a:latin typeface="微软雅黑" panose="020B0503020204020204" pitchFamily="34" charset="-122"/>
                <a:ea typeface="微软雅黑" panose="020B0503020204020204" pitchFamily="34" charset="-122"/>
              </a:rPr>
              <a:t>亿吨，有效缓解了二氧化碳的排放增长</a:t>
            </a:r>
            <a:r>
              <a:rPr lang="zh-CN" altLang="en-US" sz="1100" dirty="0" smtClean="0">
                <a:solidFill>
                  <a:srgbClr val="0070C0"/>
                </a:solidFill>
                <a:latin typeface="微软雅黑" panose="020B0503020204020204" pitchFamily="34" charset="-122"/>
                <a:ea typeface="微软雅黑" panose="020B0503020204020204" pitchFamily="34" charset="-122"/>
              </a:rPr>
              <a:t>。</a:t>
            </a:r>
            <a:endParaRPr lang="en-US" altLang="zh-CN" sz="1100" b="1"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Wingdings" panose="05000000000000000000" pitchFamily="2" charset="2"/>
              <a:buChar char="p"/>
            </a:pPr>
            <a:r>
              <a:rPr lang="zh-CN" altLang="en-US" sz="1400" dirty="0">
                <a:solidFill>
                  <a:srgbClr val="0070C0"/>
                </a:solidFill>
                <a:latin typeface="微软雅黑" panose="020B0503020204020204" pitchFamily="34" charset="-122"/>
                <a:ea typeface="微软雅黑" panose="020B0503020204020204" pitchFamily="34" charset="-122"/>
              </a:rPr>
              <a:t>我国发电行业碳排放数据质量好，碳交易基础能力好。</a:t>
            </a:r>
            <a:endParaRPr lang="en-US" altLang="zh-CN" sz="1400" dirty="0">
              <a:solidFill>
                <a:srgbClr val="0070C0"/>
              </a:solidFill>
              <a:latin typeface="微软雅黑" panose="020B0503020204020204" pitchFamily="34" charset="-122"/>
              <a:ea typeface="微软雅黑" panose="020B0503020204020204" pitchFamily="34" charset="-122"/>
            </a:endParaRPr>
          </a:p>
          <a:p>
            <a:pPr marL="742950" lvl="1" indent="-285750" algn="just">
              <a:spcBef>
                <a:spcPts val="600"/>
              </a:spcBef>
              <a:buFont typeface="Arial" panose="020B0604020202020204" pitchFamily="34" charset="0"/>
              <a:buChar char="•"/>
            </a:pPr>
            <a:r>
              <a:rPr lang="zh-CN" altLang="zh-CN" sz="1100" dirty="0">
                <a:solidFill>
                  <a:srgbClr val="0070C0"/>
                </a:solidFill>
                <a:latin typeface="微软雅黑" panose="020B0503020204020204" pitchFamily="34" charset="-122"/>
                <a:ea typeface="微软雅黑" panose="020B0503020204020204" pitchFamily="34" charset="-122"/>
              </a:rPr>
              <a:t>我国</a:t>
            </a:r>
            <a:r>
              <a:rPr lang="en-US" altLang="zh-CN" sz="1100" dirty="0">
                <a:solidFill>
                  <a:srgbClr val="0070C0"/>
                </a:solidFill>
                <a:latin typeface="微软雅黑" panose="020B0503020204020204" pitchFamily="34" charset="-122"/>
                <a:ea typeface="微软雅黑" panose="020B0503020204020204" pitchFamily="34" charset="-122"/>
              </a:rPr>
              <a:t>7</a:t>
            </a:r>
            <a:r>
              <a:rPr lang="zh-CN" altLang="zh-CN" sz="1100" dirty="0">
                <a:solidFill>
                  <a:srgbClr val="0070C0"/>
                </a:solidFill>
                <a:latin typeface="微软雅黑" panose="020B0503020204020204" pitchFamily="34" charset="-122"/>
                <a:ea typeface="微软雅黑" panose="020B0503020204020204" pitchFamily="34" charset="-122"/>
              </a:rPr>
              <a:t>试点碳交易市场覆盖了约</a:t>
            </a:r>
            <a:r>
              <a:rPr lang="en-US" altLang="zh-CN" sz="1100" dirty="0" smtClean="0">
                <a:solidFill>
                  <a:srgbClr val="0070C0"/>
                </a:solidFill>
                <a:latin typeface="微软雅黑" panose="020B0503020204020204" pitchFamily="34" charset="-122"/>
                <a:ea typeface="微软雅黑" panose="020B0503020204020204" pitchFamily="34" charset="-122"/>
              </a:rPr>
              <a:t>186</a:t>
            </a:r>
            <a:r>
              <a:rPr lang="zh-CN" altLang="zh-CN" sz="1100" dirty="0" smtClean="0">
                <a:solidFill>
                  <a:srgbClr val="0070C0"/>
                </a:solidFill>
                <a:latin typeface="微软雅黑" panose="020B0503020204020204" pitchFamily="34" charset="-122"/>
                <a:ea typeface="微软雅黑" panose="020B0503020204020204" pitchFamily="34" charset="-122"/>
              </a:rPr>
              <a:t>家</a:t>
            </a:r>
            <a:r>
              <a:rPr lang="zh-CN" altLang="zh-CN" sz="1100" dirty="0">
                <a:solidFill>
                  <a:srgbClr val="0070C0"/>
                </a:solidFill>
                <a:latin typeface="微软雅黑" panose="020B0503020204020204" pitchFamily="34" charset="-122"/>
                <a:ea typeface="微软雅黑" panose="020B0503020204020204" pitchFamily="34" charset="-122"/>
              </a:rPr>
              <a:t>电力生产企业和</a:t>
            </a:r>
            <a:r>
              <a:rPr lang="en-US" altLang="zh-CN" sz="1100" dirty="0">
                <a:solidFill>
                  <a:srgbClr val="0070C0"/>
                </a:solidFill>
                <a:latin typeface="微软雅黑" panose="020B0503020204020204" pitchFamily="34" charset="-122"/>
                <a:ea typeface="微软雅黑" panose="020B0503020204020204" pitchFamily="34" charset="-122"/>
              </a:rPr>
              <a:t>3</a:t>
            </a:r>
            <a:r>
              <a:rPr lang="zh-CN" altLang="zh-CN" sz="1100" dirty="0">
                <a:solidFill>
                  <a:srgbClr val="0070C0"/>
                </a:solidFill>
                <a:latin typeface="微软雅黑" panose="020B0503020204020204" pitchFamily="34" charset="-122"/>
                <a:ea typeface="微软雅黑" panose="020B0503020204020204" pitchFamily="34" charset="-122"/>
              </a:rPr>
              <a:t>家电网企业；发电企业中，广东</a:t>
            </a:r>
            <a:r>
              <a:rPr lang="en-US" altLang="zh-CN" sz="1100" dirty="0" smtClean="0">
                <a:solidFill>
                  <a:srgbClr val="0070C0"/>
                </a:solidFill>
                <a:latin typeface="微软雅黑" panose="020B0503020204020204" pitchFamily="34" charset="-122"/>
                <a:ea typeface="微软雅黑" panose="020B0503020204020204" pitchFamily="34" charset="-122"/>
              </a:rPr>
              <a:t>84</a:t>
            </a:r>
            <a:r>
              <a:rPr lang="zh-CN" altLang="zh-CN" sz="1100" dirty="0" smtClean="0">
                <a:solidFill>
                  <a:srgbClr val="0070C0"/>
                </a:solidFill>
                <a:latin typeface="微软雅黑" panose="020B0503020204020204" pitchFamily="34" charset="-122"/>
                <a:ea typeface="微软雅黑" panose="020B0503020204020204" pitchFamily="34" charset="-122"/>
              </a:rPr>
              <a:t>家</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zh-CN" sz="1100" dirty="0">
                <a:solidFill>
                  <a:srgbClr val="0070C0"/>
                </a:solidFill>
                <a:latin typeface="微软雅黑" panose="020B0503020204020204" pitchFamily="34" charset="-122"/>
                <a:ea typeface="微软雅黑" panose="020B0503020204020204" pitchFamily="34" charset="-122"/>
              </a:rPr>
              <a:t>含新建项目</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zh-CN" sz="1100" dirty="0">
                <a:solidFill>
                  <a:srgbClr val="0070C0"/>
                </a:solidFill>
                <a:latin typeface="微软雅黑" panose="020B0503020204020204" pitchFamily="34" charset="-122"/>
                <a:ea typeface="微软雅黑" panose="020B0503020204020204" pitchFamily="34" charset="-122"/>
              </a:rPr>
              <a:t>、</a:t>
            </a:r>
            <a:r>
              <a:rPr lang="zh-CN" altLang="zh-CN" sz="1100" dirty="0" smtClean="0">
                <a:solidFill>
                  <a:srgbClr val="0070C0"/>
                </a:solidFill>
                <a:latin typeface="微软雅黑" panose="020B0503020204020204" pitchFamily="34" charset="-122"/>
                <a:ea typeface="微软雅黑" panose="020B0503020204020204" pitchFamily="34" charset="-122"/>
              </a:rPr>
              <a:t>湖北</a:t>
            </a:r>
            <a:r>
              <a:rPr lang="en-US" altLang="zh-CN" sz="1100" dirty="0" smtClean="0">
                <a:solidFill>
                  <a:srgbClr val="0070C0"/>
                </a:solidFill>
                <a:latin typeface="微软雅黑" panose="020B0503020204020204" pitchFamily="34" charset="-122"/>
                <a:ea typeface="微软雅黑" panose="020B0503020204020204" pitchFamily="34" charset="-122"/>
              </a:rPr>
              <a:t>34</a:t>
            </a:r>
            <a:r>
              <a:rPr lang="zh-CN" altLang="zh-CN" sz="1100" dirty="0">
                <a:solidFill>
                  <a:srgbClr val="0070C0"/>
                </a:solidFill>
                <a:latin typeface="微软雅黑" panose="020B0503020204020204" pitchFamily="34" charset="-122"/>
                <a:ea typeface="微软雅黑" panose="020B0503020204020204" pitchFamily="34" charset="-122"/>
              </a:rPr>
              <a:t>家、天津</a:t>
            </a:r>
            <a:r>
              <a:rPr lang="en-US" altLang="zh-CN" sz="1100" dirty="0" smtClean="0">
                <a:solidFill>
                  <a:srgbClr val="0070C0"/>
                </a:solidFill>
                <a:latin typeface="微软雅黑" panose="020B0503020204020204" pitchFamily="34" charset="-122"/>
                <a:ea typeface="微软雅黑" panose="020B0503020204020204" pitchFamily="34" charset="-122"/>
              </a:rPr>
              <a:t>13</a:t>
            </a:r>
            <a:r>
              <a:rPr lang="zh-CN" altLang="zh-CN" sz="1100" dirty="0" smtClean="0">
                <a:solidFill>
                  <a:srgbClr val="0070C0"/>
                </a:solidFill>
                <a:latin typeface="微软雅黑" panose="020B0503020204020204" pitchFamily="34" charset="-122"/>
                <a:ea typeface="微软雅黑" panose="020B0503020204020204" pitchFamily="34" charset="-122"/>
              </a:rPr>
              <a:t>家、</a:t>
            </a:r>
            <a:r>
              <a:rPr lang="zh-CN" altLang="en-US" sz="1100" dirty="0" smtClean="0">
                <a:solidFill>
                  <a:srgbClr val="0070C0"/>
                </a:solidFill>
                <a:latin typeface="微软雅黑" panose="020B0503020204020204" pitchFamily="34" charset="-122"/>
                <a:ea typeface="微软雅黑" panose="020B0503020204020204" pitchFamily="34" charset="-122"/>
              </a:rPr>
              <a:t>重庆</a:t>
            </a:r>
            <a:r>
              <a:rPr lang="en-US" altLang="zh-CN" sz="1100" dirty="0" smtClean="0">
                <a:solidFill>
                  <a:srgbClr val="0070C0"/>
                </a:solidFill>
                <a:latin typeface="微软雅黑" panose="020B0503020204020204" pitchFamily="34" charset="-122"/>
                <a:ea typeface="微软雅黑" panose="020B0503020204020204" pitchFamily="34" charset="-122"/>
              </a:rPr>
              <a:t>14</a:t>
            </a:r>
            <a:r>
              <a:rPr lang="zh-CN" altLang="en-US" sz="1100" dirty="0" smtClean="0">
                <a:solidFill>
                  <a:srgbClr val="0070C0"/>
                </a:solidFill>
                <a:latin typeface="微软雅黑" panose="020B0503020204020204" pitchFamily="34" charset="-122"/>
                <a:ea typeface="微软雅黑" panose="020B0503020204020204" pitchFamily="34" charset="-122"/>
              </a:rPr>
              <a:t>家，</a:t>
            </a:r>
            <a:r>
              <a:rPr lang="zh-CN" altLang="zh-CN" sz="1100" dirty="0" smtClean="0">
                <a:solidFill>
                  <a:srgbClr val="0070C0"/>
                </a:solidFill>
                <a:latin typeface="微软雅黑" panose="020B0503020204020204" pitchFamily="34" charset="-122"/>
                <a:ea typeface="微软雅黑" panose="020B0503020204020204" pitchFamily="34" charset="-122"/>
              </a:rPr>
              <a:t>上海</a:t>
            </a:r>
            <a:r>
              <a:rPr lang="en-US" altLang="zh-CN" sz="1100" dirty="0" smtClean="0">
                <a:solidFill>
                  <a:srgbClr val="0070C0"/>
                </a:solidFill>
                <a:latin typeface="微软雅黑" panose="020B0503020204020204" pitchFamily="34" charset="-122"/>
                <a:ea typeface="微软雅黑" panose="020B0503020204020204" pitchFamily="34" charset="-122"/>
              </a:rPr>
              <a:t>24</a:t>
            </a:r>
            <a:r>
              <a:rPr lang="zh-CN" altLang="zh-CN" sz="1100" dirty="0">
                <a:solidFill>
                  <a:srgbClr val="0070C0"/>
                </a:solidFill>
                <a:latin typeface="微软雅黑" panose="020B0503020204020204" pitchFamily="34" charset="-122"/>
                <a:ea typeface="微软雅黑" panose="020B0503020204020204" pitchFamily="34" charset="-122"/>
              </a:rPr>
              <a:t>家、</a:t>
            </a:r>
            <a:r>
              <a:rPr lang="zh-CN" altLang="zh-CN" sz="1100" dirty="0" smtClean="0">
                <a:solidFill>
                  <a:srgbClr val="0070C0"/>
                </a:solidFill>
                <a:latin typeface="微软雅黑" panose="020B0503020204020204" pitchFamily="34" charset="-122"/>
                <a:ea typeface="微软雅黑" panose="020B0503020204020204" pitchFamily="34" charset="-122"/>
              </a:rPr>
              <a:t>深圳</a:t>
            </a:r>
            <a:r>
              <a:rPr lang="en-US" altLang="zh-CN" sz="1100" dirty="0" smtClean="0">
                <a:solidFill>
                  <a:srgbClr val="0070C0"/>
                </a:solidFill>
                <a:latin typeface="微软雅黑" panose="020B0503020204020204" pitchFamily="34" charset="-122"/>
                <a:ea typeface="微软雅黑" panose="020B0503020204020204" pitchFamily="34" charset="-122"/>
              </a:rPr>
              <a:t>7</a:t>
            </a:r>
            <a:r>
              <a:rPr lang="zh-CN" altLang="zh-CN" sz="1100" dirty="0" smtClean="0">
                <a:solidFill>
                  <a:srgbClr val="0070C0"/>
                </a:solidFill>
                <a:latin typeface="微软雅黑" panose="020B0503020204020204" pitchFamily="34" charset="-122"/>
                <a:ea typeface="微软雅黑" panose="020B0503020204020204" pitchFamily="34" charset="-122"/>
              </a:rPr>
              <a:t>家</a:t>
            </a:r>
            <a:r>
              <a:rPr lang="zh-CN" altLang="zh-CN" sz="1100" dirty="0">
                <a:solidFill>
                  <a:srgbClr val="0070C0"/>
                </a:solidFill>
                <a:latin typeface="微软雅黑" panose="020B0503020204020204" pitchFamily="34" charset="-122"/>
                <a:ea typeface="微软雅黑" panose="020B0503020204020204" pitchFamily="34" charset="-122"/>
              </a:rPr>
              <a:t>、</a:t>
            </a:r>
            <a:r>
              <a:rPr lang="zh-CN" altLang="zh-CN" sz="1100" dirty="0" smtClean="0">
                <a:solidFill>
                  <a:srgbClr val="0070C0"/>
                </a:solidFill>
                <a:latin typeface="微软雅黑" panose="020B0503020204020204" pitchFamily="34" charset="-122"/>
                <a:ea typeface="微软雅黑" panose="020B0503020204020204" pitchFamily="34" charset="-122"/>
              </a:rPr>
              <a:t>北京</a:t>
            </a:r>
            <a:r>
              <a:rPr lang="en-US" altLang="zh-CN" sz="1100" dirty="0" smtClean="0">
                <a:solidFill>
                  <a:srgbClr val="0070C0"/>
                </a:solidFill>
                <a:latin typeface="微软雅黑" panose="020B0503020204020204" pitchFamily="34" charset="-122"/>
                <a:ea typeface="微软雅黑" panose="020B0503020204020204" pitchFamily="34" charset="-122"/>
              </a:rPr>
              <a:t>10</a:t>
            </a:r>
            <a:r>
              <a:rPr lang="zh-CN" altLang="zh-CN" sz="1100" dirty="0" smtClean="0">
                <a:solidFill>
                  <a:srgbClr val="0070C0"/>
                </a:solidFill>
                <a:latin typeface="微软雅黑" panose="020B0503020204020204" pitchFamily="34" charset="-122"/>
                <a:ea typeface="微软雅黑" panose="020B0503020204020204" pitchFamily="34" charset="-122"/>
              </a:rPr>
              <a:t>家</a:t>
            </a:r>
            <a:r>
              <a:rPr lang="zh-CN" altLang="en-US" sz="1100" dirty="0" smtClean="0">
                <a:solidFill>
                  <a:srgbClr val="0070C0"/>
                </a:solidFill>
                <a:latin typeface="微软雅黑" panose="020B0503020204020204" pitchFamily="34" charset="-122"/>
                <a:ea typeface="微软雅黑" panose="020B0503020204020204" pitchFamily="34" charset="-122"/>
              </a:rPr>
              <a:t>；</a:t>
            </a:r>
            <a:r>
              <a:rPr lang="zh-CN" altLang="zh-CN" sz="1100" dirty="0" smtClean="0">
                <a:solidFill>
                  <a:srgbClr val="0070C0"/>
                </a:solidFill>
                <a:latin typeface="微软雅黑" panose="020B0503020204020204" pitchFamily="34" charset="-122"/>
                <a:ea typeface="微软雅黑" panose="020B0503020204020204" pitchFamily="34" charset="-122"/>
              </a:rPr>
              <a:t>电网</a:t>
            </a:r>
            <a:r>
              <a:rPr lang="zh-CN" altLang="zh-CN" sz="1100" dirty="0">
                <a:solidFill>
                  <a:srgbClr val="0070C0"/>
                </a:solidFill>
                <a:latin typeface="微软雅黑" panose="020B0503020204020204" pitchFamily="34" charset="-122"/>
                <a:ea typeface="微软雅黑" panose="020B0503020204020204" pitchFamily="34" charset="-122"/>
              </a:rPr>
              <a:t>企业中，北京</a:t>
            </a:r>
            <a:r>
              <a:rPr lang="en-US" altLang="zh-CN" sz="1100" dirty="0">
                <a:solidFill>
                  <a:srgbClr val="0070C0"/>
                </a:solidFill>
                <a:latin typeface="微软雅黑" panose="020B0503020204020204" pitchFamily="34" charset="-122"/>
                <a:ea typeface="微软雅黑" panose="020B0503020204020204" pitchFamily="34" charset="-122"/>
              </a:rPr>
              <a:t>2</a:t>
            </a:r>
            <a:r>
              <a:rPr lang="zh-CN" altLang="zh-CN" sz="1100" dirty="0">
                <a:solidFill>
                  <a:srgbClr val="0070C0"/>
                </a:solidFill>
                <a:latin typeface="微软雅黑" panose="020B0503020204020204" pitchFamily="34" charset="-122"/>
                <a:ea typeface="微软雅黑" panose="020B0503020204020204" pitchFamily="34" charset="-122"/>
              </a:rPr>
              <a:t>家，深圳</a:t>
            </a:r>
            <a:r>
              <a:rPr lang="en-US" altLang="zh-CN" sz="1100" dirty="0">
                <a:solidFill>
                  <a:srgbClr val="0070C0"/>
                </a:solidFill>
                <a:latin typeface="微软雅黑" panose="020B0503020204020204" pitchFamily="34" charset="-122"/>
                <a:ea typeface="微软雅黑" panose="020B0503020204020204" pitchFamily="34" charset="-122"/>
              </a:rPr>
              <a:t>1</a:t>
            </a:r>
            <a:r>
              <a:rPr lang="zh-CN" altLang="zh-CN" sz="1100" dirty="0">
                <a:solidFill>
                  <a:srgbClr val="0070C0"/>
                </a:solidFill>
                <a:latin typeface="微软雅黑" panose="020B0503020204020204" pitchFamily="34" charset="-122"/>
                <a:ea typeface="微软雅黑" panose="020B0503020204020204" pitchFamily="34" charset="-122"/>
              </a:rPr>
              <a:t>家</a:t>
            </a:r>
            <a:r>
              <a:rPr lang="zh-CN" altLang="zh-CN" sz="1100" dirty="0" smtClean="0">
                <a:solidFill>
                  <a:srgbClr val="0070C0"/>
                </a:solidFill>
                <a:latin typeface="微软雅黑" panose="020B0503020204020204" pitchFamily="34" charset="-122"/>
                <a:ea typeface="微软雅黑" panose="020B0503020204020204" pitchFamily="34" charset="-122"/>
              </a:rPr>
              <a:t>。</a:t>
            </a:r>
            <a:endParaRPr lang="en-US" altLang="zh-CN" sz="1100" dirty="0">
              <a:solidFill>
                <a:srgbClr val="0070C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9552" y="173290"/>
            <a:ext cx="1800200" cy="461665"/>
          </a:xfrm>
          <a:prstGeom prst="rect">
            <a:avLst/>
          </a:prstGeom>
          <a:noFill/>
        </p:spPr>
        <p:txBody>
          <a:bodyPr wrap="square" rtlCol="0">
            <a:spAutoFit/>
          </a:bodyPr>
          <a:lstStyle>
            <a:defPPr>
              <a:defRPr lang="zh-CN"/>
            </a:defPPr>
            <a:lvl1pPr>
              <a:defRPr sz="2400">
                <a:solidFill>
                  <a:srgbClr val="0070C0"/>
                </a:solidFill>
                <a:latin typeface="华文琥珀" panose="02010800040101010101" pitchFamily="2" charset="-122"/>
                <a:ea typeface="华文琥珀" panose="02010800040101010101" pitchFamily="2" charset="-122"/>
              </a:defRPr>
            </a:lvl1pPr>
          </a:lstStyle>
          <a:p>
            <a:r>
              <a:rPr lang="en-US" altLang="zh-CN" dirty="0" smtClean="0"/>
              <a:t>3</a:t>
            </a:r>
            <a:endParaRPr lang="zh-CN" altLang="en-US" dirty="0"/>
          </a:p>
        </p:txBody>
      </p:sp>
      <p:sp>
        <p:nvSpPr>
          <p:cNvPr id="8" name="TextBox 7"/>
          <p:cNvSpPr txBox="1"/>
          <p:nvPr/>
        </p:nvSpPr>
        <p:spPr>
          <a:xfrm>
            <a:off x="2699792" y="173290"/>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
        <p:nvSpPr>
          <p:cNvPr id="9" name="TextBox 8"/>
          <p:cNvSpPr txBox="1"/>
          <p:nvPr/>
        </p:nvSpPr>
        <p:spPr>
          <a:xfrm>
            <a:off x="1187624" y="714622"/>
            <a:ext cx="6768752" cy="400110"/>
          </a:xfrm>
          <a:prstGeom prst="rect">
            <a:avLst/>
          </a:prstGeom>
          <a:noFill/>
        </p:spPr>
        <p:txBody>
          <a:bodyPr wrap="square" rtlCol="0">
            <a:spAutoFit/>
          </a:bodyPr>
          <a:lstStyle/>
          <a:p>
            <a:pPr algn="ctr"/>
            <a:r>
              <a:rPr lang="zh-CN" altLang="en-US" sz="2000" dirty="0" smtClean="0">
                <a:solidFill>
                  <a:srgbClr val="0070C0"/>
                </a:solidFill>
                <a:latin typeface="黑体" panose="02010609060101010101" pitchFamily="49" charset="-122"/>
                <a:ea typeface="黑体" panose="02010609060101010101" pitchFamily="49" charset="-122"/>
              </a:rPr>
              <a:t>为什么选择发电行业为突破口</a:t>
            </a:r>
            <a:endParaRPr lang="zh-CN" altLang="en-US" sz="2000" dirty="0">
              <a:solidFill>
                <a:srgbClr val="0070C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7163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560" y="875132"/>
            <a:ext cx="2736304" cy="129266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建设任务</a:t>
            </a:r>
            <a:endParaRPr lang="en-US" altLang="zh-CN"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政策法规体系</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市场要素</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三大制度</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四大系统</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保障机制</a:t>
            </a:r>
            <a:endParaRPr lang="en-US" altLang="zh-CN" sz="1200" b="1" dirty="0">
              <a:solidFill>
                <a:srgbClr val="0070C0"/>
              </a:solidFill>
              <a:latin typeface="微软雅黑" pitchFamily="34" charset="-122"/>
              <a:ea typeface="微软雅黑" pitchFamily="34" charset="-122"/>
            </a:endParaRPr>
          </a:p>
        </p:txBody>
      </p:sp>
      <p:sp>
        <p:nvSpPr>
          <p:cNvPr id="2" name="矩形 1"/>
          <p:cNvSpPr/>
          <p:nvPr/>
        </p:nvSpPr>
        <p:spPr>
          <a:xfrm>
            <a:off x="3513878" y="901714"/>
            <a:ext cx="4572000" cy="1585049"/>
          </a:xfrm>
          <a:prstGeom prst="rect">
            <a:avLst/>
          </a:prstGeom>
        </p:spPr>
        <p:txBody>
          <a:bodyPr>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政策法规</a:t>
            </a:r>
            <a:r>
              <a:rPr lang="zh-CN" altLang="en-US" sz="1600" dirty="0" smtClean="0">
                <a:solidFill>
                  <a:srgbClr val="0070C0"/>
                </a:solidFill>
                <a:latin typeface="微软雅黑" panose="020B0503020204020204" pitchFamily="34" charset="-122"/>
                <a:ea typeface="微软雅黑" panose="020B0503020204020204" pitchFamily="34" charset="-122"/>
              </a:rPr>
              <a:t>体系</a:t>
            </a:r>
            <a:r>
              <a:rPr lang="en-US" altLang="zh-CN" sz="1600" dirty="0" smtClean="0">
                <a:solidFill>
                  <a:srgbClr val="0070C0"/>
                </a:solidFill>
                <a:latin typeface="微软雅黑" panose="020B0503020204020204" pitchFamily="34" charset="-122"/>
                <a:ea typeface="微软雅黑" panose="020B0503020204020204" pitchFamily="34" charset="-122"/>
              </a:rPr>
              <a:t> </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en-US" altLang="zh-CN" sz="1100" dirty="0" smtClean="0">
                <a:solidFill>
                  <a:srgbClr val="0070C0"/>
                </a:solidFill>
                <a:latin typeface="微软雅黑" panose="020B0503020204020204" pitchFamily="34" charset="-122"/>
                <a:ea typeface="微软雅黑" panose="020B0503020204020204" pitchFamily="34" charset="-122"/>
              </a:rPr>
              <a:t>“1+N”</a:t>
            </a:r>
            <a:r>
              <a:rPr lang="zh-CN" altLang="en-US" sz="1100" dirty="0" smtClean="0">
                <a:solidFill>
                  <a:srgbClr val="0070C0"/>
                </a:solidFill>
                <a:latin typeface="微软雅黑" panose="020B0503020204020204" pitchFamily="34" charset="-122"/>
                <a:ea typeface="微软雅黑" panose="020B0503020204020204" pitchFamily="34" charset="-122"/>
              </a:rPr>
              <a:t>体系，“</a:t>
            </a:r>
            <a:r>
              <a:rPr lang="en-US" altLang="zh-CN" sz="1100" dirty="0" smtClean="0">
                <a:solidFill>
                  <a:srgbClr val="0070C0"/>
                </a:solidFill>
                <a:latin typeface="微软雅黑" panose="020B0503020204020204" pitchFamily="34" charset="-122"/>
                <a:ea typeface="微软雅黑" panose="020B0503020204020204" pitchFamily="34" charset="-122"/>
              </a:rPr>
              <a:t>1+3</a:t>
            </a:r>
            <a:r>
              <a:rPr lang="zh-CN" altLang="en-US" sz="1100" dirty="0" smtClean="0">
                <a:solidFill>
                  <a:srgbClr val="0070C0"/>
                </a:solidFill>
                <a:latin typeface="微软雅黑" panose="020B0503020204020204" pitchFamily="34" charset="-122"/>
                <a:ea typeface="微软雅黑" panose="020B0503020204020204" pitchFamily="34" charset="-122"/>
              </a:rPr>
              <a:t>”框架。</a:t>
            </a:r>
            <a:r>
              <a:rPr lang="en-US" altLang="zh-CN" sz="1100" dirty="0">
                <a:solidFill>
                  <a:srgbClr val="0070C0"/>
                </a:solidFill>
                <a:latin typeface="黑体" pitchFamily="2" charset="-122"/>
                <a:ea typeface="黑体" pitchFamily="2" charset="-122"/>
              </a:rPr>
              <a:t>《</a:t>
            </a:r>
            <a:r>
              <a:rPr lang="zh-CN" altLang="en-US" sz="1100" dirty="0">
                <a:solidFill>
                  <a:srgbClr val="0070C0"/>
                </a:solidFill>
                <a:latin typeface="黑体" pitchFamily="2" charset="-122"/>
                <a:ea typeface="黑体" pitchFamily="2" charset="-122"/>
              </a:rPr>
              <a:t>碳排放权交易管理条例</a:t>
            </a:r>
            <a:r>
              <a:rPr lang="en-US" altLang="zh-CN" sz="1100" dirty="0">
                <a:solidFill>
                  <a:srgbClr val="0070C0"/>
                </a:solidFill>
                <a:latin typeface="黑体" pitchFamily="2" charset="-122"/>
                <a:ea typeface="黑体" pitchFamily="2" charset="-122"/>
              </a:rPr>
              <a:t>》+ </a:t>
            </a:r>
            <a:r>
              <a:rPr lang="zh-CN" altLang="en-US" sz="1100" dirty="0">
                <a:solidFill>
                  <a:srgbClr val="0070C0"/>
                </a:solidFill>
                <a:latin typeface="黑体" pitchFamily="2" charset="-122"/>
                <a:ea typeface="黑体" pitchFamily="2" charset="-122"/>
              </a:rPr>
              <a:t>基础规章体系</a:t>
            </a:r>
            <a:endParaRPr lang="en-US" altLang="zh-CN" sz="1100" dirty="0">
              <a:solidFill>
                <a:srgbClr val="0070C0"/>
              </a:solidFill>
              <a:latin typeface="黑体" pitchFamily="2" charset="-122"/>
              <a:ea typeface="黑体" pitchFamily="2" charset="-122"/>
            </a:endParaRPr>
          </a:p>
          <a:p>
            <a:pPr marL="285750" indent="-285750" algn="just">
              <a:spcBef>
                <a:spcPts val="600"/>
              </a:spcBef>
              <a:buFont typeface="Arial" panose="020B0604020202020204" pitchFamily="34" charset="0"/>
              <a:buChar char="•"/>
            </a:pPr>
            <a:r>
              <a:rPr lang="en-US" altLang="zh-CN" sz="1100" dirty="0" smtClean="0">
                <a:solidFill>
                  <a:srgbClr val="0070C0"/>
                </a:solidFill>
                <a:latin typeface="黑体" pitchFamily="2" charset="-122"/>
                <a:ea typeface="黑体" pitchFamily="2" charset="-122"/>
              </a:rPr>
              <a:t>《</a:t>
            </a:r>
            <a:r>
              <a:rPr lang="zh-CN" altLang="en-US" sz="1100" dirty="0" smtClean="0">
                <a:solidFill>
                  <a:srgbClr val="0070C0"/>
                </a:solidFill>
                <a:latin typeface="黑体" pitchFamily="2" charset="-122"/>
                <a:ea typeface="黑体" pitchFamily="2" charset="-122"/>
              </a:rPr>
              <a:t>条例</a:t>
            </a:r>
            <a:r>
              <a:rPr lang="en-US" altLang="zh-CN" sz="1100" dirty="0">
                <a:solidFill>
                  <a:srgbClr val="0070C0"/>
                </a:solidFill>
                <a:latin typeface="黑体" pitchFamily="2" charset="-122"/>
                <a:ea typeface="黑体" pitchFamily="2" charset="-122"/>
              </a:rPr>
              <a:t>》</a:t>
            </a:r>
            <a:r>
              <a:rPr lang="zh-CN" altLang="en-US" sz="1100" dirty="0">
                <a:solidFill>
                  <a:srgbClr val="0070C0"/>
                </a:solidFill>
                <a:latin typeface="黑体" pitchFamily="2" charset="-122"/>
                <a:ea typeface="黑体" pitchFamily="2" charset="-122"/>
              </a:rPr>
              <a:t>是全国碳市场建设和运行</a:t>
            </a:r>
            <a:r>
              <a:rPr lang="zh-CN" altLang="en-US" sz="1100" dirty="0" smtClean="0">
                <a:solidFill>
                  <a:srgbClr val="0070C0"/>
                </a:solidFill>
                <a:latin typeface="黑体" pitchFamily="2" charset="-122"/>
                <a:ea typeface="黑体" pitchFamily="2" charset="-122"/>
              </a:rPr>
              <a:t>的法规性指导文件</a:t>
            </a:r>
            <a:r>
              <a:rPr lang="zh-CN" altLang="en-US" sz="1100" dirty="0">
                <a:solidFill>
                  <a:srgbClr val="0070C0"/>
                </a:solidFill>
                <a:latin typeface="黑体" pitchFamily="2" charset="-122"/>
                <a:ea typeface="黑体" pitchFamily="2" charset="-122"/>
              </a:rPr>
              <a:t>，提供全国碳市场建设框架和运行规范</a:t>
            </a:r>
            <a:r>
              <a:rPr lang="zh-CN" altLang="en-US" sz="1100" dirty="0" smtClean="0">
                <a:solidFill>
                  <a:srgbClr val="0070C0"/>
                </a:solidFill>
                <a:latin typeface="黑体" pitchFamily="2" charset="-122"/>
                <a:ea typeface="黑体" pitchFamily="2" charset="-122"/>
              </a:rPr>
              <a:t>。</a:t>
            </a:r>
            <a:endParaRPr lang="en-US" altLang="zh-CN" sz="1100" dirty="0" smtClean="0">
              <a:solidFill>
                <a:srgbClr val="0070C0"/>
              </a:solidFill>
              <a:latin typeface="黑体" pitchFamily="2" charset="-122"/>
              <a:ea typeface="黑体" pitchFamily="2" charset="-122"/>
            </a:endParaRPr>
          </a:p>
          <a:p>
            <a:pPr marL="285750" indent="-285750" algn="just">
              <a:spcBef>
                <a:spcPts val="600"/>
              </a:spcBef>
              <a:buFont typeface="Arial" panose="020B0604020202020204" pitchFamily="34" charset="0"/>
              <a:buChar char="•"/>
            </a:pPr>
            <a:r>
              <a:rPr lang="en-US" altLang="zh-CN" sz="1100" dirty="0" smtClean="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碳排放权交易管理条例</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已经提交国务院审议</a:t>
            </a:r>
            <a:r>
              <a:rPr lang="zh-CN" altLang="en-US" sz="1100" dirty="0" smtClean="0">
                <a:solidFill>
                  <a:srgbClr val="0070C0"/>
                </a:solidFill>
                <a:latin typeface="微软雅黑" panose="020B0503020204020204" pitchFamily="34" charset="-122"/>
                <a:ea typeface="微软雅黑" panose="020B0503020204020204" pitchFamily="34" charset="-122"/>
              </a:rPr>
              <a:t>，正在</a:t>
            </a:r>
            <a:r>
              <a:rPr lang="zh-CN" altLang="en-US" sz="1100" dirty="0">
                <a:solidFill>
                  <a:srgbClr val="0070C0"/>
                </a:solidFill>
                <a:latin typeface="微软雅黑" panose="020B0503020204020204" pitchFamily="34" charset="-122"/>
                <a:ea typeface="微软雅黑" panose="020B0503020204020204" pitchFamily="34" charset="-122"/>
              </a:rPr>
              <a:t>制定排放数据报送核查、交易规则等部门规章。</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3347864" y="875131"/>
            <a:ext cx="4824536" cy="1674698"/>
          </a:xfrm>
          <a:prstGeom prst="wedgeRoundRectCallout">
            <a:avLst>
              <a:gd name="adj1" fmla="val -54227"/>
              <a:gd name="adj2" fmla="val -20771"/>
              <a:gd name="adj3" fmla="val 16667"/>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rgbClr val="0070C0"/>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2549829"/>
            <a:ext cx="3683383" cy="234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图示 12"/>
          <p:cNvGraphicFramePr/>
          <p:nvPr>
            <p:extLst>
              <p:ext uri="{D42A27DB-BD31-4B8C-83A1-F6EECF244321}">
                <p14:modId xmlns:p14="http://schemas.microsoft.com/office/powerpoint/2010/main" val="1802766488"/>
              </p:ext>
            </p:extLst>
          </p:nvPr>
        </p:nvGraphicFramePr>
        <p:xfrm>
          <a:off x="5004048" y="3181327"/>
          <a:ext cx="3528392" cy="1064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下箭头 8"/>
          <p:cNvSpPr/>
          <p:nvPr/>
        </p:nvSpPr>
        <p:spPr>
          <a:xfrm rot="16200000">
            <a:off x="4676808" y="2724767"/>
            <a:ext cx="270030"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070C0"/>
              </a:solidFill>
            </a:endParaRPr>
          </a:p>
        </p:txBody>
      </p:sp>
      <p:sp>
        <p:nvSpPr>
          <p:cNvPr id="10" name="矩形 9"/>
          <p:cNvSpPr/>
          <p:nvPr/>
        </p:nvSpPr>
        <p:spPr>
          <a:xfrm>
            <a:off x="5959897" y="2834811"/>
            <a:ext cx="1460656" cy="276999"/>
          </a:xfrm>
          <a:prstGeom prst="rect">
            <a:avLst/>
          </a:prstGeom>
        </p:spPr>
        <p:txBody>
          <a:bodyPr wrap="none">
            <a:spAutoFit/>
          </a:bodyPr>
          <a:lstStyle/>
          <a:p>
            <a:pPr algn="ctr"/>
            <a:r>
              <a:rPr lang="zh-CN" altLang="en-US" sz="1200" dirty="0">
                <a:solidFill>
                  <a:srgbClr val="0070C0"/>
                </a:solidFill>
                <a:latin typeface="微软雅黑" panose="020B0503020204020204" pitchFamily="34" charset="-122"/>
                <a:ea typeface="微软雅黑" panose="020B0503020204020204" pitchFamily="34" charset="-122"/>
              </a:rPr>
              <a:t>政策法规</a:t>
            </a:r>
            <a:r>
              <a:rPr lang="zh-CN" altLang="en-US" sz="1200" dirty="0" smtClean="0">
                <a:solidFill>
                  <a:srgbClr val="0070C0"/>
                </a:solidFill>
                <a:latin typeface="微软雅黑" panose="020B0503020204020204" pitchFamily="34" charset="-122"/>
                <a:ea typeface="微软雅黑" panose="020B0503020204020204" pitchFamily="34" charset="-122"/>
              </a:rPr>
              <a:t>体系</a:t>
            </a:r>
            <a:r>
              <a:rPr lang="zh-CN" altLang="en-US" sz="1200" dirty="0">
                <a:solidFill>
                  <a:srgbClr val="0070C0"/>
                </a:solidFill>
                <a:latin typeface="微软雅黑" panose="020B0503020204020204" pitchFamily="34" charset="-122"/>
                <a:ea typeface="微软雅黑" panose="020B0503020204020204" pitchFamily="34" charset="-122"/>
              </a:rPr>
              <a:t>构架</a:t>
            </a:r>
            <a:r>
              <a:rPr lang="en-US" altLang="zh-CN" sz="1200" dirty="0" smtClean="0">
                <a:solidFill>
                  <a:srgbClr val="0070C0"/>
                </a:solidFill>
                <a:latin typeface="微软雅黑" panose="020B0503020204020204" pitchFamily="34" charset="-122"/>
                <a:ea typeface="微软雅黑" panose="020B0503020204020204" pitchFamily="34" charset="-122"/>
              </a:rPr>
              <a:t> </a:t>
            </a:r>
            <a:endParaRPr lang="en-US" altLang="zh-CN" sz="1200"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5" name="TextBox 14"/>
          <p:cNvSpPr txBox="1"/>
          <p:nvPr/>
        </p:nvSpPr>
        <p:spPr>
          <a:xfrm>
            <a:off x="2699792" y="165869"/>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114965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标注 7"/>
          <p:cNvSpPr/>
          <p:nvPr/>
        </p:nvSpPr>
        <p:spPr>
          <a:xfrm>
            <a:off x="3635896" y="875131"/>
            <a:ext cx="2163982" cy="1291574"/>
          </a:xfrm>
          <a:prstGeom prst="wedgeRoundRectCallout">
            <a:avLst>
              <a:gd name="adj1" fmla="val -58739"/>
              <a:gd name="adj2" fmla="val -10840"/>
              <a:gd name="adj3" fmla="val 16667"/>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rgbClr val="0070C0"/>
              </a:solidFill>
            </a:endParaRPr>
          </a:p>
        </p:txBody>
      </p:sp>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560" y="875132"/>
            <a:ext cx="2736304" cy="129266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建设任务</a:t>
            </a:r>
            <a:endParaRPr lang="en-US" altLang="zh-CN"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政策法规体系</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市场要素</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三大制度</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四大系统</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保障机制</a:t>
            </a:r>
            <a:endParaRPr lang="en-US" altLang="zh-CN" sz="1200" b="1" dirty="0">
              <a:solidFill>
                <a:srgbClr val="0070C0"/>
              </a:solidFill>
              <a:latin typeface="微软雅黑" pitchFamily="34" charset="-122"/>
              <a:ea typeface="微软雅黑" pitchFamily="34" charset="-122"/>
            </a:endParaRPr>
          </a:p>
        </p:txBody>
      </p:sp>
      <p:sp>
        <p:nvSpPr>
          <p:cNvPr id="2" name="矩形 1"/>
          <p:cNvSpPr/>
          <p:nvPr/>
        </p:nvSpPr>
        <p:spPr>
          <a:xfrm>
            <a:off x="3690326" y="966082"/>
            <a:ext cx="2030230" cy="1123384"/>
          </a:xfrm>
          <a:prstGeom prst="rect">
            <a:avLst/>
          </a:prstGeom>
        </p:spPr>
        <p:txBody>
          <a:bodyPr wrap="square">
            <a:spAutoFit/>
          </a:bodyPr>
          <a:lstStyle/>
          <a:p>
            <a:r>
              <a:rPr lang="zh-CN" altLang="en-US" sz="1600" dirty="0" smtClean="0">
                <a:solidFill>
                  <a:srgbClr val="0070C0"/>
                </a:solidFill>
                <a:latin typeface="微软雅黑" panose="020B0503020204020204" pitchFamily="34" charset="-122"/>
                <a:ea typeface="微软雅黑" panose="020B0503020204020204" pitchFamily="34" charset="-122"/>
              </a:rPr>
              <a:t>市场要素建设</a:t>
            </a:r>
            <a:r>
              <a:rPr lang="en-US" altLang="zh-CN" sz="1600" dirty="0" smtClean="0">
                <a:solidFill>
                  <a:srgbClr val="0070C0"/>
                </a:solidFill>
                <a:latin typeface="微软雅黑" panose="020B0503020204020204" pitchFamily="34" charset="-122"/>
                <a:ea typeface="微软雅黑" panose="020B0503020204020204" pitchFamily="34" charset="-122"/>
              </a:rPr>
              <a:t> </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黑体" pitchFamily="2" charset="-122"/>
                <a:ea typeface="黑体" pitchFamily="2" charset="-122"/>
              </a:rPr>
              <a:t>交易主体</a:t>
            </a:r>
            <a:endParaRPr lang="en-US" altLang="zh-CN" sz="1200" dirty="0" smtClean="0">
              <a:solidFill>
                <a:srgbClr val="0070C0"/>
              </a:solidFill>
              <a:latin typeface="黑体" pitchFamily="2" charset="-122"/>
              <a:ea typeface="黑体" pitchFamily="2"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黑体" pitchFamily="2" charset="-122"/>
                <a:ea typeface="黑体" pitchFamily="2" charset="-122"/>
              </a:rPr>
              <a:t>交易产品</a:t>
            </a:r>
            <a:endParaRPr lang="en-US" altLang="zh-CN" sz="1200" dirty="0" smtClean="0">
              <a:solidFill>
                <a:srgbClr val="0070C0"/>
              </a:solidFill>
              <a:latin typeface="黑体" pitchFamily="2" charset="-122"/>
              <a:ea typeface="黑体" pitchFamily="2"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交易平台</a:t>
            </a:r>
            <a:endParaRPr lang="en-US" altLang="zh-CN" sz="1200" dirty="0">
              <a:solidFill>
                <a:srgbClr val="0070C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6012160" y="1647115"/>
            <a:ext cx="2073718" cy="461665"/>
          </a:xfrm>
          <a:prstGeom prst="rect">
            <a:avLst/>
          </a:prstGeom>
          <a:noFill/>
        </p:spPr>
        <p:txBody>
          <a:bodyPr wrap="square" rtlCol="0">
            <a:spAutoFit/>
          </a:bodyPr>
          <a:lstStyle/>
          <a:p>
            <a:pPr algn="ctr"/>
            <a:r>
              <a:rPr lang="zh-CN" altLang="en-US" sz="1200" dirty="0" smtClean="0">
                <a:solidFill>
                  <a:srgbClr val="0070C0"/>
                </a:solidFill>
                <a:latin typeface="微软雅黑" panose="020B0503020204020204" pitchFamily="34" charset="-122"/>
                <a:ea typeface="微软雅黑" panose="020B0503020204020204" pitchFamily="34" charset="-122"/>
              </a:rPr>
              <a:t>？？价格调控</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r>
              <a:rPr lang="zh-CN" altLang="en-US" sz="1200" dirty="0" smtClean="0">
                <a:solidFill>
                  <a:srgbClr val="0070C0"/>
                </a:solidFill>
                <a:latin typeface="微软雅黑" panose="020B0503020204020204" pitchFamily="34" charset="-122"/>
                <a:ea typeface="微软雅黑" panose="020B0503020204020204" pitchFamily="34" charset="-122"/>
              </a:rPr>
              <a:t>供需、价格、竞争、风险</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868144" y="1513401"/>
            <a:ext cx="2088232" cy="620884"/>
          </a:xfrm>
          <a:prstGeom prst="round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70C0"/>
              </a:solidFill>
            </a:endParaRPr>
          </a:p>
        </p:txBody>
      </p:sp>
      <p:sp>
        <p:nvSpPr>
          <p:cNvPr id="14" name="圆角右箭头 13"/>
          <p:cNvSpPr/>
          <p:nvPr/>
        </p:nvSpPr>
        <p:spPr>
          <a:xfrm rot="5400000">
            <a:off x="5720872" y="1224577"/>
            <a:ext cx="513057" cy="561109"/>
          </a:xfrm>
          <a:prstGeom prst="bentArrow">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 name="TextBox 15"/>
          <p:cNvSpPr txBox="1"/>
          <p:nvPr/>
        </p:nvSpPr>
        <p:spPr>
          <a:xfrm>
            <a:off x="1619672" y="2427734"/>
            <a:ext cx="6624736"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CN" altLang="en-US" sz="1400" dirty="0" smtClean="0">
                <a:solidFill>
                  <a:srgbClr val="0070C0"/>
                </a:solidFill>
                <a:latin typeface="微软雅黑" panose="020B0503020204020204" pitchFamily="34" charset="-122"/>
                <a:ea typeface="微软雅黑" panose="020B0503020204020204" pitchFamily="34" charset="-122"/>
              </a:rPr>
              <a:t>交易主体：</a:t>
            </a:r>
            <a:r>
              <a:rPr lang="zh-CN" altLang="en-US" sz="1200" dirty="0" smtClean="0">
                <a:solidFill>
                  <a:srgbClr val="0070C0"/>
                </a:solidFill>
                <a:latin typeface="微软雅黑" panose="020B0503020204020204" pitchFamily="34" charset="-122"/>
                <a:ea typeface="微软雅黑" panose="020B0503020204020204" pitchFamily="34" charset="-122"/>
              </a:rPr>
              <a:t>行业，机构、个人；发电行业重点排放单位逐渐扩展到其他高耗能、高污染和资源性行业。</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en-US" sz="1400" dirty="0">
                <a:solidFill>
                  <a:srgbClr val="0070C0"/>
                </a:solidFill>
                <a:latin typeface="微软雅黑" panose="020B0503020204020204" pitchFamily="34" charset="-122"/>
                <a:ea typeface="微软雅黑" panose="020B0503020204020204" pitchFamily="34" charset="-122"/>
              </a:rPr>
              <a:t>交易</a:t>
            </a:r>
            <a:r>
              <a:rPr lang="zh-CN" altLang="en-US" sz="1400" dirty="0" smtClean="0">
                <a:solidFill>
                  <a:srgbClr val="0070C0"/>
                </a:solidFill>
                <a:latin typeface="微软雅黑" panose="020B0503020204020204" pitchFamily="34" charset="-122"/>
                <a:ea typeface="微软雅黑" panose="020B0503020204020204" pitchFamily="34" charset="-122"/>
              </a:rPr>
              <a:t>产品：</a:t>
            </a:r>
            <a:r>
              <a:rPr lang="zh-CN" altLang="en-US" sz="1200" dirty="0" smtClean="0">
                <a:solidFill>
                  <a:srgbClr val="0070C0"/>
                </a:solidFill>
                <a:latin typeface="微软雅黑" panose="020B0503020204020204" pitchFamily="34" charset="-122"/>
                <a:ea typeface="微软雅黑" panose="020B0503020204020204" pitchFamily="34" charset="-122"/>
              </a:rPr>
              <a:t>现货，配额，</a:t>
            </a:r>
            <a:r>
              <a:rPr lang="en-US" altLang="zh-CN" sz="1200" dirty="0" smtClean="0">
                <a:solidFill>
                  <a:srgbClr val="0070C0"/>
                </a:solidFill>
                <a:latin typeface="微软雅黑" panose="020B0503020204020204" pitchFamily="34" charset="-122"/>
                <a:ea typeface="微软雅黑" panose="020B0503020204020204" pitchFamily="34" charset="-122"/>
              </a:rPr>
              <a:t>CCER</a:t>
            </a:r>
            <a:r>
              <a:rPr lang="zh-CN" altLang="en-US" sz="1200" dirty="0" smtClean="0">
                <a:solidFill>
                  <a:srgbClr val="0070C0"/>
                </a:solidFill>
                <a:latin typeface="微软雅黑" panose="020B0503020204020204" pitchFamily="34" charset="-122"/>
                <a:ea typeface="微软雅黑" panose="020B0503020204020204" pitchFamily="34" charset="-122"/>
              </a:rPr>
              <a:t>及其他</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en-US" sz="1400" dirty="0" smtClean="0">
                <a:solidFill>
                  <a:srgbClr val="0070C0"/>
                </a:solidFill>
                <a:latin typeface="微软雅黑" panose="020B0503020204020204" pitchFamily="34" charset="-122"/>
                <a:ea typeface="微软雅黑" panose="020B0503020204020204" pitchFamily="34" charset="-122"/>
              </a:rPr>
              <a:t>交易平台：</a:t>
            </a:r>
            <a:r>
              <a:rPr lang="zh-CN" altLang="en-US" sz="1200" dirty="0" smtClean="0">
                <a:solidFill>
                  <a:srgbClr val="0070C0"/>
                </a:solidFill>
                <a:latin typeface="微软雅黑" panose="020B0503020204020204" pitchFamily="34" charset="-122"/>
                <a:ea typeface="微软雅黑" panose="020B0503020204020204" pitchFamily="34" charset="-122"/>
              </a:rPr>
              <a:t>并纳入全国公共资源交易平台体系管理</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en-US" sz="1400" dirty="0">
                <a:solidFill>
                  <a:srgbClr val="0070C0"/>
                </a:solidFill>
                <a:latin typeface="微软雅黑" panose="020B0503020204020204" pitchFamily="34" charset="-122"/>
                <a:ea typeface="微软雅黑" panose="020B0503020204020204" pitchFamily="34" charset="-122"/>
              </a:rPr>
              <a:t>碳</a:t>
            </a:r>
            <a:r>
              <a:rPr lang="zh-CN" altLang="en-US" sz="1400" dirty="0" smtClean="0">
                <a:solidFill>
                  <a:srgbClr val="0070C0"/>
                </a:solidFill>
                <a:latin typeface="微软雅黑" panose="020B0503020204020204" pitchFamily="34" charset="-122"/>
                <a:ea typeface="微软雅黑" panose="020B0503020204020204" pitchFamily="34" charset="-122"/>
              </a:rPr>
              <a:t>价的形成机制与调控</a:t>
            </a:r>
            <a:endParaRPr lang="zh-CN" altLang="en-US" sz="1400" dirty="0">
              <a:solidFill>
                <a:srgbClr val="0070C0"/>
              </a:solidFill>
              <a:latin typeface="微软雅黑" panose="020B0503020204020204" pitchFamily="34" charset="-122"/>
              <a:ea typeface="微软雅黑" panose="020B0503020204020204" pitchFamily="34" charset="-122"/>
            </a:endParaRPr>
          </a:p>
        </p:txBody>
      </p:sp>
      <p:pic>
        <p:nvPicPr>
          <p:cNvPr id="18" name="图片 17" descr="34.jpg"/>
          <p:cNvPicPr>
            <a:picLocks noChangeAspect="1"/>
          </p:cNvPicPr>
          <p:nvPr/>
        </p:nvPicPr>
        <p:blipFill>
          <a:blip r:embed="rId3" cstate="print"/>
          <a:stretch>
            <a:fillRect/>
          </a:stretch>
        </p:blipFill>
        <p:spPr>
          <a:xfrm>
            <a:off x="6002418" y="4011221"/>
            <a:ext cx="1593918" cy="1044805"/>
          </a:xfrm>
          <a:prstGeom prst="rect">
            <a:avLst/>
          </a:prstGeom>
          <a:effectLst>
            <a:softEdge rad="127000"/>
          </a:effectLst>
        </p:spPr>
      </p:pic>
      <p:pic>
        <p:nvPicPr>
          <p:cNvPr id="19" name="图片 18" descr="46.jpg"/>
          <p:cNvPicPr>
            <a:picLocks noChangeAspect="1"/>
          </p:cNvPicPr>
          <p:nvPr/>
        </p:nvPicPr>
        <p:blipFill>
          <a:blip r:embed="rId4" cstate="print"/>
          <a:stretch>
            <a:fillRect/>
          </a:stretch>
        </p:blipFill>
        <p:spPr>
          <a:xfrm>
            <a:off x="7542992" y="4011221"/>
            <a:ext cx="1428752" cy="1012571"/>
          </a:xfrm>
          <a:prstGeom prst="rect">
            <a:avLst/>
          </a:prstGeom>
          <a:effectLst>
            <a:softEdge rad="127000"/>
          </a:effectLst>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693" y="4011220"/>
            <a:ext cx="1656011" cy="1044806"/>
          </a:xfrm>
          <a:prstGeom prst="rect">
            <a:avLst/>
          </a:prstGeom>
          <a:effectLst>
            <a:softEdge rad="127000"/>
          </a:effectLst>
        </p:spPr>
      </p:pic>
      <p:sp>
        <p:nvSpPr>
          <p:cNvPr id="17" name="TextBox 16"/>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21" name="TextBox 20"/>
          <p:cNvSpPr txBox="1"/>
          <p:nvPr/>
        </p:nvSpPr>
        <p:spPr>
          <a:xfrm>
            <a:off x="2699792" y="165869"/>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1634949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560" y="875132"/>
            <a:ext cx="2736304" cy="129266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建设任务</a:t>
            </a:r>
            <a:endParaRPr lang="en-US" altLang="zh-CN"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政策法规体系</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市场要素</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三大制度</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四大系统</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保障机制</a:t>
            </a:r>
            <a:endParaRPr lang="en-US" altLang="zh-CN" sz="1200" b="1" dirty="0">
              <a:solidFill>
                <a:srgbClr val="0070C0"/>
              </a:solidFill>
              <a:latin typeface="微软雅黑" pitchFamily="34" charset="-122"/>
              <a:ea typeface="微软雅黑" pitchFamily="34" charset="-122"/>
            </a:endParaRPr>
          </a:p>
        </p:txBody>
      </p:sp>
      <p:sp>
        <p:nvSpPr>
          <p:cNvPr id="2" name="矩形 1"/>
          <p:cNvSpPr/>
          <p:nvPr/>
        </p:nvSpPr>
        <p:spPr>
          <a:xfrm>
            <a:off x="3535650" y="888719"/>
            <a:ext cx="4802538" cy="1308050"/>
          </a:xfrm>
          <a:prstGeom prst="rect">
            <a:avLst/>
          </a:prstGeom>
        </p:spPr>
        <p:txBody>
          <a:bodyPr wrap="square">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三</a:t>
            </a:r>
            <a:r>
              <a:rPr lang="zh-CN" altLang="en-US" sz="1600" dirty="0" smtClean="0">
                <a:solidFill>
                  <a:srgbClr val="0070C0"/>
                </a:solidFill>
                <a:latin typeface="微软雅黑" panose="020B0503020204020204" pitchFamily="34" charset="-122"/>
                <a:ea typeface="微软雅黑" panose="020B0503020204020204" pitchFamily="34" charset="-122"/>
              </a:rPr>
              <a:t>大制度建设</a:t>
            </a:r>
            <a:r>
              <a:rPr lang="en-US" altLang="zh-CN" sz="1600" dirty="0" smtClean="0">
                <a:solidFill>
                  <a:srgbClr val="0070C0"/>
                </a:solidFill>
                <a:latin typeface="微软雅黑" panose="020B0503020204020204" pitchFamily="34" charset="-122"/>
                <a:ea typeface="微软雅黑" panose="020B0503020204020204" pitchFamily="34" charset="-122"/>
              </a:rPr>
              <a:t> </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碳排放</a:t>
            </a:r>
            <a:r>
              <a:rPr lang="en-US" altLang="zh-CN" sz="1200" dirty="0" smtClean="0">
                <a:solidFill>
                  <a:srgbClr val="0070C0"/>
                </a:solidFill>
                <a:latin typeface="微软雅黑" panose="020B0503020204020204" pitchFamily="34" charset="-122"/>
                <a:ea typeface="微软雅黑" panose="020B0503020204020204" pitchFamily="34" charset="-122"/>
              </a:rPr>
              <a:t>MRV</a:t>
            </a:r>
            <a:r>
              <a:rPr lang="zh-CN" altLang="en-US" sz="1200" dirty="0" smtClean="0">
                <a:solidFill>
                  <a:srgbClr val="0070C0"/>
                </a:solidFill>
                <a:latin typeface="微软雅黑" panose="020B0503020204020204" pitchFamily="34" charset="-122"/>
                <a:ea typeface="微软雅黑" panose="020B0503020204020204" pitchFamily="34" charset="-122"/>
              </a:rPr>
              <a:t>制度（核算</a:t>
            </a:r>
            <a:r>
              <a:rPr lang="en-US" altLang="zh-CN" sz="1200" dirty="0" smtClean="0">
                <a:solidFill>
                  <a:srgbClr val="0070C0"/>
                </a:solidFill>
                <a:latin typeface="微软雅黑" panose="020B0503020204020204" pitchFamily="34" charset="-122"/>
                <a:ea typeface="微软雅黑" panose="020B0503020204020204" pitchFamily="34" charset="-122"/>
              </a:rPr>
              <a:t>/</a:t>
            </a:r>
            <a:r>
              <a:rPr lang="zh-CN" altLang="en-US" sz="1200" dirty="0" smtClean="0">
                <a:solidFill>
                  <a:srgbClr val="0070C0"/>
                </a:solidFill>
                <a:latin typeface="微软雅黑" panose="020B0503020204020204" pitchFamily="34" charset="-122"/>
                <a:ea typeface="微软雅黑" panose="020B0503020204020204" pitchFamily="34" charset="-122"/>
              </a:rPr>
              <a:t>监测、报告和核查）</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排放配额额分配制度（总量、分配、履约、清缴）</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市场交易管理监督制度（两级、全流程各环节监管、风险（政策、市场、舆论）预警与防控）</a:t>
            </a:r>
            <a:endParaRPr lang="en-US" altLang="zh-CN" sz="1200" dirty="0">
              <a:solidFill>
                <a:srgbClr val="0070C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3347864" y="771550"/>
            <a:ext cx="5184576" cy="1534601"/>
          </a:xfrm>
          <a:prstGeom prst="wedgeRoundRectCallout">
            <a:avLst>
              <a:gd name="adj1" fmla="val -57537"/>
              <a:gd name="adj2" fmla="val 4056"/>
              <a:gd name="adj3" fmla="val 16667"/>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rgbClr val="0070C0"/>
              </a:solidFill>
            </a:endParaRPr>
          </a:p>
        </p:txBody>
      </p:sp>
      <p:pic>
        <p:nvPicPr>
          <p:cNvPr id="10" name="Picture 2"/>
          <p:cNvPicPr>
            <a:picLocks noChangeAspect="1" noChangeArrowheads="1"/>
          </p:cNvPicPr>
          <p:nvPr/>
        </p:nvPicPr>
        <p:blipFill>
          <a:blip r:embed="rId3" cstate="print"/>
          <a:srcRect/>
          <a:stretch>
            <a:fillRect/>
          </a:stretch>
        </p:blipFill>
        <p:spPr bwMode="auto">
          <a:xfrm>
            <a:off x="827584" y="2517745"/>
            <a:ext cx="2376264" cy="1350150"/>
          </a:xfrm>
          <a:prstGeom prst="rect">
            <a:avLst/>
          </a:prstGeom>
          <a:noFill/>
          <a:ln w="9525">
            <a:noFill/>
            <a:miter lim="800000"/>
            <a:headEnd/>
            <a:tailEnd/>
          </a:ln>
        </p:spPr>
      </p:pic>
      <p:sp>
        <p:nvSpPr>
          <p:cNvPr id="9" name="TextBox 8"/>
          <p:cNvSpPr txBox="1"/>
          <p:nvPr/>
        </p:nvSpPr>
        <p:spPr>
          <a:xfrm>
            <a:off x="3476804" y="2397157"/>
            <a:ext cx="4335556"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企业排放核算和报告规范体系，</a:t>
            </a:r>
            <a:r>
              <a:rPr lang="en-US" altLang="zh-CN" sz="1100" dirty="0">
                <a:solidFill>
                  <a:srgbClr val="0070C0"/>
                </a:solidFill>
                <a:latin typeface="微软雅黑" panose="020B0503020204020204" pitchFamily="34" charset="-122"/>
                <a:ea typeface="微软雅黑" panose="020B0503020204020204" pitchFamily="34" charset="-122"/>
              </a:rPr>
              <a:t>24</a:t>
            </a:r>
            <a:r>
              <a:rPr lang="zh-CN" altLang="en-US" sz="1100" dirty="0">
                <a:solidFill>
                  <a:srgbClr val="0070C0"/>
                </a:solidFill>
                <a:latin typeface="微软雅黑" panose="020B0503020204020204" pitchFamily="34" charset="-122"/>
                <a:ea typeface="微软雅黑" panose="020B0503020204020204" pitchFamily="34" charset="-122"/>
              </a:rPr>
              <a:t>个行业</a:t>
            </a:r>
          </a:p>
          <a:p>
            <a:r>
              <a:rPr lang="zh-CN" altLang="en-US" sz="1100" dirty="0">
                <a:solidFill>
                  <a:srgbClr val="0070C0"/>
                </a:solidFill>
                <a:latin typeface="微软雅黑" panose="020B0503020204020204" pitchFamily="34" charset="-122"/>
                <a:ea typeface="微软雅黑" panose="020B0503020204020204" pitchFamily="34" charset="-122"/>
              </a:rPr>
              <a:t>核查机制 </a:t>
            </a:r>
            <a:r>
              <a:rPr lang="zh-CN" altLang="en-US" sz="1100" dirty="0" smtClean="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国家发改委</a:t>
            </a:r>
            <a:r>
              <a:rPr lang="en-US" altLang="zh-CN" sz="1100" dirty="0">
                <a:solidFill>
                  <a:srgbClr val="0070C0"/>
                </a:solidFill>
                <a:latin typeface="微软雅黑" panose="020B0503020204020204" pitchFamily="34" charset="-122"/>
                <a:ea typeface="微软雅黑" panose="020B0503020204020204" pitchFamily="34" charset="-122"/>
              </a:rPr>
              <a:t>57</a:t>
            </a:r>
            <a:r>
              <a:rPr lang="zh-CN" altLang="en-US" sz="1100" dirty="0">
                <a:solidFill>
                  <a:srgbClr val="0070C0"/>
                </a:solidFill>
                <a:latin typeface="微软雅黑" panose="020B0503020204020204" pitchFamily="34" charset="-122"/>
                <a:ea typeface="微软雅黑" panose="020B0503020204020204" pitchFamily="34" charset="-122"/>
              </a:rPr>
              <a:t>号文附件</a:t>
            </a:r>
            <a:r>
              <a:rPr lang="en-US" altLang="zh-CN" sz="1100" dirty="0">
                <a:solidFill>
                  <a:srgbClr val="0070C0"/>
                </a:solidFill>
                <a:latin typeface="微软雅黑" panose="020B0503020204020204" pitchFamily="34" charset="-122"/>
                <a:ea typeface="微软雅黑" panose="020B0503020204020204" pitchFamily="34" charset="-122"/>
              </a:rPr>
              <a:t>4</a:t>
            </a:r>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5</a:t>
            </a:r>
            <a:r>
              <a:rPr lang="zh-CN" altLang="en-US" sz="1100" dirty="0">
                <a:solidFill>
                  <a:srgbClr val="0070C0"/>
                </a:solidFill>
                <a:latin typeface="微软雅黑" panose="020B0503020204020204" pitchFamily="34" charset="-122"/>
                <a:ea typeface="微软雅黑" panose="020B0503020204020204" pitchFamily="34" charset="-122"/>
              </a:rPr>
              <a:t>）核查员，核查机构，企业碳排放核查</a:t>
            </a:r>
          </a:p>
          <a:p>
            <a:r>
              <a:rPr lang="zh-CN" altLang="en-US" sz="1100" dirty="0">
                <a:solidFill>
                  <a:srgbClr val="0070C0"/>
                </a:solidFill>
                <a:latin typeface="微软雅黑" panose="020B0503020204020204" pitchFamily="34" charset="-122"/>
                <a:ea typeface="微软雅黑" panose="020B0503020204020204" pitchFamily="34" charset="-122"/>
              </a:rPr>
              <a:t>补充</a:t>
            </a:r>
            <a:r>
              <a:rPr lang="zh-CN" altLang="en-US" sz="1100" dirty="0" smtClean="0">
                <a:solidFill>
                  <a:srgbClr val="0070C0"/>
                </a:solidFill>
                <a:latin typeface="微软雅黑" panose="020B0503020204020204" pitchFamily="34" charset="-122"/>
                <a:ea typeface="微软雅黑" panose="020B0503020204020204" pitchFamily="34" charset="-122"/>
              </a:rPr>
              <a:t>填报通知</a:t>
            </a:r>
            <a:endParaRPr lang="zh-CN" altLang="en-US" sz="1100"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2016-2017</a:t>
            </a:r>
            <a:r>
              <a:rPr lang="zh-CN" altLang="en-US" sz="1100" dirty="0">
                <a:solidFill>
                  <a:srgbClr val="0070C0"/>
                </a:solidFill>
                <a:latin typeface="微软雅黑" panose="020B0503020204020204" pitchFamily="34" charset="-122"/>
                <a:ea typeface="微软雅黑" panose="020B0503020204020204" pitchFamily="34" charset="-122"/>
              </a:rPr>
              <a:t>核查</a:t>
            </a:r>
            <a:r>
              <a:rPr lang="zh-CN" altLang="en-US" sz="1100" dirty="0" smtClean="0">
                <a:solidFill>
                  <a:srgbClr val="0070C0"/>
                </a:solidFill>
                <a:latin typeface="微软雅黑" panose="020B0503020204020204" pitchFamily="34" charset="-122"/>
                <a:ea typeface="微软雅黑" panose="020B0503020204020204" pitchFamily="34" charset="-122"/>
              </a:rPr>
              <a:t>通知</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7762" y="3880978"/>
            <a:ext cx="2736304" cy="1107996"/>
          </a:xfrm>
          <a:prstGeom prst="rect">
            <a:avLst/>
          </a:prstGeom>
          <a:noFill/>
        </p:spPr>
        <p:txBody>
          <a:bodyPr wrap="square" rtlCol="0">
            <a:spAutoFit/>
          </a:bodyPr>
          <a:lstStyle/>
          <a:p>
            <a:pPr algn="just">
              <a:lnSpc>
                <a:spcPct val="150000"/>
              </a:lnSpc>
            </a:pP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全国碳排放权配额总量设定与分配总体方案</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已经获得国务院批准，确定循序渐进纳入重点行业企业，正在制定配额分配技术细则。</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369014"/>
            <a:ext cx="4968552" cy="177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9" name="TextBox 18"/>
          <p:cNvSpPr txBox="1"/>
          <p:nvPr/>
        </p:nvSpPr>
        <p:spPr>
          <a:xfrm>
            <a:off x="2699792" y="165869"/>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352836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560" y="875132"/>
            <a:ext cx="2736304" cy="129266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建设任务</a:t>
            </a:r>
            <a:endParaRPr lang="en-US" altLang="zh-CN"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政策法规体系</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市场要素</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三大制度</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四大系统</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保障机制</a:t>
            </a:r>
            <a:endParaRPr lang="en-US" altLang="zh-CN" sz="1200" b="1" dirty="0">
              <a:solidFill>
                <a:srgbClr val="0070C0"/>
              </a:solidFill>
              <a:latin typeface="微软雅黑" pitchFamily="34" charset="-122"/>
              <a:ea typeface="微软雅黑" pitchFamily="34" charset="-122"/>
            </a:endParaRPr>
          </a:p>
        </p:txBody>
      </p:sp>
      <p:sp>
        <p:nvSpPr>
          <p:cNvPr id="2" name="矩形 1"/>
          <p:cNvSpPr/>
          <p:nvPr/>
        </p:nvSpPr>
        <p:spPr>
          <a:xfrm>
            <a:off x="3513878" y="970731"/>
            <a:ext cx="4572000" cy="1384995"/>
          </a:xfrm>
          <a:prstGeom prst="rect">
            <a:avLst/>
          </a:prstGeom>
        </p:spPr>
        <p:txBody>
          <a:bodyPr>
            <a:spAutoFit/>
          </a:bodyPr>
          <a:lstStyle/>
          <a:p>
            <a:r>
              <a:rPr lang="zh-CN" altLang="en-US" sz="1600" dirty="0" smtClean="0">
                <a:solidFill>
                  <a:srgbClr val="0070C0"/>
                </a:solidFill>
                <a:latin typeface="微软雅黑" panose="020B0503020204020204" pitchFamily="34" charset="-122"/>
                <a:ea typeface="微软雅黑" panose="020B0503020204020204" pitchFamily="34" charset="-122"/>
              </a:rPr>
              <a:t>四大系统建设</a:t>
            </a:r>
            <a:r>
              <a:rPr lang="en-US" altLang="zh-CN" sz="1600" dirty="0" smtClean="0">
                <a:solidFill>
                  <a:srgbClr val="0070C0"/>
                </a:solidFill>
                <a:latin typeface="微软雅黑" panose="020B0503020204020204" pitchFamily="34" charset="-122"/>
                <a:ea typeface="微软雅黑" panose="020B0503020204020204" pitchFamily="34" charset="-122"/>
              </a:rPr>
              <a:t> </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排放数据直报系统</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注册登记系统</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交易系统</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结算系统</a:t>
            </a:r>
            <a:endParaRPr lang="en-US" altLang="zh-CN" sz="1200" dirty="0">
              <a:solidFill>
                <a:srgbClr val="0070C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3347864" y="875131"/>
            <a:ext cx="4824536" cy="1534601"/>
          </a:xfrm>
          <a:prstGeom prst="wedgeRoundRectCallout">
            <a:avLst>
              <a:gd name="adj1" fmla="val -56935"/>
              <a:gd name="adj2" fmla="val 12569"/>
              <a:gd name="adj3" fmla="val 16667"/>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400">
              <a:solidFill>
                <a:srgbClr val="0070C0"/>
              </a:solidFill>
            </a:endParaRPr>
          </a:p>
        </p:txBody>
      </p:sp>
      <p:grpSp>
        <p:nvGrpSpPr>
          <p:cNvPr id="51" name="组合 50"/>
          <p:cNvGrpSpPr/>
          <p:nvPr/>
        </p:nvGrpSpPr>
        <p:grpSpPr>
          <a:xfrm>
            <a:off x="1187616" y="2607901"/>
            <a:ext cx="3888440" cy="2199023"/>
            <a:chOff x="2296772" y="3477202"/>
            <a:chExt cx="3888440" cy="2932030"/>
          </a:xfrm>
        </p:grpSpPr>
        <p:grpSp>
          <p:nvGrpSpPr>
            <p:cNvPr id="49" name="组合 48"/>
            <p:cNvGrpSpPr/>
            <p:nvPr/>
          </p:nvGrpSpPr>
          <p:grpSpPr>
            <a:xfrm>
              <a:off x="2339752" y="3861048"/>
              <a:ext cx="3845460" cy="2548184"/>
              <a:chOff x="2339752" y="3501008"/>
              <a:chExt cx="3845460" cy="2548184"/>
            </a:xfrm>
          </p:grpSpPr>
          <p:graphicFrame>
            <p:nvGraphicFramePr>
              <p:cNvPr id="10" name="图示 9"/>
              <p:cNvGraphicFramePr/>
              <p:nvPr>
                <p:extLst>
                  <p:ext uri="{D42A27DB-BD31-4B8C-83A1-F6EECF244321}">
                    <p14:modId xmlns:p14="http://schemas.microsoft.com/office/powerpoint/2010/main" val="3399252821"/>
                  </p:ext>
                </p:extLst>
              </p:nvPr>
            </p:nvGraphicFramePr>
            <p:xfrm>
              <a:off x="2339752" y="3501008"/>
              <a:ext cx="360040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上下箭头 14"/>
              <p:cNvSpPr/>
              <p:nvPr/>
            </p:nvSpPr>
            <p:spPr>
              <a:xfrm>
                <a:off x="5595269" y="4203086"/>
                <a:ext cx="288032" cy="756084"/>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200">
                  <a:solidFill>
                    <a:srgbClr val="0070C0"/>
                  </a:solidFill>
                </a:endParaRPr>
              </a:p>
            </p:txBody>
          </p:sp>
          <p:sp>
            <p:nvSpPr>
              <p:cNvPr id="16" name="左右箭头 15"/>
              <p:cNvSpPr/>
              <p:nvPr/>
            </p:nvSpPr>
            <p:spPr>
              <a:xfrm>
                <a:off x="3679438" y="5371075"/>
                <a:ext cx="792088" cy="28803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200">
                  <a:solidFill>
                    <a:srgbClr val="0070C0"/>
                  </a:solidFill>
                </a:endParaRPr>
              </a:p>
            </p:txBody>
          </p:sp>
          <p:sp>
            <p:nvSpPr>
              <p:cNvPr id="19" name="左右箭头 18"/>
              <p:cNvSpPr/>
              <p:nvPr/>
            </p:nvSpPr>
            <p:spPr>
              <a:xfrm>
                <a:off x="3707904" y="3645024"/>
                <a:ext cx="792088" cy="2880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00">
                  <a:solidFill>
                    <a:srgbClr val="0070C0"/>
                  </a:solidFill>
                </a:endParaRPr>
              </a:p>
            </p:txBody>
          </p:sp>
          <p:cxnSp>
            <p:nvCxnSpPr>
              <p:cNvPr id="41" name="直接箭头连接符 40"/>
              <p:cNvCxnSpPr/>
              <p:nvPr/>
            </p:nvCxnSpPr>
            <p:spPr>
              <a:xfrm flipH="1">
                <a:off x="5413482" y="3816944"/>
                <a:ext cx="75608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69566" y="3816944"/>
                <a:ext cx="0"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657212" y="6049192"/>
                <a:ext cx="352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2656812" y="5542995"/>
                <a:ext cx="0" cy="506197"/>
              </a:xfrm>
              <a:prstGeom prst="straightConnector1">
                <a:avLst/>
              </a:prstGeom>
              <a:ln w="28575">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2296772" y="3477202"/>
              <a:ext cx="3744416" cy="369332"/>
            </a:xfrm>
            <a:prstGeom prst="rect">
              <a:avLst/>
            </a:prstGeom>
            <a:noFill/>
          </p:spPr>
          <p:txBody>
            <a:bodyPr wrap="square" rtlCol="0">
              <a:spAutoFit/>
            </a:bodyPr>
            <a:lstStyle/>
            <a:p>
              <a:pPr algn="ctr"/>
              <a:r>
                <a:rPr lang="zh-CN" altLang="en-US" sz="1200" dirty="0" smtClean="0">
                  <a:solidFill>
                    <a:srgbClr val="0070C0"/>
                  </a:solidFill>
                  <a:latin typeface="微软雅黑" panose="020B0503020204020204" pitchFamily="34" charset="-122"/>
                  <a:ea typeface="微软雅黑" panose="020B0503020204020204" pitchFamily="34" charset="-122"/>
                </a:rPr>
                <a:t>碳排放权交易体系四大系统关系与功能</a:t>
              </a:r>
              <a:endParaRPr lang="zh-CN" altLang="en-US" sz="1200" dirty="0">
                <a:solidFill>
                  <a:srgbClr val="0070C0"/>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292080" y="2656277"/>
            <a:ext cx="3621088" cy="2121880"/>
            <a:chOff x="5292080" y="3541702"/>
            <a:chExt cx="3621088" cy="2829174"/>
          </a:xfrm>
        </p:grpSpPr>
        <p:pic>
          <p:nvPicPr>
            <p:cNvPr id="5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541702"/>
              <a:ext cx="3621088" cy="256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矩形 52"/>
            <p:cNvSpPr/>
            <p:nvPr/>
          </p:nvSpPr>
          <p:spPr>
            <a:xfrm>
              <a:off x="6176595" y="6001544"/>
              <a:ext cx="1723549" cy="369332"/>
            </a:xfrm>
            <a:prstGeom prst="rect">
              <a:avLst/>
            </a:prstGeom>
          </p:spPr>
          <p:txBody>
            <a:bodyPr wrap="none">
              <a:spAutoFit/>
            </a:bodyPr>
            <a:lstStyle/>
            <a:p>
              <a:pPr algn="ctr"/>
              <a:r>
                <a:rPr lang="zh-CN" altLang="en-US" sz="1200" dirty="0" smtClean="0">
                  <a:solidFill>
                    <a:srgbClr val="0070C0"/>
                  </a:solidFill>
                  <a:latin typeface="微软雅黑" panose="020B0503020204020204" pitchFamily="34" charset="-122"/>
                  <a:ea typeface="微软雅黑" panose="020B0503020204020204" pitchFamily="34" charset="-122"/>
                </a:rPr>
                <a:t>注册登记系统及其功能</a:t>
              </a:r>
              <a:endParaRPr lang="zh-CN" altLang="en-US" sz="1200" dirty="0">
                <a:solidFill>
                  <a:srgbClr val="0070C0"/>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25" name="TextBox 24"/>
          <p:cNvSpPr txBox="1"/>
          <p:nvPr/>
        </p:nvSpPr>
        <p:spPr>
          <a:xfrm>
            <a:off x="2699792" y="165869"/>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89711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249492"/>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7" name="TextBox 6"/>
          <p:cNvSpPr txBox="1"/>
          <p:nvPr/>
        </p:nvSpPr>
        <p:spPr>
          <a:xfrm>
            <a:off x="2699792" y="174466"/>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
        <p:nvSpPr>
          <p:cNvPr id="24" name="TextBox 23"/>
          <p:cNvSpPr txBox="1"/>
          <p:nvPr/>
        </p:nvSpPr>
        <p:spPr>
          <a:xfrm>
            <a:off x="611560" y="875132"/>
            <a:ext cx="2736304" cy="129266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建设任务</a:t>
            </a:r>
            <a:endParaRPr lang="en-US" altLang="zh-CN"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政策法规体系</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市场要素</a:t>
            </a:r>
            <a:endParaRPr lang="en-US" altLang="zh-CN" sz="1200" b="1"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三大制度</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四大系统</a:t>
            </a:r>
            <a:endParaRPr lang="en-US" altLang="zh-CN" sz="1200" b="1"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b="1" dirty="0" smtClean="0">
                <a:solidFill>
                  <a:srgbClr val="0070C0"/>
                </a:solidFill>
                <a:latin typeface="微软雅黑" pitchFamily="34" charset="-122"/>
                <a:ea typeface="微软雅黑" pitchFamily="34" charset="-122"/>
              </a:rPr>
              <a:t>保障机制</a:t>
            </a:r>
            <a:endParaRPr lang="en-US" altLang="zh-CN" sz="1200" b="1" dirty="0">
              <a:solidFill>
                <a:srgbClr val="0070C0"/>
              </a:solidFill>
              <a:latin typeface="微软雅黑" pitchFamily="34" charset="-122"/>
              <a:ea typeface="微软雅黑" pitchFamily="34" charset="-122"/>
            </a:endParaRPr>
          </a:p>
        </p:txBody>
      </p:sp>
      <p:sp>
        <p:nvSpPr>
          <p:cNvPr id="2" name="矩形 1"/>
          <p:cNvSpPr/>
          <p:nvPr/>
        </p:nvSpPr>
        <p:spPr>
          <a:xfrm>
            <a:off x="3513878" y="945478"/>
            <a:ext cx="4572000" cy="1384995"/>
          </a:xfrm>
          <a:prstGeom prst="rect">
            <a:avLst/>
          </a:prstGeom>
        </p:spPr>
        <p:txBody>
          <a:bodyPr>
            <a:spAutoFit/>
          </a:bodyPr>
          <a:lstStyle/>
          <a:p>
            <a:r>
              <a:rPr lang="zh-CN" altLang="en-US" sz="1600" dirty="0" smtClean="0">
                <a:solidFill>
                  <a:srgbClr val="0070C0"/>
                </a:solidFill>
                <a:latin typeface="微软雅黑" panose="020B0503020204020204" pitchFamily="34" charset="-122"/>
                <a:ea typeface="微软雅黑" panose="020B0503020204020204" pitchFamily="34" charset="-122"/>
              </a:rPr>
              <a:t>保障机制建设</a:t>
            </a:r>
            <a:r>
              <a:rPr lang="en-US" altLang="zh-CN" sz="1600" dirty="0" smtClean="0">
                <a:solidFill>
                  <a:srgbClr val="0070C0"/>
                </a:solidFill>
                <a:latin typeface="微软雅黑" panose="020B0503020204020204" pitchFamily="34" charset="-122"/>
                <a:ea typeface="微软雅黑" panose="020B0503020204020204" pitchFamily="34" charset="-122"/>
              </a:rPr>
              <a:t> </a:t>
            </a: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组织领导</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强化责任落实</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推进能力建设</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285750" indent="-285750" algn="just">
              <a:spcBef>
                <a:spcPts val="600"/>
              </a:spcBef>
              <a:buFont typeface="Arial" panose="020B0604020202020204" pitchFamily="34" charset="0"/>
              <a:buChar char="•"/>
            </a:pPr>
            <a:r>
              <a:rPr lang="zh-CN" altLang="en-US" sz="1200" dirty="0" smtClean="0">
                <a:solidFill>
                  <a:srgbClr val="0070C0"/>
                </a:solidFill>
                <a:latin typeface="微软雅黑" panose="020B0503020204020204" pitchFamily="34" charset="-122"/>
                <a:ea typeface="微软雅黑" panose="020B0503020204020204" pitchFamily="34" charset="-122"/>
              </a:rPr>
              <a:t>宣传引导</a:t>
            </a:r>
            <a:endParaRPr lang="en-US" altLang="zh-CN" sz="1200" dirty="0" smtClean="0">
              <a:solidFill>
                <a:srgbClr val="0070C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3347864" y="875131"/>
            <a:ext cx="4824536" cy="1534601"/>
          </a:xfrm>
          <a:prstGeom prst="wedgeRoundRectCallout">
            <a:avLst>
              <a:gd name="adj1" fmla="val -56935"/>
              <a:gd name="adj2" fmla="val 12569"/>
              <a:gd name="adj3" fmla="val 16667"/>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400">
              <a:solidFill>
                <a:srgbClr val="0070C0"/>
              </a:solidFill>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2474387"/>
            <a:ext cx="5976664"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544108" y="1296954"/>
            <a:ext cx="2412268" cy="738664"/>
          </a:xfrm>
          <a:prstGeom prst="rect">
            <a:avLst/>
          </a:prstGeom>
          <a:noFill/>
        </p:spPr>
        <p:txBody>
          <a:bodyPr wrap="square" rtlCol="0">
            <a:spAutoFit/>
          </a:bodyPr>
          <a:lstStyle/>
          <a:p>
            <a:r>
              <a:rPr lang="zh-CN" altLang="en-US" sz="1400" dirty="0" smtClean="0">
                <a:solidFill>
                  <a:srgbClr val="0070C0"/>
                </a:solidFill>
                <a:latin typeface="微软雅黑" panose="020B0503020204020204" pitchFamily="34" charset="-122"/>
                <a:ea typeface="微软雅黑" panose="020B0503020204020204" pitchFamily="34" charset="-122"/>
              </a:rPr>
              <a:t>做好组织准备，技术准备，资金准备，人才准备，市场准备。</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265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58577" y="1749548"/>
            <a:ext cx="1325192" cy="1877437"/>
          </a:xfrm>
          <a:prstGeom prst="rect">
            <a:avLst/>
          </a:prstGeom>
          <a:noFill/>
        </p:spPr>
        <p:txBody>
          <a:bodyPr wrap="square" rtlCol="0">
            <a:spAutoFit/>
          </a:bodyPr>
          <a:lstStyle/>
          <a:p>
            <a:r>
              <a:rPr lang="zh-CN" altLang="en-US" sz="4800" dirty="0" smtClean="0">
                <a:solidFill>
                  <a:srgbClr val="0070C0"/>
                </a:solidFill>
                <a:latin typeface="微软雅黑" pitchFamily="34" charset="-122"/>
                <a:ea typeface="微软雅黑" pitchFamily="34" charset="-122"/>
              </a:rPr>
              <a:t>谢 </a:t>
            </a:r>
            <a:endParaRPr lang="en-US" altLang="zh-CN" sz="4800" dirty="0" smtClean="0">
              <a:solidFill>
                <a:srgbClr val="0070C0"/>
              </a:solidFill>
              <a:latin typeface="微软雅黑" pitchFamily="34" charset="-122"/>
              <a:ea typeface="微软雅黑" pitchFamily="34" charset="-122"/>
            </a:endParaRPr>
          </a:p>
          <a:p>
            <a:r>
              <a:rPr lang="zh-CN" altLang="en-US" sz="2000" dirty="0" smtClean="0">
                <a:solidFill>
                  <a:srgbClr val="0070C0"/>
                </a:solidFill>
                <a:latin typeface="微软雅黑" pitchFamily="34" charset="-122"/>
                <a:ea typeface="微软雅黑" pitchFamily="34" charset="-122"/>
              </a:rPr>
              <a:t>   </a:t>
            </a:r>
            <a:endParaRPr lang="en-US" altLang="zh-CN" sz="2000" dirty="0" smtClean="0">
              <a:solidFill>
                <a:srgbClr val="0070C0"/>
              </a:solidFill>
              <a:latin typeface="微软雅黑" pitchFamily="34" charset="-122"/>
              <a:ea typeface="微软雅黑" pitchFamily="34" charset="-122"/>
            </a:endParaRPr>
          </a:p>
          <a:p>
            <a:r>
              <a:rPr lang="zh-CN" altLang="en-US" sz="4800" dirty="0" smtClean="0">
                <a:solidFill>
                  <a:srgbClr val="0070C0"/>
                </a:solidFill>
                <a:latin typeface="微软雅黑" pitchFamily="34" charset="-122"/>
                <a:ea typeface="微软雅黑" pitchFamily="34" charset="-122"/>
              </a:rPr>
              <a:t>谢！</a:t>
            </a:r>
            <a:endParaRPr lang="en-US" altLang="zh-CN" sz="4800" dirty="0">
              <a:solidFill>
                <a:srgbClr val="0070C0"/>
              </a:solidFill>
              <a:latin typeface="微软雅黑" pitchFamily="34" charset="-122"/>
              <a:ea typeface="微软雅黑" pitchFamily="34" charset="-122"/>
            </a:endParaRPr>
          </a:p>
        </p:txBody>
      </p:sp>
      <p:sp>
        <p:nvSpPr>
          <p:cNvPr id="8" name="TextBox 7"/>
          <p:cNvSpPr txBox="1"/>
          <p:nvPr/>
        </p:nvSpPr>
        <p:spPr>
          <a:xfrm>
            <a:off x="3038060" y="539896"/>
            <a:ext cx="3960440" cy="1061829"/>
          </a:xfrm>
          <a:prstGeom prst="rect">
            <a:avLst/>
          </a:prstGeom>
          <a:noFill/>
        </p:spPr>
        <p:txBody>
          <a:bodyPr wrap="square" rtlCol="0">
            <a:spAutoFit/>
          </a:bodyPr>
          <a:lstStyle/>
          <a:p>
            <a:pPr algn="ctr">
              <a:lnSpc>
                <a:spcPct val="150000"/>
              </a:lnSpc>
            </a:pPr>
            <a:r>
              <a:rPr lang="zh-CN" altLang="en-US" sz="1400" dirty="0" smtClean="0">
                <a:solidFill>
                  <a:srgbClr val="0070C0"/>
                </a:solidFill>
                <a:latin typeface="微软雅黑" pitchFamily="34" charset="-122"/>
                <a:ea typeface="微软雅黑" pitchFamily="34" charset="-122"/>
              </a:rPr>
              <a:t>以舍我其谁的勇气推动制度建设</a:t>
            </a:r>
            <a:endParaRPr lang="en-US" altLang="zh-CN" sz="1400" dirty="0" smtClean="0">
              <a:solidFill>
                <a:srgbClr val="0070C0"/>
              </a:solidFill>
              <a:latin typeface="微软雅黑" pitchFamily="34" charset="-122"/>
              <a:ea typeface="微软雅黑" pitchFamily="34" charset="-122"/>
            </a:endParaRPr>
          </a:p>
          <a:p>
            <a:pPr algn="ctr">
              <a:lnSpc>
                <a:spcPct val="150000"/>
              </a:lnSpc>
            </a:pPr>
            <a:r>
              <a:rPr lang="zh-CN" altLang="en-US" sz="1400" dirty="0" smtClean="0">
                <a:solidFill>
                  <a:srgbClr val="0070C0"/>
                </a:solidFill>
                <a:latin typeface="微软雅黑" pitchFamily="34" charset="-122"/>
                <a:ea typeface="微软雅黑" pitchFamily="34" charset="-122"/>
              </a:rPr>
              <a:t>以驰而不怠的精神开展系统建设</a:t>
            </a:r>
            <a:endParaRPr lang="en-US" altLang="zh-CN" sz="1400" dirty="0" smtClean="0">
              <a:solidFill>
                <a:srgbClr val="0070C0"/>
              </a:solidFill>
              <a:latin typeface="微软雅黑" pitchFamily="34" charset="-122"/>
              <a:ea typeface="微软雅黑" pitchFamily="34" charset="-122"/>
            </a:endParaRPr>
          </a:p>
          <a:p>
            <a:pPr algn="ctr">
              <a:lnSpc>
                <a:spcPct val="150000"/>
              </a:lnSpc>
            </a:pPr>
            <a:r>
              <a:rPr lang="zh-CN" altLang="en-US" sz="1400" dirty="0" smtClean="0">
                <a:solidFill>
                  <a:srgbClr val="0070C0"/>
                </a:solidFill>
                <a:latin typeface="微软雅黑" pitchFamily="34" charset="-122"/>
                <a:ea typeface="微软雅黑" pitchFamily="34" charset="-122"/>
              </a:rPr>
              <a:t>以</a:t>
            </a:r>
            <a:r>
              <a:rPr lang="zh-CN" altLang="en-US" sz="1400" dirty="0">
                <a:solidFill>
                  <a:srgbClr val="0070C0"/>
                </a:solidFill>
                <a:latin typeface="微软雅黑" pitchFamily="34" charset="-122"/>
                <a:ea typeface="微软雅黑" pitchFamily="34" charset="-122"/>
              </a:rPr>
              <a:t>壮士断腕的决心</a:t>
            </a:r>
            <a:r>
              <a:rPr lang="zh-CN" altLang="en-US" sz="1400" dirty="0" smtClean="0">
                <a:solidFill>
                  <a:srgbClr val="0070C0"/>
                </a:solidFill>
                <a:latin typeface="微软雅黑" pitchFamily="34" charset="-122"/>
                <a:ea typeface="微软雅黑" pitchFamily="34" charset="-122"/>
              </a:rPr>
              <a:t>推进低碳转型</a:t>
            </a:r>
            <a:endParaRPr lang="en-US" altLang="zh-CN" sz="1400" dirty="0">
              <a:solidFill>
                <a:srgbClr val="0070C0"/>
              </a:solidFill>
              <a:latin typeface="微软雅黑" pitchFamily="34" charset="-122"/>
              <a:ea typeface="微软雅黑" pitchFamily="34" charset="-122"/>
            </a:endParaRPr>
          </a:p>
        </p:txBody>
      </p:sp>
      <p:sp>
        <p:nvSpPr>
          <p:cNvPr id="11" name="矩形 26"/>
          <p:cNvSpPr>
            <a:spLocks noChangeArrowheads="1"/>
          </p:cNvSpPr>
          <p:nvPr/>
        </p:nvSpPr>
        <p:spPr bwMode="auto">
          <a:xfrm>
            <a:off x="7812088" y="1254160"/>
            <a:ext cx="1331912" cy="2517458"/>
          </a:xfrm>
          <a:prstGeom prst="rect">
            <a:avLst/>
          </a:prstGeom>
          <a:ln/>
          <a:extLst/>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zh-CN">
              <a:solidFill>
                <a:schemeClr val="bg1"/>
              </a:solidFill>
              <a:latin typeface="宋体" pitchFamily="2" charset="-122"/>
              <a:sym typeface="宋体" pitchFamily="2" charset="-122"/>
            </a:endParaRPr>
          </a:p>
        </p:txBody>
      </p:sp>
      <p:sp>
        <p:nvSpPr>
          <p:cNvPr id="12" name="TextBox 27"/>
          <p:cNvSpPr>
            <a:spLocks noChangeArrowheads="1"/>
          </p:cNvSpPr>
          <p:nvPr/>
        </p:nvSpPr>
        <p:spPr bwMode="auto">
          <a:xfrm>
            <a:off x="7740774" y="1527342"/>
            <a:ext cx="1655763"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600" dirty="0">
                <a:solidFill>
                  <a:schemeClr val="bg1"/>
                </a:solidFill>
                <a:latin typeface="黑体" pitchFamily="49" charset="-122"/>
                <a:ea typeface="黑体" pitchFamily="49" charset="-122"/>
                <a:sym typeface="Segoe UI Light" pitchFamily="34" charset="0"/>
              </a:rPr>
              <a:t>总结</a:t>
            </a:r>
            <a:r>
              <a:rPr lang="zh-CN" altLang="en-US" sz="1600" dirty="0" smtClean="0">
                <a:solidFill>
                  <a:schemeClr val="bg1"/>
                </a:solidFill>
                <a:latin typeface="黑体" pitchFamily="49" charset="-122"/>
                <a:ea typeface="黑体" pitchFamily="49" charset="-122"/>
                <a:sym typeface="Segoe UI Light" pitchFamily="34" charset="0"/>
              </a:rPr>
              <a:t>经验，</a:t>
            </a:r>
            <a:endParaRPr lang="en-US" altLang="zh-CN" sz="16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600" dirty="0" smtClean="0">
                <a:solidFill>
                  <a:schemeClr val="bg1"/>
                </a:solidFill>
                <a:latin typeface="黑体" pitchFamily="49" charset="-122"/>
                <a:ea typeface="黑体" pitchFamily="49" charset="-122"/>
                <a:sym typeface="Segoe UI Light" pitchFamily="34" charset="0"/>
              </a:rPr>
              <a:t>分析</a:t>
            </a:r>
            <a:r>
              <a:rPr lang="zh-CN" altLang="en-US" sz="1600" dirty="0">
                <a:solidFill>
                  <a:schemeClr val="bg1"/>
                </a:solidFill>
                <a:latin typeface="黑体" pitchFamily="49" charset="-122"/>
                <a:ea typeface="黑体" pitchFamily="49" charset="-122"/>
                <a:sym typeface="Segoe UI Light" pitchFamily="34" charset="0"/>
              </a:rPr>
              <a:t>挑战</a:t>
            </a:r>
            <a:r>
              <a:rPr lang="zh-CN" altLang="en-US" sz="1600" dirty="0" smtClean="0">
                <a:solidFill>
                  <a:schemeClr val="bg1"/>
                </a:solidFill>
                <a:latin typeface="黑体" pitchFamily="49" charset="-122"/>
                <a:ea typeface="黑体" pitchFamily="49" charset="-122"/>
                <a:sym typeface="Segoe UI Light" pitchFamily="34" charset="0"/>
              </a:rPr>
              <a:t>，</a:t>
            </a:r>
            <a:endParaRPr lang="en-US" altLang="zh-CN" sz="16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600" dirty="0" smtClean="0">
                <a:solidFill>
                  <a:schemeClr val="bg1"/>
                </a:solidFill>
                <a:latin typeface="黑体" pitchFamily="49" charset="-122"/>
                <a:ea typeface="黑体" pitchFamily="49" charset="-122"/>
                <a:sym typeface="Segoe UI Light" pitchFamily="34" charset="0"/>
              </a:rPr>
              <a:t>明确定位，</a:t>
            </a:r>
            <a:endParaRPr lang="en-US" altLang="zh-CN" sz="16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600" dirty="0" smtClean="0">
                <a:solidFill>
                  <a:schemeClr val="bg1"/>
                </a:solidFill>
                <a:latin typeface="黑体" pitchFamily="49" charset="-122"/>
                <a:ea typeface="黑体" pitchFamily="49" charset="-122"/>
                <a:sym typeface="Segoe UI Light" pitchFamily="34" charset="0"/>
              </a:rPr>
              <a:t>制定方案，</a:t>
            </a:r>
            <a:endParaRPr lang="en-US" altLang="zh-CN" sz="16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600" dirty="0" smtClean="0">
                <a:solidFill>
                  <a:schemeClr val="bg1"/>
                </a:solidFill>
                <a:latin typeface="黑体" pitchFamily="49" charset="-122"/>
                <a:ea typeface="黑体" pitchFamily="49" charset="-122"/>
                <a:sym typeface="Segoe UI Light" pitchFamily="34" charset="0"/>
              </a:rPr>
              <a:t>积极行动。</a:t>
            </a:r>
            <a:endParaRPr lang="zh-CN" altLang="en-US" sz="1600" dirty="0">
              <a:solidFill>
                <a:schemeClr val="bg1"/>
              </a:solidFill>
              <a:latin typeface="黑体" pitchFamily="49" charset="-122"/>
              <a:ea typeface="黑体" pitchFamily="49" charset="-122"/>
              <a:sym typeface="Segoe UI Light" pitchFamily="34" charset="0"/>
            </a:endParaRPr>
          </a:p>
        </p:txBody>
      </p:sp>
      <p:sp>
        <p:nvSpPr>
          <p:cNvPr id="2" name="矩形 1"/>
          <p:cNvSpPr/>
          <p:nvPr/>
        </p:nvSpPr>
        <p:spPr>
          <a:xfrm>
            <a:off x="914400" y="4029991"/>
            <a:ext cx="2286000" cy="430887"/>
          </a:xfrm>
          <a:prstGeom prst="rect">
            <a:avLst/>
          </a:prstGeom>
        </p:spPr>
        <p:txBody>
          <a:bodyPr>
            <a:spAutoFit/>
          </a:bodyPr>
          <a:lstStyle/>
          <a:p>
            <a:pPr lvl="0"/>
            <a:r>
              <a:rPr lang="en-US" altLang="zh-CN" sz="1100" dirty="0">
                <a:solidFill>
                  <a:srgbClr val="0070C0"/>
                </a:solidFill>
                <a:latin typeface="微软雅黑" pitchFamily="34" charset="-122"/>
                <a:ea typeface="微软雅黑" pitchFamily="34" charset="-122"/>
                <a:hlinkClick r:id="rId2"/>
              </a:rPr>
              <a:t>zhangxin@ncsc.org.cn</a:t>
            </a:r>
            <a:endParaRPr lang="en-US" altLang="zh-CN" sz="1100" dirty="0">
              <a:solidFill>
                <a:srgbClr val="0070C0"/>
              </a:solidFill>
              <a:latin typeface="微软雅黑" pitchFamily="34" charset="-122"/>
              <a:ea typeface="微软雅黑" pitchFamily="34" charset="-122"/>
            </a:endParaRPr>
          </a:p>
          <a:p>
            <a:pPr lvl="0"/>
            <a:r>
              <a:rPr lang="en-US" altLang="zh-CN" sz="1100" dirty="0">
                <a:solidFill>
                  <a:srgbClr val="0070C0"/>
                </a:solidFill>
                <a:latin typeface="微软雅黑" pitchFamily="34" charset="-122"/>
                <a:ea typeface="微软雅黑" pitchFamily="34" charset="-122"/>
              </a:rPr>
              <a:t>Tel: 010-63909285</a:t>
            </a:r>
            <a:endParaRPr lang="zh-CN" altLang="en-US" sz="1100" dirty="0">
              <a:solidFill>
                <a:srgbClr val="0070C0"/>
              </a:solidFill>
              <a:latin typeface="微软雅黑" pitchFamily="34" charset="-122"/>
              <a:ea typeface="微软雅黑"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527634"/>
            <a:ext cx="4176464" cy="3132348"/>
          </a:xfrm>
          <a:prstGeom prst="rect">
            <a:avLst/>
          </a:prstGeom>
          <a:effectLst>
            <a:softEdge rad="127000"/>
          </a:effectLst>
        </p:spPr>
      </p:pic>
    </p:spTree>
    <p:extLst>
      <p:ext uri="{BB962C8B-B14F-4D97-AF65-F5344CB8AC3E}">
        <p14:creationId xmlns:p14="http://schemas.microsoft.com/office/powerpoint/2010/main" val="331425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a:spLocks noChangeArrowheads="1"/>
          </p:cNvSpPr>
          <p:nvPr/>
        </p:nvSpPr>
        <p:spPr bwMode="auto">
          <a:xfrm>
            <a:off x="682624" y="497206"/>
            <a:ext cx="35293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smtClean="0">
                <a:solidFill>
                  <a:srgbClr val="0070C0"/>
                </a:solidFill>
                <a:latin typeface="微软雅黑" pitchFamily="34" charset="-122"/>
                <a:ea typeface="微软雅黑" pitchFamily="34" charset="-122"/>
                <a:sym typeface="Segoe UI Light" pitchFamily="34" charset="0"/>
              </a:rPr>
              <a:t>全国碳</a:t>
            </a:r>
            <a:r>
              <a:rPr lang="zh-CN" altLang="en-US" sz="2000" dirty="0" smtClean="0">
                <a:solidFill>
                  <a:srgbClr val="0070C0"/>
                </a:solidFill>
                <a:latin typeface="微软雅黑" pitchFamily="34" charset="-122"/>
                <a:ea typeface="微软雅黑" pitchFamily="34" charset="-122"/>
                <a:sym typeface="Segoe UI Light" pitchFamily="34" charset="0"/>
              </a:rPr>
              <a:t>市场建设政策与实践</a:t>
            </a:r>
            <a:endParaRPr lang="zh-CN" altLang="en-US" sz="2000" dirty="0">
              <a:solidFill>
                <a:srgbClr val="0070C0"/>
              </a:solidFill>
              <a:latin typeface="微软雅黑" pitchFamily="34" charset="-122"/>
              <a:ea typeface="微软雅黑" pitchFamily="34" charset="-122"/>
              <a:sym typeface="Segoe UI Light" pitchFamily="34" charset="0"/>
            </a:endParaRPr>
          </a:p>
        </p:txBody>
      </p:sp>
      <p:sp>
        <p:nvSpPr>
          <p:cNvPr id="7171" name="矩形 6"/>
          <p:cNvSpPr>
            <a:spLocks noChangeArrowheads="1"/>
          </p:cNvSpPr>
          <p:nvPr/>
        </p:nvSpPr>
        <p:spPr bwMode="auto">
          <a:xfrm>
            <a:off x="1550477" y="1765911"/>
            <a:ext cx="1800225" cy="810101"/>
          </a:xfrm>
          <a:prstGeom prst="rect">
            <a:avLst/>
          </a:prstGeom>
          <a:solidFill>
            <a:srgbClr val="005295"/>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200">
              <a:solidFill>
                <a:srgbClr val="FFFFFF"/>
              </a:solidFill>
              <a:latin typeface="宋体" pitchFamily="2" charset="-122"/>
              <a:sym typeface="宋体" pitchFamily="2" charset="-122"/>
            </a:endParaRPr>
          </a:p>
        </p:txBody>
      </p:sp>
      <p:sp>
        <p:nvSpPr>
          <p:cNvPr id="7172" name="矩形 9"/>
          <p:cNvSpPr>
            <a:spLocks noChangeArrowheads="1"/>
          </p:cNvSpPr>
          <p:nvPr/>
        </p:nvSpPr>
        <p:spPr bwMode="auto">
          <a:xfrm>
            <a:off x="5239825" y="1765911"/>
            <a:ext cx="1800225" cy="810101"/>
          </a:xfrm>
          <a:prstGeom prst="rect">
            <a:avLst/>
          </a:prstGeom>
          <a:solidFill>
            <a:srgbClr val="8A0D1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200">
              <a:solidFill>
                <a:srgbClr val="FFFFFF"/>
              </a:solidFill>
              <a:latin typeface="宋体" pitchFamily="2" charset="-122"/>
              <a:sym typeface="宋体" pitchFamily="2" charset="-122"/>
            </a:endParaRPr>
          </a:p>
        </p:txBody>
      </p:sp>
      <p:sp>
        <p:nvSpPr>
          <p:cNvPr id="7173" name="矩形 19"/>
          <p:cNvSpPr>
            <a:spLocks noChangeArrowheads="1"/>
          </p:cNvSpPr>
          <p:nvPr/>
        </p:nvSpPr>
        <p:spPr bwMode="auto">
          <a:xfrm>
            <a:off x="3395152" y="2618874"/>
            <a:ext cx="1800225" cy="810102"/>
          </a:xfrm>
          <a:prstGeom prst="rect">
            <a:avLst/>
          </a:prstGeom>
          <a:solidFill>
            <a:srgbClr val="73598C"/>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200">
              <a:solidFill>
                <a:srgbClr val="FFFFFF"/>
              </a:solidFill>
              <a:latin typeface="宋体" pitchFamily="2" charset="-122"/>
              <a:sym typeface="宋体" pitchFamily="2" charset="-122"/>
            </a:endParaRPr>
          </a:p>
        </p:txBody>
      </p:sp>
      <p:sp>
        <p:nvSpPr>
          <p:cNvPr id="7179" name="TextBox 16"/>
          <p:cNvSpPr>
            <a:spLocks noChangeArrowheads="1"/>
          </p:cNvSpPr>
          <p:nvPr/>
        </p:nvSpPr>
        <p:spPr bwMode="auto">
          <a:xfrm>
            <a:off x="1536189" y="1701617"/>
            <a:ext cx="360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chemeClr val="bg1"/>
                </a:solidFill>
                <a:latin typeface="华文细黑" pitchFamily="2" charset="-122"/>
                <a:ea typeface="华文细黑" pitchFamily="2" charset="-122"/>
                <a:sym typeface="Segoe UI Light" pitchFamily="34" charset="0"/>
              </a:rPr>
              <a:t>1</a:t>
            </a:r>
            <a:endParaRPr lang="zh-CN" altLang="en-US" sz="4400" dirty="0">
              <a:solidFill>
                <a:schemeClr val="bg1"/>
              </a:solidFill>
              <a:latin typeface="华文细黑" pitchFamily="2" charset="-122"/>
              <a:ea typeface="华文细黑" pitchFamily="2" charset="-122"/>
              <a:sym typeface="Segoe UI Light" pitchFamily="34" charset="0"/>
            </a:endParaRPr>
          </a:p>
        </p:txBody>
      </p:sp>
      <p:sp>
        <p:nvSpPr>
          <p:cNvPr id="7180" name="TextBox 25"/>
          <p:cNvSpPr>
            <a:spLocks noChangeArrowheads="1"/>
          </p:cNvSpPr>
          <p:nvPr/>
        </p:nvSpPr>
        <p:spPr bwMode="auto">
          <a:xfrm>
            <a:off x="1999440" y="1923678"/>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1200" dirty="0" smtClean="0">
              <a:solidFill>
                <a:schemeClr val="bg1"/>
              </a:solidFill>
              <a:latin typeface="微软雅黑" pitchFamily="34" charset="-122"/>
              <a:ea typeface="微软雅黑" pitchFamily="34" charset="-122"/>
              <a:sym typeface="Segoe UI Light" pitchFamily="34" charset="0"/>
            </a:endParaRPr>
          </a:p>
          <a:p>
            <a:r>
              <a:rPr lang="zh-CN" altLang="en-US" sz="1200" dirty="0" smtClean="0">
                <a:solidFill>
                  <a:schemeClr val="bg1"/>
                </a:solidFill>
                <a:latin typeface="微软雅黑" pitchFamily="34" charset="-122"/>
                <a:ea typeface="微软雅黑" pitchFamily="34" charset="-122"/>
                <a:sym typeface="Segoe UI Light" pitchFamily="34" charset="0"/>
              </a:rPr>
              <a:t>为什么选择碳交易</a:t>
            </a:r>
            <a:endParaRPr lang="zh-CN" altLang="en-US" sz="1200" dirty="0">
              <a:solidFill>
                <a:schemeClr val="bg1"/>
              </a:solidFill>
              <a:latin typeface="微软雅黑" pitchFamily="34" charset="-122"/>
              <a:ea typeface="微软雅黑" pitchFamily="34" charset="-122"/>
              <a:sym typeface="Segoe UI Light" pitchFamily="34" charset="0"/>
            </a:endParaRPr>
          </a:p>
        </p:txBody>
      </p:sp>
      <p:sp>
        <p:nvSpPr>
          <p:cNvPr id="7181" name="TextBox 34"/>
          <p:cNvSpPr>
            <a:spLocks noChangeArrowheads="1"/>
          </p:cNvSpPr>
          <p:nvPr/>
        </p:nvSpPr>
        <p:spPr bwMode="auto">
          <a:xfrm>
            <a:off x="3294964" y="2511206"/>
            <a:ext cx="360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smtClean="0">
                <a:solidFill>
                  <a:schemeClr val="bg1"/>
                </a:solidFill>
                <a:latin typeface="华文细黑" pitchFamily="2" charset="-122"/>
                <a:ea typeface="华文细黑" pitchFamily="2" charset="-122"/>
                <a:sym typeface="Segoe UI Light" pitchFamily="34" charset="0"/>
              </a:rPr>
              <a:t>3</a:t>
            </a:r>
            <a:endParaRPr lang="zh-CN" altLang="en-US" sz="4400" dirty="0">
              <a:solidFill>
                <a:schemeClr val="bg1"/>
              </a:solidFill>
              <a:latin typeface="华文细黑" pitchFamily="2" charset="-122"/>
              <a:ea typeface="华文细黑" pitchFamily="2" charset="-122"/>
              <a:sym typeface="Segoe UI Light" pitchFamily="34" charset="0"/>
            </a:endParaRPr>
          </a:p>
        </p:txBody>
      </p:sp>
      <p:sp>
        <p:nvSpPr>
          <p:cNvPr id="7182" name="TextBox 35"/>
          <p:cNvSpPr>
            <a:spLocks noChangeArrowheads="1"/>
          </p:cNvSpPr>
          <p:nvPr/>
        </p:nvSpPr>
        <p:spPr bwMode="auto">
          <a:xfrm>
            <a:off x="3727335" y="2975489"/>
            <a:ext cx="1603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smtClean="0">
                <a:solidFill>
                  <a:schemeClr val="bg1"/>
                </a:solidFill>
                <a:latin typeface="微软雅黑" pitchFamily="34" charset="-122"/>
                <a:ea typeface="微软雅黑" pitchFamily="34" charset="-122"/>
                <a:sym typeface="Segoe UI Light" pitchFamily="34" charset="0"/>
              </a:rPr>
              <a:t>全国碳市场</a:t>
            </a:r>
            <a:endParaRPr lang="en-US" altLang="zh-CN" sz="1200" dirty="0" smtClean="0">
              <a:solidFill>
                <a:schemeClr val="bg1"/>
              </a:solidFill>
              <a:latin typeface="微软雅黑" pitchFamily="34" charset="-122"/>
              <a:ea typeface="微软雅黑" pitchFamily="34" charset="-122"/>
              <a:sym typeface="Segoe UI Light" pitchFamily="34" charset="0"/>
            </a:endParaRPr>
          </a:p>
          <a:p>
            <a:r>
              <a:rPr lang="zh-CN" altLang="en-US" sz="1200" dirty="0" smtClean="0">
                <a:solidFill>
                  <a:schemeClr val="bg1"/>
                </a:solidFill>
                <a:latin typeface="微软雅黑" pitchFamily="34" charset="-122"/>
                <a:ea typeface="微软雅黑" pitchFamily="34" charset="-122"/>
                <a:sym typeface="Segoe UI Light" pitchFamily="34" charset="0"/>
              </a:rPr>
              <a:t>建设政策</a:t>
            </a:r>
            <a:endParaRPr lang="zh-CN" altLang="en-US" sz="1200" dirty="0">
              <a:solidFill>
                <a:schemeClr val="bg1"/>
              </a:solidFill>
              <a:latin typeface="微软雅黑" pitchFamily="34" charset="-122"/>
              <a:ea typeface="微软雅黑" pitchFamily="34" charset="-122"/>
              <a:sym typeface="Segoe UI Light" pitchFamily="34" charset="0"/>
            </a:endParaRPr>
          </a:p>
        </p:txBody>
      </p:sp>
      <p:sp>
        <p:nvSpPr>
          <p:cNvPr id="7183" name="TextBox 36"/>
          <p:cNvSpPr>
            <a:spLocks noChangeArrowheads="1"/>
          </p:cNvSpPr>
          <p:nvPr/>
        </p:nvSpPr>
        <p:spPr bwMode="auto">
          <a:xfrm>
            <a:off x="6463638" y="1635895"/>
            <a:ext cx="3603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smtClean="0">
                <a:solidFill>
                  <a:schemeClr val="bg1"/>
                </a:solidFill>
                <a:latin typeface="华文细黑" pitchFamily="2" charset="-122"/>
                <a:ea typeface="华文细黑" pitchFamily="2" charset="-122"/>
                <a:sym typeface="Segoe UI Light" pitchFamily="34" charset="0"/>
              </a:rPr>
              <a:t>2</a:t>
            </a:r>
            <a:endParaRPr lang="zh-CN" altLang="en-US" sz="4400" dirty="0">
              <a:solidFill>
                <a:schemeClr val="bg1"/>
              </a:solidFill>
              <a:latin typeface="华文细黑" pitchFamily="2" charset="-122"/>
              <a:ea typeface="华文细黑" pitchFamily="2" charset="-122"/>
              <a:sym typeface="Segoe UI Light" pitchFamily="34" charset="0"/>
            </a:endParaRPr>
          </a:p>
        </p:txBody>
      </p:sp>
      <p:sp>
        <p:nvSpPr>
          <p:cNvPr id="7184" name="TextBox 37"/>
          <p:cNvSpPr>
            <a:spLocks noChangeArrowheads="1"/>
          </p:cNvSpPr>
          <p:nvPr/>
        </p:nvSpPr>
        <p:spPr bwMode="auto">
          <a:xfrm>
            <a:off x="5260464" y="2112700"/>
            <a:ext cx="1366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bg1"/>
                </a:solidFill>
                <a:latin typeface="微软雅黑" pitchFamily="34" charset="-122"/>
                <a:ea typeface="微软雅黑" pitchFamily="34" charset="-122"/>
                <a:sym typeface="Segoe UI Light" pitchFamily="34" charset="0"/>
              </a:rPr>
              <a:t>什么是碳交易</a:t>
            </a:r>
            <a:endParaRPr lang="zh-CN" altLang="en-US" sz="1200" dirty="0">
              <a:solidFill>
                <a:schemeClr val="bg1"/>
              </a:solidFill>
              <a:latin typeface="微软雅黑" pitchFamily="34" charset="-122"/>
              <a:ea typeface="微软雅黑" pitchFamily="34" charset="-122"/>
              <a:sym typeface="Segoe UI Light" pitchFamily="34" charset="0"/>
            </a:endParaRPr>
          </a:p>
        </p:txBody>
      </p:sp>
      <p:sp>
        <p:nvSpPr>
          <p:cNvPr id="7190" name="矩形 26"/>
          <p:cNvSpPr>
            <a:spLocks noChangeArrowheads="1"/>
          </p:cNvSpPr>
          <p:nvPr/>
        </p:nvSpPr>
        <p:spPr bwMode="auto">
          <a:xfrm>
            <a:off x="7812088" y="1470184"/>
            <a:ext cx="1331912" cy="2517458"/>
          </a:xfrm>
          <a:prstGeom prst="rect">
            <a:avLst/>
          </a:prstGeom>
          <a:solidFill>
            <a:srgbClr val="005295"/>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200">
              <a:solidFill>
                <a:srgbClr val="FFFFFF"/>
              </a:solidFill>
              <a:latin typeface="宋体" pitchFamily="2" charset="-122"/>
              <a:sym typeface="宋体" pitchFamily="2" charset="-122"/>
            </a:endParaRPr>
          </a:p>
        </p:txBody>
      </p:sp>
      <p:sp>
        <p:nvSpPr>
          <p:cNvPr id="7191" name="TextBox 27"/>
          <p:cNvSpPr>
            <a:spLocks noChangeArrowheads="1"/>
          </p:cNvSpPr>
          <p:nvPr/>
        </p:nvSpPr>
        <p:spPr bwMode="auto">
          <a:xfrm>
            <a:off x="7740774" y="1743366"/>
            <a:ext cx="165576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chemeClr val="bg1"/>
                </a:solidFill>
                <a:latin typeface="黑体" pitchFamily="49" charset="-122"/>
                <a:ea typeface="黑体" pitchFamily="49" charset="-122"/>
                <a:sym typeface="Segoe UI Light" pitchFamily="34" charset="0"/>
              </a:rPr>
              <a:t>总结</a:t>
            </a:r>
            <a:r>
              <a:rPr lang="zh-CN" altLang="en-US" sz="1400" dirty="0" smtClean="0">
                <a:solidFill>
                  <a:schemeClr val="bg1"/>
                </a:solidFill>
                <a:latin typeface="黑体" pitchFamily="49" charset="-122"/>
                <a:ea typeface="黑体" pitchFamily="49" charset="-122"/>
                <a:sym typeface="Segoe UI Light" pitchFamily="34" charset="0"/>
              </a:rPr>
              <a:t>经验，</a:t>
            </a:r>
            <a:endParaRPr lang="en-US" altLang="zh-CN" sz="14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400" dirty="0" smtClean="0">
                <a:solidFill>
                  <a:schemeClr val="bg1"/>
                </a:solidFill>
                <a:latin typeface="黑体" pitchFamily="49" charset="-122"/>
                <a:ea typeface="黑体" pitchFamily="49" charset="-122"/>
                <a:sym typeface="Segoe UI Light" pitchFamily="34" charset="0"/>
              </a:rPr>
              <a:t>分析</a:t>
            </a:r>
            <a:r>
              <a:rPr lang="zh-CN" altLang="en-US" sz="1400" dirty="0">
                <a:solidFill>
                  <a:schemeClr val="bg1"/>
                </a:solidFill>
                <a:latin typeface="黑体" pitchFamily="49" charset="-122"/>
                <a:ea typeface="黑体" pitchFamily="49" charset="-122"/>
                <a:sym typeface="Segoe UI Light" pitchFamily="34" charset="0"/>
              </a:rPr>
              <a:t>挑战</a:t>
            </a:r>
            <a:r>
              <a:rPr lang="zh-CN" altLang="en-US" sz="1400" dirty="0" smtClean="0">
                <a:solidFill>
                  <a:schemeClr val="bg1"/>
                </a:solidFill>
                <a:latin typeface="黑体" pitchFamily="49" charset="-122"/>
                <a:ea typeface="黑体" pitchFamily="49" charset="-122"/>
                <a:sym typeface="Segoe UI Light" pitchFamily="34" charset="0"/>
              </a:rPr>
              <a:t>，</a:t>
            </a:r>
            <a:endParaRPr lang="en-US" altLang="zh-CN" sz="14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400" dirty="0" smtClean="0">
                <a:solidFill>
                  <a:schemeClr val="bg1"/>
                </a:solidFill>
                <a:latin typeface="黑体" pitchFamily="49" charset="-122"/>
                <a:ea typeface="黑体" pitchFamily="49" charset="-122"/>
                <a:sym typeface="Segoe UI Light" pitchFamily="34" charset="0"/>
              </a:rPr>
              <a:t>明确定位，</a:t>
            </a:r>
            <a:endParaRPr lang="en-US" altLang="zh-CN" sz="14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400" dirty="0" smtClean="0">
                <a:solidFill>
                  <a:schemeClr val="bg1"/>
                </a:solidFill>
                <a:latin typeface="黑体" pitchFamily="49" charset="-122"/>
                <a:ea typeface="黑体" pitchFamily="49" charset="-122"/>
                <a:sym typeface="Segoe UI Light" pitchFamily="34" charset="0"/>
              </a:rPr>
              <a:t>制定方案，</a:t>
            </a:r>
            <a:endParaRPr lang="en-US" altLang="zh-CN" sz="1400" dirty="0" smtClean="0">
              <a:solidFill>
                <a:schemeClr val="bg1"/>
              </a:solidFill>
              <a:latin typeface="黑体" pitchFamily="49" charset="-122"/>
              <a:ea typeface="黑体" pitchFamily="49" charset="-122"/>
              <a:sym typeface="Segoe UI Light" pitchFamily="34" charset="0"/>
            </a:endParaRPr>
          </a:p>
          <a:p>
            <a:pPr algn="ctr">
              <a:lnSpc>
                <a:spcPct val="150000"/>
              </a:lnSpc>
            </a:pPr>
            <a:r>
              <a:rPr lang="zh-CN" altLang="en-US" sz="1400" dirty="0" smtClean="0">
                <a:solidFill>
                  <a:schemeClr val="bg1"/>
                </a:solidFill>
                <a:latin typeface="黑体" pitchFamily="49" charset="-122"/>
                <a:ea typeface="黑体" pitchFamily="49" charset="-122"/>
                <a:sym typeface="Segoe UI Light" pitchFamily="34" charset="0"/>
              </a:rPr>
              <a:t>积极行动。</a:t>
            </a:r>
            <a:endParaRPr lang="zh-CN" altLang="en-US" sz="1400" dirty="0">
              <a:solidFill>
                <a:schemeClr val="bg1"/>
              </a:solidFill>
              <a:latin typeface="黑体" pitchFamily="49" charset="-122"/>
              <a:ea typeface="黑体" pitchFamily="49" charset="-122"/>
              <a:sym typeface="Segoe UI Light" pitchFamily="34" charset="0"/>
            </a:endParaRP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180" y="1703046"/>
            <a:ext cx="1895151" cy="948969"/>
          </a:xfrm>
          <a:prstGeom prst="rect">
            <a:avLst/>
          </a:prstGeom>
          <a:effectLst>
            <a:softEdge rad="127000"/>
          </a:effectLst>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135" y="2561625"/>
            <a:ext cx="1857045" cy="900756"/>
          </a:xfrm>
          <a:prstGeom prst="rect">
            <a:avLst/>
          </a:prstGeom>
          <a:effectLst>
            <a:softEdge rad="127000"/>
          </a:effectLst>
        </p:spPr>
      </p:pic>
      <p:pic>
        <p:nvPicPr>
          <p:cNvPr id="33" name="图片 32" descr="46.jpg"/>
          <p:cNvPicPr>
            <a:picLocks noChangeAspect="1"/>
          </p:cNvPicPr>
          <p:nvPr/>
        </p:nvPicPr>
        <p:blipFill>
          <a:blip r:embed="rId4" cstate="print"/>
          <a:stretch>
            <a:fillRect/>
          </a:stretch>
        </p:blipFill>
        <p:spPr>
          <a:xfrm>
            <a:off x="5182424" y="2597446"/>
            <a:ext cx="1947503" cy="864935"/>
          </a:xfrm>
          <a:prstGeom prst="rect">
            <a:avLst/>
          </a:prstGeom>
          <a:effectLst>
            <a:softEdge rad="127000"/>
          </a:effectLst>
        </p:spPr>
      </p:pic>
    </p:spTree>
    <p:extLst>
      <p:ext uri="{BB962C8B-B14F-4D97-AF65-F5344CB8AC3E}">
        <p14:creationId xmlns:p14="http://schemas.microsoft.com/office/powerpoint/2010/main" val="422257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39553" y="897275"/>
            <a:ext cx="4598002" cy="2024005"/>
            <a:chOff x="539553" y="897275"/>
            <a:chExt cx="4598002" cy="2024005"/>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897275"/>
              <a:ext cx="4598002" cy="2024005"/>
            </a:xfrm>
            <a:prstGeom prst="rect">
              <a:avLst/>
            </a:prstGeom>
          </p:spPr>
        </p:pic>
        <p:sp>
          <p:nvSpPr>
            <p:cNvPr id="14" name="文本框 13"/>
            <p:cNvSpPr txBox="1"/>
            <p:nvPr/>
          </p:nvSpPr>
          <p:spPr>
            <a:xfrm>
              <a:off x="1093669" y="955852"/>
              <a:ext cx="1656184" cy="246221"/>
            </a:xfrm>
            <a:prstGeom prst="rect">
              <a:avLst/>
            </a:prstGeom>
            <a:noFill/>
          </p:spPr>
          <p:txBody>
            <a:bodyPr wrap="square" rtlCol="0">
              <a:spAutoFit/>
            </a:bodyPr>
            <a:lstStyle/>
            <a:p>
              <a:r>
                <a:rPr lang="zh-CN" altLang="en-US" sz="1000" u="sng" dirty="0" smtClean="0">
                  <a:solidFill>
                    <a:srgbClr val="0070C0"/>
                  </a:solidFill>
                  <a:latin typeface="微软雅黑" panose="020B0503020204020204" pitchFamily="34" charset="-122"/>
                  <a:ea typeface="微软雅黑" panose="020B0503020204020204" pitchFamily="34" charset="-122"/>
                </a:rPr>
                <a:t>我国能源消费总量</a:t>
              </a:r>
              <a:endParaRPr lang="zh-CN" altLang="en-US" sz="1000" u="sng" dirty="0">
                <a:solidFill>
                  <a:srgbClr val="0070C0"/>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23860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1</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7" name="TextBox 6"/>
          <p:cNvSpPr txBox="1"/>
          <p:nvPr/>
        </p:nvSpPr>
        <p:spPr>
          <a:xfrm>
            <a:off x="2699792" y="169630"/>
            <a:ext cx="5616624" cy="461665"/>
          </a:xfrm>
          <a:prstGeom prst="rect">
            <a:avLst/>
          </a:prstGeom>
          <a:noFill/>
        </p:spPr>
        <p:txBody>
          <a:bodyPr wrap="square" rtlCol="0">
            <a:spAutoFit/>
          </a:bodyPr>
          <a:lstStyle/>
          <a:p>
            <a:r>
              <a:rPr lang="zh-CN" altLang="en-US" sz="2400" dirty="0">
                <a:solidFill>
                  <a:srgbClr val="0070C0"/>
                </a:solidFill>
                <a:latin typeface="华文细黑" pitchFamily="2" charset="-122"/>
                <a:ea typeface="华文细黑" pitchFamily="2" charset="-122"/>
              </a:rPr>
              <a:t>必然选择碳交易</a:t>
            </a:r>
          </a:p>
        </p:txBody>
      </p:sp>
      <p:sp>
        <p:nvSpPr>
          <p:cNvPr id="2" name="TextBox 1"/>
          <p:cNvSpPr txBox="1"/>
          <p:nvPr/>
        </p:nvSpPr>
        <p:spPr>
          <a:xfrm>
            <a:off x="288032" y="628752"/>
            <a:ext cx="8604448" cy="369332"/>
          </a:xfrm>
          <a:prstGeom prst="rect">
            <a:avLst/>
          </a:prstGeom>
          <a:noFill/>
        </p:spPr>
        <p:txBody>
          <a:bodyPr wrap="square" rtlCol="0">
            <a:spAutoFit/>
          </a:bodyPr>
          <a:lstStyle/>
          <a:p>
            <a:pPr algn="ctr"/>
            <a:r>
              <a:rPr lang="zh-CN" altLang="en-US" dirty="0" smtClean="0">
                <a:solidFill>
                  <a:srgbClr val="0070C0"/>
                </a:solidFill>
                <a:latin typeface="微软雅黑" panose="020B0503020204020204" pitchFamily="34" charset="-122"/>
                <a:ea typeface="微软雅黑" panose="020B0503020204020204" pitchFamily="34" charset="-122"/>
              </a:rPr>
              <a:t>气候变化既是环境问题，又是发展问题，本质是发展问题。</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39552" y="2854837"/>
            <a:ext cx="4896544" cy="2226683"/>
            <a:chOff x="539552" y="1137155"/>
            <a:chExt cx="4896544" cy="2226683"/>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37155"/>
              <a:ext cx="4896544" cy="210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3131840" y="3117617"/>
              <a:ext cx="2016224" cy="246221"/>
            </a:xfrm>
            <a:prstGeom prst="rect">
              <a:avLst/>
            </a:prstGeom>
            <a:solidFill>
              <a:schemeClr val="bg1"/>
            </a:solid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中国二氧化碳排放量变化趋势</a:t>
              </a:r>
              <a:endParaRPr lang="zh-CN" altLang="en-US" sz="1000" dirty="0">
                <a:latin typeface="黑体" panose="02010609060101010101" pitchFamily="49" charset="-122"/>
                <a:ea typeface="黑体" panose="02010609060101010101" pitchFamily="49" charset="-122"/>
              </a:endParaRPr>
            </a:p>
          </p:txBody>
        </p:sp>
        <p:sp>
          <p:nvSpPr>
            <p:cNvPr id="10" name="文本框 9"/>
            <p:cNvSpPr txBox="1"/>
            <p:nvPr/>
          </p:nvSpPr>
          <p:spPr>
            <a:xfrm>
              <a:off x="755576" y="3117617"/>
              <a:ext cx="2016224" cy="246221"/>
            </a:xfrm>
            <a:prstGeom prst="rect">
              <a:avLst/>
            </a:prstGeom>
            <a:solidFill>
              <a:schemeClr val="bg1"/>
            </a:solid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中国二氧化碳排放量变化趋势</a:t>
              </a:r>
              <a:endParaRPr lang="zh-CN" altLang="en-US" sz="1000" dirty="0">
                <a:latin typeface="黑体" panose="02010609060101010101" pitchFamily="49" charset="-122"/>
                <a:ea typeface="黑体" panose="02010609060101010101" pitchFamily="49" charset="-122"/>
              </a:endParaRPr>
            </a:p>
          </p:txBody>
        </p:sp>
      </p:grpSp>
      <p:pic>
        <p:nvPicPr>
          <p:cNvPr id="9" name="图片 8"/>
          <p:cNvPicPr>
            <a:picLocks noChangeAspect="1"/>
          </p:cNvPicPr>
          <p:nvPr/>
        </p:nvPicPr>
        <p:blipFill>
          <a:blip r:embed="rId4"/>
          <a:stretch>
            <a:fillRect/>
          </a:stretch>
        </p:blipFill>
        <p:spPr>
          <a:xfrm>
            <a:off x="5409744" y="3219822"/>
            <a:ext cx="3476625" cy="1723246"/>
          </a:xfrm>
          <a:prstGeom prst="rect">
            <a:avLst/>
          </a:prstGeom>
        </p:spPr>
      </p:pic>
      <p:pic>
        <p:nvPicPr>
          <p:cNvPr id="11" name="图片 10"/>
          <p:cNvPicPr>
            <a:picLocks noChangeAspect="1"/>
          </p:cNvPicPr>
          <p:nvPr/>
        </p:nvPicPr>
        <p:blipFill>
          <a:blip r:embed="rId5"/>
          <a:stretch>
            <a:fillRect/>
          </a:stretch>
        </p:blipFill>
        <p:spPr>
          <a:xfrm>
            <a:off x="5436096" y="1131591"/>
            <a:ext cx="2962686" cy="1799774"/>
          </a:xfrm>
          <a:prstGeom prst="rect">
            <a:avLst/>
          </a:prstGeom>
        </p:spPr>
      </p:pic>
      <p:sp>
        <p:nvSpPr>
          <p:cNvPr id="15" name="文本框 14"/>
          <p:cNvSpPr txBox="1"/>
          <p:nvPr/>
        </p:nvSpPr>
        <p:spPr>
          <a:xfrm>
            <a:off x="6012160" y="2973601"/>
            <a:ext cx="2016224" cy="246221"/>
          </a:xfrm>
          <a:prstGeom prst="rect">
            <a:avLst/>
          </a:prstGeom>
          <a:solidFill>
            <a:schemeClr val="bg1"/>
          </a:solid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中国能源消费结构与重大工程</a:t>
            </a:r>
            <a:endParaRPr lang="zh-CN" altLang="en-US" sz="1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7082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946" y="1691134"/>
            <a:ext cx="4498431" cy="128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88032" y="821346"/>
            <a:ext cx="8604448" cy="400110"/>
          </a:xfrm>
          <a:prstGeom prst="rect">
            <a:avLst/>
          </a:prstGeom>
          <a:noFill/>
        </p:spPr>
        <p:txBody>
          <a:bodyPr wrap="square" rtlCol="0">
            <a:spAutoFit/>
          </a:bodyPr>
          <a:lstStyle/>
          <a:p>
            <a:pPr algn="ctr"/>
            <a:r>
              <a:rPr lang="zh-CN" altLang="en-US" sz="2000" dirty="0" smtClean="0">
                <a:solidFill>
                  <a:srgbClr val="0070C0"/>
                </a:solidFill>
                <a:latin typeface="微软雅黑" panose="020B0503020204020204" pitchFamily="34" charset="-122"/>
                <a:ea typeface="微软雅黑" panose="020B0503020204020204" pitchFamily="34" charset="-122"/>
              </a:rPr>
              <a:t>碳交易是应对气候变化的必然选择和重要抓手。</a:t>
            </a:r>
            <a:endParaRPr lang="zh-CN" altLang="en-US" sz="2000" dirty="0">
              <a:solidFill>
                <a:srgbClr val="0070C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28" y="1226949"/>
            <a:ext cx="2486336" cy="1746052"/>
          </a:xfrm>
          <a:prstGeom prst="rect">
            <a:avLst/>
          </a:prstGeom>
        </p:spPr>
      </p:pic>
      <p:sp>
        <p:nvSpPr>
          <p:cNvPr id="3" name="TextBox 2"/>
          <p:cNvSpPr txBox="1"/>
          <p:nvPr/>
        </p:nvSpPr>
        <p:spPr>
          <a:xfrm>
            <a:off x="3654933" y="1399877"/>
            <a:ext cx="3456384" cy="307777"/>
          </a:xfrm>
          <a:prstGeom prst="rect">
            <a:avLst/>
          </a:prstGeom>
          <a:noFill/>
        </p:spPr>
        <p:txBody>
          <a:bodyPr wrap="square" rtlCol="0">
            <a:spAutoFit/>
          </a:bodyPr>
          <a:lstStyle/>
          <a:p>
            <a:r>
              <a:rPr lang="en-US" altLang="zh-CN" sz="1400" dirty="0" smtClean="0">
                <a:solidFill>
                  <a:srgbClr val="0070C0"/>
                </a:solidFill>
                <a:latin typeface="微软雅黑" panose="020B0503020204020204" pitchFamily="34" charset="-122"/>
                <a:ea typeface="微软雅黑" panose="020B0503020204020204" pitchFamily="34" charset="-122"/>
              </a:rPr>
              <a:t>1980</a:t>
            </a:r>
            <a:r>
              <a:rPr lang="zh-CN" altLang="en-US" sz="1400" dirty="0" smtClean="0">
                <a:solidFill>
                  <a:srgbClr val="0070C0"/>
                </a:solidFill>
                <a:latin typeface="微软雅黑" panose="020B0503020204020204" pitchFamily="34" charset="-122"/>
                <a:ea typeface="微软雅黑" panose="020B0503020204020204" pitchFamily="34" charset="-122"/>
              </a:rPr>
              <a:t>年代以来</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14" name="矩形 13"/>
          <p:cNvSpPr/>
          <p:nvPr/>
        </p:nvSpPr>
        <p:spPr>
          <a:xfrm>
            <a:off x="1008112" y="3128650"/>
            <a:ext cx="7380312" cy="523220"/>
          </a:xfrm>
          <a:prstGeom prst="rect">
            <a:avLst/>
          </a:prstGeom>
        </p:spPr>
        <p:txBody>
          <a:bodyPr wrap="square">
            <a:spAutoFit/>
          </a:bodyPr>
          <a:lstStyle/>
          <a:p>
            <a:r>
              <a:rPr lang="en-US" altLang="zh-CN" sz="1400" dirty="0" smtClean="0">
                <a:solidFill>
                  <a:srgbClr val="0070C0"/>
                </a:solidFill>
                <a:latin typeface="微软雅黑" panose="020B0503020204020204" pitchFamily="34" charset="-122"/>
                <a:ea typeface="微软雅黑" panose="020B0503020204020204" pitchFamily="34" charset="-122"/>
              </a:rPr>
              <a:t>2006-2015</a:t>
            </a:r>
            <a:r>
              <a:rPr lang="zh-CN" altLang="en-US" sz="1400" dirty="0" smtClean="0">
                <a:solidFill>
                  <a:srgbClr val="0070C0"/>
                </a:solidFill>
                <a:latin typeface="微软雅黑" panose="020B0503020204020204" pitchFamily="34" charset="-122"/>
                <a:ea typeface="微软雅黑" panose="020B0503020204020204" pitchFamily="34" charset="-122"/>
              </a:rPr>
              <a:t>年，通过发展非化石能源、降低煤耗和线损率等措施，电力行业累计减少二氧化碳排放约</a:t>
            </a:r>
            <a:r>
              <a:rPr lang="en-US" altLang="zh-CN" sz="1400" dirty="0" smtClean="0">
                <a:solidFill>
                  <a:srgbClr val="0070C0"/>
                </a:solidFill>
                <a:latin typeface="微软雅黑" panose="020B0503020204020204" pitchFamily="34" charset="-122"/>
                <a:ea typeface="微软雅黑" panose="020B0503020204020204" pitchFamily="34" charset="-122"/>
              </a:rPr>
              <a:t>76</a:t>
            </a:r>
            <a:r>
              <a:rPr lang="zh-CN" altLang="en-US" sz="1400" dirty="0" smtClean="0">
                <a:solidFill>
                  <a:srgbClr val="0070C0"/>
                </a:solidFill>
                <a:latin typeface="微软雅黑" panose="020B0503020204020204" pitchFamily="34" charset="-122"/>
                <a:ea typeface="微软雅黑" panose="020B0503020204020204" pitchFamily="34" charset="-122"/>
              </a:rPr>
              <a:t>亿吨，有效缓解了二氧化碳的排放增长。</a:t>
            </a:r>
            <a:endParaRPr lang="zh-CN" altLang="en-US" sz="1400" dirty="0">
              <a:solidFill>
                <a:srgbClr val="0070C0"/>
              </a:solidFill>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extLst/>
          </p:nvPr>
        </p:nvGraphicFramePr>
        <p:xfrm>
          <a:off x="2436440" y="3759882"/>
          <a:ext cx="4583832" cy="1112520"/>
        </p:xfrm>
        <a:graphic>
          <a:graphicData uri="http://schemas.openxmlformats.org/drawingml/2006/table">
            <a:tbl>
              <a:tblPr firstRow="1" bandRow="1">
                <a:tableStyleId>{9DCAF9ED-07DC-4A11-8D7F-57B35C25682E}</a:tableStyleId>
              </a:tblPr>
              <a:tblGrid>
                <a:gridCol w="923764">
                  <a:extLst>
                    <a:ext uri="{9D8B030D-6E8A-4147-A177-3AD203B41FA5}">
                      <a16:colId xmlns:a16="http://schemas.microsoft.com/office/drawing/2014/main" val="20000"/>
                    </a:ext>
                  </a:extLst>
                </a:gridCol>
                <a:gridCol w="128380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278130">
                <a:tc>
                  <a:txBody>
                    <a:bodyPr/>
                    <a:lstStyle/>
                    <a:p>
                      <a:r>
                        <a:rPr lang="zh-CN" altLang="en-US" sz="1200" dirty="0" smtClean="0"/>
                        <a:t>年份</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煤耗  </a:t>
                      </a:r>
                      <a:r>
                        <a:rPr lang="en-US" altLang="zh-CN" sz="1200" kern="1200" dirty="0" smtClean="0">
                          <a:effectLst/>
                        </a:rPr>
                        <a:t>g/kWh</a:t>
                      </a:r>
                      <a:endParaRPr lang="zh-CN" altLang="en-US" sz="1200" dirty="0" smtClean="0">
                        <a:solidFill>
                          <a:schemeClr val="bg1"/>
                        </a:solidFill>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200" dirty="0" smtClean="0"/>
                        <a:t>厂用电率  </a:t>
                      </a:r>
                      <a:r>
                        <a:rPr lang="en-US" altLang="zh-CN" sz="1200" dirty="0" smtClean="0"/>
                        <a:t>%</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200" dirty="0" smtClean="0"/>
                        <a:t>线损率  </a:t>
                      </a:r>
                      <a:r>
                        <a:rPr lang="en-US" altLang="zh-CN" sz="1200" dirty="0" smtClean="0"/>
                        <a:t>%</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130">
                <a:tc>
                  <a:txBody>
                    <a:bodyPr/>
                    <a:lstStyle/>
                    <a:p>
                      <a:r>
                        <a:rPr lang="en-US" altLang="zh-CN" sz="1200" dirty="0" smtClean="0"/>
                        <a:t>2011</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kern="1200" dirty="0" smtClean="0">
                          <a:effectLst/>
                        </a:rPr>
                        <a:t>329</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6.10</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kern="1200" dirty="0" smtClean="0">
                          <a:effectLst/>
                        </a:rPr>
                        <a:t>6.52</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130">
                <a:tc>
                  <a:txBody>
                    <a:bodyPr/>
                    <a:lstStyle/>
                    <a:p>
                      <a:r>
                        <a:rPr lang="en-US" altLang="zh-CN" sz="1200" dirty="0" smtClean="0"/>
                        <a:t>2014</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kern="1200" dirty="0" smtClean="0">
                          <a:effectLst/>
                        </a:rPr>
                        <a:t>319</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5.84</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6.64</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130">
                <a:tc>
                  <a:txBody>
                    <a:bodyPr/>
                    <a:lstStyle/>
                    <a:p>
                      <a:r>
                        <a:rPr lang="en-US" altLang="zh-CN" sz="1200" dirty="0" smtClean="0"/>
                        <a:t>2015</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315</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6.20</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t>6.10</a:t>
                      </a:r>
                      <a:endParaRPr lang="zh-CN" altLang="en-US" sz="1200" dirty="0">
                        <a:latin typeface="+mn-lt"/>
                        <a:ea typeface="微软雅黑" panose="020B0503020204020204" pitchFamily="34"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39552" y="23860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1</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7" name="TextBox 16"/>
          <p:cNvSpPr txBox="1"/>
          <p:nvPr/>
        </p:nvSpPr>
        <p:spPr>
          <a:xfrm>
            <a:off x="2699792" y="169630"/>
            <a:ext cx="5616624" cy="461665"/>
          </a:xfrm>
          <a:prstGeom prst="rect">
            <a:avLst/>
          </a:prstGeom>
          <a:noFill/>
        </p:spPr>
        <p:txBody>
          <a:bodyPr wrap="square" rtlCol="0">
            <a:spAutoFit/>
          </a:bodyPr>
          <a:lstStyle/>
          <a:p>
            <a:r>
              <a:rPr lang="zh-CN" altLang="en-US" sz="2400" dirty="0">
                <a:solidFill>
                  <a:srgbClr val="0070C0"/>
                </a:solidFill>
                <a:latin typeface="华文细黑" pitchFamily="2" charset="-122"/>
                <a:ea typeface="华文细黑" pitchFamily="2" charset="-122"/>
              </a:rPr>
              <a:t>必然选择碳交易</a:t>
            </a:r>
          </a:p>
        </p:txBody>
      </p:sp>
    </p:spTree>
    <p:extLst>
      <p:ext uri="{BB962C8B-B14F-4D97-AF65-F5344CB8AC3E}">
        <p14:creationId xmlns:p14="http://schemas.microsoft.com/office/powerpoint/2010/main" val="231788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8072" y="713334"/>
            <a:ext cx="7740352" cy="1923604"/>
          </a:xfrm>
          <a:prstGeom prst="rect">
            <a:avLst/>
          </a:prstGeom>
          <a:noFill/>
        </p:spPr>
        <p:txBody>
          <a:bodyPr wrap="square" rtlCol="0">
            <a:spAutoFit/>
          </a:bodyPr>
          <a:lstStyle/>
          <a:p>
            <a:pPr algn="just">
              <a:spcBef>
                <a:spcPts val="600"/>
              </a:spcBef>
            </a:pPr>
            <a:r>
              <a:rPr lang="zh-CN" altLang="zh-CN" sz="2000" dirty="0">
                <a:solidFill>
                  <a:srgbClr val="0070C0"/>
                </a:solidFill>
                <a:latin typeface="黑体" panose="02010609060101010101" pitchFamily="49" charset="-122"/>
                <a:ea typeface="黑体" panose="02010609060101010101" pitchFamily="49" charset="-122"/>
              </a:rPr>
              <a:t>碳排放权交易</a:t>
            </a:r>
            <a:r>
              <a:rPr lang="zh-CN" altLang="zh-CN" sz="2000" dirty="0" smtClean="0">
                <a:solidFill>
                  <a:srgbClr val="0070C0"/>
                </a:solidFill>
                <a:latin typeface="黑体" panose="02010609060101010101" pitchFamily="49" charset="-122"/>
                <a:ea typeface="黑体" panose="02010609060101010101" pitchFamily="49" charset="-122"/>
              </a:rPr>
              <a:t>机制</a:t>
            </a:r>
            <a:endParaRPr lang="en-US" altLang="zh-CN" sz="2000" dirty="0" smtClean="0">
              <a:solidFill>
                <a:srgbClr val="0070C0"/>
              </a:solidFill>
              <a:latin typeface="黑体" panose="02010609060101010101" pitchFamily="49" charset="-122"/>
              <a:ea typeface="黑体" panose="02010609060101010101" pitchFamily="49" charset="-122"/>
            </a:endParaRPr>
          </a:p>
          <a:p>
            <a:pPr lvl="1" algn="just">
              <a:spcBef>
                <a:spcPts val="600"/>
              </a:spcBef>
            </a:pPr>
            <a:r>
              <a:rPr lang="zh-CN" altLang="zh-CN" sz="1400" dirty="0" smtClean="0">
                <a:solidFill>
                  <a:srgbClr val="0070C0"/>
                </a:solidFill>
                <a:latin typeface="黑体" panose="02010609060101010101" pitchFamily="49" charset="-122"/>
                <a:ea typeface="黑体" panose="02010609060101010101" pitchFamily="49" charset="-122"/>
              </a:rPr>
              <a:t>是</a:t>
            </a:r>
            <a:r>
              <a:rPr lang="zh-CN" altLang="zh-CN" sz="1400" dirty="0">
                <a:solidFill>
                  <a:srgbClr val="0070C0"/>
                </a:solidFill>
                <a:latin typeface="黑体" panose="02010609060101010101" pitchFamily="49" charset="-122"/>
                <a:ea typeface="黑体" panose="02010609060101010101" pitchFamily="49" charset="-122"/>
              </a:rPr>
              <a:t>在设定强制性的碳排放总量控制目标并允许进行碳排放配额交易的前提下，通过市场机制优化配置碳排放空间资源，为排放实体碳减排提供经济激励，是基于市场机制的温室气体减排措施</a:t>
            </a:r>
            <a:r>
              <a:rPr lang="zh-CN" altLang="zh-CN" sz="1400" dirty="0" smtClean="0">
                <a:solidFill>
                  <a:srgbClr val="0070C0"/>
                </a:solidFill>
                <a:latin typeface="黑体" panose="02010609060101010101" pitchFamily="49" charset="-122"/>
                <a:ea typeface="黑体" panose="02010609060101010101" pitchFamily="49" charset="-122"/>
              </a:rPr>
              <a:t>；</a:t>
            </a:r>
            <a:endParaRPr lang="en-US" altLang="zh-CN" sz="1400" dirty="0" smtClean="0">
              <a:solidFill>
                <a:srgbClr val="0070C0"/>
              </a:solidFill>
              <a:latin typeface="黑体" panose="02010609060101010101" pitchFamily="49" charset="-122"/>
              <a:ea typeface="黑体" panose="02010609060101010101" pitchFamily="49" charset="-122"/>
            </a:endParaRPr>
          </a:p>
          <a:p>
            <a:pPr lvl="1" algn="just">
              <a:spcBef>
                <a:spcPts val="600"/>
              </a:spcBef>
            </a:pPr>
            <a:r>
              <a:rPr lang="zh-CN" altLang="zh-CN" sz="1400" dirty="0" smtClean="0">
                <a:solidFill>
                  <a:srgbClr val="0070C0"/>
                </a:solidFill>
                <a:latin typeface="黑体" panose="02010609060101010101" pitchFamily="49" charset="-122"/>
                <a:ea typeface="黑体" panose="02010609060101010101" pitchFamily="49" charset="-122"/>
              </a:rPr>
              <a:t>碳</a:t>
            </a:r>
            <a:r>
              <a:rPr lang="zh-CN" altLang="zh-CN" sz="1400" dirty="0">
                <a:solidFill>
                  <a:srgbClr val="0070C0"/>
                </a:solidFill>
                <a:latin typeface="黑体" panose="02010609060101010101" pitchFamily="49" charset="-122"/>
                <a:ea typeface="黑体" panose="02010609060101010101" pitchFamily="49" charset="-122"/>
              </a:rPr>
              <a:t>是指以二氧化碳为代表的温室气体</a:t>
            </a:r>
            <a:r>
              <a:rPr lang="zh-CN" altLang="zh-CN" sz="1400" dirty="0" smtClean="0">
                <a:solidFill>
                  <a:srgbClr val="0070C0"/>
                </a:solidFill>
                <a:latin typeface="黑体" panose="02010609060101010101" pitchFamily="49" charset="-122"/>
                <a:ea typeface="黑体" panose="02010609060101010101" pitchFamily="49" charset="-122"/>
              </a:rPr>
              <a:t>。</a:t>
            </a:r>
            <a:endParaRPr lang="en-US" altLang="zh-CN" sz="1400" dirty="0" smtClean="0">
              <a:solidFill>
                <a:srgbClr val="0070C0"/>
              </a:solidFill>
              <a:latin typeface="黑体" panose="02010609060101010101" pitchFamily="49" charset="-122"/>
              <a:ea typeface="黑体" panose="02010609060101010101" pitchFamily="49" charset="-122"/>
            </a:endParaRPr>
          </a:p>
          <a:p>
            <a:pPr lvl="1" algn="just">
              <a:spcBef>
                <a:spcPts val="600"/>
              </a:spcBef>
            </a:pPr>
            <a:r>
              <a:rPr lang="zh-CN" altLang="zh-CN" sz="1400" dirty="0" smtClean="0">
                <a:solidFill>
                  <a:srgbClr val="0070C0"/>
                </a:solidFill>
                <a:latin typeface="黑体" panose="02010609060101010101" pitchFamily="49" charset="-122"/>
                <a:ea typeface="黑体" panose="02010609060101010101" pitchFamily="49" charset="-122"/>
              </a:rPr>
              <a:t>与</a:t>
            </a:r>
            <a:r>
              <a:rPr lang="zh-CN" altLang="zh-CN" sz="1400" dirty="0">
                <a:solidFill>
                  <a:srgbClr val="0070C0"/>
                </a:solidFill>
                <a:latin typeface="黑体" panose="02010609060101010101" pitchFamily="49" charset="-122"/>
                <a:ea typeface="黑体" panose="02010609060101010101" pitchFamily="49" charset="-122"/>
              </a:rPr>
              <a:t>行政指令、经济补贴等减排手段相比，碳排放权交易机制是</a:t>
            </a:r>
            <a:r>
              <a:rPr lang="zh-CN" altLang="zh-CN" sz="1400" dirty="0" smtClean="0">
                <a:solidFill>
                  <a:srgbClr val="0070C0"/>
                </a:solidFill>
                <a:latin typeface="黑体" panose="02010609060101010101" pitchFamily="49" charset="-122"/>
                <a:ea typeface="黑体" panose="02010609060101010101" pitchFamily="49" charset="-122"/>
              </a:rPr>
              <a:t>低</a:t>
            </a:r>
            <a:r>
              <a:rPr lang="zh-CN" altLang="en-US" sz="1400" dirty="0" smtClean="0">
                <a:solidFill>
                  <a:srgbClr val="0070C0"/>
                </a:solidFill>
                <a:latin typeface="黑体" panose="02010609060101010101" pitchFamily="49" charset="-122"/>
                <a:ea typeface="黑体" panose="02010609060101010101" pitchFamily="49" charset="-122"/>
              </a:rPr>
              <a:t>成本</a:t>
            </a:r>
            <a:r>
              <a:rPr lang="zh-CN" altLang="zh-CN" sz="1400" dirty="0" smtClean="0">
                <a:solidFill>
                  <a:srgbClr val="0070C0"/>
                </a:solidFill>
                <a:latin typeface="黑体" panose="02010609060101010101" pitchFamily="49" charset="-122"/>
                <a:ea typeface="黑体" panose="02010609060101010101" pitchFamily="49" charset="-122"/>
              </a:rPr>
              <a:t>、</a:t>
            </a:r>
            <a:r>
              <a:rPr lang="zh-CN" altLang="zh-CN" sz="1400" dirty="0">
                <a:solidFill>
                  <a:srgbClr val="0070C0"/>
                </a:solidFill>
                <a:latin typeface="黑体" panose="02010609060101010101" pitchFamily="49" charset="-122"/>
                <a:ea typeface="黑体" panose="02010609060101010101" pitchFamily="49" charset="-122"/>
              </a:rPr>
              <a:t>可持续的碳减排政策工具。</a:t>
            </a:r>
            <a:endParaRPr lang="zh-CN" altLang="en-US" sz="1400" dirty="0">
              <a:solidFill>
                <a:srgbClr val="0070C0"/>
              </a:solidFill>
              <a:latin typeface="黑体" panose="02010609060101010101" pitchFamily="49" charset="-122"/>
              <a:ea typeface="黑体" panose="02010609060101010101" pitchFamily="49" charset="-122"/>
            </a:endParaRPr>
          </a:p>
        </p:txBody>
      </p:sp>
      <p:sp>
        <p:nvSpPr>
          <p:cNvPr id="18" name="TextBox 17"/>
          <p:cNvSpPr txBox="1"/>
          <p:nvPr/>
        </p:nvSpPr>
        <p:spPr>
          <a:xfrm>
            <a:off x="539552" y="23860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2</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23" name="TextBox 22"/>
          <p:cNvSpPr txBox="1"/>
          <p:nvPr/>
        </p:nvSpPr>
        <p:spPr>
          <a:xfrm>
            <a:off x="2699792" y="169630"/>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什么是碳交易</a:t>
            </a:r>
            <a:endParaRPr lang="zh-CN" altLang="en-US" sz="2400" dirty="0">
              <a:solidFill>
                <a:srgbClr val="0070C0"/>
              </a:solidFill>
              <a:latin typeface="华文细黑" pitchFamily="2" charset="-122"/>
              <a:ea typeface="华文细黑" pitchFamily="2" charset="-122"/>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84871"/>
            <a:ext cx="5040560" cy="240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91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803488"/>
            <a:ext cx="7776864" cy="400110"/>
          </a:xfrm>
          <a:prstGeom prst="rect">
            <a:avLst/>
          </a:prstGeom>
          <a:noFill/>
        </p:spPr>
        <p:txBody>
          <a:bodyPr wrap="square" rtlCol="0">
            <a:spAutoFit/>
          </a:bodyPr>
          <a:lstStyle/>
          <a:p>
            <a:pPr algn="ctr"/>
            <a:r>
              <a:rPr lang="zh-CN" altLang="en-US" sz="2000" dirty="0" smtClean="0">
                <a:solidFill>
                  <a:srgbClr val="0070C0"/>
                </a:solidFill>
                <a:latin typeface="微软雅黑" panose="020B0503020204020204" pitchFamily="34" charset="-122"/>
                <a:ea typeface="微软雅黑" panose="020B0503020204020204" pitchFamily="34" charset="-122"/>
              </a:rPr>
              <a:t>碳交易体系建设重要作用与意义</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9552" y="23860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7" name="TextBox 16"/>
          <p:cNvSpPr txBox="1"/>
          <p:nvPr/>
        </p:nvSpPr>
        <p:spPr>
          <a:xfrm>
            <a:off x="2699792" y="169630"/>
            <a:ext cx="5616624"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sym typeface="Segoe UI Light" pitchFamily="34" charset="0"/>
              </a:rPr>
              <a:t>全国碳市场建设政策</a:t>
            </a:r>
            <a:endParaRPr lang="zh-CN" altLang="en-US" sz="2400" dirty="0">
              <a:solidFill>
                <a:srgbClr val="0070C0"/>
              </a:solidFill>
              <a:latin typeface="微软雅黑" pitchFamily="34" charset="-122"/>
              <a:ea typeface="微软雅黑" pitchFamily="34" charset="-122"/>
              <a:sym typeface="Segoe UI Light" pitchFamily="34" charset="0"/>
            </a:endParaRPr>
          </a:p>
        </p:txBody>
      </p:sp>
      <p:sp>
        <p:nvSpPr>
          <p:cNvPr id="16" name="TextBox 2"/>
          <p:cNvSpPr txBox="1"/>
          <p:nvPr/>
        </p:nvSpPr>
        <p:spPr>
          <a:xfrm>
            <a:off x="899592" y="1375791"/>
            <a:ext cx="7584141" cy="2677656"/>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zh-CN" sz="1600" dirty="0" smtClean="0">
                <a:solidFill>
                  <a:srgbClr val="0070C0"/>
                </a:solidFill>
                <a:latin typeface="黑体" panose="02010609060101010101" pitchFamily="49" charset="-122"/>
                <a:ea typeface="黑体" panose="02010609060101010101" pitchFamily="49" charset="-122"/>
              </a:rPr>
              <a:t>以</a:t>
            </a:r>
            <a:r>
              <a:rPr lang="zh-CN" altLang="zh-CN" sz="1600" dirty="0">
                <a:solidFill>
                  <a:srgbClr val="0070C0"/>
                </a:solidFill>
                <a:latin typeface="黑体" panose="02010609060101010101" pitchFamily="49" charset="-122"/>
                <a:ea typeface="黑体" panose="02010609060101010101" pitchFamily="49" charset="-122"/>
              </a:rPr>
              <a:t>市场机制应对气候变化、减少温室气体排放的重大体制机制创新</a:t>
            </a:r>
            <a:r>
              <a:rPr lang="zh-CN" altLang="zh-CN" sz="1600" dirty="0" smtClean="0">
                <a:solidFill>
                  <a:srgbClr val="0070C0"/>
                </a:solidFill>
                <a:latin typeface="黑体" panose="02010609060101010101" pitchFamily="49" charset="-122"/>
                <a:ea typeface="黑体" panose="02010609060101010101" pitchFamily="49" charset="-122"/>
              </a:rPr>
              <a:t>。</a:t>
            </a:r>
            <a:endParaRPr lang="en-US" altLang="zh-CN" sz="1600" dirty="0" smtClean="0">
              <a:solidFill>
                <a:srgbClr val="0070C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p"/>
            </a:pPr>
            <a:r>
              <a:rPr lang="zh-CN" altLang="zh-CN" sz="1600" dirty="0" smtClean="0">
                <a:solidFill>
                  <a:srgbClr val="0070C0"/>
                </a:solidFill>
                <a:latin typeface="黑体" panose="02010609060101010101" pitchFamily="49" charset="-122"/>
                <a:ea typeface="黑体" panose="02010609060101010101" pitchFamily="49" charset="-122"/>
              </a:rPr>
              <a:t>有助于</a:t>
            </a:r>
            <a:r>
              <a:rPr lang="zh-CN" altLang="zh-CN" sz="1600" dirty="0">
                <a:solidFill>
                  <a:srgbClr val="0070C0"/>
                </a:solidFill>
                <a:latin typeface="黑体" panose="02010609060101010101" pitchFamily="49" charset="-122"/>
                <a:ea typeface="黑体" panose="02010609060101010101" pitchFamily="49" charset="-122"/>
              </a:rPr>
              <a:t>激励排放实体低成本完成碳减排目标，是我国实现温室气体排放总量控制和峰值目标的重要手段</a:t>
            </a:r>
            <a:r>
              <a:rPr lang="zh-CN" altLang="zh-CN" sz="1600" dirty="0" smtClean="0">
                <a:solidFill>
                  <a:srgbClr val="0070C0"/>
                </a:solidFill>
                <a:latin typeface="黑体" panose="02010609060101010101" pitchFamily="49" charset="-122"/>
                <a:ea typeface="黑体" panose="02010609060101010101" pitchFamily="49" charset="-122"/>
              </a:rPr>
              <a:t>。</a:t>
            </a:r>
            <a:endParaRPr lang="en-US" altLang="zh-CN" sz="1600" dirty="0" smtClean="0">
              <a:solidFill>
                <a:srgbClr val="0070C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p"/>
            </a:pPr>
            <a:r>
              <a:rPr lang="zh-CN" altLang="zh-CN" sz="1600" dirty="0" smtClean="0">
                <a:solidFill>
                  <a:srgbClr val="0070C0"/>
                </a:solidFill>
                <a:latin typeface="黑体" panose="02010609060101010101" pitchFamily="49" charset="-122"/>
                <a:ea typeface="黑体" panose="02010609060101010101" pitchFamily="49" charset="-122"/>
              </a:rPr>
              <a:t>有助于</a:t>
            </a:r>
            <a:r>
              <a:rPr lang="zh-CN" altLang="zh-CN" sz="1600" dirty="0">
                <a:solidFill>
                  <a:srgbClr val="0070C0"/>
                </a:solidFill>
                <a:latin typeface="黑体" panose="02010609060101010101" pitchFamily="49" charset="-122"/>
                <a:ea typeface="黑体" panose="02010609060101010101" pitchFamily="49" charset="-122"/>
              </a:rPr>
              <a:t>将技术和资金导向低碳发展领域，推动企业发展新旧动能转换，倒逼企业淘汰落后产能、转型升级</a:t>
            </a:r>
            <a:r>
              <a:rPr lang="zh-CN" altLang="zh-CN" sz="1600" dirty="0" smtClean="0">
                <a:solidFill>
                  <a:srgbClr val="0070C0"/>
                </a:solidFill>
                <a:latin typeface="黑体" panose="02010609060101010101" pitchFamily="49" charset="-122"/>
                <a:ea typeface="黑体" panose="02010609060101010101" pitchFamily="49" charset="-122"/>
              </a:rPr>
              <a:t>。</a:t>
            </a:r>
            <a:r>
              <a:rPr lang="zh-CN" altLang="en-US" sz="1600" dirty="0">
                <a:solidFill>
                  <a:srgbClr val="0070C0"/>
                </a:solidFill>
                <a:latin typeface="黑体" panose="02010609060101010101" pitchFamily="49" charset="-122"/>
                <a:ea typeface="黑体" panose="02010609060101010101" pitchFamily="49" charset="-122"/>
              </a:rPr>
              <a:t>碳交易倒逼产业和能源低碳化，实现协同减排</a:t>
            </a:r>
            <a:r>
              <a:rPr lang="zh-CN" altLang="en-US" sz="1600" dirty="0" smtClean="0">
                <a:solidFill>
                  <a:srgbClr val="0070C0"/>
                </a:solidFill>
                <a:latin typeface="黑体" panose="02010609060101010101" pitchFamily="49" charset="-122"/>
                <a:ea typeface="黑体" panose="02010609060101010101" pitchFamily="49" charset="-122"/>
              </a:rPr>
              <a:t>。</a:t>
            </a:r>
            <a:endParaRPr lang="en-US" altLang="zh-CN" sz="1600" dirty="0" smtClean="0">
              <a:solidFill>
                <a:srgbClr val="0070C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p"/>
            </a:pPr>
            <a:r>
              <a:rPr lang="zh-CN" altLang="zh-CN" sz="1600" dirty="0" smtClean="0">
                <a:solidFill>
                  <a:srgbClr val="0070C0"/>
                </a:solidFill>
                <a:latin typeface="黑体" panose="02010609060101010101" pitchFamily="49" charset="-122"/>
                <a:ea typeface="黑体" panose="02010609060101010101" pitchFamily="49" charset="-122"/>
              </a:rPr>
              <a:t>我国</a:t>
            </a:r>
            <a:r>
              <a:rPr lang="zh-CN" altLang="zh-CN" sz="1600" dirty="0">
                <a:solidFill>
                  <a:srgbClr val="0070C0"/>
                </a:solidFill>
                <a:latin typeface="黑体" panose="02010609060101010101" pitchFamily="49" charset="-122"/>
                <a:ea typeface="黑体" panose="02010609060101010101" pitchFamily="49" charset="-122"/>
              </a:rPr>
              <a:t>积极参与正在形成的国际碳定价体系、提高气候变化领域国际领导力的重大行动</a:t>
            </a:r>
            <a:r>
              <a:rPr lang="zh-CN" altLang="zh-CN" sz="1600" dirty="0" smtClean="0">
                <a:solidFill>
                  <a:srgbClr val="0070C0"/>
                </a:solidFill>
                <a:latin typeface="黑体" panose="02010609060101010101" pitchFamily="49" charset="-122"/>
                <a:ea typeface="黑体" panose="02010609060101010101" pitchFamily="49" charset="-122"/>
              </a:rPr>
              <a:t>。</a:t>
            </a:r>
            <a:r>
              <a:rPr lang="zh-CN" altLang="en-US" sz="1600" dirty="0">
                <a:solidFill>
                  <a:srgbClr val="0070C0"/>
                </a:solidFill>
                <a:latin typeface="黑体" panose="02010609060101010101" pitchFamily="49" charset="-122"/>
                <a:ea typeface="黑体" panose="02010609060101010101" pitchFamily="49" charset="-122"/>
              </a:rPr>
              <a:t>碳市场是主动作为，顺应国际应对气候变化</a:t>
            </a:r>
            <a:r>
              <a:rPr lang="zh-CN" altLang="en-US" sz="1600" dirty="0" smtClean="0">
                <a:solidFill>
                  <a:srgbClr val="0070C0"/>
                </a:solidFill>
                <a:latin typeface="黑体" panose="02010609060101010101" pitchFamily="49" charset="-122"/>
                <a:ea typeface="黑体" panose="02010609060101010101" pitchFamily="49" charset="-122"/>
              </a:rPr>
              <a:t>潮流</a:t>
            </a:r>
            <a:endParaRPr lang="zh-CN" altLang="en-US" sz="1600" dirty="0">
              <a:solidFill>
                <a:srgbClr val="0070C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6237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59344"/>
            <a:ext cx="8604448" cy="400110"/>
          </a:xfrm>
          <a:prstGeom prst="rect">
            <a:avLst/>
          </a:prstGeom>
          <a:noFill/>
        </p:spPr>
        <p:txBody>
          <a:bodyPr wrap="square" rtlCol="0">
            <a:spAutoFit/>
          </a:bodyPr>
          <a:lstStyle/>
          <a:p>
            <a:pPr algn="ctr"/>
            <a:r>
              <a:rPr lang="zh-CN" altLang="en-US" sz="2000" dirty="0" smtClean="0">
                <a:solidFill>
                  <a:srgbClr val="0070C0"/>
                </a:solidFill>
                <a:latin typeface="微软雅黑" panose="020B0503020204020204" pitchFamily="34" charset="-122"/>
                <a:ea typeface="微软雅黑" panose="020B0503020204020204" pitchFamily="34" charset="-122"/>
              </a:rPr>
              <a:t>党中央国务院高度重视碳交易体系建设。</a:t>
            </a:r>
            <a:endParaRPr lang="zh-CN" altLang="en-US" sz="2000" dirty="0">
              <a:solidFill>
                <a:srgbClr val="0070C0"/>
              </a:solidFill>
              <a:latin typeface="微软雅黑" panose="020B0503020204020204" pitchFamily="34" charset="-122"/>
              <a:ea typeface="微软雅黑" panose="020B0503020204020204" pitchFamily="34" charset="-122"/>
            </a:endParaRPr>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31590"/>
            <a:ext cx="280831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内容占位符 2"/>
          <p:cNvSpPr txBox="1">
            <a:spLocks/>
          </p:cNvSpPr>
          <p:nvPr/>
        </p:nvSpPr>
        <p:spPr>
          <a:xfrm>
            <a:off x="3168352" y="1026500"/>
            <a:ext cx="5940152" cy="127602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spcBef>
                <a:spcPts val="0"/>
              </a:spcBef>
              <a:buNone/>
            </a:pPr>
            <a:r>
              <a:rPr lang="zh-CN" altLang="en-US" sz="2000" dirty="0" smtClean="0">
                <a:solidFill>
                  <a:srgbClr val="0070C0"/>
                </a:solidFill>
                <a:latin typeface="微软雅黑" panose="020B0503020204020204" pitchFamily="34" charset="-122"/>
                <a:ea typeface="微软雅黑" panose="020B0503020204020204" pitchFamily="34" charset="-122"/>
              </a:rPr>
              <a:t>低碳发展</a:t>
            </a:r>
            <a:r>
              <a:rPr lang="en-US" altLang="zh-CN" sz="2000" dirty="0" smtClean="0">
                <a:solidFill>
                  <a:srgbClr val="0070C0"/>
                </a:solidFill>
                <a:latin typeface="微软雅黑" panose="020B0503020204020204" pitchFamily="34" charset="-122"/>
                <a:ea typeface="微软雅黑" panose="020B0503020204020204" pitchFamily="34" charset="-122"/>
              </a:rPr>
              <a:t>2030</a:t>
            </a:r>
            <a:r>
              <a:rPr lang="zh-CN" altLang="en-US" sz="2000" dirty="0" smtClean="0">
                <a:solidFill>
                  <a:srgbClr val="0070C0"/>
                </a:solidFill>
                <a:latin typeface="微软雅黑" panose="020B0503020204020204" pitchFamily="34" charset="-122"/>
                <a:ea typeface="微软雅黑" panose="020B0503020204020204" pitchFamily="34" charset="-122"/>
              </a:rPr>
              <a:t>年目标</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0" indent="0" algn="ctr">
              <a:lnSpc>
                <a:spcPct val="100000"/>
              </a:lnSpc>
              <a:spcBef>
                <a:spcPts val="0"/>
              </a:spcBef>
              <a:buNone/>
            </a:pP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0" indent="0" algn="ctr">
              <a:lnSpc>
                <a:spcPct val="100000"/>
              </a:lnSpc>
              <a:spcBef>
                <a:spcPts val="0"/>
              </a:spcBef>
              <a:buNone/>
            </a:pPr>
            <a:r>
              <a:rPr lang="zh-CN" altLang="zh-CN" sz="1200" dirty="0" smtClean="0">
                <a:solidFill>
                  <a:srgbClr val="0070C0"/>
                </a:solidFill>
                <a:latin typeface="微软雅黑" panose="020B0503020204020204" pitchFamily="34" charset="-122"/>
                <a:ea typeface="微软雅黑" panose="020B0503020204020204" pitchFamily="34" charset="-122"/>
              </a:rPr>
              <a:t>二氧化碳排放</a:t>
            </a:r>
            <a:r>
              <a:rPr lang="en-US" altLang="zh-CN" sz="1200" dirty="0" smtClean="0">
                <a:solidFill>
                  <a:srgbClr val="0070C0"/>
                </a:solidFill>
                <a:latin typeface="微软雅黑" panose="020B0503020204020204" pitchFamily="34" charset="-122"/>
                <a:ea typeface="微软雅黑" panose="020B0503020204020204" pitchFamily="34" charset="-122"/>
              </a:rPr>
              <a:t>2030</a:t>
            </a:r>
            <a:r>
              <a:rPr lang="zh-CN" altLang="zh-CN" sz="1200" dirty="0" smtClean="0">
                <a:solidFill>
                  <a:srgbClr val="0070C0"/>
                </a:solidFill>
                <a:latin typeface="微软雅黑" panose="020B0503020204020204" pitchFamily="34" charset="-122"/>
                <a:ea typeface="微软雅黑" panose="020B0503020204020204" pitchFamily="34" charset="-122"/>
              </a:rPr>
              <a:t>年左右达到峰值并争取尽早达峰</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0" indent="0" algn="ctr">
              <a:lnSpc>
                <a:spcPct val="100000"/>
              </a:lnSpc>
              <a:spcBef>
                <a:spcPts val="0"/>
              </a:spcBef>
              <a:buNone/>
            </a:pPr>
            <a:r>
              <a:rPr lang="zh-CN" altLang="zh-CN" sz="1200" dirty="0" smtClean="0">
                <a:solidFill>
                  <a:srgbClr val="0070C0"/>
                </a:solidFill>
                <a:latin typeface="微软雅黑" panose="020B0503020204020204" pitchFamily="34" charset="-122"/>
                <a:ea typeface="微软雅黑" panose="020B0503020204020204" pitchFamily="34" charset="-122"/>
              </a:rPr>
              <a:t>单位国内生产总值二氧化碳排放比</a:t>
            </a:r>
            <a:r>
              <a:rPr lang="en-US" altLang="zh-CN" sz="1200" dirty="0" smtClean="0">
                <a:solidFill>
                  <a:srgbClr val="0070C0"/>
                </a:solidFill>
                <a:latin typeface="微软雅黑" panose="020B0503020204020204" pitchFamily="34" charset="-122"/>
                <a:ea typeface="微软雅黑" panose="020B0503020204020204" pitchFamily="34" charset="-122"/>
              </a:rPr>
              <a:t>2005</a:t>
            </a:r>
            <a:r>
              <a:rPr lang="zh-CN" altLang="zh-CN" sz="1200" dirty="0" smtClean="0">
                <a:solidFill>
                  <a:srgbClr val="0070C0"/>
                </a:solidFill>
                <a:latin typeface="微软雅黑" panose="020B0503020204020204" pitchFamily="34" charset="-122"/>
                <a:ea typeface="微软雅黑" panose="020B0503020204020204" pitchFamily="34" charset="-122"/>
              </a:rPr>
              <a:t>年下降</a:t>
            </a:r>
            <a:r>
              <a:rPr lang="en-US" altLang="zh-CN" sz="1200" dirty="0" smtClean="0">
                <a:solidFill>
                  <a:srgbClr val="0070C0"/>
                </a:solidFill>
                <a:latin typeface="微软雅黑" panose="020B0503020204020204" pitchFamily="34" charset="-122"/>
                <a:ea typeface="微软雅黑" panose="020B0503020204020204" pitchFamily="34" charset="-122"/>
              </a:rPr>
              <a:t>60%</a:t>
            </a:r>
            <a:r>
              <a:rPr lang="zh-CN" altLang="zh-CN" sz="1200" dirty="0" smtClean="0">
                <a:solidFill>
                  <a:srgbClr val="0070C0"/>
                </a:solidFill>
                <a:latin typeface="微软雅黑" panose="020B0503020204020204" pitchFamily="34" charset="-122"/>
                <a:ea typeface="微软雅黑" panose="020B0503020204020204" pitchFamily="34" charset="-122"/>
              </a:rPr>
              <a:t>－</a:t>
            </a:r>
            <a:r>
              <a:rPr lang="en-US" altLang="zh-CN" sz="1200" dirty="0" smtClean="0">
                <a:solidFill>
                  <a:srgbClr val="0070C0"/>
                </a:solidFill>
                <a:latin typeface="微软雅黑" panose="020B0503020204020204" pitchFamily="34" charset="-122"/>
                <a:ea typeface="微软雅黑" panose="020B0503020204020204" pitchFamily="34" charset="-122"/>
              </a:rPr>
              <a:t>65%</a:t>
            </a:r>
            <a:r>
              <a:rPr lang="zh-CN" altLang="zh-CN" sz="1200" dirty="0" smtClean="0">
                <a:solidFill>
                  <a:srgbClr val="0070C0"/>
                </a:solidFill>
                <a:latin typeface="微软雅黑" panose="020B0503020204020204" pitchFamily="34" charset="-122"/>
                <a:ea typeface="微软雅黑" panose="020B0503020204020204" pitchFamily="34" charset="-122"/>
              </a:rPr>
              <a:t>，</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0" indent="0" algn="ctr">
              <a:lnSpc>
                <a:spcPct val="100000"/>
              </a:lnSpc>
              <a:spcBef>
                <a:spcPts val="0"/>
              </a:spcBef>
              <a:buNone/>
            </a:pPr>
            <a:r>
              <a:rPr lang="zh-CN" altLang="zh-CN" sz="1200" dirty="0" smtClean="0">
                <a:solidFill>
                  <a:srgbClr val="0070C0"/>
                </a:solidFill>
                <a:latin typeface="微软雅黑" panose="020B0503020204020204" pitchFamily="34" charset="-122"/>
                <a:ea typeface="微软雅黑" panose="020B0503020204020204" pitchFamily="34" charset="-122"/>
              </a:rPr>
              <a:t>非化石能源占一次能源消费比重达到</a:t>
            </a:r>
            <a:r>
              <a:rPr lang="en-US" altLang="zh-CN" sz="1200" dirty="0" smtClean="0">
                <a:solidFill>
                  <a:srgbClr val="0070C0"/>
                </a:solidFill>
                <a:latin typeface="微软雅黑" panose="020B0503020204020204" pitchFamily="34" charset="-122"/>
                <a:ea typeface="微软雅黑" panose="020B0503020204020204" pitchFamily="34" charset="-122"/>
              </a:rPr>
              <a:t>20%</a:t>
            </a:r>
            <a:r>
              <a:rPr lang="zh-CN" altLang="zh-CN" sz="1200" dirty="0" smtClean="0">
                <a:solidFill>
                  <a:srgbClr val="0070C0"/>
                </a:solidFill>
                <a:latin typeface="微软雅黑" panose="020B0503020204020204" pitchFamily="34" charset="-122"/>
                <a:ea typeface="微软雅黑" panose="020B0503020204020204" pitchFamily="34" charset="-122"/>
              </a:rPr>
              <a:t>左右，</a:t>
            </a:r>
            <a:endParaRPr lang="en-US" altLang="zh-CN" sz="1200" dirty="0" smtClean="0">
              <a:solidFill>
                <a:srgbClr val="0070C0"/>
              </a:solidFill>
              <a:latin typeface="微软雅黑" panose="020B0503020204020204" pitchFamily="34" charset="-122"/>
              <a:ea typeface="微软雅黑" panose="020B0503020204020204" pitchFamily="34" charset="-122"/>
            </a:endParaRPr>
          </a:p>
          <a:p>
            <a:pPr marL="0" indent="0" algn="ctr">
              <a:lnSpc>
                <a:spcPct val="100000"/>
              </a:lnSpc>
              <a:spcBef>
                <a:spcPts val="0"/>
              </a:spcBef>
              <a:buNone/>
            </a:pPr>
            <a:r>
              <a:rPr lang="zh-CN" altLang="zh-CN" sz="1200" dirty="0" smtClean="0">
                <a:solidFill>
                  <a:srgbClr val="0070C0"/>
                </a:solidFill>
                <a:latin typeface="微软雅黑" panose="020B0503020204020204" pitchFamily="34" charset="-122"/>
                <a:ea typeface="微软雅黑" panose="020B0503020204020204" pitchFamily="34" charset="-122"/>
              </a:rPr>
              <a:t>森林蓄积量比</a:t>
            </a:r>
            <a:r>
              <a:rPr lang="en-US" altLang="zh-CN" sz="1200" dirty="0" smtClean="0">
                <a:solidFill>
                  <a:srgbClr val="0070C0"/>
                </a:solidFill>
                <a:latin typeface="微软雅黑" panose="020B0503020204020204" pitchFamily="34" charset="-122"/>
                <a:ea typeface="微软雅黑" panose="020B0503020204020204" pitchFamily="34" charset="-122"/>
              </a:rPr>
              <a:t>2005</a:t>
            </a:r>
            <a:r>
              <a:rPr lang="zh-CN" altLang="zh-CN" sz="1200" dirty="0" smtClean="0">
                <a:solidFill>
                  <a:srgbClr val="0070C0"/>
                </a:solidFill>
                <a:latin typeface="微软雅黑" panose="020B0503020204020204" pitchFamily="34" charset="-122"/>
                <a:ea typeface="微软雅黑" panose="020B0503020204020204" pitchFamily="34" charset="-122"/>
              </a:rPr>
              <a:t>年增加</a:t>
            </a:r>
            <a:r>
              <a:rPr lang="en-US" altLang="zh-CN" sz="1200" dirty="0" smtClean="0">
                <a:solidFill>
                  <a:srgbClr val="0070C0"/>
                </a:solidFill>
                <a:latin typeface="微软雅黑" panose="020B0503020204020204" pitchFamily="34" charset="-122"/>
                <a:ea typeface="微软雅黑" panose="020B0503020204020204" pitchFamily="34" charset="-122"/>
              </a:rPr>
              <a:t>45</a:t>
            </a:r>
            <a:r>
              <a:rPr lang="zh-CN" altLang="zh-CN" sz="1200" dirty="0" smtClean="0">
                <a:solidFill>
                  <a:srgbClr val="0070C0"/>
                </a:solidFill>
                <a:latin typeface="微软雅黑" panose="020B0503020204020204" pitchFamily="34" charset="-122"/>
                <a:ea typeface="微软雅黑" panose="020B0503020204020204" pitchFamily="34" charset="-122"/>
              </a:rPr>
              <a:t>亿立方米左右</a:t>
            </a:r>
            <a:r>
              <a:rPr lang="zh-CN" altLang="en-US" sz="1200" dirty="0">
                <a:solidFill>
                  <a:srgbClr val="0070C0"/>
                </a:solidFill>
                <a:latin typeface="微软雅黑" panose="020B0503020204020204" pitchFamily="34" charset="-122"/>
                <a:ea typeface="微软雅黑" panose="020B0503020204020204" pitchFamily="34" charset="-122"/>
              </a:rPr>
              <a:t>。</a:t>
            </a:r>
            <a:endParaRPr lang="en-US" altLang="zh-CN" sz="1200" dirty="0" smtClean="0">
              <a:solidFill>
                <a:srgbClr val="0070C0"/>
              </a:solidFill>
              <a:latin typeface="微软雅黑" panose="020B0503020204020204" pitchFamily="34" charset="-122"/>
              <a:ea typeface="微软雅黑" panose="020B0503020204020204" pitchFamily="34" charset="-122"/>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2302527"/>
            <a:ext cx="7416823" cy="105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a:spLocks noChangeArrowheads="1"/>
          </p:cNvSpPr>
          <p:nvPr/>
        </p:nvSpPr>
        <p:spPr bwMode="auto">
          <a:xfrm>
            <a:off x="710795" y="3418268"/>
            <a:ext cx="8037669" cy="1631216"/>
          </a:xfrm>
          <a:prstGeom prst="rect">
            <a:avLst/>
          </a:prstGeom>
          <a:noFill/>
          <a:ln w="9525">
            <a:noFill/>
            <a:miter lim="800000"/>
            <a:headEnd/>
            <a:tailEnd/>
          </a:ln>
        </p:spPr>
        <p:txBody>
          <a:bodyPr wrap="square">
            <a:spAutoFit/>
          </a:bodyPr>
          <a:lstStyle/>
          <a:p>
            <a:pPr marL="171450" indent="-171450" algn="just">
              <a:buFont typeface="Arial" panose="020B0604020202020204" pitchFamily="34" charset="0"/>
              <a:buChar char="•"/>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“十二五”规划</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纲要、</a:t>
            </a:r>
            <a:r>
              <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十二五”节能减排综合性工作方案</a:t>
            </a:r>
            <a:r>
              <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：对</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建设碳排放权交易市场作出了明确安排。</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十八大</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报告、十八</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届三、五中全会</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积极</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开展、深化</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碳交易试点，</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推行、建立</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碳排放权交易</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制度</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《2014—2015</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年节能减排低碳发展行动方案</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：推进</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碳排放权交易试点，研究建立全国碳排放权交易市场。</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国家应对气候变化战略规划</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2014-2020</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年</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：深化碳市场试点，建立全国碳市场</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中共中央国务院关于加快推进生态文明建设的意见</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：深化碳市场试点，推动建立全国碳市场</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 《</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中美应对气候变化联合声明</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：建立统一的全国碳排放权交易市场</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 </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巴黎气候大会：</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2017</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年建立统一的全国碳排放权交易</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市场</a:t>
            </a:r>
            <a:endPar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“十三五”规划刚要</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：建立全国统一的碳排放权交易制度。</a:t>
            </a:r>
            <a:endPar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十三五”节能减排</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综合工作</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方案</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a:t>
            </a:r>
            <a:r>
              <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rPr>
              <a:t>2017</a:t>
            </a:r>
            <a:r>
              <a:rPr lang="zh-CN" altLang="en-US" sz="1000" dirty="0" smtClean="0">
                <a:solidFill>
                  <a:schemeClr val="tx2">
                    <a:lumMod val="60000"/>
                    <a:lumOff val="40000"/>
                  </a:schemeClr>
                </a:solidFill>
                <a:latin typeface="微软雅黑" panose="020B0503020204020204" pitchFamily="34" charset="-122"/>
                <a:ea typeface="微软雅黑" panose="020B0503020204020204" pitchFamily="34" charset="-122"/>
              </a:rPr>
              <a:t>年启动全国碳市场，健全制度建设，加强能力建设。</a:t>
            </a:r>
            <a:endPar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endParaRPr>
          </a:p>
          <a:p>
            <a:pPr marL="171450" indent="-171450" algn="just">
              <a:buFont typeface="Arial" panose="020B0604020202020204" pitchFamily="34" charset="0"/>
              <a:buChar char="•"/>
            </a:pPr>
            <a:r>
              <a:rPr lang="zh-CN" altLang="zh-CN" sz="1000" dirty="0">
                <a:solidFill>
                  <a:schemeClr val="tx2">
                    <a:lumMod val="60000"/>
                    <a:lumOff val="40000"/>
                  </a:schemeClr>
                </a:solidFill>
                <a:latin typeface="微软雅黑" panose="020B0503020204020204" pitchFamily="34" charset="-122"/>
                <a:ea typeface="微软雅黑" panose="020B0503020204020204" pitchFamily="34" charset="-122"/>
              </a:rPr>
              <a:t>习近平总书记在全国生态环境保护大会上的讲话再次强调，提高环境治理水平，要充分运用市场化手段，完善资源环境价格</a:t>
            </a:r>
            <a:r>
              <a:rPr lang="zh-CN"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rPr>
              <a:t>机制</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9552" y="23860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7" name="TextBox 16"/>
          <p:cNvSpPr txBox="1"/>
          <p:nvPr/>
        </p:nvSpPr>
        <p:spPr>
          <a:xfrm>
            <a:off x="2699792" y="169630"/>
            <a:ext cx="5616624" cy="461665"/>
          </a:xfrm>
          <a:prstGeom prst="rect">
            <a:avLst/>
          </a:prstGeom>
          <a:noFill/>
        </p:spPr>
        <p:txBody>
          <a:bodyPr wrap="square" rtlCol="0">
            <a:spAutoFit/>
          </a:bodyPr>
          <a:lstStyle/>
          <a:p>
            <a:r>
              <a:rPr lang="zh-CN" altLang="en-US" sz="2400" dirty="0">
                <a:solidFill>
                  <a:srgbClr val="0070C0"/>
                </a:solidFill>
                <a:latin typeface="微软雅黑" pitchFamily="34" charset="-122"/>
                <a:ea typeface="微软雅黑" pitchFamily="34" charset="-122"/>
                <a:sym typeface="Segoe UI Light" pitchFamily="34" charset="0"/>
              </a:rPr>
              <a:t>全国碳市场建设政策</a:t>
            </a:r>
            <a:endParaRPr lang="zh-CN" altLang="en-US" sz="2400" dirty="0">
              <a:solidFill>
                <a:srgbClr val="0070C0"/>
              </a:solidFill>
              <a:latin typeface="微软雅黑" pitchFamily="34" charset="-122"/>
              <a:ea typeface="微软雅黑" pitchFamily="34" charset="-122"/>
              <a:sym typeface="Segoe UI Light" pitchFamily="34" charset="0"/>
            </a:endParaRPr>
          </a:p>
        </p:txBody>
      </p:sp>
    </p:spTree>
    <p:extLst>
      <p:ext uri="{BB962C8B-B14F-4D97-AF65-F5344CB8AC3E}">
        <p14:creationId xmlns:p14="http://schemas.microsoft.com/office/powerpoint/2010/main" val="211050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173290"/>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7" name="TextBox 6"/>
          <p:cNvSpPr txBox="1"/>
          <p:nvPr/>
        </p:nvSpPr>
        <p:spPr>
          <a:xfrm>
            <a:off x="2699792" y="173290"/>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
        <p:nvSpPr>
          <p:cNvPr id="15" name="TextBox 14"/>
          <p:cNvSpPr txBox="1"/>
          <p:nvPr/>
        </p:nvSpPr>
        <p:spPr>
          <a:xfrm>
            <a:off x="3520344" y="962456"/>
            <a:ext cx="4796072" cy="1477328"/>
          </a:xfrm>
          <a:prstGeom prst="rect">
            <a:avLst/>
          </a:prstGeom>
          <a:noFill/>
        </p:spPr>
        <p:txBody>
          <a:bodyPr wrap="square" rtlCol="0">
            <a:spAutoFit/>
          </a:bodyPr>
          <a:lstStyle/>
          <a:p>
            <a:pPr algn="just">
              <a:lnSpc>
                <a:spcPct val="150000"/>
              </a:lnSpc>
            </a:pPr>
            <a:r>
              <a:rPr lang="zh-CN" altLang="zh-CN" sz="1200" dirty="0" smtClean="0">
                <a:solidFill>
                  <a:srgbClr val="0070C0"/>
                </a:solidFill>
                <a:latin typeface="黑体" panose="02010609060101010101" pitchFamily="49" charset="-122"/>
                <a:ea typeface="黑体" panose="02010609060101010101" pitchFamily="49" charset="-122"/>
              </a:rPr>
              <a:t>全国</a:t>
            </a:r>
            <a:r>
              <a:rPr lang="zh-CN" altLang="zh-CN" sz="1200" dirty="0">
                <a:solidFill>
                  <a:srgbClr val="0070C0"/>
                </a:solidFill>
                <a:latin typeface="黑体" panose="02010609060101010101" pitchFamily="49" charset="-122"/>
                <a:ea typeface="黑体" panose="02010609060101010101" pitchFamily="49" charset="-122"/>
              </a:rPr>
              <a:t>碳市场建设具有复杂性</a:t>
            </a:r>
            <a:r>
              <a:rPr lang="zh-CN" altLang="zh-CN" sz="1200" dirty="0" smtClean="0">
                <a:solidFill>
                  <a:srgbClr val="0070C0"/>
                </a:solidFill>
                <a:latin typeface="黑体" panose="02010609060101010101" pitchFamily="49" charset="-122"/>
                <a:ea typeface="黑体" panose="02010609060101010101" pitchFamily="49" charset="-122"/>
              </a:rPr>
              <a:t>，应</a:t>
            </a:r>
            <a:r>
              <a:rPr lang="zh-CN" altLang="zh-CN" sz="1200" dirty="0">
                <a:solidFill>
                  <a:srgbClr val="0070C0"/>
                </a:solidFill>
                <a:latin typeface="黑体" panose="02010609060101010101" pitchFamily="49" charset="-122"/>
                <a:ea typeface="黑体" panose="02010609060101010101" pitchFamily="49" charset="-122"/>
              </a:rPr>
              <a:t>以问题为导向</a:t>
            </a:r>
            <a:r>
              <a:rPr lang="zh-CN" altLang="zh-CN" sz="1200" dirty="0" smtClean="0">
                <a:solidFill>
                  <a:srgbClr val="0070C0"/>
                </a:solidFill>
                <a:latin typeface="黑体" panose="02010609060101010101" pitchFamily="49" charset="-122"/>
                <a:ea typeface="黑体" panose="02010609060101010101" pitchFamily="49" charset="-122"/>
              </a:rPr>
              <a:t>，注重</a:t>
            </a:r>
            <a:r>
              <a:rPr lang="zh-CN" altLang="en-US" sz="1200" dirty="0" smtClean="0">
                <a:solidFill>
                  <a:srgbClr val="0070C0"/>
                </a:solidFill>
                <a:latin typeface="黑体" panose="02010609060101010101" pitchFamily="49" charset="-122"/>
                <a:ea typeface="黑体" panose="02010609060101010101" pitchFamily="49" charset="-122"/>
              </a:rPr>
              <a:t>全国碳市场建设的</a:t>
            </a:r>
            <a:r>
              <a:rPr lang="zh-CN" altLang="en-US" sz="1200" b="1" u="sng" dirty="0" smtClean="0">
                <a:solidFill>
                  <a:srgbClr val="0070C0"/>
                </a:solidFill>
                <a:latin typeface="黑体" panose="02010609060101010101" pitchFamily="49" charset="-122"/>
                <a:ea typeface="黑体" panose="02010609060101010101" pitchFamily="49" charset="-122"/>
              </a:rPr>
              <a:t>阶段性、统一性、公平性、可操作性、兼容性、市场性和积极性</a:t>
            </a:r>
            <a:r>
              <a:rPr lang="zh-CN" altLang="en-US" sz="1200" dirty="0" smtClean="0">
                <a:solidFill>
                  <a:srgbClr val="0070C0"/>
                </a:solidFill>
                <a:latin typeface="黑体" panose="02010609060101010101" pitchFamily="49" charset="-122"/>
                <a:ea typeface="黑体" panose="02010609060101010101" pitchFamily="49" charset="-122"/>
              </a:rPr>
              <a:t>，</a:t>
            </a:r>
            <a:r>
              <a:rPr lang="zh-CN" altLang="zh-CN" sz="1200" dirty="0" smtClean="0">
                <a:solidFill>
                  <a:srgbClr val="0070C0"/>
                </a:solidFill>
                <a:latin typeface="黑体" panose="02010609060101010101" pitchFamily="49" charset="-122"/>
                <a:ea typeface="黑体" panose="02010609060101010101" pitchFamily="49" charset="-122"/>
              </a:rPr>
              <a:t>在</a:t>
            </a:r>
            <a:r>
              <a:rPr lang="zh-CN" altLang="zh-CN" sz="1200" dirty="0">
                <a:solidFill>
                  <a:srgbClr val="0070C0"/>
                </a:solidFill>
                <a:latin typeface="黑体" panose="02010609060101010101" pitchFamily="49" charset="-122"/>
                <a:ea typeface="黑体" panose="02010609060101010101" pitchFamily="49" charset="-122"/>
              </a:rPr>
              <a:t>总结七个碳交易试点和国际碳市场的经验基础上，按照先易后难的原则，立足国情、考虑</a:t>
            </a:r>
            <a:r>
              <a:rPr lang="zh-CN" altLang="zh-CN" sz="1200" dirty="0" smtClean="0">
                <a:solidFill>
                  <a:srgbClr val="0070C0"/>
                </a:solidFill>
                <a:latin typeface="黑体" panose="02010609060101010101" pitchFamily="49" charset="-122"/>
                <a:ea typeface="黑体" panose="02010609060101010101" pitchFamily="49" charset="-122"/>
              </a:rPr>
              <a:t>区域</a:t>
            </a:r>
            <a:r>
              <a:rPr lang="zh-CN" altLang="en-US" sz="1200" dirty="0" smtClean="0">
                <a:solidFill>
                  <a:srgbClr val="0070C0"/>
                </a:solidFill>
                <a:latin typeface="黑体" panose="02010609060101010101" pitchFamily="49" charset="-122"/>
                <a:ea typeface="黑体" panose="02010609060101010101" pitchFamily="49" charset="-122"/>
              </a:rPr>
              <a:t>和行业</a:t>
            </a:r>
            <a:r>
              <a:rPr lang="zh-CN" altLang="zh-CN" sz="1200" dirty="0" smtClean="0">
                <a:solidFill>
                  <a:srgbClr val="0070C0"/>
                </a:solidFill>
                <a:latin typeface="黑体" panose="02010609060101010101" pitchFamily="49" charset="-122"/>
                <a:ea typeface="黑体" panose="02010609060101010101" pitchFamily="49" charset="-122"/>
              </a:rPr>
              <a:t>差异</a:t>
            </a:r>
            <a:r>
              <a:rPr lang="zh-CN" altLang="zh-CN" sz="1200" dirty="0">
                <a:solidFill>
                  <a:srgbClr val="0070C0"/>
                </a:solidFill>
                <a:latin typeface="黑体" panose="02010609060101010101" pitchFamily="49" charset="-122"/>
                <a:ea typeface="黑体" panose="02010609060101010101" pitchFamily="49" charset="-122"/>
              </a:rPr>
              <a:t>来</a:t>
            </a:r>
            <a:r>
              <a:rPr lang="zh-CN" altLang="zh-CN" sz="1200" dirty="0" smtClean="0">
                <a:solidFill>
                  <a:srgbClr val="0070C0"/>
                </a:solidFill>
                <a:latin typeface="黑体" panose="02010609060101010101" pitchFamily="49" charset="-122"/>
                <a:ea typeface="黑体" panose="02010609060101010101" pitchFamily="49" charset="-122"/>
              </a:rPr>
              <a:t>设计</a:t>
            </a:r>
            <a:r>
              <a:rPr lang="zh-CN" altLang="en-US" sz="1200" dirty="0" smtClean="0">
                <a:solidFill>
                  <a:srgbClr val="0070C0"/>
                </a:solidFill>
                <a:latin typeface="黑体" panose="02010609060101010101" pitchFamily="49" charset="-122"/>
                <a:ea typeface="黑体" panose="02010609060101010101" pitchFamily="49" charset="-122"/>
              </a:rPr>
              <a:t>、建设、逐渐完善</a:t>
            </a:r>
            <a:r>
              <a:rPr lang="zh-CN" altLang="zh-CN" sz="1200" dirty="0" smtClean="0">
                <a:solidFill>
                  <a:srgbClr val="0070C0"/>
                </a:solidFill>
                <a:latin typeface="黑体" panose="02010609060101010101" pitchFamily="49" charset="-122"/>
                <a:ea typeface="黑体" panose="02010609060101010101" pitchFamily="49" charset="-122"/>
              </a:rPr>
              <a:t>全国</a:t>
            </a:r>
            <a:r>
              <a:rPr lang="zh-CN" altLang="zh-CN" sz="1200" dirty="0">
                <a:solidFill>
                  <a:srgbClr val="0070C0"/>
                </a:solidFill>
                <a:latin typeface="黑体" panose="02010609060101010101" pitchFamily="49" charset="-122"/>
                <a:ea typeface="黑体" panose="02010609060101010101" pitchFamily="49" charset="-122"/>
              </a:rPr>
              <a:t>碳</a:t>
            </a:r>
            <a:r>
              <a:rPr lang="zh-CN" altLang="zh-CN" sz="1200" dirty="0" smtClean="0">
                <a:solidFill>
                  <a:srgbClr val="0070C0"/>
                </a:solidFill>
                <a:latin typeface="黑体" panose="02010609060101010101" pitchFamily="49" charset="-122"/>
                <a:ea typeface="黑体" panose="02010609060101010101" pitchFamily="49" charset="-122"/>
              </a:rPr>
              <a:t>市场</a:t>
            </a:r>
            <a:r>
              <a:rPr lang="zh-CN" altLang="en-US" sz="1200" dirty="0" smtClean="0">
                <a:solidFill>
                  <a:srgbClr val="0070C0"/>
                </a:solidFill>
                <a:latin typeface="黑体" panose="02010609060101010101" pitchFamily="49" charset="-122"/>
                <a:ea typeface="黑体" panose="02010609060101010101" pitchFamily="49" charset="-122"/>
              </a:rPr>
              <a:t>。</a:t>
            </a:r>
            <a:endParaRPr lang="en-US" altLang="zh-CN" sz="1200" dirty="0" smtClean="0">
              <a:solidFill>
                <a:srgbClr val="0070C0"/>
              </a:solidFill>
              <a:latin typeface="黑体" panose="02010609060101010101" pitchFamily="49" charset="-122"/>
              <a:ea typeface="黑体" panose="02010609060101010101" pitchFamily="49" charset="-122"/>
            </a:endParaRPr>
          </a:p>
        </p:txBody>
      </p:sp>
      <p:sp>
        <p:nvSpPr>
          <p:cNvPr id="8" name="TextBox 7"/>
          <p:cNvSpPr txBox="1"/>
          <p:nvPr/>
        </p:nvSpPr>
        <p:spPr>
          <a:xfrm>
            <a:off x="683568" y="951570"/>
            <a:ext cx="2664296" cy="1477328"/>
          </a:xfrm>
          <a:prstGeom prst="rect">
            <a:avLst/>
          </a:prstGeom>
          <a:noFill/>
        </p:spPr>
        <p:txBody>
          <a:bodyPr wrap="square" rtlCol="0">
            <a:spAutoFit/>
          </a:bodyPr>
          <a:lstStyle/>
          <a:p>
            <a:pPr>
              <a:lnSpc>
                <a:spcPct val="150000"/>
              </a:lnSpc>
            </a:pPr>
            <a:r>
              <a:rPr lang="zh-CN" altLang="en-US" sz="1200" dirty="0">
                <a:solidFill>
                  <a:srgbClr val="0070C0"/>
                </a:solidFill>
                <a:latin typeface="黑体" panose="02010609060101010101" pitchFamily="49" charset="-122"/>
                <a:ea typeface="黑体" panose="02010609060101010101" pitchFamily="49" charset="-122"/>
              </a:rPr>
              <a:t>处理好经济发展与减碳的关系</a:t>
            </a:r>
          </a:p>
          <a:p>
            <a:pPr>
              <a:lnSpc>
                <a:spcPct val="150000"/>
              </a:lnSpc>
            </a:pPr>
            <a:r>
              <a:rPr lang="zh-CN" altLang="en-US" sz="1200" dirty="0">
                <a:solidFill>
                  <a:srgbClr val="0070C0"/>
                </a:solidFill>
                <a:latin typeface="黑体" panose="02010609060101010101" pitchFamily="49" charset="-122"/>
                <a:ea typeface="黑体" panose="02010609060101010101" pitchFamily="49" charset="-122"/>
              </a:rPr>
              <a:t>处理好市场与政府的关系</a:t>
            </a:r>
          </a:p>
          <a:p>
            <a:pPr>
              <a:lnSpc>
                <a:spcPct val="150000"/>
              </a:lnSpc>
            </a:pPr>
            <a:r>
              <a:rPr lang="zh-CN" altLang="en-US" sz="1200" dirty="0">
                <a:solidFill>
                  <a:srgbClr val="0070C0"/>
                </a:solidFill>
                <a:latin typeface="黑体" panose="02010609060101010101" pitchFamily="49" charset="-122"/>
                <a:ea typeface="黑体" panose="02010609060101010101" pitchFamily="49" charset="-122"/>
              </a:rPr>
              <a:t>处理好各部门之间的关系</a:t>
            </a:r>
          </a:p>
          <a:p>
            <a:pPr>
              <a:lnSpc>
                <a:spcPct val="150000"/>
              </a:lnSpc>
            </a:pPr>
            <a:r>
              <a:rPr lang="zh-CN" altLang="en-US" sz="1200" dirty="0">
                <a:solidFill>
                  <a:srgbClr val="0070C0"/>
                </a:solidFill>
                <a:latin typeface="黑体" panose="02010609060101010101" pitchFamily="49" charset="-122"/>
                <a:ea typeface="黑体" panose="02010609060101010101" pitchFamily="49" charset="-122"/>
              </a:rPr>
              <a:t>处理好公平与效率的关系</a:t>
            </a:r>
          </a:p>
          <a:p>
            <a:pPr>
              <a:lnSpc>
                <a:spcPct val="150000"/>
              </a:lnSpc>
            </a:pPr>
            <a:r>
              <a:rPr lang="zh-CN" altLang="en-US" sz="1200" dirty="0" smtClean="0">
                <a:solidFill>
                  <a:srgbClr val="0070C0"/>
                </a:solidFill>
                <a:latin typeface="黑体" panose="02010609060101010101" pitchFamily="49" charset="-122"/>
                <a:ea typeface="黑体" panose="02010609060101010101" pitchFamily="49" charset="-122"/>
              </a:rPr>
              <a:t>处理好市场风险</a:t>
            </a:r>
            <a:endParaRPr lang="zh-CN" altLang="en-US" sz="1200" dirty="0">
              <a:solidFill>
                <a:srgbClr val="0070C0"/>
              </a:solidFill>
              <a:latin typeface="黑体" panose="02010609060101010101" pitchFamily="49" charset="-122"/>
              <a:ea typeface="黑体" panose="02010609060101010101" pitchFamily="49" charset="-122"/>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507" y="2625756"/>
            <a:ext cx="676386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 8"/>
          <p:cNvSpPr/>
          <p:nvPr/>
        </p:nvSpPr>
        <p:spPr>
          <a:xfrm>
            <a:off x="1187624" y="2571750"/>
            <a:ext cx="6912768" cy="2052228"/>
          </a:xfrm>
          <a:prstGeom prst="roundRect">
            <a:avLst/>
          </a:prstGeo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0070C0"/>
              </a:solidFill>
            </a:endParaRPr>
          </a:p>
        </p:txBody>
      </p:sp>
      <p:sp>
        <p:nvSpPr>
          <p:cNvPr id="11" name="圆角矩形 10"/>
          <p:cNvSpPr/>
          <p:nvPr/>
        </p:nvSpPr>
        <p:spPr>
          <a:xfrm>
            <a:off x="611560" y="951570"/>
            <a:ext cx="2592288" cy="1512168"/>
          </a:xfrm>
          <a:prstGeom prst="roundRect">
            <a:avLst/>
          </a:prstGeo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0070C0"/>
              </a:solidFill>
            </a:endParaRPr>
          </a:p>
        </p:txBody>
      </p:sp>
      <p:sp>
        <p:nvSpPr>
          <p:cNvPr id="19" name="圆角矩形 18"/>
          <p:cNvSpPr/>
          <p:nvPr/>
        </p:nvSpPr>
        <p:spPr>
          <a:xfrm>
            <a:off x="3275856" y="951570"/>
            <a:ext cx="5112568" cy="1512168"/>
          </a:xfrm>
          <a:prstGeom prst="roundRect">
            <a:avLst/>
          </a:prstGeo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0070C0"/>
              </a:solidFill>
            </a:endParaRPr>
          </a:p>
        </p:txBody>
      </p:sp>
      <p:sp>
        <p:nvSpPr>
          <p:cNvPr id="12" name="空心弧 11"/>
          <p:cNvSpPr/>
          <p:nvPr/>
        </p:nvSpPr>
        <p:spPr>
          <a:xfrm>
            <a:off x="2987824" y="1441027"/>
            <a:ext cx="504056" cy="320633"/>
          </a:xfrm>
          <a:prstGeom prst="blockArc">
            <a:avLst/>
          </a:prstGeom>
          <a:solidFill>
            <a:schemeClr val="bg1"/>
          </a:solidFill>
          <a:ln>
            <a:solidFill>
              <a:schemeClr val="tx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70C0"/>
              </a:solidFill>
            </a:endParaRPr>
          </a:p>
        </p:txBody>
      </p:sp>
      <p:sp>
        <p:nvSpPr>
          <p:cNvPr id="21" name="空心弧 20"/>
          <p:cNvSpPr/>
          <p:nvPr/>
        </p:nvSpPr>
        <p:spPr>
          <a:xfrm>
            <a:off x="2987824" y="1711057"/>
            <a:ext cx="504056" cy="320633"/>
          </a:xfrm>
          <a:prstGeom prst="blockArc">
            <a:avLst/>
          </a:prstGeom>
          <a:solidFill>
            <a:schemeClr val="bg1"/>
          </a:solidFill>
          <a:ln>
            <a:solidFill>
              <a:schemeClr val="tx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70C0"/>
              </a:solidFill>
            </a:endParaRPr>
          </a:p>
        </p:txBody>
      </p:sp>
    </p:spTree>
    <p:extLst>
      <p:ext uri="{BB962C8B-B14F-4D97-AF65-F5344CB8AC3E}">
        <p14:creationId xmlns:p14="http://schemas.microsoft.com/office/powerpoint/2010/main" val="345921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1560" y="627534"/>
            <a:ext cx="172819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71800" y="627534"/>
            <a:ext cx="55446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8" y="706673"/>
            <a:ext cx="2548136" cy="89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038" y="681541"/>
            <a:ext cx="4528187" cy="1060367"/>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755576" y="2354420"/>
            <a:ext cx="7560840" cy="2585323"/>
          </a:xfrm>
          <a:prstGeom prst="rect">
            <a:avLst/>
          </a:prstGeom>
          <a:noFill/>
        </p:spPr>
        <p:txBody>
          <a:bodyPr wrap="square" rtlCol="0">
            <a:spAutoFit/>
          </a:bodyPr>
          <a:lstStyle/>
          <a:p>
            <a:pPr marL="0" lvl="1"/>
            <a:r>
              <a:rPr lang="zh-CN" altLang="en-US" dirty="0" smtClean="0">
                <a:solidFill>
                  <a:srgbClr val="0070C0"/>
                </a:solidFill>
                <a:latin typeface="微软雅黑" pitchFamily="34" charset="-122"/>
                <a:ea typeface="微软雅黑" pitchFamily="34" charset="-122"/>
              </a:rPr>
              <a:t>市场定位</a:t>
            </a:r>
            <a:endParaRPr lang="en-US" altLang="zh-CN" dirty="0" smtClean="0">
              <a:solidFill>
                <a:srgbClr val="0070C0"/>
              </a:solidFill>
              <a:latin typeface="微软雅黑" pitchFamily="34" charset="-122"/>
              <a:ea typeface="微软雅黑" pitchFamily="34" charset="-122"/>
            </a:endParaRPr>
          </a:p>
          <a:p>
            <a:pPr marL="742950" lvl="2" indent="-285750">
              <a:buFont typeface="Wingdings" panose="05000000000000000000" pitchFamily="2" charset="2"/>
              <a:buChar char="l"/>
            </a:pPr>
            <a:r>
              <a:rPr lang="zh-CN" altLang="zh-CN" sz="1200" dirty="0" smtClean="0">
                <a:solidFill>
                  <a:srgbClr val="0070C0"/>
                </a:solidFill>
                <a:latin typeface="微软雅黑" pitchFamily="34" charset="-122"/>
                <a:ea typeface="微软雅黑" pitchFamily="34" charset="-122"/>
              </a:rPr>
              <a:t>坚持</a:t>
            </a:r>
            <a:r>
              <a:rPr lang="zh-CN" altLang="zh-CN" sz="1200" dirty="0">
                <a:solidFill>
                  <a:srgbClr val="0070C0"/>
                </a:solidFill>
                <a:latin typeface="微软雅黑" pitchFamily="34" charset="-122"/>
                <a:ea typeface="微软雅黑" pitchFamily="34" charset="-122"/>
              </a:rPr>
              <a:t>将碳市场作为控制温室气体排放政策</a:t>
            </a:r>
            <a:r>
              <a:rPr lang="zh-CN" altLang="zh-CN" sz="1200" dirty="0" smtClean="0">
                <a:solidFill>
                  <a:srgbClr val="0070C0"/>
                </a:solidFill>
                <a:latin typeface="微软雅黑" pitchFamily="34" charset="-122"/>
                <a:ea typeface="微软雅黑" pitchFamily="34" charset="-122"/>
              </a:rPr>
              <a:t>工具</a:t>
            </a:r>
            <a:r>
              <a:rPr lang="zh-CN" altLang="en-US" sz="1200" dirty="0" smtClean="0">
                <a:solidFill>
                  <a:srgbClr val="0070C0"/>
                </a:solidFill>
                <a:latin typeface="微软雅黑" pitchFamily="34" charset="-122"/>
                <a:ea typeface="微软雅黑" pitchFamily="34" charset="-122"/>
              </a:rPr>
              <a:t>的</a:t>
            </a:r>
            <a:r>
              <a:rPr lang="zh-CN" altLang="zh-CN" sz="1200" dirty="0" smtClean="0">
                <a:solidFill>
                  <a:srgbClr val="0070C0"/>
                </a:solidFill>
                <a:latin typeface="微软雅黑" pitchFamily="34" charset="-122"/>
                <a:ea typeface="微软雅黑" pitchFamily="34" charset="-122"/>
              </a:rPr>
              <a:t>定位</a:t>
            </a:r>
            <a:r>
              <a:rPr lang="zh-CN" altLang="zh-CN" sz="1200" dirty="0">
                <a:solidFill>
                  <a:srgbClr val="0070C0"/>
                </a:solidFill>
                <a:latin typeface="微软雅黑" pitchFamily="34" charset="-122"/>
                <a:ea typeface="微软雅黑" pitchFamily="34" charset="-122"/>
              </a:rPr>
              <a:t>，</a:t>
            </a:r>
            <a:endParaRPr lang="en-US" altLang="zh-CN" sz="1200" dirty="0">
              <a:solidFill>
                <a:srgbClr val="0070C0"/>
              </a:solidFill>
              <a:latin typeface="微软雅黑" pitchFamily="34" charset="-122"/>
              <a:ea typeface="微软雅黑" pitchFamily="34" charset="-122"/>
            </a:endParaRPr>
          </a:p>
          <a:p>
            <a:r>
              <a:rPr lang="zh-CN" altLang="en-US" dirty="0" smtClean="0">
                <a:solidFill>
                  <a:srgbClr val="0070C0"/>
                </a:solidFill>
                <a:latin typeface="微软雅黑" pitchFamily="34" charset="-122"/>
                <a:ea typeface="微软雅黑" pitchFamily="34" charset="-122"/>
              </a:rPr>
              <a:t>建设方针</a:t>
            </a:r>
            <a:endParaRPr lang="en-US" altLang="zh-CN"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a:solidFill>
                  <a:srgbClr val="FF3300"/>
                </a:solidFill>
                <a:latin typeface="黑体" panose="02010609060101010101" pitchFamily="49" charset="-122"/>
                <a:ea typeface="黑体" panose="02010609060101010101" pitchFamily="49" charset="-122"/>
              </a:rPr>
              <a:t>坚持统一标准，公平</a:t>
            </a:r>
            <a:r>
              <a:rPr lang="zh-CN" altLang="en-US" sz="1200" dirty="0" smtClean="0">
                <a:solidFill>
                  <a:srgbClr val="FF3300"/>
                </a:solidFill>
                <a:latin typeface="黑体" panose="02010609060101010101" pitchFamily="49" charset="-122"/>
                <a:ea typeface="黑体" panose="02010609060101010101" pitchFamily="49" charset="-122"/>
              </a:rPr>
              <a:t>公开，</a:t>
            </a:r>
            <a:r>
              <a:rPr lang="zh-CN" altLang="en-US" sz="1200" dirty="0" smtClean="0">
                <a:solidFill>
                  <a:srgbClr val="0070C0"/>
                </a:solidFill>
                <a:latin typeface="微软雅黑" pitchFamily="34" charset="-122"/>
                <a:ea typeface="微软雅黑" pitchFamily="34" charset="-122"/>
              </a:rPr>
              <a:t>统一</a:t>
            </a:r>
            <a:r>
              <a:rPr lang="zh-CN" altLang="en-US" sz="1200" dirty="0" smtClean="0">
                <a:solidFill>
                  <a:srgbClr val="0070C0"/>
                </a:solidFill>
                <a:latin typeface="微软雅黑" pitchFamily="34" charset="-122"/>
                <a:ea typeface="微软雅黑" pitchFamily="34" charset="-122"/>
              </a:rPr>
              <a:t>的全国碳</a:t>
            </a:r>
            <a:r>
              <a:rPr lang="zh-CN" altLang="en-US" sz="1200" dirty="0" smtClean="0">
                <a:solidFill>
                  <a:srgbClr val="0070C0"/>
                </a:solidFill>
                <a:latin typeface="微软雅黑" pitchFamily="34" charset="-122"/>
                <a:ea typeface="微软雅黑" pitchFamily="34" charset="-122"/>
              </a:rPr>
              <a:t>市场。</a:t>
            </a:r>
            <a:endParaRPr lang="en-US" altLang="zh-CN" sz="1200"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a:solidFill>
                  <a:srgbClr val="FF3300"/>
                </a:solidFill>
                <a:latin typeface="黑体" panose="02010609060101010101" pitchFamily="49" charset="-122"/>
                <a:ea typeface="黑体" panose="02010609060101010101" pitchFamily="49" charset="-122"/>
              </a:rPr>
              <a:t>坚持先易后难，</a:t>
            </a:r>
            <a:r>
              <a:rPr lang="zh-CN" altLang="en-US" sz="1200" dirty="0" smtClean="0">
                <a:solidFill>
                  <a:srgbClr val="FF3300"/>
                </a:solidFill>
                <a:latin typeface="黑体" panose="02010609060101010101" pitchFamily="49" charset="-122"/>
                <a:ea typeface="黑体" panose="02010609060101010101" pitchFamily="49" charset="-122"/>
              </a:rPr>
              <a:t>循序渐进，</a:t>
            </a:r>
            <a:r>
              <a:rPr lang="zh-CN" altLang="en-US" sz="1200" dirty="0" smtClean="0">
                <a:solidFill>
                  <a:srgbClr val="0070C0"/>
                </a:solidFill>
                <a:latin typeface="微软雅黑" pitchFamily="34" charset="-122"/>
                <a:ea typeface="微软雅黑" pitchFamily="34" charset="-122"/>
              </a:rPr>
              <a:t>稳</a:t>
            </a:r>
            <a:r>
              <a:rPr lang="zh-CN" altLang="en-US" sz="1200" dirty="0">
                <a:solidFill>
                  <a:srgbClr val="0070C0"/>
                </a:solidFill>
                <a:latin typeface="微软雅黑" pitchFamily="34" charset="-122"/>
                <a:ea typeface="微软雅黑" pitchFamily="34" charset="-122"/>
              </a:rPr>
              <a:t>中求</a:t>
            </a:r>
            <a:r>
              <a:rPr lang="zh-CN" altLang="en-US" sz="1200" dirty="0" smtClean="0">
                <a:solidFill>
                  <a:srgbClr val="0070C0"/>
                </a:solidFill>
                <a:latin typeface="微软雅黑" pitchFamily="34" charset="-122"/>
                <a:ea typeface="微软雅黑" pitchFamily="34" charset="-122"/>
              </a:rPr>
              <a:t>进，稳定</a:t>
            </a:r>
            <a:r>
              <a:rPr lang="zh-CN" altLang="en-US" sz="1200" dirty="0" smtClean="0">
                <a:solidFill>
                  <a:srgbClr val="0070C0"/>
                </a:solidFill>
                <a:latin typeface="微软雅黑" pitchFamily="34" charset="-122"/>
                <a:ea typeface="微软雅黑" pitchFamily="34" charset="-122"/>
              </a:rPr>
              <a:t>有序。</a:t>
            </a:r>
            <a:endParaRPr lang="en-US" altLang="zh-CN" sz="1200"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a:solidFill>
                  <a:srgbClr val="FF3300"/>
                </a:solidFill>
                <a:latin typeface="黑体" panose="02010609060101010101" pitchFamily="49" charset="-122"/>
                <a:ea typeface="黑体" panose="02010609060101010101" pitchFamily="49" charset="-122"/>
              </a:rPr>
              <a:t>坚持市场导向，政府</a:t>
            </a:r>
            <a:r>
              <a:rPr lang="zh-CN" altLang="en-US" sz="1200" dirty="0" smtClean="0">
                <a:solidFill>
                  <a:srgbClr val="FF3300"/>
                </a:solidFill>
                <a:latin typeface="黑体" panose="02010609060101010101" pitchFamily="49" charset="-122"/>
                <a:ea typeface="黑体" panose="02010609060101010101" pitchFamily="49" charset="-122"/>
              </a:rPr>
              <a:t>服务，</a:t>
            </a:r>
            <a:r>
              <a:rPr lang="zh-CN" altLang="zh-CN" sz="1200" dirty="0" smtClean="0">
                <a:solidFill>
                  <a:srgbClr val="0070C0"/>
                </a:solidFill>
                <a:latin typeface="微软雅黑" pitchFamily="34" charset="-122"/>
                <a:ea typeface="微软雅黑" pitchFamily="34" charset="-122"/>
              </a:rPr>
              <a:t>以</a:t>
            </a:r>
            <a:r>
              <a:rPr lang="zh-CN" altLang="zh-CN" sz="1200" dirty="0">
                <a:solidFill>
                  <a:srgbClr val="0070C0"/>
                </a:solidFill>
                <a:latin typeface="微软雅黑" pitchFamily="34" charset="-122"/>
                <a:ea typeface="微软雅黑" pitchFamily="34" charset="-122"/>
              </a:rPr>
              <a:t>市场为导向</a:t>
            </a:r>
            <a:r>
              <a:rPr lang="zh-CN" altLang="zh-CN" sz="1200" dirty="0" smtClean="0">
                <a:solidFill>
                  <a:srgbClr val="0070C0"/>
                </a:solidFill>
                <a:latin typeface="微软雅黑" pitchFamily="34" charset="-122"/>
                <a:ea typeface="微软雅黑" pitchFamily="34" charset="-122"/>
              </a:rPr>
              <a:t>，以</a:t>
            </a:r>
            <a:r>
              <a:rPr lang="zh-CN" altLang="zh-CN" sz="1200" dirty="0">
                <a:solidFill>
                  <a:srgbClr val="0070C0"/>
                </a:solidFill>
                <a:latin typeface="微软雅黑" pitchFamily="34" charset="-122"/>
                <a:ea typeface="微软雅黑" pitchFamily="34" charset="-122"/>
              </a:rPr>
              <a:t>企业为主体，充分</a:t>
            </a:r>
            <a:r>
              <a:rPr lang="zh-CN" altLang="zh-CN" sz="1200" dirty="0">
                <a:solidFill>
                  <a:srgbClr val="0070C0"/>
                </a:solidFill>
                <a:latin typeface="微软雅黑" pitchFamily="34" charset="-122"/>
                <a:ea typeface="微软雅黑" pitchFamily="34" charset="-122"/>
              </a:rPr>
              <a:t>发挥市场资源配置的决定性作用</a:t>
            </a:r>
            <a:r>
              <a:rPr lang="zh-CN" altLang="zh-CN" sz="1200" dirty="0" smtClean="0">
                <a:solidFill>
                  <a:srgbClr val="0070C0"/>
                </a:solidFill>
                <a:latin typeface="微软雅黑" pitchFamily="34" charset="-122"/>
                <a:ea typeface="微软雅黑" pitchFamily="34" charset="-122"/>
              </a:rPr>
              <a:t>，强化</a:t>
            </a:r>
            <a:r>
              <a:rPr lang="zh-CN" altLang="zh-CN" sz="1200" dirty="0">
                <a:solidFill>
                  <a:srgbClr val="0070C0"/>
                </a:solidFill>
                <a:latin typeface="微软雅黑" pitchFamily="34" charset="-122"/>
                <a:ea typeface="微软雅黑" pitchFamily="34" charset="-122"/>
              </a:rPr>
              <a:t>政府监管和服务</a:t>
            </a:r>
            <a:r>
              <a:rPr lang="zh-CN" altLang="zh-CN" sz="1200" dirty="0" smtClean="0">
                <a:solidFill>
                  <a:srgbClr val="0070C0"/>
                </a:solidFill>
                <a:latin typeface="微软雅黑" pitchFamily="34" charset="-122"/>
                <a:ea typeface="微软雅黑" pitchFamily="34" charset="-122"/>
              </a:rPr>
              <a:t>，不断</a:t>
            </a:r>
            <a:r>
              <a:rPr lang="zh-CN" altLang="zh-CN" sz="1200" dirty="0">
                <a:solidFill>
                  <a:srgbClr val="0070C0"/>
                </a:solidFill>
                <a:latin typeface="微软雅黑" pitchFamily="34" charset="-122"/>
                <a:ea typeface="微软雅黑" pitchFamily="34" charset="-122"/>
              </a:rPr>
              <a:t>提高碳市场的管理</a:t>
            </a:r>
            <a:r>
              <a:rPr lang="zh-CN" altLang="zh-CN" sz="1200" dirty="0" smtClean="0">
                <a:solidFill>
                  <a:srgbClr val="0070C0"/>
                </a:solidFill>
                <a:latin typeface="微软雅黑" pitchFamily="34" charset="-122"/>
                <a:ea typeface="微软雅黑" pitchFamily="34" charset="-122"/>
              </a:rPr>
              <a:t>水平</a:t>
            </a:r>
            <a:r>
              <a:rPr lang="zh-CN" altLang="en-US" sz="1200" dirty="0" smtClean="0">
                <a:solidFill>
                  <a:srgbClr val="0070C0"/>
                </a:solidFill>
                <a:latin typeface="微软雅黑" pitchFamily="34" charset="-122"/>
                <a:ea typeface="微软雅黑" pitchFamily="34" charset="-122"/>
              </a:rPr>
              <a:t>。</a:t>
            </a:r>
            <a:endParaRPr lang="en-US" altLang="zh-CN" sz="1200"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a:solidFill>
                  <a:srgbClr val="FF3300"/>
                </a:solidFill>
                <a:latin typeface="黑体" panose="02010609060101010101" pitchFamily="49" charset="-122"/>
                <a:ea typeface="黑体" panose="02010609060101010101" pitchFamily="49" charset="-122"/>
              </a:rPr>
              <a:t>坚持协同协调，广泛</a:t>
            </a:r>
            <a:r>
              <a:rPr lang="zh-CN" altLang="en-US" sz="1200" dirty="0" smtClean="0">
                <a:solidFill>
                  <a:srgbClr val="FF3300"/>
                </a:solidFill>
                <a:latin typeface="黑体" panose="02010609060101010101" pitchFamily="49" charset="-122"/>
                <a:ea typeface="黑体" panose="02010609060101010101" pitchFamily="49" charset="-122"/>
              </a:rPr>
              <a:t>参与，</a:t>
            </a:r>
            <a:r>
              <a:rPr lang="zh-CN" altLang="zh-CN" sz="1200" dirty="0" smtClean="0">
                <a:solidFill>
                  <a:srgbClr val="0070C0"/>
                </a:solidFill>
                <a:latin typeface="微软雅黑" pitchFamily="34" charset="-122"/>
                <a:ea typeface="微软雅黑" pitchFamily="34" charset="-122"/>
              </a:rPr>
              <a:t>充分</a:t>
            </a:r>
            <a:r>
              <a:rPr lang="zh-CN" altLang="zh-CN" sz="1200" dirty="0">
                <a:solidFill>
                  <a:srgbClr val="0070C0"/>
                </a:solidFill>
                <a:latin typeface="微软雅黑" pitchFamily="34" charset="-122"/>
                <a:ea typeface="微软雅黑" pitchFamily="34" charset="-122"/>
              </a:rPr>
              <a:t>调动各方面积极性，有效激发市场主体活力，推动资源要素向优质企业、产业流动</a:t>
            </a:r>
            <a:r>
              <a:rPr lang="zh-CN" altLang="zh-CN" sz="1200" dirty="0" smtClean="0">
                <a:solidFill>
                  <a:srgbClr val="0070C0"/>
                </a:solidFill>
                <a:latin typeface="微软雅黑" pitchFamily="34" charset="-122"/>
                <a:ea typeface="微软雅黑" pitchFamily="34" charset="-122"/>
              </a:rPr>
              <a:t>集聚。</a:t>
            </a:r>
            <a:endParaRPr lang="zh-CN" altLang="en-US" sz="1200" dirty="0">
              <a:solidFill>
                <a:srgbClr val="0070C0"/>
              </a:solidFill>
              <a:latin typeface="微软雅黑" pitchFamily="34" charset="-122"/>
              <a:ea typeface="微软雅黑" pitchFamily="34" charset="-122"/>
            </a:endParaRPr>
          </a:p>
          <a:p>
            <a:r>
              <a:rPr lang="zh-CN" altLang="en-US" dirty="0" smtClean="0">
                <a:solidFill>
                  <a:srgbClr val="0070C0"/>
                </a:solidFill>
                <a:latin typeface="微软雅黑" pitchFamily="34" charset="-122"/>
                <a:ea typeface="微软雅黑" pitchFamily="34" charset="-122"/>
              </a:rPr>
              <a:t>建设规划</a:t>
            </a:r>
            <a:endParaRPr lang="en-US" altLang="zh-CN" dirty="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smtClean="0">
                <a:solidFill>
                  <a:srgbClr val="0070C0"/>
                </a:solidFill>
                <a:latin typeface="微软雅黑" pitchFamily="34" charset="-122"/>
                <a:ea typeface="微软雅黑" pitchFamily="34" charset="-122"/>
              </a:rPr>
              <a:t>三步走</a:t>
            </a:r>
            <a:endParaRPr lang="en-US" altLang="zh-CN" sz="1200" dirty="0" smtClean="0">
              <a:solidFill>
                <a:srgbClr val="0070C0"/>
              </a:solidFill>
              <a:latin typeface="微软雅黑" pitchFamily="34" charset="-122"/>
              <a:ea typeface="微软雅黑" pitchFamily="34" charset="-122"/>
            </a:endParaRPr>
          </a:p>
          <a:p>
            <a:pPr marL="742950" lvl="1" indent="-285750">
              <a:buFont typeface="Wingdings" pitchFamily="2" charset="2"/>
              <a:buChar char="l"/>
            </a:pPr>
            <a:r>
              <a:rPr lang="zh-CN" altLang="en-US" sz="1200" dirty="0">
                <a:solidFill>
                  <a:srgbClr val="0070C0"/>
                </a:solidFill>
                <a:latin typeface="微软雅黑" pitchFamily="34" charset="-122"/>
                <a:ea typeface="微软雅黑" pitchFamily="34" charset="-122"/>
              </a:rPr>
              <a:t>发电</a:t>
            </a:r>
            <a:r>
              <a:rPr lang="zh-CN" altLang="en-US" sz="1200" dirty="0" smtClean="0">
                <a:solidFill>
                  <a:srgbClr val="0070C0"/>
                </a:solidFill>
                <a:latin typeface="微软雅黑" pitchFamily="34" charset="-122"/>
                <a:ea typeface="微软雅黑" pitchFamily="34" charset="-122"/>
              </a:rPr>
              <a:t>行业为突破口，成熟一个纳入一个。</a:t>
            </a:r>
            <a:endParaRPr lang="en-US" altLang="zh-CN" sz="1200" dirty="0" smtClean="0">
              <a:solidFill>
                <a:srgbClr val="0070C0"/>
              </a:solidFill>
              <a:latin typeface="微软雅黑" pitchFamily="34" charset="-122"/>
              <a:ea typeface="微软雅黑" pitchFamily="34" charset="-122"/>
            </a:endParaRPr>
          </a:p>
        </p:txBody>
      </p:sp>
      <p:sp>
        <p:nvSpPr>
          <p:cNvPr id="3" name="矩形 2"/>
          <p:cNvSpPr/>
          <p:nvPr/>
        </p:nvSpPr>
        <p:spPr>
          <a:xfrm>
            <a:off x="539552" y="1759264"/>
            <a:ext cx="8064896" cy="600164"/>
          </a:xfrm>
          <a:prstGeom prst="rect">
            <a:avLst/>
          </a:prstGeom>
        </p:spPr>
        <p:txBody>
          <a:bodyPr wrap="square">
            <a:spAutoFit/>
          </a:bodyPr>
          <a:lstStyle/>
          <a:p>
            <a:pPr algn="ctr">
              <a:spcBef>
                <a:spcPts val="600"/>
              </a:spcBef>
            </a:pPr>
            <a:r>
              <a:rPr lang="zh-CN" altLang="en-US" sz="1400" dirty="0">
                <a:solidFill>
                  <a:srgbClr val="0070C0"/>
                </a:solidFill>
                <a:latin typeface="微软雅黑" panose="020B0503020204020204" pitchFamily="34" charset="-122"/>
                <a:ea typeface="微软雅黑" panose="020B0503020204020204" pitchFamily="34" charset="-122"/>
              </a:rPr>
              <a:t>碳市场建设</a:t>
            </a:r>
            <a:r>
              <a:rPr lang="zh-CN" altLang="en-US" sz="1400" dirty="0" smtClean="0">
                <a:solidFill>
                  <a:srgbClr val="0070C0"/>
                </a:solidFill>
                <a:latin typeface="微软雅黑" panose="020B0503020204020204" pitchFamily="34" charset="-122"/>
                <a:ea typeface="微软雅黑" panose="020B0503020204020204" pitchFamily="34" charset="-122"/>
              </a:rPr>
              <a:t>是践行“两山”理论的重要行动，生态</a:t>
            </a:r>
            <a:r>
              <a:rPr lang="zh-CN" altLang="en-US" sz="1400" dirty="0">
                <a:solidFill>
                  <a:srgbClr val="0070C0"/>
                </a:solidFill>
                <a:latin typeface="微软雅黑" panose="020B0503020204020204" pitchFamily="34" charset="-122"/>
                <a:ea typeface="微软雅黑" panose="020B0503020204020204" pitchFamily="34" charset="-122"/>
              </a:rPr>
              <a:t>文明</a:t>
            </a:r>
            <a:r>
              <a:rPr lang="zh-CN" altLang="en-US" sz="1400" dirty="0" smtClean="0">
                <a:solidFill>
                  <a:srgbClr val="0070C0"/>
                </a:solidFill>
                <a:latin typeface="微软雅黑" panose="020B0503020204020204" pitchFamily="34" charset="-122"/>
                <a:ea typeface="微软雅黑" panose="020B0503020204020204" pitchFamily="34" charset="-122"/>
              </a:rPr>
              <a:t>体制改革重要内容，</a:t>
            </a:r>
            <a:endParaRPr lang="en-US" altLang="zh-CN" sz="1400" dirty="0" smtClean="0">
              <a:solidFill>
                <a:srgbClr val="0070C0"/>
              </a:solidFill>
              <a:latin typeface="微软雅黑" panose="020B0503020204020204" pitchFamily="34" charset="-122"/>
              <a:ea typeface="微软雅黑" panose="020B0503020204020204" pitchFamily="34" charset="-122"/>
            </a:endParaRPr>
          </a:p>
          <a:p>
            <a:pPr algn="ctr">
              <a:spcBef>
                <a:spcPts val="600"/>
              </a:spcBef>
            </a:pPr>
            <a:r>
              <a:rPr lang="zh-CN" altLang="en-US" sz="1400" dirty="0" smtClean="0">
                <a:solidFill>
                  <a:srgbClr val="0070C0"/>
                </a:solidFill>
                <a:latin typeface="微软雅黑" panose="020B0503020204020204" pitchFamily="34" charset="-122"/>
                <a:ea typeface="微软雅黑" panose="020B0503020204020204" pitchFamily="34" charset="-122"/>
              </a:rPr>
              <a:t>是</a:t>
            </a:r>
            <a:r>
              <a:rPr lang="zh-CN" altLang="en-US" sz="1400" dirty="0">
                <a:solidFill>
                  <a:srgbClr val="0070C0"/>
                </a:solidFill>
                <a:latin typeface="微软雅黑" panose="020B0503020204020204" pitchFamily="34" charset="-122"/>
                <a:ea typeface="微软雅黑" panose="020B0503020204020204" pitchFamily="34" charset="-122"/>
              </a:rPr>
              <a:t>建立健全绿色低碳循环发展经济体系的重要环节，推动构建人类命运共同体</a:t>
            </a:r>
          </a:p>
        </p:txBody>
      </p:sp>
      <p:sp>
        <p:nvSpPr>
          <p:cNvPr id="10" name="TextBox 9"/>
          <p:cNvSpPr txBox="1"/>
          <p:nvPr/>
        </p:nvSpPr>
        <p:spPr>
          <a:xfrm>
            <a:off x="539552" y="156136"/>
            <a:ext cx="1800200" cy="461665"/>
          </a:xfrm>
          <a:prstGeom prst="rect">
            <a:avLst/>
          </a:prstGeom>
          <a:noFill/>
        </p:spPr>
        <p:txBody>
          <a:bodyPr wrap="square" rtlCol="0">
            <a:spAutoFit/>
          </a:bodyPr>
          <a:lstStyle/>
          <a:p>
            <a:r>
              <a:rPr lang="en-US" altLang="zh-CN" sz="2400" dirty="0" smtClean="0">
                <a:solidFill>
                  <a:srgbClr val="0070C0"/>
                </a:solidFill>
                <a:latin typeface="华文琥珀" panose="02010800040101010101" pitchFamily="2" charset="-122"/>
                <a:ea typeface="华文琥珀" panose="02010800040101010101" pitchFamily="2" charset="-122"/>
              </a:rPr>
              <a:t>3</a:t>
            </a: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1" name="TextBox 10"/>
          <p:cNvSpPr txBox="1"/>
          <p:nvPr/>
        </p:nvSpPr>
        <p:spPr>
          <a:xfrm>
            <a:off x="2699792" y="156136"/>
            <a:ext cx="5616624" cy="461665"/>
          </a:xfrm>
          <a:prstGeom prst="rect">
            <a:avLst/>
          </a:prstGeom>
          <a:noFill/>
        </p:spPr>
        <p:txBody>
          <a:bodyPr wrap="square" rtlCol="0">
            <a:spAutoFit/>
          </a:bodyPr>
          <a:lstStyle/>
          <a:p>
            <a:r>
              <a:rPr lang="zh-CN" altLang="en-US" sz="2400" dirty="0" smtClean="0">
                <a:solidFill>
                  <a:srgbClr val="0070C0"/>
                </a:solidFill>
                <a:latin typeface="华文细黑" pitchFamily="2" charset="-122"/>
                <a:ea typeface="华文细黑" pitchFamily="2" charset="-122"/>
              </a:rPr>
              <a:t>全国碳市场</a:t>
            </a:r>
            <a:r>
              <a:rPr lang="zh-CN" altLang="en-US" sz="2400" dirty="0" smtClean="0">
                <a:solidFill>
                  <a:srgbClr val="0070C0"/>
                </a:solidFill>
                <a:latin typeface="华文细黑" pitchFamily="2" charset="-122"/>
                <a:ea typeface="华文细黑" pitchFamily="2" charset="-122"/>
              </a:rPr>
              <a:t>建设政策</a:t>
            </a:r>
            <a:endParaRPr lang="zh-CN" altLang="en-US" sz="2400" dirty="0">
              <a:solidFill>
                <a:srgbClr val="0070C0"/>
              </a:solidFill>
              <a:latin typeface="华文细黑" pitchFamily="2" charset="-122"/>
              <a:ea typeface="华文细黑" pitchFamily="2" charset="-122"/>
            </a:endParaRPr>
          </a:p>
        </p:txBody>
      </p:sp>
    </p:spTree>
    <p:extLst>
      <p:ext uri="{BB962C8B-B14F-4D97-AF65-F5344CB8AC3E}">
        <p14:creationId xmlns:p14="http://schemas.microsoft.com/office/powerpoint/2010/main" val="91024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1980</Words>
  <Application>Microsoft Office PowerPoint</Application>
  <PresentationFormat>全屏显示(16:9)</PresentationFormat>
  <Paragraphs>261</Paragraphs>
  <Slides>17</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黑体</vt:lpstr>
      <vt:lpstr>华文琥珀</vt:lpstr>
      <vt:lpstr>华文细黑</vt:lpstr>
      <vt:lpstr>宋体</vt:lpstr>
      <vt:lpstr>微软雅黑</vt:lpstr>
      <vt:lpstr>Arial</vt:lpstr>
      <vt:lpstr>Calibri</vt:lpstr>
      <vt:lpstr>Segoe UI Light</vt:lpstr>
      <vt:lpstr>Wingdings</vt:lpstr>
      <vt:lpstr>Office 主题​​</vt:lpstr>
      <vt:lpstr>全国碳市场建设政策与实践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全国碳市场建设与实践</dc:title>
  <dc:creator>Zhangxin</dc:creator>
  <cp:lastModifiedBy>Zhangxin</cp:lastModifiedBy>
  <cp:revision>133</cp:revision>
  <dcterms:created xsi:type="dcterms:W3CDTF">2018-01-10T05:17:46Z</dcterms:created>
  <dcterms:modified xsi:type="dcterms:W3CDTF">2019-04-22T01:51:32Z</dcterms:modified>
</cp:coreProperties>
</file>